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6" r:id="rId5"/>
    <p:sldId id="268" r:id="rId6"/>
    <p:sldId id="304" r:id="rId7"/>
    <p:sldId id="309" r:id="rId8"/>
    <p:sldId id="305" r:id="rId9"/>
    <p:sldId id="316" r:id="rId10"/>
    <p:sldId id="310" r:id="rId11"/>
    <p:sldId id="320" r:id="rId12"/>
    <p:sldId id="313" r:id="rId13"/>
    <p:sldId id="314" r:id="rId14"/>
    <p:sldId id="331" r:id="rId15"/>
    <p:sldId id="306" r:id="rId16"/>
    <p:sldId id="326" r:id="rId17"/>
    <p:sldId id="307" r:id="rId18"/>
    <p:sldId id="327" r:id="rId19"/>
    <p:sldId id="308" r:id="rId20"/>
    <p:sldId id="321" r:id="rId21"/>
    <p:sldId id="328" r:id="rId22"/>
    <p:sldId id="322" r:id="rId23"/>
    <p:sldId id="323" r:id="rId24"/>
    <p:sldId id="324" r:id="rId25"/>
    <p:sldId id="329" r:id="rId26"/>
    <p:sldId id="325" r:id="rId27"/>
    <p:sldId id="330" r:id="rId28"/>
    <p:sldId id="332" r:id="rId29"/>
    <p:sldId id="260" r:id="rId30"/>
    <p:sldId id="266" r:id="rId3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26</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27</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a:extLst>
              <a:ext uri="{FF2B5EF4-FFF2-40B4-BE49-F238E27FC236}">
                <a16:creationId xmlns:a16="http://schemas.microsoft.com/office/drawing/2014/main" id="{F8ADCE92-A54B-4814-8ED3-732060A5386A}"/>
              </a:ext>
            </a:extLst>
          </p:cNvPr>
          <p:cNvPicPr>
            <a:picLocks noChangeAspect="1"/>
          </p:cNvPicPr>
          <p:nvPr userDrawn="1"/>
        </p:nvPicPr>
        <p:blipFill>
          <a:blip r:embed="rId14"/>
          <a:stretch>
            <a:fillRect/>
          </a:stretch>
        </p:blipFill>
        <p:spPr>
          <a:xfrm>
            <a:off x="9491375" y="276999"/>
            <a:ext cx="2419350" cy="724398"/>
          </a:xfrm>
          <a:prstGeom prst="rect">
            <a:avLst/>
          </a:prstGeom>
        </p:spPr>
      </p:pic>
      <p:pic>
        <p:nvPicPr>
          <p:cNvPr id="5" name="Picture 4" descr="Graphical user interface&#10;&#10;Description automatically generated with medium confidence">
            <a:extLst>
              <a:ext uri="{FF2B5EF4-FFF2-40B4-BE49-F238E27FC236}">
                <a16:creationId xmlns:a16="http://schemas.microsoft.com/office/drawing/2014/main" id="{C3002C9E-9661-4368-A670-629CE70F9751}"/>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902047" y="345449"/>
            <a:ext cx="1498753" cy="72439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heath@u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create.kahoot.it/details/don-t-be-scammed-scam-or-no-scam/efc6824c-e628-45eb-b837-708136d92049"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econedlink.org/resources/dont-be-scammed/"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1"/>
            <a:ext cx="7772400" cy="424493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lnSpc>
                <a:spcPct val="100000"/>
              </a:lnSpc>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6: Protecting and Insuring</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t>Lesson 1: Don’t Be Scammed</a:t>
            </a:r>
            <a:b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br>
            <a:br>
              <a:rPr lang="en-US" sz="4400" dirty="0"/>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Dr. Julie Heath</a:t>
            </a:r>
            <a:br>
              <a:rPr lang="en-US" sz="2200" i="1"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hlinkClick r:id="rId3"/>
              </a:rPr>
              <a:t>julia.heath@uc.edu</a:t>
            </a:r>
            <a:r>
              <a:rPr lang="en-US" sz="2200" dirty="0">
                <a:solidFill>
                  <a:schemeClr val="tx1"/>
                </a:solidFill>
                <a:latin typeface="Calibri"/>
                <a:ea typeface="ＭＳ Ｐゴシック"/>
                <a:cs typeface="Calibri"/>
              </a:rPr>
              <a:t> </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6D4D6F-DDFA-4AF1-B9EB-238AC7270795}"/>
              </a:ext>
            </a:extLst>
          </p:cNvPr>
          <p:cNvSpPr>
            <a:spLocks noGrp="1"/>
          </p:cNvSpPr>
          <p:nvPr>
            <p:ph idx="1"/>
          </p:nvPr>
        </p:nvSpPr>
        <p:spPr/>
        <p:txBody>
          <a:bodyPr/>
          <a:lstStyle/>
          <a:p>
            <a:pPr marL="0" indent="0">
              <a:buNone/>
            </a:pPr>
            <a:r>
              <a:rPr lang="en-US" dirty="0"/>
              <a:t>4. What is the most common way scams are delivered?</a:t>
            </a:r>
          </a:p>
          <a:p>
            <a:pPr marL="514350" indent="-514350">
              <a:buAutoNum type="alphaLcPeriod"/>
            </a:pPr>
            <a:r>
              <a:rPr lang="en-US" dirty="0"/>
              <a:t>Internet</a:t>
            </a:r>
          </a:p>
          <a:p>
            <a:pPr marL="514350" indent="-514350">
              <a:buAutoNum type="alphaLcPeriod"/>
            </a:pPr>
            <a:r>
              <a:rPr lang="en-US" dirty="0"/>
              <a:t>Email</a:t>
            </a:r>
          </a:p>
          <a:p>
            <a:pPr marL="514350" indent="-514350">
              <a:buAutoNum type="alphaLcPeriod"/>
            </a:pPr>
            <a:r>
              <a:rPr lang="en-US" dirty="0">
                <a:highlight>
                  <a:srgbClr val="FFFF00"/>
                </a:highlight>
              </a:rPr>
              <a:t>Phone</a:t>
            </a:r>
          </a:p>
          <a:p>
            <a:pPr marL="514350" indent="-514350">
              <a:buAutoNum type="alphaLcPeriod"/>
            </a:pPr>
            <a:r>
              <a:rPr lang="en-US" dirty="0"/>
              <a:t>Text</a:t>
            </a:r>
          </a:p>
          <a:p>
            <a:pPr marL="0" indent="0">
              <a:buNone/>
            </a:pPr>
            <a:endParaRPr lang="en-US" dirty="0"/>
          </a:p>
        </p:txBody>
      </p:sp>
    </p:spTree>
    <p:extLst>
      <p:ext uri="{BB962C8B-B14F-4D97-AF65-F5344CB8AC3E}">
        <p14:creationId xmlns:p14="http://schemas.microsoft.com/office/powerpoint/2010/main" val="3149917742"/>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A7D8-6796-42E3-A3F2-F9BF2CE06684}"/>
              </a:ext>
            </a:extLst>
          </p:cNvPr>
          <p:cNvSpPr>
            <a:spLocks noGrp="1"/>
          </p:cNvSpPr>
          <p:nvPr>
            <p:ph type="title"/>
          </p:nvPr>
        </p:nvSpPr>
        <p:spPr>
          <a:xfrm>
            <a:off x="722616" y="2857500"/>
            <a:ext cx="10972800" cy="1143000"/>
          </a:xfrm>
        </p:spPr>
        <p:txBody>
          <a:bodyPr/>
          <a:lstStyle/>
          <a:p>
            <a:r>
              <a:rPr lang="en-US" dirty="0"/>
              <a:t>Spot the Scam!</a:t>
            </a:r>
          </a:p>
        </p:txBody>
      </p:sp>
    </p:spTree>
    <p:extLst>
      <p:ext uri="{BB962C8B-B14F-4D97-AF65-F5344CB8AC3E}">
        <p14:creationId xmlns:p14="http://schemas.microsoft.com/office/powerpoint/2010/main" val="153450843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CF1E86B-ECB0-4A8A-B2A1-DEA27682804A}"/>
              </a:ext>
            </a:extLst>
          </p:cNvPr>
          <p:cNvSpPr>
            <a:spLocks noGrp="1"/>
          </p:cNvSpPr>
          <p:nvPr>
            <p:ph idx="1"/>
          </p:nvPr>
        </p:nvSpPr>
        <p:spPr>
          <a:xfrm>
            <a:off x="609600" y="2378075"/>
            <a:ext cx="10972800" cy="3778250"/>
          </a:xfrm>
        </p:spPr>
        <p:txBody>
          <a:bodyPr/>
          <a:lstStyle/>
          <a:p>
            <a:pPr marL="0" indent="0" algn="l">
              <a:buNone/>
            </a:pPr>
            <a:r>
              <a:rPr lang="en-US" b="0" i="0" u="none" strike="noStrike" baseline="0" dirty="0">
                <a:latin typeface="+mn-lt"/>
              </a:rPr>
              <a:t>Alethia received an unexpected phone call. She was informed she had won an all-expenses paid trip for two to Hawaii. What a great surprise! She didn’t remember entering any contests. However, Hawaii was a place she has wanted to visit, but it is an expensive vacation and one she can’t afford right now. All she has to do is give the caller her credit card number to pay a small fee of $100 and the vacation is hers.</a:t>
            </a:r>
            <a:endParaRPr lang="en-US" dirty="0">
              <a:latin typeface="+mn-lt"/>
            </a:endParaRPr>
          </a:p>
        </p:txBody>
      </p:sp>
    </p:spTree>
    <p:extLst>
      <p:ext uri="{BB962C8B-B14F-4D97-AF65-F5344CB8AC3E}">
        <p14:creationId xmlns:p14="http://schemas.microsoft.com/office/powerpoint/2010/main" val="2852834083"/>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CF1E86B-ECB0-4A8A-B2A1-DEA27682804A}"/>
              </a:ext>
            </a:extLst>
          </p:cNvPr>
          <p:cNvSpPr>
            <a:spLocks noGrp="1"/>
          </p:cNvSpPr>
          <p:nvPr>
            <p:ph idx="1"/>
          </p:nvPr>
        </p:nvSpPr>
        <p:spPr>
          <a:xfrm>
            <a:off x="609600" y="2378075"/>
            <a:ext cx="10972800" cy="3778250"/>
          </a:xfrm>
        </p:spPr>
        <p:txBody>
          <a:bodyPr/>
          <a:lstStyle/>
          <a:p>
            <a:pPr marL="0" indent="0" algn="l">
              <a:buNone/>
            </a:pPr>
            <a:r>
              <a:rPr lang="en-US" b="0" i="0" u="none" strike="noStrike" baseline="0" dirty="0">
                <a:latin typeface="+mn-lt"/>
              </a:rPr>
              <a:t>Alethia received an unexpected phone call. She was informed she had won an all-expenses paid trip for two to Hawaii. What a great surprise! She </a:t>
            </a:r>
            <a:r>
              <a:rPr lang="en-US" b="1" i="0" u="none" strike="noStrike" baseline="0" dirty="0">
                <a:latin typeface="+mn-lt"/>
              </a:rPr>
              <a:t>didn’t remember </a:t>
            </a:r>
            <a:r>
              <a:rPr lang="en-US" b="0" i="0" u="none" strike="noStrike" baseline="0" dirty="0">
                <a:latin typeface="+mn-lt"/>
              </a:rPr>
              <a:t>entering any contests. However, Hawaii was a place she has wanted to visit, but it is an expensive vacation and one she can’t afford right now. All she has to do is give the caller her </a:t>
            </a:r>
            <a:r>
              <a:rPr lang="en-US" b="1" i="0" u="none" strike="noStrike" baseline="0" dirty="0">
                <a:latin typeface="+mn-lt"/>
              </a:rPr>
              <a:t>credit card number </a:t>
            </a:r>
            <a:r>
              <a:rPr lang="en-US" b="0" i="0" u="none" strike="noStrike" baseline="0" dirty="0">
                <a:latin typeface="+mn-lt"/>
              </a:rPr>
              <a:t>to pay a small fee of $100 and the vacation is hers.</a:t>
            </a:r>
            <a:endParaRPr lang="en-US" dirty="0">
              <a:latin typeface="+mn-lt"/>
            </a:endParaRPr>
          </a:p>
        </p:txBody>
      </p:sp>
    </p:spTree>
    <p:extLst>
      <p:ext uri="{BB962C8B-B14F-4D97-AF65-F5344CB8AC3E}">
        <p14:creationId xmlns:p14="http://schemas.microsoft.com/office/powerpoint/2010/main" val="3949407866"/>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AABB3F-1427-4949-9D08-6F9B9ECBAA94}"/>
              </a:ext>
            </a:extLst>
          </p:cNvPr>
          <p:cNvSpPr txBox="1">
            <a:spLocks/>
          </p:cNvSpPr>
          <p:nvPr/>
        </p:nvSpPr>
        <p:spPr bwMode="auto">
          <a:xfrm>
            <a:off x="702067" y="2511004"/>
            <a:ext cx="10972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108" charset="0"/>
              <a:buNone/>
            </a:pPr>
            <a:r>
              <a:rPr lang="en-US" dirty="0">
                <a:latin typeface="+mn-lt"/>
              </a:rPr>
              <a:t>Jack is on Medicaid. He received an email stating that due to a record-keeping mistake he was entitled to a one-time payment of $200. The email directed him to a website where Jack was to enter details such as his social security number and mailing address. Jack could use $200 and it was money he was entitled to, right? He quickly filled out the online form.</a:t>
            </a:r>
          </a:p>
        </p:txBody>
      </p:sp>
    </p:spTree>
    <p:extLst>
      <p:ext uri="{BB962C8B-B14F-4D97-AF65-F5344CB8AC3E}">
        <p14:creationId xmlns:p14="http://schemas.microsoft.com/office/powerpoint/2010/main" val="208485028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AABB3F-1427-4949-9D08-6F9B9ECBAA94}"/>
              </a:ext>
            </a:extLst>
          </p:cNvPr>
          <p:cNvSpPr txBox="1">
            <a:spLocks/>
          </p:cNvSpPr>
          <p:nvPr/>
        </p:nvSpPr>
        <p:spPr bwMode="auto">
          <a:xfrm>
            <a:off x="702067" y="2511004"/>
            <a:ext cx="109728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108" charset="0"/>
              <a:buNone/>
            </a:pPr>
            <a:r>
              <a:rPr lang="en-US" dirty="0">
                <a:latin typeface="+mn-lt"/>
              </a:rPr>
              <a:t>Jack is on Medicaid. He received an email stating that due to a record-keeping mistake he was entitled to a one-time payment of $200. The email directed him to a website where Jack was to enter details such as his </a:t>
            </a:r>
            <a:r>
              <a:rPr lang="en-US" b="1" dirty="0">
                <a:latin typeface="+mn-lt"/>
              </a:rPr>
              <a:t>social security number</a:t>
            </a:r>
            <a:r>
              <a:rPr lang="en-US" dirty="0">
                <a:latin typeface="+mn-lt"/>
              </a:rPr>
              <a:t> and mailing address. Jack could use $200 and it was money he was entitled to, right? He quickly filled out the online form.</a:t>
            </a:r>
          </a:p>
        </p:txBody>
      </p:sp>
    </p:spTree>
    <p:extLst>
      <p:ext uri="{BB962C8B-B14F-4D97-AF65-F5344CB8AC3E}">
        <p14:creationId xmlns:p14="http://schemas.microsoft.com/office/powerpoint/2010/main" val="1962124279"/>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AB6E6F62-FF40-4134-9CEE-74AD8AB7C5E4}"/>
              </a:ext>
            </a:extLst>
          </p:cNvPr>
          <p:cNvSpPr>
            <a:spLocks noGrp="1"/>
          </p:cNvSpPr>
          <p:nvPr>
            <p:ph idx="1"/>
          </p:nvPr>
        </p:nvSpPr>
        <p:spPr>
          <a:xfrm>
            <a:off x="609600" y="2377440"/>
            <a:ext cx="10972800" cy="3779520"/>
          </a:xfrm>
        </p:spPr>
        <p:txBody>
          <a:bodyPr/>
          <a:lstStyle/>
          <a:p>
            <a:pPr marL="0" indent="0" algn="l">
              <a:buNone/>
            </a:pPr>
            <a:r>
              <a:rPr lang="en-US" b="0" i="0" u="none" strike="noStrike" baseline="0" dirty="0">
                <a:latin typeface="+mn-lt"/>
              </a:rPr>
              <a:t>Carlos has a credit card with ABC Bank. He receives a call from a bank representative stating a $1,050 charge for a purchase made outside the United States using his credit card. Because this was larger than the normal amounts Carlos put on his credit card, the bank representative wanted to know if Carlos had made this purchase. Carlos said no he had not. The bank representative said they would remove the charge and investigate further.</a:t>
            </a:r>
            <a:endParaRPr lang="en-US" dirty="0">
              <a:latin typeface="+mn-lt"/>
            </a:endParaRPr>
          </a:p>
        </p:txBody>
      </p:sp>
    </p:spTree>
    <p:extLst>
      <p:ext uri="{BB962C8B-B14F-4D97-AF65-F5344CB8AC3E}">
        <p14:creationId xmlns:p14="http://schemas.microsoft.com/office/powerpoint/2010/main" val="2147968317"/>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320DDC-440A-4189-B295-8A6B42997A2E}"/>
              </a:ext>
            </a:extLst>
          </p:cNvPr>
          <p:cNvSpPr>
            <a:spLocks noGrp="1"/>
          </p:cNvSpPr>
          <p:nvPr>
            <p:ph idx="1"/>
          </p:nvPr>
        </p:nvSpPr>
        <p:spPr/>
        <p:txBody>
          <a:bodyPr/>
          <a:lstStyle/>
          <a:p>
            <a:pPr marL="0" indent="0" algn="l">
              <a:buNone/>
            </a:pPr>
            <a:r>
              <a:rPr lang="en-US" b="0" i="0" u="none" strike="noStrike" baseline="0" dirty="0">
                <a:latin typeface="+mn-lt"/>
              </a:rPr>
              <a:t>It is late and Sam receives a phone call from his grandson, Sean. The connection is bad, so Sam has a hard time understanding Sean. Finally, he realizes Sean has been arrested, is in jail and needs money for bail. Of course, Sam wants to help is grandson. Sean tells him to go to the drugstore and buy two gift cards, $500 each and tells him where to mail the cards.</a:t>
            </a:r>
            <a:endParaRPr lang="en-US" dirty="0">
              <a:latin typeface="+mn-lt"/>
            </a:endParaRPr>
          </a:p>
        </p:txBody>
      </p:sp>
    </p:spTree>
    <p:extLst>
      <p:ext uri="{BB962C8B-B14F-4D97-AF65-F5344CB8AC3E}">
        <p14:creationId xmlns:p14="http://schemas.microsoft.com/office/powerpoint/2010/main" val="388953875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320DDC-440A-4189-B295-8A6B42997A2E}"/>
              </a:ext>
            </a:extLst>
          </p:cNvPr>
          <p:cNvSpPr>
            <a:spLocks noGrp="1"/>
          </p:cNvSpPr>
          <p:nvPr>
            <p:ph idx="1"/>
          </p:nvPr>
        </p:nvSpPr>
        <p:spPr/>
        <p:txBody>
          <a:bodyPr/>
          <a:lstStyle/>
          <a:p>
            <a:pPr marL="0" indent="0" algn="l">
              <a:buNone/>
            </a:pPr>
            <a:r>
              <a:rPr lang="en-US" b="0" i="0" u="none" strike="noStrike" baseline="0" dirty="0">
                <a:latin typeface="+mn-lt"/>
              </a:rPr>
              <a:t>It is late and Sam receives a phone call from his grandson, Sean. The </a:t>
            </a:r>
            <a:r>
              <a:rPr lang="en-US" b="1" i="0" u="none" strike="noStrike" baseline="0" dirty="0">
                <a:latin typeface="+mn-lt"/>
              </a:rPr>
              <a:t>connection is bad </a:t>
            </a:r>
            <a:r>
              <a:rPr lang="en-US" b="0" i="0" u="none" strike="noStrike" baseline="0" dirty="0">
                <a:latin typeface="+mn-lt"/>
              </a:rPr>
              <a:t>so Sam has a hard time understanding Sean. Finally, he realizes Sean has been arrested, is in jail and needs money for bail. Of course, Sam wants to help is grandson. Sean tells him to go to the drugstore and </a:t>
            </a:r>
            <a:r>
              <a:rPr lang="en-US" b="1" i="0" u="none" strike="noStrike" baseline="0" dirty="0">
                <a:latin typeface="+mn-lt"/>
              </a:rPr>
              <a:t>buy two gift cards</a:t>
            </a:r>
            <a:r>
              <a:rPr lang="en-US" b="0" i="0" u="none" strike="noStrike" baseline="0" dirty="0">
                <a:latin typeface="+mn-lt"/>
              </a:rPr>
              <a:t>, $500 each and tells him where to mail the cards.</a:t>
            </a:r>
            <a:endParaRPr lang="en-US" dirty="0">
              <a:latin typeface="+mn-lt"/>
            </a:endParaRPr>
          </a:p>
        </p:txBody>
      </p:sp>
    </p:spTree>
    <p:extLst>
      <p:ext uri="{BB962C8B-B14F-4D97-AF65-F5344CB8AC3E}">
        <p14:creationId xmlns:p14="http://schemas.microsoft.com/office/powerpoint/2010/main" val="2045235838"/>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2D2C75-7B12-46F0-9BFE-8CD14422F7E0}"/>
              </a:ext>
            </a:extLst>
          </p:cNvPr>
          <p:cNvSpPr>
            <a:spLocks noGrp="1"/>
          </p:cNvSpPr>
          <p:nvPr>
            <p:ph idx="1"/>
          </p:nvPr>
        </p:nvSpPr>
        <p:spPr/>
        <p:txBody>
          <a:bodyPr/>
          <a:lstStyle/>
          <a:p>
            <a:pPr marL="0" indent="0" algn="l">
              <a:buNone/>
            </a:pPr>
            <a:r>
              <a:rPr lang="en-US" b="0" i="0" u="none" strike="noStrike" baseline="0" dirty="0">
                <a:latin typeface="+mn-lt"/>
              </a:rPr>
              <a:t>Matt receives a call from the local volunteer fire department. The caller informs him that he won the fishing rod that he bid on at the silent auction fundraiser last week. Matt remembers bidding on it but didn’t think he would be the highest bidder. The caller tells him to stop by the local fire hall to collect the item.</a:t>
            </a:r>
            <a:endParaRPr lang="en-US" dirty="0">
              <a:latin typeface="+mn-lt"/>
            </a:endParaRPr>
          </a:p>
        </p:txBody>
      </p:sp>
    </p:spTree>
    <p:extLst>
      <p:ext uri="{BB962C8B-B14F-4D97-AF65-F5344CB8AC3E}">
        <p14:creationId xmlns:p14="http://schemas.microsoft.com/office/powerpoint/2010/main" val="324334387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dirty="0"/>
              <a:t>Standard 6: Protecting and Insuring</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p:txBody>
          <a:bodyPr/>
          <a:lstStyle/>
          <a:p>
            <a:pPr marL="0" indent="0">
              <a:buNone/>
            </a:pPr>
            <a:r>
              <a:rPr lang="en-US" sz="3200" dirty="0">
                <a:effectLst/>
                <a:latin typeface="Open Sans" panose="020B0606030504020204" pitchFamily="34" charset="0"/>
                <a:ea typeface="Calibri" panose="020F0502020204030204" pitchFamily="34" charset="0"/>
              </a:rPr>
              <a:t>People make choices to protect themselves from the </a:t>
            </a:r>
            <a:r>
              <a:rPr lang="en-US" sz="3200" b="1" dirty="0">
                <a:effectLst/>
                <a:latin typeface="Open Sans" panose="020B0606030504020204" pitchFamily="34" charset="0"/>
                <a:ea typeface="Calibri" panose="020F0502020204030204" pitchFamily="34" charset="0"/>
              </a:rPr>
              <a:t>financial risk of lost income, assets, health, or identity</a:t>
            </a:r>
            <a:r>
              <a:rPr lang="en-US" sz="3200" dirty="0">
                <a:effectLst/>
                <a:latin typeface="Open Sans" panose="020B0606030504020204" pitchFamily="34" charset="0"/>
                <a:ea typeface="Calibri" panose="020F0502020204030204" pitchFamily="34" charset="0"/>
              </a:rPr>
              <a:t>. They can choose to </a:t>
            </a:r>
            <a:r>
              <a:rPr lang="en-US" sz="3200" b="1" dirty="0">
                <a:effectLst/>
                <a:latin typeface="Open Sans" panose="020B0606030504020204" pitchFamily="34" charset="0"/>
                <a:ea typeface="Calibri" panose="020F0502020204030204" pitchFamily="34" charset="0"/>
              </a:rPr>
              <a:t>accept risk, reduce risk, or transfer the risk to others</a:t>
            </a:r>
            <a:r>
              <a:rPr lang="en-US" sz="3200" dirty="0">
                <a:effectLst/>
                <a:latin typeface="Open Sans" panose="020B0606030504020204" pitchFamily="34" charset="0"/>
                <a:ea typeface="Calibri" panose="020F0502020204030204" pitchFamily="34" charset="0"/>
              </a:rPr>
              <a:t>. </a:t>
            </a:r>
            <a:r>
              <a:rPr lang="en-US" sz="3200" b="1" dirty="0">
                <a:effectLst/>
                <a:latin typeface="Open Sans" panose="020B0606030504020204" pitchFamily="34" charset="0"/>
                <a:ea typeface="Calibri" panose="020F0502020204030204" pitchFamily="34" charset="0"/>
              </a:rPr>
              <a:t>Insurance</a:t>
            </a:r>
            <a:r>
              <a:rPr lang="en-US" sz="3200" dirty="0">
                <a:effectLst/>
                <a:latin typeface="Open Sans" panose="020B0606030504020204" pitchFamily="34" charset="0"/>
                <a:ea typeface="Calibri" panose="020F0502020204030204" pitchFamily="34" charset="0"/>
              </a:rPr>
              <a:t> allows people to transfer risk by paying a fee now to avoid the possibility of a larger loss later. The price of insurance is influenced by an individual’s behavior.</a:t>
            </a:r>
          </a:p>
        </p:txBody>
      </p:sp>
    </p:spTree>
    <p:extLst>
      <p:ext uri="{BB962C8B-B14F-4D97-AF65-F5344CB8AC3E}">
        <p14:creationId xmlns:p14="http://schemas.microsoft.com/office/powerpoint/2010/main" val="2827807377"/>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A757AE-A17D-4DCC-B64F-4A4FC1B9DDAC}"/>
              </a:ext>
            </a:extLst>
          </p:cNvPr>
          <p:cNvSpPr>
            <a:spLocks noGrp="1"/>
          </p:cNvSpPr>
          <p:nvPr>
            <p:ph idx="1"/>
          </p:nvPr>
        </p:nvSpPr>
        <p:spPr>
          <a:xfrm>
            <a:off x="609600" y="1068512"/>
            <a:ext cx="10972800" cy="5088448"/>
          </a:xfrm>
        </p:spPr>
        <p:txBody>
          <a:bodyPr/>
          <a:lstStyle/>
          <a:p>
            <a:pPr marL="0" indent="0" algn="l">
              <a:buNone/>
            </a:pPr>
            <a:r>
              <a:rPr lang="en-US" b="0" i="0" u="none" strike="noStrike" baseline="0" dirty="0">
                <a:latin typeface="+mn-lt"/>
              </a:rPr>
              <a:t>Robert received a letter from Next Step Recovery Co. stating that the letter served as formal notice that his delinquent tax debt had been placed with Next Step, who is a contractor to the Internal Revenue Service for the collection of the balance as stated in the letter. The letter also Included information from the IRS on Taxpayer Rights. To verify the name and address of Next Step, Robert can visit www.irs.gov. The letter stated that Robert can send the balance due by check or money order made out to the United Stated Treasury and mailed directly to the IRS at Department of the Treasury, Internal Revenue Service, Kansas City, MO 64999 or contact Next Step to discuss a payment plan. It warned not to send cash.</a:t>
            </a:r>
            <a:endParaRPr lang="en-US" dirty="0">
              <a:latin typeface="+mn-lt"/>
            </a:endParaRPr>
          </a:p>
        </p:txBody>
      </p:sp>
    </p:spTree>
    <p:extLst>
      <p:ext uri="{BB962C8B-B14F-4D97-AF65-F5344CB8AC3E}">
        <p14:creationId xmlns:p14="http://schemas.microsoft.com/office/powerpoint/2010/main" val="2054434829"/>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D65CEE-A387-4D52-91DC-975FF1ADD0E1}"/>
              </a:ext>
            </a:extLst>
          </p:cNvPr>
          <p:cNvSpPr>
            <a:spLocks noGrp="1"/>
          </p:cNvSpPr>
          <p:nvPr>
            <p:ph idx="1"/>
          </p:nvPr>
        </p:nvSpPr>
        <p:spPr/>
        <p:txBody>
          <a:bodyPr/>
          <a:lstStyle/>
          <a:p>
            <a:pPr marL="0" indent="0" algn="l">
              <a:buNone/>
            </a:pPr>
            <a:r>
              <a:rPr lang="en-US" b="0" i="0" u="none" strike="noStrike" baseline="0" dirty="0">
                <a:latin typeface="+mn-lt"/>
              </a:rPr>
              <a:t>Jackson receives a call from a company offering him a job as a professional shopper. He has been looking for work and expresses interest. The caller says they will send him a cashier’s check. He should deposit it in his bank account and then wire a portion back to the company to cover expenses. The remainder he gets to keep as payment for his services. Jackson likes to shop, needs the money and agrees to the offer.</a:t>
            </a:r>
            <a:endParaRPr lang="en-US" dirty="0">
              <a:latin typeface="+mn-lt"/>
            </a:endParaRPr>
          </a:p>
        </p:txBody>
      </p:sp>
    </p:spTree>
    <p:extLst>
      <p:ext uri="{BB962C8B-B14F-4D97-AF65-F5344CB8AC3E}">
        <p14:creationId xmlns:p14="http://schemas.microsoft.com/office/powerpoint/2010/main" val="1545575547"/>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D65CEE-A387-4D52-91DC-975FF1ADD0E1}"/>
              </a:ext>
            </a:extLst>
          </p:cNvPr>
          <p:cNvSpPr>
            <a:spLocks noGrp="1"/>
          </p:cNvSpPr>
          <p:nvPr>
            <p:ph idx="1"/>
          </p:nvPr>
        </p:nvSpPr>
        <p:spPr/>
        <p:txBody>
          <a:bodyPr/>
          <a:lstStyle/>
          <a:p>
            <a:pPr marL="0" indent="0" algn="l">
              <a:buNone/>
            </a:pPr>
            <a:r>
              <a:rPr lang="en-US" b="0" i="0" u="none" strike="noStrike" baseline="0" dirty="0">
                <a:latin typeface="+mn-lt"/>
              </a:rPr>
              <a:t>Jackson receives a call from a company offering him a job as a professional shopper. He has been looking for work and expresses interest. The caller says they will send him a cashier’s check. He should deposit it in his bank account and then </a:t>
            </a:r>
            <a:r>
              <a:rPr lang="en-US" b="1" i="0" u="none" strike="noStrike" baseline="0" dirty="0">
                <a:latin typeface="+mn-lt"/>
              </a:rPr>
              <a:t>wire a portion back to the company </a:t>
            </a:r>
            <a:r>
              <a:rPr lang="en-US" b="0" i="0" u="none" strike="noStrike" baseline="0" dirty="0">
                <a:latin typeface="+mn-lt"/>
              </a:rPr>
              <a:t>to cover expenses. The remainder he gets to keep as payment for his services. Jackson likes to shop, needs the money and agrees to the offer.</a:t>
            </a:r>
            <a:endParaRPr lang="en-US" dirty="0">
              <a:latin typeface="+mn-lt"/>
            </a:endParaRPr>
          </a:p>
        </p:txBody>
      </p:sp>
    </p:spTree>
    <p:extLst>
      <p:ext uri="{BB962C8B-B14F-4D97-AF65-F5344CB8AC3E}">
        <p14:creationId xmlns:p14="http://schemas.microsoft.com/office/powerpoint/2010/main" val="3276881766"/>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43398E-B032-496B-964F-8102B4DB9432}"/>
              </a:ext>
            </a:extLst>
          </p:cNvPr>
          <p:cNvSpPr>
            <a:spLocks noGrp="1"/>
          </p:cNvSpPr>
          <p:nvPr>
            <p:ph idx="1"/>
          </p:nvPr>
        </p:nvSpPr>
        <p:spPr/>
        <p:txBody>
          <a:bodyPr/>
          <a:lstStyle/>
          <a:p>
            <a:pPr marL="0" indent="0" algn="l">
              <a:buNone/>
            </a:pPr>
            <a:r>
              <a:rPr lang="en-US" b="0" i="0" u="none" strike="noStrike" baseline="0" dirty="0" err="1">
                <a:latin typeface="+mn-lt"/>
              </a:rPr>
              <a:t>Shaquilla’s</a:t>
            </a:r>
            <a:r>
              <a:rPr lang="en-US" b="0" i="0" u="none" strike="noStrike" baseline="0" dirty="0">
                <a:latin typeface="+mn-lt"/>
              </a:rPr>
              <a:t> favorite hockey team has made it to the Stanley Cup finals. She would love to go but tickets are more than she can afford and difficult to get. She receives a call from a ticket broker saying he has two tickets for sale because the original ticket holder is ill and is unable to attend. Plus, at this price she can buy two tickets and take her dad. But she must act fast. These tickets are in demand. </a:t>
            </a:r>
            <a:r>
              <a:rPr lang="en-US" b="0" i="0" u="none" strike="noStrike" baseline="0" dirty="0" err="1">
                <a:latin typeface="+mn-lt"/>
              </a:rPr>
              <a:t>Shaquilla</a:t>
            </a:r>
            <a:r>
              <a:rPr lang="en-US" b="0" i="0" u="none" strike="noStrike" baseline="0" dirty="0">
                <a:latin typeface="+mn-lt"/>
              </a:rPr>
              <a:t> is thrilled and immediately agrees to give the broker her credit card number and address so he can mail her the tickets.</a:t>
            </a:r>
            <a:endParaRPr lang="en-US" dirty="0">
              <a:latin typeface="+mn-lt"/>
            </a:endParaRPr>
          </a:p>
        </p:txBody>
      </p:sp>
    </p:spTree>
    <p:extLst>
      <p:ext uri="{BB962C8B-B14F-4D97-AF65-F5344CB8AC3E}">
        <p14:creationId xmlns:p14="http://schemas.microsoft.com/office/powerpoint/2010/main" val="3172596000"/>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43398E-B032-496B-964F-8102B4DB9432}"/>
              </a:ext>
            </a:extLst>
          </p:cNvPr>
          <p:cNvSpPr>
            <a:spLocks noGrp="1"/>
          </p:cNvSpPr>
          <p:nvPr>
            <p:ph idx="1"/>
          </p:nvPr>
        </p:nvSpPr>
        <p:spPr/>
        <p:txBody>
          <a:bodyPr/>
          <a:lstStyle/>
          <a:p>
            <a:pPr marL="0" indent="0" algn="l">
              <a:buNone/>
            </a:pPr>
            <a:r>
              <a:rPr lang="en-US" b="0" i="0" u="none" strike="noStrike" baseline="0" dirty="0" err="1">
                <a:latin typeface="+mn-lt"/>
              </a:rPr>
              <a:t>Shaquilla’s</a:t>
            </a:r>
            <a:r>
              <a:rPr lang="en-US" b="0" i="0" u="none" strike="noStrike" baseline="0" dirty="0">
                <a:latin typeface="+mn-lt"/>
              </a:rPr>
              <a:t> favorite hockey team has made it to the Stanley Cup finals. She would love to go but tickets are more than she can afford and difficult to get. She receives a </a:t>
            </a:r>
            <a:r>
              <a:rPr lang="en-US" b="1" i="0" u="none" strike="noStrike" baseline="0" dirty="0">
                <a:latin typeface="+mn-lt"/>
              </a:rPr>
              <a:t>call from a ticket broker </a:t>
            </a:r>
            <a:r>
              <a:rPr lang="en-US" b="0" i="0" u="none" strike="noStrike" baseline="0" dirty="0">
                <a:latin typeface="+mn-lt"/>
              </a:rPr>
              <a:t>saying he has two tickets for sale because the original ticket holder is ill and is unable to attend. Plus, at this price she can buy two tickets and take her dad. But she must act fast. These tickets are in demand. </a:t>
            </a:r>
            <a:r>
              <a:rPr lang="en-US" b="0" i="0" u="none" strike="noStrike" baseline="0" dirty="0" err="1">
                <a:latin typeface="+mn-lt"/>
              </a:rPr>
              <a:t>Shaquilla</a:t>
            </a:r>
            <a:r>
              <a:rPr lang="en-US" b="0" i="0" u="none" strike="noStrike" baseline="0" dirty="0">
                <a:latin typeface="+mn-lt"/>
              </a:rPr>
              <a:t> is thrilled and immediately agrees to give the broker her </a:t>
            </a:r>
            <a:r>
              <a:rPr lang="en-US" b="1" i="0" u="none" strike="noStrike" baseline="0" dirty="0">
                <a:latin typeface="+mn-lt"/>
              </a:rPr>
              <a:t>credit card number </a:t>
            </a:r>
            <a:r>
              <a:rPr lang="en-US" b="0" i="0" u="none" strike="noStrike" baseline="0" dirty="0">
                <a:latin typeface="+mn-lt"/>
              </a:rPr>
              <a:t>and address so he can mail her the tickets.</a:t>
            </a:r>
            <a:endParaRPr lang="en-US" dirty="0">
              <a:latin typeface="+mn-lt"/>
            </a:endParaRPr>
          </a:p>
        </p:txBody>
      </p:sp>
    </p:spTree>
    <p:extLst>
      <p:ext uri="{BB962C8B-B14F-4D97-AF65-F5344CB8AC3E}">
        <p14:creationId xmlns:p14="http://schemas.microsoft.com/office/powerpoint/2010/main" val="1231558958"/>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1EF57-54A7-4E12-BFD1-12125D083EA1}"/>
              </a:ext>
            </a:extLst>
          </p:cNvPr>
          <p:cNvSpPr>
            <a:spLocks noGrp="1"/>
          </p:cNvSpPr>
          <p:nvPr>
            <p:ph type="title"/>
          </p:nvPr>
        </p:nvSpPr>
        <p:spPr/>
        <p:txBody>
          <a:bodyPr/>
          <a:lstStyle/>
          <a:p>
            <a:r>
              <a:rPr lang="en-US" sz="4800" dirty="0"/>
              <a:t>Other Lesson Components</a:t>
            </a:r>
          </a:p>
        </p:txBody>
      </p:sp>
      <p:sp>
        <p:nvSpPr>
          <p:cNvPr id="3" name="Content Placeholder 2">
            <a:extLst>
              <a:ext uri="{FF2B5EF4-FFF2-40B4-BE49-F238E27FC236}">
                <a16:creationId xmlns:a16="http://schemas.microsoft.com/office/drawing/2014/main" id="{7F3575BD-D14D-4CDF-A801-C86512B6583F}"/>
              </a:ext>
            </a:extLst>
          </p:cNvPr>
          <p:cNvSpPr>
            <a:spLocks noGrp="1"/>
          </p:cNvSpPr>
          <p:nvPr>
            <p:ph idx="1"/>
          </p:nvPr>
        </p:nvSpPr>
        <p:spPr/>
        <p:txBody>
          <a:bodyPr/>
          <a:lstStyle/>
          <a:p>
            <a:r>
              <a:rPr lang="en-US" dirty="0"/>
              <a:t>Reporting sheet</a:t>
            </a:r>
          </a:p>
          <a:p>
            <a:r>
              <a:rPr lang="en-US" dirty="0"/>
              <a:t>Tips for Protecting</a:t>
            </a:r>
          </a:p>
          <a:p>
            <a:r>
              <a:rPr lang="en-US" dirty="0"/>
              <a:t>Kahoot: </a:t>
            </a:r>
            <a:r>
              <a:rPr lang="en-US" dirty="0">
                <a:hlinkClick r:id="rId2"/>
              </a:rPr>
              <a:t>https://create.kahoot.it/details/don-t-be-scammed-scam-or-no-scam/efc6824c-e628-45eb-b837-708136d92049</a:t>
            </a:r>
            <a:r>
              <a:rPr lang="en-US" dirty="0"/>
              <a:t> </a:t>
            </a:r>
          </a:p>
        </p:txBody>
      </p:sp>
    </p:spTree>
    <p:extLst>
      <p:ext uri="{BB962C8B-B14F-4D97-AF65-F5344CB8AC3E}">
        <p14:creationId xmlns:p14="http://schemas.microsoft.com/office/powerpoint/2010/main" val="2521139049"/>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References</a:t>
            </a:r>
            <a:endParaRPr lang="en-US" sz="550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1981200" y="1915103"/>
            <a:ext cx="8229600" cy="4352133"/>
          </a:xfrm>
        </p:spPr>
        <p:txBody>
          <a:bodyPr/>
          <a:lstStyle/>
          <a:p>
            <a:r>
              <a:rPr lang="en-US" dirty="0"/>
              <a:t>National Standards for Financial Literacy</a:t>
            </a:r>
          </a:p>
          <a:p>
            <a:pPr marL="0" indent="0">
              <a:buNone/>
            </a:pPr>
            <a:r>
              <a:rPr lang="en-US" dirty="0">
                <a:hlinkClick r:id="rId3"/>
              </a:rPr>
              <a:t>https://www.councilforeconed.org/resource/national-standards-for-financial-literacy/#sthash.11CbykLO.dpbs</a:t>
            </a:r>
            <a:endParaRPr lang="en-US" dirty="0"/>
          </a:p>
          <a:p>
            <a:pPr>
              <a:buFont typeface="Arial" panose="020B0604020202020204" pitchFamily="34" charset="0"/>
              <a:buChar char="•"/>
            </a:pPr>
            <a:r>
              <a:rPr lang="en-US" dirty="0"/>
              <a:t>Don’t Be Scammed</a:t>
            </a:r>
          </a:p>
          <a:p>
            <a:pPr marL="0" indent="0">
              <a:buNone/>
            </a:pPr>
            <a:r>
              <a:rPr lang="en-US" dirty="0">
                <a:hlinkClick r:id="rId4"/>
              </a:rPr>
              <a:t>https://www.econedlink.org/resources/dont-be-scammed/</a:t>
            </a:r>
            <a:r>
              <a:rPr lang="en-US" dirty="0"/>
              <a:t> </a:t>
            </a:r>
          </a:p>
          <a:p>
            <a:pPr marL="0" indent="0">
              <a:buNone/>
            </a:pPr>
            <a:r>
              <a:rPr lang="en-US" dirty="0"/>
              <a:t>In Virtual Economics, </a:t>
            </a:r>
            <a:r>
              <a:rPr lang="en-US" i="1" dirty="0"/>
              <a:t>Financial Fitness for Life</a:t>
            </a:r>
            <a:r>
              <a:rPr lang="en-US" dirty="0"/>
              <a:t>, Lesson 19</a:t>
            </a:r>
          </a:p>
          <a:p>
            <a:pPr marL="0" indent="0">
              <a:buNone/>
            </a:pPr>
            <a:r>
              <a:rPr lang="en-US" dirty="0"/>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2A9EF-507D-4A58-B650-10352185C1F1}"/>
              </a:ext>
            </a:extLst>
          </p:cNvPr>
          <p:cNvSpPr>
            <a:spLocks noGrp="1"/>
          </p:cNvSpPr>
          <p:nvPr>
            <p:ph type="title"/>
          </p:nvPr>
        </p:nvSpPr>
        <p:spPr/>
        <p:txBody>
          <a:bodyPr/>
          <a:lstStyle/>
          <a:p>
            <a:r>
              <a:rPr lang="en-US" sz="4800" dirty="0"/>
              <a:t>Scam Quiz</a:t>
            </a:r>
          </a:p>
        </p:txBody>
      </p:sp>
      <p:sp>
        <p:nvSpPr>
          <p:cNvPr id="3" name="Content Placeholder 2">
            <a:extLst>
              <a:ext uri="{FF2B5EF4-FFF2-40B4-BE49-F238E27FC236}">
                <a16:creationId xmlns:a16="http://schemas.microsoft.com/office/drawing/2014/main" id="{49B3E6DE-A927-493A-B78E-3DBAE4AB4A69}"/>
              </a:ext>
            </a:extLst>
          </p:cNvPr>
          <p:cNvSpPr>
            <a:spLocks noGrp="1"/>
          </p:cNvSpPr>
          <p:nvPr>
            <p:ph idx="1"/>
          </p:nvPr>
        </p:nvSpPr>
        <p:spPr/>
        <p:txBody>
          <a:bodyPr/>
          <a:lstStyle/>
          <a:p>
            <a:pPr marL="514350" indent="-514350">
              <a:buAutoNum type="arabicPeriod"/>
            </a:pPr>
            <a:r>
              <a:rPr lang="en-US" dirty="0"/>
              <a:t>How much did US citizens lose to scams in 2019?</a:t>
            </a:r>
          </a:p>
          <a:p>
            <a:pPr marL="514350" indent="-514350">
              <a:buAutoNum type="alphaLcPeriod"/>
            </a:pPr>
            <a:r>
              <a:rPr lang="en-US" dirty="0"/>
              <a:t>$100 M</a:t>
            </a:r>
          </a:p>
          <a:p>
            <a:pPr marL="514350" indent="-514350">
              <a:buAutoNum type="alphaLcPeriod"/>
            </a:pPr>
            <a:r>
              <a:rPr lang="en-US" dirty="0"/>
              <a:t>$500 M</a:t>
            </a:r>
          </a:p>
          <a:p>
            <a:pPr marL="514350" indent="-514350">
              <a:buAutoNum type="alphaLcPeriod"/>
            </a:pPr>
            <a:r>
              <a:rPr lang="en-US" dirty="0"/>
              <a:t>$1 B</a:t>
            </a:r>
          </a:p>
          <a:p>
            <a:pPr marL="514350" indent="-514350">
              <a:buAutoNum type="alphaLcPeriod"/>
            </a:pPr>
            <a:r>
              <a:rPr lang="en-US" dirty="0"/>
              <a:t>$2 B</a:t>
            </a:r>
          </a:p>
        </p:txBody>
      </p:sp>
    </p:spTree>
    <p:extLst>
      <p:ext uri="{BB962C8B-B14F-4D97-AF65-F5344CB8AC3E}">
        <p14:creationId xmlns:p14="http://schemas.microsoft.com/office/powerpoint/2010/main" val="340818734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B3E6DE-A927-493A-B78E-3DBAE4AB4A69}"/>
              </a:ext>
            </a:extLst>
          </p:cNvPr>
          <p:cNvSpPr>
            <a:spLocks noGrp="1"/>
          </p:cNvSpPr>
          <p:nvPr>
            <p:ph idx="1"/>
          </p:nvPr>
        </p:nvSpPr>
        <p:spPr/>
        <p:txBody>
          <a:bodyPr/>
          <a:lstStyle/>
          <a:p>
            <a:pPr marL="514350" indent="-514350">
              <a:buAutoNum type="arabicPeriod"/>
            </a:pPr>
            <a:r>
              <a:rPr lang="en-US" dirty="0"/>
              <a:t>How much did US citizens lose to scams in 2019?</a:t>
            </a:r>
          </a:p>
          <a:p>
            <a:pPr marL="514350" indent="-514350">
              <a:buAutoNum type="alphaLcPeriod"/>
            </a:pPr>
            <a:r>
              <a:rPr lang="en-US" dirty="0"/>
              <a:t>$100 M</a:t>
            </a:r>
          </a:p>
          <a:p>
            <a:pPr marL="514350" indent="-514350">
              <a:buAutoNum type="alphaLcPeriod"/>
            </a:pPr>
            <a:r>
              <a:rPr lang="en-US" dirty="0"/>
              <a:t>$500 M</a:t>
            </a:r>
          </a:p>
          <a:p>
            <a:pPr marL="514350" indent="-514350">
              <a:buAutoNum type="alphaLcPeriod"/>
            </a:pPr>
            <a:r>
              <a:rPr lang="en-US" dirty="0"/>
              <a:t>$1 B</a:t>
            </a:r>
          </a:p>
          <a:p>
            <a:pPr marL="514350" indent="-514350">
              <a:buAutoNum type="alphaLcPeriod"/>
            </a:pPr>
            <a:r>
              <a:rPr lang="en-US" dirty="0">
                <a:highlight>
                  <a:srgbClr val="FFFF00"/>
                </a:highlight>
              </a:rPr>
              <a:t>$2 B</a:t>
            </a:r>
          </a:p>
        </p:txBody>
      </p:sp>
    </p:spTree>
    <p:extLst>
      <p:ext uri="{BB962C8B-B14F-4D97-AF65-F5344CB8AC3E}">
        <p14:creationId xmlns:p14="http://schemas.microsoft.com/office/powerpoint/2010/main" val="355077156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ABFF62-131E-41E4-8790-88FBDAE90072}"/>
              </a:ext>
            </a:extLst>
          </p:cNvPr>
          <p:cNvSpPr>
            <a:spLocks noGrp="1"/>
          </p:cNvSpPr>
          <p:nvPr>
            <p:ph idx="1"/>
          </p:nvPr>
        </p:nvSpPr>
        <p:spPr/>
        <p:txBody>
          <a:bodyPr/>
          <a:lstStyle/>
          <a:p>
            <a:pPr marL="0" indent="0">
              <a:buNone/>
            </a:pPr>
            <a:r>
              <a:rPr lang="en-US" dirty="0"/>
              <a:t>2. Which age group reported the most cases of identify theft in 2019?</a:t>
            </a:r>
          </a:p>
          <a:p>
            <a:pPr marL="514350" indent="-514350">
              <a:buAutoNum type="alphaLcPeriod"/>
            </a:pPr>
            <a:r>
              <a:rPr lang="en-US" dirty="0"/>
              <a:t>20-29</a:t>
            </a:r>
          </a:p>
          <a:p>
            <a:pPr marL="514350" indent="-514350">
              <a:buAutoNum type="alphaLcPeriod"/>
            </a:pPr>
            <a:r>
              <a:rPr lang="en-US" dirty="0"/>
              <a:t>30-39</a:t>
            </a:r>
          </a:p>
          <a:p>
            <a:pPr marL="514350" indent="-514350">
              <a:buAutoNum type="alphaLcPeriod"/>
            </a:pPr>
            <a:r>
              <a:rPr lang="en-US" dirty="0"/>
              <a:t>40-49</a:t>
            </a:r>
          </a:p>
          <a:p>
            <a:pPr marL="514350" indent="-514350">
              <a:buAutoNum type="alphaLcPeriod"/>
            </a:pPr>
            <a:r>
              <a:rPr lang="en-US" dirty="0"/>
              <a:t>60-69</a:t>
            </a:r>
          </a:p>
        </p:txBody>
      </p:sp>
    </p:spTree>
    <p:extLst>
      <p:ext uri="{BB962C8B-B14F-4D97-AF65-F5344CB8AC3E}">
        <p14:creationId xmlns:p14="http://schemas.microsoft.com/office/powerpoint/2010/main" val="16031670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ABFF62-131E-41E4-8790-88FBDAE90072}"/>
              </a:ext>
            </a:extLst>
          </p:cNvPr>
          <p:cNvSpPr>
            <a:spLocks noGrp="1"/>
          </p:cNvSpPr>
          <p:nvPr>
            <p:ph idx="1"/>
          </p:nvPr>
        </p:nvSpPr>
        <p:spPr/>
        <p:txBody>
          <a:bodyPr/>
          <a:lstStyle/>
          <a:p>
            <a:pPr marL="0" indent="0">
              <a:buNone/>
            </a:pPr>
            <a:r>
              <a:rPr lang="en-US" dirty="0"/>
              <a:t>2. Which age group reported the most cases of identify theft in 2019?</a:t>
            </a:r>
          </a:p>
          <a:p>
            <a:pPr marL="514350" indent="-514350">
              <a:buAutoNum type="alphaLcPeriod"/>
            </a:pPr>
            <a:r>
              <a:rPr lang="en-US" dirty="0"/>
              <a:t>20-29</a:t>
            </a:r>
          </a:p>
          <a:p>
            <a:pPr marL="514350" indent="-514350">
              <a:buAutoNum type="alphaLcPeriod"/>
            </a:pPr>
            <a:r>
              <a:rPr lang="en-US" dirty="0">
                <a:highlight>
                  <a:srgbClr val="FFFF00"/>
                </a:highlight>
              </a:rPr>
              <a:t>30-39</a:t>
            </a:r>
          </a:p>
          <a:p>
            <a:pPr marL="514350" indent="-514350">
              <a:buAutoNum type="alphaLcPeriod"/>
            </a:pPr>
            <a:r>
              <a:rPr lang="en-US" dirty="0"/>
              <a:t>40-49</a:t>
            </a:r>
          </a:p>
          <a:p>
            <a:pPr marL="514350" indent="-514350">
              <a:buAutoNum type="alphaLcPeriod"/>
            </a:pPr>
            <a:r>
              <a:rPr lang="en-US" dirty="0"/>
              <a:t>60-69</a:t>
            </a:r>
          </a:p>
        </p:txBody>
      </p:sp>
    </p:spTree>
    <p:extLst>
      <p:ext uri="{BB962C8B-B14F-4D97-AF65-F5344CB8AC3E}">
        <p14:creationId xmlns:p14="http://schemas.microsoft.com/office/powerpoint/2010/main" val="246687365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ABFF62-131E-41E4-8790-88FBDAE90072}"/>
              </a:ext>
            </a:extLst>
          </p:cNvPr>
          <p:cNvSpPr>
            <a:spLocks noGrp="1"/>
          </p:cNvSpPr>
          <p:nvPr>
            <p:ph idx="1"/>
          </p:nvPr>
        </p:nvSpPr>
        <p:spPr/>
        <p:txBody>
          <a:bodyPr/>
          <a:lstStyle/>
          <a:p>
            <a:pPr marL="0" indent="0">
              <a:buNone/>
            </a:pPr>
            <a:r>
              <a:rPr lang="en-US" dirty="0"/>
              <a:t>3. What state  had the highest per capita rate of identity theft reports?</a:t>
            </a:r>
          </a:p>
          <a:p>
            <a:pPr marL="514350" indent="-514350">
              <a:buAutoNum type="alphaLcPeriod"/>
            </a:pPr>
            <a:r>
              <a:rPr lang="en-US" dirty="0"/>
              <a:t>California</a:t>
            </a:r>
          </a:p>
          <a:p>
            <a:pPr marL="514350" indent="-514350">
              <a:buAutoNum type="alphaLcPeriod"/>
            </a:pPr>
            <a:r>
              <a:rPr lang="en-US" dirty="0"/>
              <a:t>Georgia</a:t>
            </a:r>
          </a:p>
          <a:p>
            <a:pPr marL="514350" indent="-514350">
              <a:buAutoNum type="alphaLcPeriod"/>
            </a:pPr>
            <a:r>
              <a:rPr lang="en-US" dirty="0"/>
              <a:t>Florida</a:t>
            </a:r>
          </a:p>
          <a:p>
            <a:pPr marL="514350" indent="-514350">
              <a:buAutoNum type="alphaLcPeriod"/>
            </a:pPr>
            <a:r>
              <a:rPr lang="en-US" dirty="0"/>
              <a:t>New York</a:t>
            </a:r>
          </a:p>
        </p:txBody>
      </p:sp>
    </p:spTree>
    <p:extLst>
      <p:ext uri="{BB962C8B-B14F-4D97-AF65-F5344CB8AC3E}">
        <p14:creationId xmlns:p14="http://schemas.microsoft.com/office/powerpoint/2010/main" val="1133020052"/>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ABFF62-131E-41E4-8790-88FBDAE90072}"/>
              </a:ext>
            </a:extLst>
          </p:cNvPr>
          <p:cNvSpPr>
            <a:spLocks noGrp="1"/>
          </p:cNvSpPr>
          <p:nvPr>
            <p:ph idx="1"/>
          </p:nvPr>
        </p:nvSpPr>
        <p:spPr/>
        <p:txBody>
          <a:bodyPr/>
          <a:lstStyle/>
          <a:p>
            <a:pPr marL="0" indent="0">
              <a:buNone/>
            </a:pPr>
            <a:r>
              <a:rPr lang="en-US" dirty="0"/>
              <a:t>3. What state  had the highest per capita rate of identity theft reports?</a:t>
            </a:r>
          </a:p>
          <a:p>
            <a:pPr marL="514350" indent="-514350">
              <a:buAutoNum type="alphaLcPeriod"/>
            </a:pPr>
            <a:r>
              <a:rPr lang="en-US" dirty="0"/>
              <a:t>California</a:t>
            </a:r>
          </a:p>
          <a:p>
            <a:pPr marL="514350" indent="-514350">
              <a:buAutoNum type="alphaLcPeriod"/>
            </a:pPr>
            <a:r>
              <a:rPr lang="en-US" dirty="0">
                <a:highlight>
                  <a:srgbClr val="FFFF00"/>
                </a:highlight>
              </a:rPr>
              <a:t>Georgia</a:t>
            </a:r>
          </a:p>
          <a:p>
            <a:pPr marL="514350" indent="-514350">
              <a:buAutoNum type="alphaLcPeriod"/>
            </a:pPr>
            <a:r>
              <a:rPr lang="en-US" dirty="0"/>
              <a:t>Florida</a:t>
            </a:r>
          </a:p>
          <a:p>
            <a:pPr marL="514350" indent="-514350">
              <a:buAutoNum type="alphaLcPeriod"/>
            </a:pPr>
            <a:r>
              <a:rPr lang="en-US" dirty="0"/>
              <a:t>New York</a:t>
            </a:r>
          </a:p>
        </p:txBody>
      </p:sp>
    </p:spTree>
    <p:extLst>
      <p:ext uri="{BB962C8B-B14F-4D97-AF65-F5344CB8AC3E}">
        <p14:creationId xmlns:p14="http://schemas.microsoft.com/office/powerpoint/2010/main" val="276453906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6D4D6F-DDFA-4AF1-B9EB-238AC7270795}"/>
              </a:ext>
            </a:extLst>
          </p:cNvPr>
          <p:cNvSpPr>
            <a:spLocks noGrp="1"/>
          </p:cNvSpPr>
          <p:nvPr>
            <p:ph idx="1"/>
          </p:nvPr>
        </p:nvSpPr>
        <p:spPr/>
        <p:txBody>
          <a:bodyPr/>
          <a:lstStyle/>
          <a:p>
            <a:pPr marL="0" indent="0">
              <a:buNone/>
            </a:pPr>
            <a:r>
              <a:rPr lang="en-US" dirty="0"/>
              <a:t>4. What is the most common way scams are delivered?</a:t>
            </a:r>
          </a:p>
          <a:p>
            <a:pPr marL="514350" indent="-514350">
              <a:buAutoNum type="alphaLcPeriod"/>
            </a:pPr>
            <a:r>
              <a:rPr lang="en-US" dirty="0"/>
              <a:t>Internet</a:t>
            </a:r>
          </a:p>
          <a:p>
            <a:pPr marL="514350" indent="-514350">
              <a:buAutoNum type="alphaLcPeriod"/>
            </a:pPr>
            <a:r>
              <a:rPr lang="en-US" dirty="0"/>
              <a:t>Email</a:t>
            </a:r>
          </a:p>
          <a:p>
            <a:pPr marL="514350" indent="-514350">
              <a:buAutoNum type="alphaLcPeriod"/>
            </a:pPr>
            <a:r>
              <a:rPr lang="en-US" dirty="0"/>
              <a:t>Phone</a:t>
            </a:r>
          </a:p>
          <a:p>
            <a:pPr marL="514350" indent="-514350">
              <a:buAutoNum type="alphaLcPeriod"/>
            </a:pPr>
            <a:r>
              <a:rPr lang="en-US" dirty="0"/>
              <a:t>Text</a:t>
            </a:r>
          </a:p>
          <a:p>
            <a:pPr marL="0" indent="0">
              <a:buNone/>
            </a:pPr>
            <a:endParaRPr lang="en-US" dirty="0"/>
          </a:p>
        </p:txBody>
      </p:sp>
    </p:spTree>
    <p:extLst>
      <p:ext uri="{BB962C8B-B14F-4D97-AF65-F5344CB8AC3E}">
        <p14:creationId xmlns:p14="http://schemas.microsoft.com/office/powerpoint/2010/main" val="1396379338"/>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1913</TotalTime>
  <Words>1533</Words>
  <Application>Microsoft Office PowerPoint</Application>
  <PresentationFormat>Widescreen</PresentationFormat>
  <Paragraphs>75</Paragraphs>
  <Slides>27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Open Sans</vt:lpstr>
      <vt:lpstr>Office Theme</vt:lpstr>
      <vt:lpstr>  National Personal Finance Challenge Webinar Series Standard 6: Protecting and Insuring  Lesson 1: Don’t Be Scammed  Presented by Dr. Julie Heath julia.heath@uc.edu </vt:lpstr>
      <vt:lpstr>Standard 6: Protecting and Insuring</vt:lpstr>
      <vt:lpstr>Scam Quiz</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Spot the Scam!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Lesson Components</vt:lpstr>
      <vt:lpstr>References</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Heath, Julia (heathja)</cp:lastModifiedBy>
  <cp:revision>117</cp:revision>
  <dcterms:created xsi:type="dcterms:W3CDTF">2012-09-11T15:07:18Z</dcterms:created>
  <dcterms:modified xsi:type="dcterms:W3CDTF">2021-01-03T17:19:44Z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