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8" r:id="rId6"/>
    <p:sldId id="278" r:id="rId7"/>
    <p:sldId id="322" r:id="rId8"/>
    <p:sldId id="314" r:id="rId9"/>
    <p:sldId id="308" r:id="rId10"/>
    <p:sldId id="280" r:id="rId11"/>
    <p:sldId id="315" r:id="rId12"/>
    <p:sldId id="316" r:id="rId13"/>
    <p:sldId id="317" r:id="rId14"/>
    <p:sldId id="318" r:id="rId15"/>
    <p:sldId id="319" r:id="rId16"/>
    <p:sldId id="320" r:id="rId17"/>
    <p:sldId id="321" r:id="rId18"/>
    <p:sldId id="323" r:id="rId19"/>
    <p:sldId id="324" r:id="rId20"/>
    <p:sldId id="325" r:id="rId21"/>
    <p:sldId id="294" r:id="rId22"/>
    <p:sldId id="260" r:id="rId23"/>
    <p:sldId id="266"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7A9900"/>
    <a:srgbClr val="005CB8"/>
    <a:srgbClr val="8BAF00"/>
    <a:srgbClr val="C7C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5176" autoAdjust="0"/>
  </p:normalViewPr>
  <p:slideViewPr>
    <p:cSldViewPr snapToGrid="0">
      <p:cViewPr varScale="1">
        <p:scale>
          <a:sx n="73" d="100"/>
          <a:sy n="73" d="100"/>
        </p:scale>
        <p:origin x="1051"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a:t>
            </a:fld>
            <a:endParaRPr lang="en-US"/>
          </a:p>
        </p:txBody>
      </p:sp>
    </p:spTree>
    <p:extLst>
      <p:ext uri="{BB962C8B-B14F-4D97-AF65-F5344CB8AC3E}">
        <p14:creationId xmlns:p14="http://schemas.microsoft.com/office/powerpoint/2010/main" val="409013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this warm-up activity, students will be discussing in groups what they would say to their friend. .  This activity should generate conversation to talk about various investment terms and what they know about investing.</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a:t>
            </a:fld>
            <a:endParaRPr lang="en-US"/>
          </a:p>
        </p:txBody>
      </p:sp>
    </p:spTree>
    <p:extLst>
      <p:ext uri="{BB962C8B-B14F-4D97-AF65-F5344CB8AC3E}">
        <p14:creationId xmlns:p14="http://schemas.microsoft.com/office/powerpoint/2010/main" val="100914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responses you may hear. Students typically hear of some of these terms but may not consider them investments.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245422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7</a:t>
            </a:fld>
            <a:endParaRPr lang="en-US"/>
          </a:p>
        </p:txBody>
      </p:sp>
    </p:spTree>
    <p:extLst>
      <p:ext uri="{BB962C8B-B14F-4D97-AF65-F5344CB8AC3E}">
        <p14:creationId xmlns:p14="http://schemas.microsoft.com/office/powerpoint/2010/main" val="3075654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speculative investments, only invest that which you can afford to lose.</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12</a:t>
            </a:fld>
            <a:endParaRPr lang="en-US"/>
          </a:p>
        </p:txBody>
      </p:sp>
    </p:spTree>
    <p:extLst>
      <p:ext uri="{BB962C8B-B14F-4D97-AF65-F5344CB8AC3E}">
        <p14:creationId xmlns:p14="http://schemas.microsoft.com/office/powerpoint/2010/main" val="9954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5 investing makes sense only for people who are, financially and psychologically, comfortable with high levels of risk.</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17</a:t>
            </a:fld>
            <a:endParaRPr lang="en-US"/>
          </a:p>
        </p:txBody>
      </p:sp>
    </p:spTree>
    <p:extLst>
      <p:ext uri="{BB962C8B-B14F-4D97-AF65-F5344CB8AC3E}">
        <p14:creationId xmlns:p14="http://schemas.microsoft.com/office/powerpoint/2010/main" val="307545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19</a:t>
            </a:fld>
            <a:endParaRPr lang="en-US"/>
          </a:p>
        </p:txBody>
      </p:sp>
    </p:spTree>
    <p:extLst>
      <p:ext uri="{BB962C8B-B14F-4D97-AF65-F5344CB8AC3E}">
        <p14:creationId xmlns:p14="http://schemas.microsoft.com/office/powerpoint/2010/main" val="4076892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20</a:t>
            </a:fld>
            <a:endParaRPr lang="en-US"/>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lstStyle/>
          <a:p>
            <a:r>
              <a:rPr lang="en-US"/>
              <a:t>Click to edit Master title style</a:t>
            </a:r>
          </a:p>
        </p:txBody>
      </p:sp>
      <p:sp>
        <p:nvSpPr>
          <p:cNvPr id="3" name="Content Placeholder 2"/>
          <p:cNvSpPr>
            <a:spLocks noGrp="1"/>
          </p:cNvSpPr>
          <p:nvPr>
            <p:ph idx="1"/>
          </p:nvPr>
        </p:nvSpPr>
        <p:spPr>
          <a:xfrm>
            <a:off x="609600" y="2377440"/>
            <a:ext cx="109728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06984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304800" y="2055039"/>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E0FD2B87-D95D-4BB3-8ECE-F7413BD32D46}"/>
              </a:ext>
            </a:extLst>
          </p:cNvPr>
          <p:cNvPicPr>
            <a:picLocks noChangeAspect="1"/>
          </p:cNvPicPr>
          <p:nvPr userDrawn="1"/>
        </p:nvPicPr>
        <p:blipFill>
          <a:blip r:embed="rId14"/>
          <a:stretch>
            <a:fillRect/>
          </a:stretch>
        </p:blipFill>
        <p:spPr>
          <a:xfrm>
            <a:off x="9491375" y="276999"/>
            <a:ext cx="2419350" cy="724398"/>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BDD0B7DF-E2BE-401D-B508-D4EA792C1BE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902047" y="345449"/>
            <a:ext cx="1498753" cy="72439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cnamarasa@vc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spiringprofessionalshub.com/2015/10/15/bridging-the-skills-gap-are-you-skilled-to-kil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reate.kahoot.it/share/7ecba66f-7795-4724-8744-e0f5341614d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uncilforeconed.org/resource/national-standards-for-financial-literacy/#sthash.11CbykLO.dpb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econedlink.org/resources/the-five-stages-of-invest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aprendiendog.blogspot.com/2012/06/actividades-de-refuerzo-unidad-12.html"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hyperlink" Target="https://creativecommons.org/licenses/by/3.0/" TargetMode="External"/><Relationship Id="rId4" Type="http://schemas.openxmlformats.org/officeDocument/2006/relationships/hyperlink" Target="https://www.flickr.com/photos/cafecredit/32899395526"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xAWxKk9tU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066801"/>
            <a:ext cx="7772400" cy="424493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6000" dirty="0">
                <a:latin typeface="Calibri"/>
                <a:ea typeface="ＭＳ Ｐゴシック"/>
                <a:cs typeface="Calibri"/>
              </a:rPr>
              <a:t>National Personal Finance Challenge Webinar Series</a:t>
            </a:r>
            <a:br>
              <a:rPr lang="en-US" sz="6000" dirty="0">
                <a:ln w="11430"/>
                <a:effectLst>
                  <a:outerShdw blurRad="80000" dist="40000" dir="5040000" algn="tl">
                    <a:srgbClr val="000000">
                      <a:alpha val="0"/>
                    </a:srgbClr>
                  </a:outerShdw>
                </a:effectLst>
                <a:ea typeface="+mj-ea"/>
                <a:cs typeface="+mj-cs"/>
              </a:rPr>
            </a:br>
            <a:r>
              <a:rPr lang="en-US" sz="4400" dirty="0">
                <a:ln w="11430"/>
                <a:solidFill>
                  <a:schemeClr val="tx1"/>
                </a:solidFill>
                <a:effectLst>
                  <a:outerShdw blurRad="80000" dist="40000" dir="5040000" algn="tl">
                    <a:srgbClr val="000000">
                      <a:alpha val="0"/>
                    </a:srgbClr>
                  </a:outerShdw>
                </a:effectLst>
                <a:latin typeface="Calibri"/>
                <a:ea typeface="ＭＳ Ｐゴシック"/>
                <a:cs typeface="Calibri"/>
              </a:rPr>
              <a:t>Standard 5: Financial Investing</a:t>
            </a:r>
            <a:br>
              <a:rPr lang="en-US" sz="4400" dirty="0">
                <a:ln w="11430"/>
                <a:solidFill>
                  <a:schemeClr val="tx1"/>
                </a:solidFill>
                <a:effectLst>
                  <a:outerShdw blurRad="80000" dist="40000" dir="5040000" algn="tl">
                    <a:srgbClr val="000000">
                      <a:alpha val="0"/>
                    </a:srgbClr>
                  </a:outerShdw>
                </a:effectLst>
                <a:latin typeface="Calibri"/>
                <a:ea typeface="ＭＳ Ｐゴシック"/>
                <a:cs typeface="Calibri"/>
              </a:rPr>
            </a:br>
            <a:r>
              <a:rPr lang="en-US" sz="3600" dirty="0">
                <a:ln w="11430"/>
                <a:solidFill>
                  <a:schemeClr val="tx1"/>
                </a:solidFill>
                <a:effectLst>
                  <a:outerShdw blurRad="80000" dist="40000" dir="5040000" algn="tl">
                    <a:srgbClr val="000000">
                      <a:alpha val="0"/>
                    </a:srgbClr>
                  </a:outerShdw>
                </a:effectLst>
                <a:latin typeface="Calibri"/>
                <a:ea typeface="ＭＳ Ｐゴシック"/>
                <a:cs typeface="Calibri"/>
              </a:rPr>
              <a:t>Lesson 2: The Five Stages of Investing</a:t>
            </a:r>
            <a:br>
              <a:rPr lang="en-US" sz="4400" dirty="0"/>
            </a:br>
            <a:r>
              <a:rPr lang="en-US" sz="2200" i="1" dirty="0">
                <a:solidFill>
                  <a:schemeClr val="tx1"/>
                </a:solidFill>
                <a:latin typeface="Calibri"/>
                <a:ea typeface="ＭＳ Ｐゴシック"/>
                <a:cs typeface="Calibri"/>
              </a:rPr>
              <a:t>Presented by</a:t>
            </a:r>
            <a:br>
              <a:rPr lang="en-US" sz="2200" i="1" dirty="0">
                <a:solidFill>
                  <a:schemeClr val="tx1"/>
                </a:solidFill>
                <a:latin typeface="Calibri"/>
                <a:ea typeface="ＭＳ Ｐゴシック"/>
                <a:cs typeface="Calibri"/>
              </a:rPr>
            </a:br>
            <a:r>
              <a:rPr lang="en-US" sz="2200" i="1" dirty="0">
                <a:solidFill>
                  <a:schemeClr val="tx1"/>
                </a:solidFill>
                <a:latin typeface="Calibri"/>
                <a:ea typeface="ＭＳ Ｐゴシック"/>
                <a:cs typeface="Calibri"/>
              </a:rPr>
              <a:t>Susan McNamara, January 2021</a:t>
            </a:r>
            <a:br>
              <a:rPr lang="en-US" sz="1600" dirty="0">
                <a:solidFill>
                  <a:schemeClr val="tx1"/>
                </a:solidFill>
                <a:latin typeface="Calibri"/>
                <a:ea typeface="ＭＳ Ｐゴシック"/>
                <a:cs typeface="Calibri"/>
              </a:rPr>
            </a:br>
            <a:r>
              <a:rPr lang="en-US" sz="2200" dirty="0">
                <a:solidFill>
                  <a:schemeClr val="tx1"/>
                </a:solidFill>
                <a:latin typeface="Calibri"/>
                <a:ea typeface="ＭＳ Ｐゴシック"/>
                <a:cs typeface="Calibri"/>
                <a:hlinkClick r:id="rId3"/>
              </a:rPr>
              <a:t>mcnamarasa@vcu.edu</a:t>
            </a:r>
            <a:br>
              <a:rPr lang="en-US" sz="2200" dirty="0">
                <a:solidFill>
                  <a:schemeClr val="tx1"/>
                </a:solidFill>
                <a:latin typeface="Calibri"/>
                <a:ea typeface="ＭＳ Ｐゴシック"/>
                <a:cs typeface="Calibri"/>
              </a:rPr>
            </a:b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960A-885A-4B93-B653-6271393F89EE}"/>
              </a:ext>
            </a:extLst>
          </p:cNvPr>
          <p:cNvSpPr>
            <a:spLocks noGrp="1"/>
          </p:cNvSpPr>
          <p:nvPr>
            <p:ph type="title"/>
          </p:nvPr>
        </p:nvSpPr>
        <p:spPr>
          <a:xfrm>
            <a:off x="609600" y="882870"/>
            <a:ext cx="10972800" cy="683172"/>
          </a:xfrm>
        </p:spPr>
        <p:txBody>
          <a:bodyPr/>
          <a:lstStyle/>
          <a:p>
            <a:r>
              <a:rPr lang="en-US" sz="3400" dirty="0">
                <a:effectLst/>
              </a:rPr>
              <a:t>Step 3 of the 5 Stages: Systematic Investing</a:t>
            </a:r>
            <a:endParaRPr lang="en-US" sz="3400" dirty="0"/>
          </a:p>
        </p:txBody>
      </p:sp>
      <p:sp>
        <p:nvSpPr>
          <p:cNvPr id="3" name="Content Placeholder 2">
            <a:extLst>
              <a:ext uri="{FF2B5EF4-FFF2-40B4-BE49-F238E27FC236}">
                <a16:creationId xmlns:a16="http://schemas.microsoft.com/office/drawing/2014/main" id="{1F7B2984-80DD-4B21-A469-5A5162D95B81}"/>
              </a:ext>
            </a:extLst>
          </p:cNvPr>
          <p:cNvSpPr>
            <a:spLocks noGrp="1"/>
          </p:cNvSpPr>
          <p:nvPr>
            <p:ph idx="1"/>
          </p:nvPr>
        </p:nvSpPr>
        <p:spPr>
          <a:xfrm>
            <a:off x="609600" y="1471448"/>
            <a:ext cx="10972800" cy="5612524"/>
          </a:xfrm>
        </p:spPr>
        <p:txBody>
          <a:bodyPr/>
          <a:lstStyle/>
          <a:p>
            <a:pPr marL="0" indent="0" algn="just">
              <a:buNone/>
            </a:pPr>
            <a:r>
              <a:rPr lang="en-US" sz="2600" dirty="0">
                <a:latin typeface="Calibri" panose="020F0502020204030204" pitchFamily="34" charset="0"/>
                <a:cs typeface="Calibri" panose="020F0502020204030204" pitchFamily="34" charset="0"/>
              </a:rPr>
              <a:t>When you have established your beginning investments, you can move on to investing on a </a:t>
            </a:r>
            <a:r>
              <a:rPr lang="en-US" sz="2600" b="1" dirty="0">
                <a:latin typeface="Calibri" panose="020F0502020204030204" pitchFamily="34" charset="0"/>
                <a:cs typeface="Calibri" panose="020F0502020204030204" pitchFamily="34" charset="0"/>
              </a:rPr>
              <a:t>REGULAR and PLANNED</a:t>
            </a:r>
            <a:r>
              <a:rPr lang="en-US" sz="2600" dirty="0">
                <a:latin typeface="Calibri" panose="020F0502020204030204" pitchFamily="34" charset="0"/>
                <a:cs typeface="Calibri" panose="020F0502020204030204" pitchFamily="34" charset="0"/>
              </a:rPr>
              <a:t> basis. For most people, this is a commitment to invest a </a:t>
            </a:r>
            <a:r>
              <a:rPr lang="en-US" sz="2600" dirty="0">
                <a:highlight>
                  <a:srgbClr val="FFFF00"/>
                </a:highlight>
                <a:latin typeface="Calibri" panose="020F0502020204030204" pitchFamily="34" charset="0"/>
                <a:cs typeface="Calibri" panose="020F0502020204030204" pitchFamily="34" charset="0"/>
              </a:rPr>
              <a:t>predetermined</a:t>
            </a:r>
            <a:r>
              <a:rPr lang="en-US" sz="2600" dirty="0">
                <a:latin typeface="Calibri" panose="020F0502020204030204" pitchFamily="34" charset="0"/>
                <a:cs typeface="Calibri" panose="020F0502020204030204" pitchFamily="34" charset="0"/>
              </a:rPr>
              <a:t>  dollar </a:t>
            </a:r>
            <a:r>
              <a:rPr lang="en-US" sz="2600" dirty="0">
                <a:highlight>
                  <a:srgbClr val="FFFF00"/>
                </a:highlight>
                <a:latin typeface="Calibri" panose="020F0502020204030204" pitchFamily="34" charset="0"/>
                <a:cs typeface="Calibri" panose="020F0502020204030204" pitchFamily="34" charset="0"/>
              </a:rPr>
              <a:t>amount every pay period</a:t>
            </a:r>
            <a:r>
              <a:rPr lang="en-US" sz="2600" dirty="0">
                <a:latin typeface="Calibri" panose="020F0502020204030204" pitchFamily="34" charset="0"/>
                <a:cs typeface="Calibri" panose="020F0502020204030204" pitchFamily="34" charset="0"/>
              </a:rPr>
              <a:t>, usually in </a:t>
            </a:r>
            <a:r>
              <a:rPr lang="en-US" sz="2600" dirty="0">
                <a:highlight>
                  <a:srgbClr val="FFFF00"/>
                </a:highlight>
                <a:latin typeface="Calibri" panose="020F0502020204030204" pitchFamily="34" charset="0"/>
                <a:cs typeface="Calibri" panose="020F0502020204030204" pitchFamily="34" charset="0"/>
              </a:rPr>
              <a:t>bonds, stocks, mutual funds, or annuities</a:t>
            </a:r>
            <a:r>
              <a:rPr lang="en-US" sz="2600" dirty="0">
                <a:latin typeface="Calibri" panose="020F0502020204030204" pitchFamily="34" charset="0"/>
                <a:cs typeface="Calibri" panose="020F0502020204030204" pitchFamily="34" charset="0"/>
              </a:rPr>
              <a:t>, the </a:t>
            </a:r>
            <a:r>
              <a:rPr lang="en-US" sz="2600" dirty="0">
                <a:highlight>
                  <a:srgbClr val="FFFF00"/>
                </a:highlight>
                <a:latin typeface="Calibri" panose="020F0502020204030204" pitchFamily="34" charset="0"/>
                <a:cs typeface="Calibri" panose="020F0502020204030204" pitchFamily="34" charset="0"/>
              </a:rPr>
              <a:t>middle risk categories</a:t>
            </a:r>
            <a:r>
              <a:rPr lang="en-US" sz="2600" dirty="0">
                <a:latin typeface="Calibri" panose="020F0502020204030204" pitchFamily="34" charset="0"/>
                <a:cs typeface="Calibri" panose="020F0502020204030204" pitchFamily="34" charset="0"/>
              </a:rPr>
              <a:t>. </a:t>
            </a:r>
            <a:r>
              <a:rPr lang="en-US" sz="2600" u="sng" dirty="0">
                <a:latin typeface="Calibri" panose="020F0502020204030204" pitchFamily="34" charset="0"/>
                <a:cs typeface="Calibri" panose="020F0502020204030204" pitchFamily="34" charset="0"/>
              </a:rPr>
              <a:t>Goals for this stage are long-range</a:t>
            </a:r>
            <a:r>
              <a:rPr lang="en-US" sz="2600" dirty="0">
                <a:latin typeface="Calibri" panose="020F0502020204030204" pitchFamily="34" charset="0"/>
                <a:cs typeface="Calibri" panose="020F0502020204030204" pitchFamily="34" charset="0"/>
              </a:rPr>
              <a:t>; you're going to see the best return from this kind of investment </a:t>
            </a:r>
            <a:r>
              <a:rPr lang="en-US" sz="2600" u="sng" dirty="0">
                <a:latin typeface="Calibri" panose="020F0502020204030204" pitchFamily="34" charset="0"/>
                <a:cs typeface="Calibri" panose="020F0502020204030204" pitchFamily="34" charset="0"/>
              </a:rPr>
              <a:t>if you continue with it for over twenty years</a:t>
            </a:r>
            <a:r>
              <a:rPr lang="en-US" sz="2600" dirty="0">
                <a:latin typeface="Calibri" panose="020F0502020204030204" pitchFamily="34" charset="0"/>
                <a:cs typeface="Calibri" panose="020F0502020204030204" pitchFamily="34" charset="0"/>
              </a:rPr>
              <a:t>. Typically, people enter this stage in their thirties and forties, when their earning potential is the highest. Here again, starting early is important. The seventeen year-old who has a stable put-and-take account and begins investing early might be ready to jump into systematic investing in his or her twenties. The financial investments are a combination of bonds, fixed income investments, and stocks.  The </a:t>
            </a:r>
            <a:r>
              <a:rPr lang="en-US" sz="2600" dirty="0">
                <a:highlight>
                  <a:srgbClr val="FFFF00"/>
                </a:highlight>
                <a:latin typeface="Calibri" panose="020F0502020204030204" pitchFamily="34" charset="0"/>
                <a:cs typeface="Calibri" panose="020F0502020204030204" pitchFamily="34" charset="0"/>
              </a:rPr>
              <a:t>key here is carrying out a consistent plan</a:t>
            </a:r>
            <a:r>
              <a:rPr lang="en-US" sz="2600"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92529977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B7B7-B1ED-4E23-8289-98B00E680F11}"/>
              </a:ext>
            </a:extLst>
          </p:cNvPr>
          <p:cNvSpPr>
            <a:spLocks noGrp="1"/>
          </p:cNvSpPr>
          <p:nvPr>
            <p:ph type="title"/>
          </p:nvPr>
        </p:nvSpPr>
        <p:spPr>
          <a:xfrm>
            <a:off x="609600" y="914400"/>
            <a:ext cx="10972800" cy="809297"/>
          </a:xfrm>
        </p:spPr>
        <p:txBody>
          <a:bodyPr/>
          <a:lstStyle/>
          <a:p>
            <a:r>
              <a:rPr lang="en-US" sz="3400" dirty="0">
                <a:effectLst/>
              </a:rPr>
              <a:t>Step 4 of the 5 Stages: Strategic Investing </a:t>
            </a:r>
            <a:endParaRPr lang="en-US" sz="3400" dirty="0"/>
          </a:p>
        </p:txBody>
      </p:sp>
      <p:sp>
        <p:nvSpPr>
          <p:cNvPr id="3" name="Content Placeholder 2">
            <a:extLst>
              <a:ext uri="{FF2B5EF4-FFF2-40B4-BE49-F238E27FC236}">
                <a16:creationId xmlns:a16="http://schemas.microsoft.com/office/drawing/2014/main" id="{D826A093-704D-4E99-A6CC-0AE65756499C}"/>
              </a:ext>
            </a:extLst>
          </p:cNvPr>
          <p:cNvSpPr>
            <a:spLocks noGrp="1"/>
          </p:cNvSpPr>
          <p:nvPr>
            <p:ph idx="1"/>
          </p:nvPr>
        </p:nvSpPr>
        <p:spPr>
          <a:xfrm>
            <a:off x="609600" y="1723697"/>
            <a:ext cx="10972800" cy="4433263"/>
          </a:xfrm>
        </p:spPr>
        <p:txBody>
          <a:bodyPr/>
          <a:lstStyle/>
          <a:p>
            <a:pPr marL="0" indent="0" algn="just">
              <a:buNone/>
            </a:pPr>
            <a:r>
              <a:rPr lang="en-US" sz="2800" dirty="0">
                <a:latin typeface="Calibri" panose="020F0502020204030204" pitchFamily="34" charset="0"/>
                <a:cs typeface="Calibri" panose="020F0502020204030204" pitchFamily="34" charset="0"/>
              </a:rPr>
              <a:t>The fourth stage is for investors who have set up a stable put-and-take account, built  safe beginning investments, and established a systematic investing plan. When you have  assets above and beyond those commitments, you can begin </a:t>
            </a:r>
            <a:r>
              <a:rPr lang="en-US" sz="2800" b="1" dirty="0">
                <a:latin typeface="Calibri" panose="020F0502020204030204" pitchFamily="34" charset="0"/>
                <a:cs typeface="Calibri" panose="020F0502020204030204" pitchFamily="34" charset="0"/>
              </a:rPr>
              <a:t>strategic investing</a:t>
            </a:r>
            <a:r>
              <a:rPr lang="en-US" sz="2800" dirty="0">
                <a:latin typeface="Calibri" panose="020F0502020204030204" pitchFamily="34" charset="0"/>
                <a:cs typeface="Calibri" panose="020F0502020204030204" pitchFamily="34" charset="0"/>
              </a:rPr>
              <a:t>, which is </a:t>
            </a:r>
            <a:r>
              <a:rPr lang="en-US" sz="2800" dirty="0">
                <a:highlight>
                  <a:srgbClr val="FFFF00"/>
                </a:highlight>
                <a:latin typeface="Calibri" panose="020F0502020204030204" pitchFamily="34" charset="0"/>
                <a:cs typeface="Calibri" panose="020F0502020204030204" pitchFamily="34" charset="0"/>
              </a:rPr>
              <a:t>managing your portfolio</a:t>
            </a:r>
            <a:r>
              <a:rPr lang="en-US" sz="2800" dirty="0">
                <a:latin typeface="Calibri" panose="020F0502020204030204" pitchFamily="34" charset="0"/>
                <a:cs typeface="Calibri" panose="020F0502020204030204" pitchFamily="34" charset="0"/>
              </a:rPr>
              <a:t> (your collection of assets) with a </a:t>
            </a:r>
            <a:r>
              <a:rPr lang="en-US" sz="2800" dirty="0">
                <a:highlight>
                  <a:srgbClr val="FFFF00"/>
                </a:highlight>
                <a:latin typeface="Calibri" panose="020F0502020204030204" pitchFamily="34" charset="0"/>
                <a:cs typeface="Calibri" panose="020F0502020204030204" pitchFamily="34" charset="0"/>
              </a:rPr>
              <a:t>goal of balancing out losses and gains in different investment instruments</a:t>
            </a:r>
            <a:r>
              <a:rPr lang="en-US" sz="2800" dirty="0">
                <a:latin typeface="Calibri" panose="020F0502020204030204" pitchFamily="34" charset="0"/>
                <a:cs typeface="Calibri" panose="020F0502020204030204" pitchFamily="34" charset="0"/>
              </a:rPr>
              <a:t>. The key here is </a:t>
            </a:r>
            <a:r>
              <a:rPr lang="en-US" sz="2800" b="1" dirty="0">
                <a:latin typeface="Calibri" panose="020F0502020204030204" pitchFamily="34" charset="0"/>
                <a:cs typeface="Calibri" panose="020F0502020204030204" pitchFamily="34" charset="0"/>
              </a:rPr>
              <a:t>DIVERSIFICATION</a:t>
            </a:r>
            <a:r>
              <a:rPr lang="en-US" sz="2800" dirty="0">
                <a:latin typeface="Calibri" panose="020F0502020204030204" pitchFamily="34" charset="0"/>
                <a:cs typeface="Calibri" panose="020F0502020204030204" pitchFamily="34" charset="0"/>
              </a:rPr>
              <a:t>: making sure you're not keeping all your eggs in one basket. Since stocks and bonds often respond in opposite ways to market conditions, many people invest in both to balance losses in one with gains in the other.  </a:t>
            </a:r>
            <a:r>
              <a:rPr lang="en-US" sz="2800" dirty="0">
                <a:highlight>
                  <a:srgbClr val="FFFF00"/>
                </a:highlight>
                <a:latin typeface="Calibri" panose="020F0502020204030204" pitchFamily="34" charset="0"/>
                <a:cs typeface="Calibri" panose="020F0502020204030204" pitchFamily="34" charset="0"/>
              </a:rPr>
              <a:t>Goals </a:t>
            </a:r>
            <a:r>
              <a:rPr lang="en-US" sz="2800" dirty="0">
                <a:latin typeface="Calibri" panose="020F0502020204030204" pitchFamily="34" charset="0"/>
                <a:cs typeface="Calibri" panose="020F0502020204030204" pitchFamily="34" charset="0"/>
              </a:rPr>
              <a:t>in this stage are </a:t>
            </a:r>
            <a:r>
              <a:rPr lang="en-US" sz="2800" dirty="0">
                <a:highlight>
                  <a:srgbClr val="FFFF00"/>
                </a:highlight>
                <a:latin typeface="Calibri" panose="020F0502020204030204" pitchFamily="34" charset="0"/>
                <a:cs typeface="Calibri" panose="020F0502020204030204" pitchFamily="34" charset="0"/>
              </a:rPr>
              <a:t>medium-term: five to ten years</a:t>
            </a:r>
            <a:r>
              <a:rPr lang="en-US" sz="2800" dirty="0">
                <a:latin typeface="Calibri" panose="020F0502020204030204" pitchFamily="34" charset="0"/>
                <a:cs typeface="Calibri" panose="020F0502020204030204" pitchFamily="34" charset="0"/>
              </a:rPr>
              <a:t>. </a:t>
            </a:r>
          </a:p>
          <a:p>
            <a:endParaRPr lang="en-US" dirty="0"/>
          </a:p>
        </p:txBody>
      </p:sp>
    </p:spTree>
    <p:extLst>
      <p:ext uri="{BB962C8B-B14F-4D97-AF65-F5344CB8AC3E}">
        <p14:creationId xmlns:p14="http://schemas.microsoft.com/office/powerpoint/2010/main" val="18728092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6CDA-E45D-4F3A-B753-0DCC0EF6C6B8}"/>
              </a:ext>
            </a:extLst>
          </p:cNvPr>
          <p:cNvSpPr>
            <a:spLocks noGrp="1"/>
          </p:cNvSpPr>
          <p:nvPr>
            <p:ph type="title"/>
          </p:nvPr>
        </p:nvSpPr>
        <p:spPr>
          <a:xfrm>
            <a:off x="609600" y="914399"/>
            <a:ext cx="10972800" cy="1008993"/>
          </a:xfrm>
        </p:spPr>
        <p:txBody>
          <a:bodyPr/>
          <a:lstStyle/>
          <a:p>
            <a:r>
              <a:rPr lang="en-US" sz="3400" dirty="0">
                <a:effectLst/>
              </a:rPr>
              <a:t>Step 5 of the 5 Stages: Speculative Investing</a:t>
            </a:r>
            <a:endParaRPr lang="en-US" sz="3400" dirty="0"/>
          </a:p>
        </p:txBody>
      </p:sp>
      <p:sp>
        <p:nvSpPr>
          <p:cNvPr id="3" name="Content Placeholder 2">
            <a:extLst>
              <a:ext uri="{FF2B5EF4-FFF2-40B4-BE49-F238E27FC236}">
                <a16:creationId xmlns:a16="http://schemas.microsoft.com/office/drawing/2014/main" id="{BDBEFE01-9ED5-4A3F-B847-05E457F32B38}"/>
              </a:ext>
            </a:extLst>
          </p:cNvPr>
          <p:cNvSpPr>
            <a:spLocks noGrp="1"/>
          </p:cNvSpPr>
          <p:nvPr>
            <p:ph idx="1"/>
          </p:nvPr>
        </p:nvSpPr>
        <p:spPr>
          <a:xfrm>
            <a:off x="609600" y="2312276"/>
            <a:ext cx="10972800" cy="3844684"/>
          </a:xfrm>
        </p:spPr>
        <p:txBody>
          <a:bodyPr/>
          <a:lstStyle/>
          <a:p>
            <a:pPr marL="0" indent="0" algn="just">
              <a:buNone/>
            </a:pPr>
            <a:r>
              <a:rPr lang="en-US" sz="2800" dirty="0">
                <a:latin typeface="Calibri" panose="020F0502020204030204" pitchFamily="34" charset="0"/>
                <a:cs typeface="Calibri" panose="020F0502020204030204" pitchFamily="34" charset="0"/>
              </a:rPr>
              <a:t>The fifth and final step is </a:t>
            </a:r>
            <a:r>
              <a:rPr lang="en-US" sz="2800" b="1" dirty="0">
                <a:latin typeface="Calibri" panose="020F0502020204030204" pitchFamily="34" charset="0"/>
                <a:cs typeface="Calibri" panose="020F0502020204030204" pitchFamily="34" charset="0"/>
              </a:rPr>
              <a:t>speculative investing</a:t>
            </a:r>
            <a:r>
              <a:rPr lang="en-US" sz="2800" dirty="0">
                <a:latin typeface="Calibri" panose="020F0502020204030204" pitchFamily="34" charset="0"/>
                <a:cs typeface="Calibri" panose="020F0502020204030204" pitchFamily="34" charset="0"/>
              </a:rPr>
              <a:t>, for example, investing in penny stocks, junk bonds, or collectibles. Speculative investing involves </a:t>
            </a:r>
            <a:r>
              <a:rPr lang="en-US" sz="2800" dirty="0">
                <a:highlight>
                  <a:srgbClr val="FFFF00"/>
                </a:highlight>
                <a:latin typeface="Calibri" panose="020F0502020204030204" pitchFamily="34" charset="0"/>
                <a:cs typeface="Calibri" panose="020F0502020204030204" pitchFamily="34" charset="0"/>
              </a:rPr>
              <a:t>high levels of risk</a:t>
            </a:r>
            <a:r>
              <a:rPr lang="en-US" sz="2800" dirty="0">
                <a:latin typeface="Calibri" panose="020F0502020204030204" pitchFamily="34" charset="0"/>
                <a:cs typeface="Calibri" panose="020F0502020204030204" pitchFamily="34" charset="0"/>
              </a:rPr>
              <a:t>, but it also </a:t>
            </a:r>
            <a:r>
              <a:rPr lang="en-US" sz="2800" dirty="0">
                <a:highlight>
                  <a:srgbClr val="FFFF00"/>
                </a:highlight>
                <a:latin typeface="Calibri" panose="020F0502020204030204" pitchFamily="34" charset="0"/>
                <a:cs typeface="Calibri" panose="020F0502020204030204" pitchFamily="34" charset="0"/>
              </a:rPr>
              <a:t>has the potential to yield high returns</a:t>
            </a:r>
            <a:r>
              <a:rPr lang="en-US" sz="2800" dirty="0">
                <a:latin typeface="Calibri" panose="020F0502020204030204" pitchFamily="34" charset="0"/>
                <a:cs typeface="Calibri" panose="020F0502020204030204" pitchFamily="34" charset="0"/>
              </a:rPr>
              <a:t>.  This type of investing should </a:t>
            </a:r>
            <a:r>
              <a:rPr lang="en-US" sz="2800" dirty="0">
                <a:highlight>
                  <a:srgbClr val="FFFF00"/>
                </a:highlight>
                <a:latin typeface="Calibri" panose="020F0502020204030204" pitchFamily="34" charset="0"/>
                <a:cs typeface="Calibri" panose="020F0502020204030204" pitchFamily="34" charset="0"/>
              </a:rPr>
              <a:t>only be done by people who can afford to lose the investment amount</a:t>
            </a:r>
            <a:r>
              <a:rPr lang="en-US" sz="2800" dirty="0">
                <a:latin typeface="Calibri" panose="020F0502020204030204" pitchFamily="34" charset="0"/>
                <a:cs typeface="Calibri" panose="020F0502020204030204" pitchFamily="34" charset="0"/>
              </a:rPr>
              <a:t>.  Many people never do engage in speculative investment, preferring to avoid the heightened level of risk that it involves.</a:t>
            </a:r>
          </a:p>
          <a:p>
            <a:endParaRPr lang="en-US" dirty="0"/>
          </a:p>
        </p:txBody>
      </p:sp>
    </p:spTree>
    <p:extLst>
      <p:ext uri="{BB962C8B-B14F-4D97-AF65-F5344CB8AC3E}">
        <p14:creationId xmlns:p14="http://schemas.microsoft.com/office/powerpoint/2010/main" val="290080609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77AB-86CA-475F-8B61-AA84759CABA2}"/>
              </a:ext>
            </a:extLst>
          </p:cNvPr>
          <p:cNvSpPr>
            <a:spLocks noGrp="1"/>
          </p:cNvSpPr>
          <p:nvPr>
            <p:ph type="title"/>
          </p:nvPr>
        </p:nvSpPr>
        <p:spPr>
          <a:xfrm>
            <a:off x="609600" y="914400"/>
            <a:ext cx="10972800" cy="987972"/>
          </a:xfrm>
        </p:spPr>
        <p:txBody>
          <a:bodyPr/>
          <a:lstStyle/>
          <a:p>
            <a:r>
              <a:rPr lang="en-US" sz="4400" dirty="0">
                <a:effectLst/>
              </a:rPr>
              <a:t>Put Your Knowledge to Work!</a:t>
            </a:r>
            <a:endParaRPr lang="en-US" sz="4400" dirty="0"/>
          </a:p>
        </p:txBody>
      </p:sp>
      <p:sp>
        <p:nvSpPr>
          <p:cNvPr id="3" name="Content Placeholder 2">
            <a:extLst>
              <a:ext uri="{FF2B5EF4-FFF2-40B4-BE49-F238E27FC236}">
                <a16:creationId xmlns:a16="http://schemas.microsoft.com/office/drawing/2014/main" id="{8B5F42A4-BFB0-457B-9CD5-204E94E68200}"/>
              </a:ext>
            </a:extLst>
          </p:cNvPr>
          <p:cNvSpPr>
            <a:spLocks noGrp="1"/>
          </p:cNvSpPr>
          <p:nvPr>
            <p:ph idx="1"/>
          </p:nvPr>
        </p:nvSpPr>
        <p:spPr>
          <a:xfrm>
            <a:off x="609600" y="1902372"/>
            <a:ext cx="10972800" cy="4254588"/>
          </a:xfrm>
        </p:spPr>
        <p:txBody>
          <a:bodyPr/>
          <a:lstStyle/>
          <a:p>
            <a:pPr marL="0" indent="0" algn="just">
              <a:buNone/>
            </a:pPr>
            <a:r>
              <a:rPr lang="en-US" sz="2800" dirty="0">
                <a:latin typeface="Calibri" panose="020F0502020204030204" pitchFamily="34" charset="0"/>
                <a:cs typeface="Calibri" panose="020F0502020204030204" pitchFamily="34" charset="0"/>
              </a:rPr>
              <a:t>You are now an expert financial adviser. Let’s go back to your friend whose parents came into some unexpected money, how would you advise on their next step in investing. They're at different stages of saving and investing, and they don't know where to go from here. Using what you've just learned about the stages of saving and investing, give them sound financial advice.</a:t>
            </a:r>
          </a:p>
          <a:p>
            <a:endParaRPr lang="en-US" dirty="0"/>
          </a:p>
        </p:txBody>
      </p:sp>
      <p:pic>
        <p:nvPicPr>
          <p:cNvPr id="8" name="Picture 7">
            <a:extLst>
              <a:ext uri="{FF2B5EF4-FFF2-40B4-BE49-F238E27FC236}">
                <a16:creationId xmlns:a16="http://schemas.microsoft.com/office/drawing/2014/main" id="{00A8D333-6916-4FAF-B836-40F555B5EC7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94179" y="4193628"/>
            <a:ext cx="3741683" cy="1891231"/>
          </a:xfrm>
          <a:prstGeom prst="rect">
            <a:avLst/>
          </a:prstGeom>
        </p:spPr>
      </p:pic>
      <p:sp>
        <p:nvSpPr>
          <p:cNvPr id="9" name="TextBox 8">
            <a:extLst>
              <a:ext uri="{FF2B5EF4-FFF2-40B4-BE49-F238E27FC236}">
                <a16:creationId xmlns:a16="http://schemas.microsoft.com/office/drawing/2014/main" id="{1B1C606A-760F-49C6-ADC2-04B943F31CE0}"/>
              </a:ext>
            </a:extLst>
          </p:cNvPr>
          <p:cNvSpPr txBox="1"/>
          <p:nvPr/>
        </p:nvSpPr>
        <p:spPr>
          <a:xfrm>
            <a:off x="8912773" y="6239573"/>
            <a:ext cx="2669628" cy="369332"/>
          </a:xfrm>
          <a:prstGeom prst="rect">
            <a:avLst/>
          </a:prstGeom>
          <a:noFill/>
        </p:spPr>
        <p:txBody>
          <a:bodyPr wrap="square" rtlCol="0">
            <a:spAutoFit/>
          </a:bodyPr>
          <a:lstStyle/>
          <a:p>
            <a:r>
              <a:rPr lang="en-US" sz="900" dirty="0">
                <a:hlinkClick r:id="rId3" tooltip="https://aspiringprofessionalshub.com/2015/10/15/bridging-the-skills-gap-are-you-skilled-to-kill/"/>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333066104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5584-B286-4AD6-8D1F-02941ED8F782}"/>
              </a:ext>
            </a:extLst>
          </p:cNvPr>
          <p:cNvSpPr>
            <a:spLocks noGrp="1"/>
          </p:cNvSpPr>
          <p:nvPr>
            <p:ph type="title"/>
          </p:nvPr>
        </p:nvSpPr>
        <p:spPr/>
        <p:txBody>
          <a:bodyPr/>
          <a:lstStyle/>
          <a:p>
            <a:r>
              <a:rPr lang="en-US" sz="4400" dirty="0"/>
              <a:t>Your advice to your friend’s parents</a:t>
            </a:r>
          </a:p>
        </p:txBody>
      </p:sp>
      <p:sp>
        <p:nvSpPr>
          <p:cNvPr id="3" name="Content Placeholder 2">
            <a:extLst>
              <a:ext uri="{FF2B5EF4-FFF2-40B4-BE49-F238E27FC236}">
                <a16:creationId xmlns:a16="http://schemas.microsoft.com/office/drawing/2014/main" id="{70D5FF91-893E-4240-AE0E-0758593E58A1}"/>
              </a:ext>
            </a:extLst>
          </p:cNvPr>
          <p:cNvSpPr>
            <a:spLocks noGrp="1"/>
          </p:cNvSpPr>
          <p:nvPr>
            <p:ph idx="1"/>
          </p:nvPr>
        </p:nvSpPr>
        <p:spPr/>
        <p:txBody>
          <a:bodyPr/>
          <a:lstStyle/>
          <a:p>
            <a:pPr marL="0" indent="0">
              <a:buNone/>
            </a:pPr>
            <a:r>
              <a:rPr lang="en-US" sz="2800" dirty="0"/>
              <a:t>My friend’s parents should invest their small inheritance in; ________________________________________________________________________________________________________________________</a:t>
            </a:r>
          </a:p>
          <a:p>
            <a:pPr marL="0" indent="0">
              <a:buNone/>
            </a:pPr>
            <a:r>
              <a:rPr lang="en-US" sz="2800" dirty="0"/>
              <a:t>Because; </a:t>
            </a:r>
            <a:br>
              <a:rPr lang="en-US" sz="2800" dirty="0"/>
            </a:br>
            <a:r>
              <a:rPr lang="en-US" sz="2800" dirty="0"/>
              <a:t>________________________________________________________________________________________________________________________</a:t>
            </a:r>
          </a:p>
          <a:p>
            <a:endParaRPr lang="en-US" dirty="0"/>
          </a:p>
        </p:txBody>
      </p:sp>
    </p:spTree>
    <p:extLst>
      <p:ext uri="{BB962C8B-B14F-4D97-AF65-F5344CB8AC3E}">
        <p14:creationId xmlns:p14="http://schemas.microsoft.com/office/powerpoint/2010/main" val="311213754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7357-E5EE-4263-BAC2-A735AB329D15}"/>
              </a:ext>
            </a:extLst>
          </p:cNvPr>
          <p:cNvSpPr>
            <a:spLocks noGrp="1"/>
          </p:cNvSpPr>
          <p:nvPr>
            <p:ph type="title"/>
          </p:nvPr>
        </p:nvSpPr>
        <p:spPr/>
        <p:txBody>
          <a:bodyPr/>
          <a:lstStyle/>
          <a:p>
            <a:r>
              <a:rPr lang="en-US" dirty="0"/>
              <a:t>Investment Risk Pyramid</a:t>
            </a:r>
          </a:p>
        </p:txBody>
      </p:sp>
      <p:pic>
        <p:nvPicPr>
          <p:cNvPr id="4" name="Content Placeholder 3">
            <a:extLst>
              <a:ext uri="{FF2B5EF4-FFF2-40B4-BE49-F238E27FC236}">
                <a16:creationId xmlns:a16="http://schemas.microsoft.com/office/drawing/2014/main" id="{47DE1DAA-C8E7-4597-9663-2730D4318E88}"/>
              </a:ext>
            </a:extLst>
          </p:cNvPr>
          <p:cNvPicPr>
            <a:picLocks noGrp="1" noChangeAspect="1"/>
          </p:cNvPicPr>
          <p:nvPr>
            <p:ph idx="1"/>
          </p:nvPr>
        </p:nvPicPr>
        <p:blipFill>
          <a:blip r:embed="rId2"/>
          <a:stretch>
            <a:fillRect/>
          </a:stretch>
        </p:blipFill>
        <p:spPr>
          <a:xfrm>
            <a:off x="2280745" y="1850374"/>
            <a:ext cx="8240110" cy="4550426"/>
          </a:xfrm>
          <a:prstGeom prst="rect">
            <a:avLst/>
          </a:prstGeom>
        </p:spPr>
      </p:pic>
    </p:spTree>
    <p:extLst>
      <p:ext uri="{BB962C8B-B14F-4D97-AF65-F5344CB8AC3E}">
        <p14:creationId xmlns:p14="http://schemas.microsoft.com/office/powerpoint/2010/main" val="336902832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96D7-C889-4E04-8910-EB24637D8447}"/>
              </a:ext>
            </a:extLst>
          </p:cNvPr>
          <p:cNvSpPr>
            <a:spLocks noGrp="1"/>
          </p:cNvSpPr>
          <p:nvPr>
            <p:ph type="title"/>
          </p:nvPr>
        </p:nvSpPr>
        <p:spPr>
          <a:xfrm>
            <a:off x="609600" y="914400"/>
            <a:ext cx="10972800" cy="819808"/>
          </a:xfrm>
        </p:spPr>
        <p:txBody>
          <a:bodyPr/>
          <a:lstStyle/>
          <a:p>
            <a:r>
              <a:rPr lang="en-US" sz="4400" dirty="0"/>
              <a:t>More Activities</a:t>
            </a:r>
          </a:p>
        </p:txBody>
      </p:sp>
      <p:sp>
        <p:nvSpPr>
          <p:cNvPr id="3" name="Content Placeholder 2">
            <a:extLst>
              <a:ext uri="{FF2B5EF4-FFF2-40B4-BE49-F238E27FC236}">
                <a16:creationId xmlns:a16="http://schemas.microsoft.com/office/drawing/2014/main" id="{D28FD05B-5E42-409C-B3EB-15766769B997}"/>
              </a:ext>
            </a:extLst>
          </p:cNvPr>
          <p:cNvSpPr>
            <a:spLocks noGrp="1"/>
          </p:cNvSpPr>
          <p:nvPr>
            <p:ph idx="1"/>
          </p:nvPr>
        </p:nvSpPr>
        <p:spPr>
          <a:xfrm>
            <a:off x="609600" y="1734208"/>
            <a:ext cx="10972800" cy="4035971"/>
          </a:xfrm>
        </p:spPr>
        <p:txBody>
          <a:bodyPr/>
          <a:lstStyle/>
          <a:p>
            <a:pPr marL="0" indent="0">
              <a:buNone/>
            </a:pPr>
            <a:r>
              <a:rPr lang="en-US" dirty="0">
                <a:hlinkClick r:id="rId2"/>
              </a:rPr>
              <a:t>https://create.kahoot.it/share/7ecba66f-7795-4724-8744-e0f5341614d9</a:t>
            </a:r>
            <a:endParaRPr lang="en-US" dirty="0"/>
          </a:p>
        </p:txBody>
      </p:sp>
      <p:pic>
        <p:nvPicPr>
          <p:cNvPr id="5" name="Picture 4" descr="Graphical user interface, website&#10;&#10;Description automatically generated">
            <a:extLst>
              <a:ext uri="{FF2B5EF4-FFF2-40B4-BE49-F238E27FC236}">
                <a16:creationId xmlns:a16="http://schemas.microsoft.com/office/drawing/2014/main" id="{62346792-6428-4934-AF20-1E082AD71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0967" y="2554016"/>
            <a:ext cx="4929351" cy="3132084"/>
          </a:xfrm>
          <a:prstGeom prst="rect">
            <a:avLst/>
          </a:prstGeom>
        </p:spPr>
      </p:pic>
    </p:spTree>
    <p:extLst>
      <p:ext uri="{BB962C8B-B14F-4D97-AF65-F5344CB8AC3E}">
        <p14:creationId xmlns:p14="http://schemas.microsoft.com/office/powerpoint/2010/main" val="105116573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C03D-EB8F-4299-8C29-B93D33C3B1B3}"/>
              </a:ext>
            </a:extLst>
          </p:cNvPr>
          <p:cNvSpPr>
            <a:spLocks noGrp="1"/>
          </p:cNvSpPr>
          <p:nvPr>
            <p:ph type="title"/>
          </p:nvPr>
        </p:nvSpPr>
        <p:spPr/>
        <p:txBody>
          <a:bodyPr/>
          <a:lstStyle/>
          <a:p>
            <a:r>
              <a:rPr lang="en-US" sz="4400" dirty="0"/>
              <a:t>Activity: Thinking into the Future</a:t>
            </a:r>
          </a:p>
        </p:txBody>
      </p:sp>
      <p:sp>
        <p:nvSpPr>
          <p:cNvPr id="3" name="Content Placeholder 2">
            <a:extLst>
              <a:ext uri="{FF2B5EF4-FFF2-40B4-BE49-F238E27FC236}">
                <a16:creationId xmlns:a16="http://schemas.microsoft.com/office/drawing/2014/main" id="{671FF0B4-4F99-4561-BD27-4ED33392A45E}"/>
              </a:ext>
            </a:extLst>
          </p:cNvPr>
          <p:cNvSpPr>
            <a:spLocks noGrp="1"/>
          </p:cNvSpPr>
          <p:nvPr>
            <p:ph idx="1"/>
          </p:nvPr>
        </p:nvSpPr>
        <p:spPr>
          <a:xfrm>
            <a:off x="609600" y="1807779"/>
            <a:ext cx="10972800" cy="4349181"/>
          </a:xfrm>
        </p:spPr>
        <p:txBody>
          <a:bodyPr/>
          <a:lstStyle/>
          <a:p>
            <a:pPr marL="0" indent="0">
              <a:buNone/>
            </a:pPr>
            <a:r>
              <a:rPr lang="en-US" dirty="0">
                <a:latin typeface="Calibri" panose="020F0502020204030204" pitchFamily="34" charset="0"/>
                <a:cs typeface="Calibri" panose="020F0502020204030204" pitchFamily="34" charset="0"/>
              </a:rPr>
              <a:t>Have students make a timeline of their expected lives from now until age 80, mapping out prospective dates of milestones like retirement, job promotions, having children, etc.</a:t>
            </a:r>
          </a:p>
          <a:p>
            <a:pPr marL="0" indent="0">
              <a:buNone/>
            </a:pPr>
            <a:r>
              <a:rPr lang="en-US" dirty="0">
                <a:latin typeface="Calibri" panose="020F0502020204030204" pitchFamily="34" charset="0"/>
                <a:cs typeface="Calibri" panose="020F0502020204030204" pitchFamily="34" charset="0"/>
              </a:rPr>
              <a:t>The students can then split their timeline into the five stages of saving and investing. Of course, they can’t know for sure when they will buy their first home, switch jobs, etc. but it is worthwhile for them to think about a timeline for their goals. </a:t>
            </a:r>
          </a:p>
          <a:p>
            <a:pPr marL="0" indent="0">
              <a:buNone/>
            </a:pPr>
            <a:r>
              <a:rPr lang="en-US" dirty="0">
                <a:latin typeface="Calibri" panose="020F0502020204030204" pitchFamily="34" charset="0"/>
                <a:cs typeface="Calibri" panose="020F0502020204030204" pitchFamily="34" charset="0"/>
              </a:rPr>
              <a:t>It is important to share with students that most investors do not get to stage 5, and it may not necessarily be a good thing to do so. </a:t>
            </a:r>
          </a:p>
        </p:txBody>
      </p:sp>
    </p:spTree>
    <p:extLst>
      <p:ext uri="{BB962C8B-B14F-4D97-AF65-F5344CB8AC3E}">
        <p14:creationId xmlns:p14="http://schemas.microsoft.com/office/powerpoint/2010/main" val="10571787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A0EC0-77EB-48CC-8C1D-F38F09A67024}"/>
              </a:ext>
            </a:extLst>
          </p:cNvPr>
          <p:cNvSpPr>
            <a:spLocks noGrp="1"/>
          </p:cNvSpPr>
          <p:nvPr>
            <p:ph type="title"/>
          </p:nvPr>
        </p:nvSpPr>
        <p:spPr>
          <a:xfrm>
            <a:off x="1981200" y="2589087"/>
            <a:ext cx="8229600" cy="1143000"/>
          </a:xfrm>
        </p:spPr>
        <p:txBody>
          <a:bodyPr/>
          <a:lstStyle/>
          <a:p>
            <a:r>
              <a:rPr lang="en-US" dirty="0"/>
              <a:t>Questions?</a:t>
            </a:r>
          </a:p>
        </p:txBody>
      </p:sp>
    </p:spTree>
    <p:extLst>
      <p:ext uri="{BB962C8B-B14F-4D97-AF65-F5344CB8AC3E}">
        <p14:creationId xmlns:p14="http://schemas.microsoft.com/office/powerpoint/2010/main" val="102983044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a:xfrm>
            <a:off x="609600" y="1915103"/>
            <a:ext cx="10972800" cy="4554523"/>
          </a:xfrm>
        </p:spPr>
        <p:txBody>
          <a:bodyPr/>
          <a:lstStyle/>
          <a:p>
            <a:pPr marL="0" indent="0">
              <a:buNone/>
            </a:pPr>
            <a:r>
              <a:rPr lang="en-US" dirty="0">
                <a:latin typeface="Calibri" panose="020F0502020204030204" pitchFamily="34" charset="0"/>
                <a:cs typeface="Calibri" panose="020F0502020204030204" pitchFamily="34" charset="0"/>
              </a:rPr>
              <a:t>National Standards for Financial Literacy</a:t>
            </a:r>
          </a:p>
          <a:p>
            <a:pPr marL="0" indent="0">
              <a:buNone/>
            </a:pPr>
            <a:r>
              <a:rPr lang="en-US" dirty="0">
                <a:hlinkClick r:id="rId3"/>
              </a:rPr>
              <a:t>https://www.councilforeconed.org/resource/national-standards-for-financial-literacy/#sthash.11CbykLO.dpbs</a:t>
            </a:r>
            <a:endParaRPr lang="en-US" dirty="0"/>
          </a:p>
          <a:p>
            <a:pPr marL="0" indent="0">
              <a:buNone/>
            </a:pPr>
            <a:r>
              <a:rPr lang="en-US" dirty="0">
                <a:latin typeface="Calibri" panose="020F0502020204030204" pitchFamily="34" charset="0"/>
                <a:cs typeface="Calibri" panose="020F0502020204030204" pitchFamily="34" charset="0"/>
              </a:rPr>
              <a:t>The Five Stages of Investing</a:t>
            </a:r>
          </a:p>
          <a:p>
            <a:pPr marL="0" indent="0">
              <a:buNone/>
            </a:pPr>
            <a:r>
              <a:rPr lang="en-US" dirty="0">
                <a:hlinkClick r:id="rId4"/>
              </a:rPr>
              <a:t>https://www.econedlink.org/resources/the-five-stages-of-investing/</a:t>
            </a:r>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7669C-7687-471A-8B42-A0B355C5F893}"/>
              </a:ext>
            </a:extLst>
          </p:cNvPr>
          <p:cNvSpPr>
            <a:spLocks noGrp="1"/>
          </p:cNvSpPr>
          <p:nvPr>
            <p:ph type="title"/>
          </p:nvPr>
        </p:nvSpPr>
        <p:spPr/>
        <p:txBody>
          <a:bodyPr/>
          <a:lstStyle/>
          <a:p>
            <a:r>
              <a:rPr lang="en-US" sz="4800" dirty="0"/>
              <a:t>Standard 5: Financial Investing</a:t>
            </a:r>
          </a:p>
        </p:txBody>
      </p:sp>
      <p:sp>
        <p:nvSpPr>
          <p:cNvPr id="3" name="Content Placeholder 2">
            <a:extLst>
              <a:ext uri="{FF2B5EF4-FFF2-40B4-BE49-F238E27FC236}">
                <a16:creationId xmlns:a16="http://schemas.microsoft.com/office/drawing/2014/main" id="{97001D52-ED67-4464-AC28-4273D50DCE71}"/>
              </a:ext>
            </a:extLst>
          </p:cNvPr>
          <p:cNvSpPr>
            <a:spLocks noGrp="1"/>
          </p:cNvSpPr>
          <p:nvPr>
            <p:ph idx="1"/>
          </p:nvPr>
        </p:nvSpPr>
        <p:spPr/>
        <p:txBody>
          <a:bodyPr/>
          <a:lstStyle/>
          <a:p>
            <a:pPr marL="0" indent="0" algn="just">
              <a:buNone/>
            </a:pPr>
            <a:r>
              <a:rPr lang="en-US" dirty="0">
                <a:latin typeface="Calibri" panose="020F0502020204030204" pitchFamily="34" charset="0"/>
                <a:cs typeface="Calibri" panose="020F0502020204030204" pitchFamily="34" charset="0"/>
              </a:rPr>
              <a:t>Financial investment is the purchase of </a:t>
            </a:r>
            <a:r>
              <a:rPr lang="en-US" b="1" dirty="0">
                <a:latin typeface="Calibri" panose="020F0502020204030204" pitchFamily="34" charset="0"/>
                <a:cs typeface="Calibri" panose="020F0502020204030204" pitchFamily="34" charset="0"/>
              </a:rPr>
              <a:t>financial assets </a:t>
            </a:r>
            <a:r>
              <a:rPr lang="en-US" dirty="0">
                <a:latin typeface="Calibri" panose="020F0502020204030204" pitchFamily="34" charset="0"/>
                <a:cs typeface="Calibri" panose="020F0502020204030204" pitchFamily="34" charset="0"/>
              </a:rPr>
              <a:t>to increase income or wealth in the </a:t>
            </a:r>
            <a:r>
              <a:rPr lang="en-US" b="1" dirty="0">
                <a:latin typeface="Calibri" panose="020F0502020204030204" pitchFamily="34" charset="0"/>
                <a:cs typeface="Calibri" panose="020F0502020204030204" pitchFamily="34" charset="0"/>
              </a:rPr>
              <a:t>future</a:t>
            </a:r>
            <a:r>
              <a:rPr lang="en-US" dirty="0">
                <a:latin typeface="Calibri" panose="020F0502020204030204" pitchFamily="34" charset="0"/>
                <a:cs typeface="Calibri" panose="020F0502020204030204" pitchFamily="34" charset="0"/>
              </a:rPr>
              <a:t>.  Investors must choose among investments that have different </a:t>
            </a:r>
            <a:r>
              <a:rPr lang="en-US" b="1" dirty="0">
                <a:latin typeface="Calibri" panose="020F0502020204030204" pitchFamily="34" charset="0"/>
                <a:cs typeface="Calibri" panose="020F0502020204030204" pitchFamily="34" charset="0"/>
              </a:rPr>
              <a:t>risks</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expected rates of return</a:t>
            </a:r>
            <a:r>
              <a:rPr lang="en-US" dirty="0">
                <a:latin typeface="Calibri" panose="020F0502020204030204" pitchFamily="34" charset="0"/>
                <a:cs typeface="Calibri" panose="020F0502020204030204" pitchFamily="34" charset="0"/>
              </a:rPr>
              <a:t>.  Investments with higher expected rates of return tend to have greater risk.  </a:t>
            </a:r>
            <a:r>
              <a:rPr lang="en-US" b="1" dirty="0">
                <a:latin typeface="Calibri" panose="020F0502020204030204" pitchFamily="34" charset="0"/>
                <a:cs typeface="Calibri" panose="020F0502020204030204" pitchFamily="34" charset="0"/>
              </a:rPr>
              <a:t>Diversification</a:t>
            </a:r>
            <a:r>
              <a:rPr lang="en-US" dirty="0">
                <a:latin typeface="Calibri" panose="020F0502020204030204" pitchFamily="34" charset="0"/>
                <a:cs typeface="Calibri" panose="020F0502020204030204" pitchFamily="34" charset="0"/>
              </a:rPr>
              <a:t> of investment among a number of choices can lower investment risk.</a:t>
            </a:r>
          </a:p>
        </p:txBody>
      </p:sp>
    </p:spTree>
    <p:extLst>
      <p:ext uri="{BB962C8B-B14F-4D97-AF65-F5344CB8AC3E}">
        <p14:creationId xmlns:p14="http://schemas.microsoft.com/office/powerpoint/2010/main" val="282780737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3025667" y="5134679"/>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3048002" y="2335948"/>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939747" y="1335815"/>
            <a:ext cx="2743201" cy="668085"/>
          </a:xfrm>
        </p:spPr>
        <p:txBody>
          <a:bodyPr/>
          <a:lstStyle/>
          <a:p>
            <a:r>
              <a:rPr lang="en" sz="4400" dirty="0"/>
              <a:t>Warm-Up</a:t>
            </a:r>
            <a:endParaRPr lang="en-US" sz="44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5685183" y="1679483"/>
            <a:ext cx="5834269" cy="4080186"/>
          </a:xfrm>
        </p:spPr>
        <p:txBody>
          <a:bodyPr/>
          <a:lstStyle/>
          <a:p>
            <a:pPr marL="0" indent="0" algn="ctr">
              <a:spcAft>
                <a:spcPts val="600"/>
              </a:spcAft>
              <a:buNone/>
            </a:pPr>
            <a:r>
              <a:rPr lang="en-US" sz="3600" b="1"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457200" lvl="1" indent="0">
              <a:buNone/>
            </a:pPr>
            <a:r>
              <a:rPr lang="en-US" dirty="0">
                <a:latin typeface="Calibri" panose="020F0502020204030204" pitchFamily="34" charset="0"/>
                <a:cs typeface="Calibri" panose="020F0502020204030204" pitchFamily="34" charset="0"/>
              </a:rPr>
              <a:t>Imagine your friend’s parents just inherited a little extra money to invest but have no experience.  They want to find reasonably safe investments but hope to receive a return better than paid by checking accounts. What is your advice?</a:t>
            </a:r>
          </a:p>
          <a:p>
            <a:pPr marL="457200" lvl="1" indent="0">
              <a:buNone/>
            </a:pPr>
            <a:endParaRPr lang="en-US" sz="700" dirty="0">
              <a:latin typeface="Calibri" panose="020F0502020204030204" pitchFamily="34" charset="0"/>
              <a:cs typeface="Calibri" panose="020F0502020204030204" pitchFamily="34" charset="0"/>
            </a:endParaRPr>
          </a:p>
          <a:p>
            <a:pPr marL="400050" lvl="1" indent="0">
              <a:buNone/>
            </a:pPr>
            <a:br>
              <a:rPr lang="en-US" sz="1800" dirty="0"/>
            </a:br>
            <a:endParaRPr lang="en-US" sz="1800" dirty="0"/>
          </a:p>
          <a:p>
            <a:pPr marL="457200" indent="-457200">
              <a:buFont typeface="+mj-lt"/>
              <a:buAutoNum type="arabicPeriod"/>
            </a:pPr>
            <a:endParaRPr lang="en-US" sz="2000" dirty="0"/>
          </a:p>
        </p:txBody>
      </p:sp>
      <p:sp>
        <p:nvSpPr>
          <p:cNvPr id="4" name="Content Placeholder 2">
            <a:extLst>
              <a:ext uri="{FF2B5EF4-FFF2-40B4-BE49-F238E27FC236}">
                <a16:creationId xmlns:a16="http://schemas.microsoft.com/office/drawing/2014/main" id="{66A74D6C-2388-DF49-A664-86FC320E15E4}"/>
              </a:ext>
            </a:extLst>
          </p:cNvPr>
          <p:cNvSpPr txBox="1">
            <a:spLocks/>
          </p:cNvSpPr>
          <p:nvPr/>
        </p:nvSpPr>
        <p:spPr bwMode="auto">
          <a:xfrm>
            <a:off x="1046376" y="1679482"/>
            <a:ext cx="8683658" cy="45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1200"/>
              </a:spcBef>
              <a:spcAft>
                <a:spcPts val="0"/>
              </a:spcAft>
              <a:buFont typeface="Arial" pitchFamily="-108" charset="0"/>
              <a:buChar char="•"/>
              <a:defRPr sz="2200" b="0" i="0" kern="1200">
                <a:solidFill>
                  <a:schemeClr val="tx1"/>
                </a:solidFill>
                <a:latin typeface="Calibri" panose="020F0502020204030204" pitchFamily="34" charset="0"/>
                <a:ea typeface="ＭＳ Ｐゴシック" pitchFamily="-108" charset="-128"/>
                <a:cs typeface="Calibri" panose="020F0502020204030204" pitchFamily="34" charset="0"/>
              </a:defRPr>
            </a:lvl1pPr>
            <a:lvl2pPr marL="742950" indent="-285750" algn="l" rtl="0" fontAlgn="base">
              <a:spcBef>
                <a:spcPts val="0"/>
              </a:spcBef>
              <a:spcAft>
                <a:spcPts val="0"/>
              </a:spcAft>
              <a:buFont typeface="Arial" panose="020B0604020202020204" pitchFamily="34"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p>
          <a:p>
            <a:pPr marL="457200" indent="-457200">
              <a:buFont typeface="+mj-lt"/>
              <a:buAutoNum type="arabicPeriod"/>
            </a:pPr>
            <a:endParaRPr lang="en-US" sz="2000" dirty="0"/>
          </a:p>
        </p:txBody>
      </p:sp>
      <p:pic>
        <p:nvPicPr>
          <p:cNvPr id="14" name="Picture 13" descr="Text&#10;&#10;Description automatically generated">
            <a:extLst>
              <a:ext uri="{FF2B5EF4-FFF2-40B4-BE49-F238E27FC236}">
                <a16:creationId xmlns:a16="http://schemas.microsoft.com/office/drawing/2014/main" id="{6CBD185C-32CC-467F-98A4-6B57AD9E842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1847" y="2221359"/>
            <a:ext cx="2322787" cy="1327459"/>
          </a:xfrm>
          <a:prstGeom prst="rect">
            <a:avLst/>
          </a:prstGeom>
        </p:spPr>
      </p:pic>
      <p:sp>
        <p:nvSpPr>
          <p:cNvPr id="15" name="TextBox 14">
            <a:extLst>
              <a:ext uri="{FF2B5EF4-FFF2-40B4-BE49-F238E27FC236}">
                <a16:creationId xmlns:a16="http://schemas.microsoft.com/office/drawing/2014/main" id="{A2654B7D-BAD2-47A7-8018-98C1A6A873A2}"/>
              </a:ext>
            </a:extLst>
          </p:cNvPr>
          <p:cNvSpPr txBox="1"/>
          <p:nvPr/>
        </p:nvSpPr>
        <p:spPr>
          <a:xfrm rot="10800000" flipV="1">
            <a:off x="861846" y="3720662"/>
            <a:ext cx="2322787" cy="369332"/>
          </a:xfrm>
          <a:prstGeom prst="rect">
            <a:avLst/>
          </a:prstGeom>
          <a:noFill/>
        </p:spPr>
        <p:txBody>
          <a:bodyPr wrap="square" rtlCol="0">
            <a:spAutoFit/>
          </a:bodyPr>
          <a:lstStyle/>
          <a:p>
            <a:r>
              <a:rPr lang="en-US" sz="900" dirty="0">
                <a:hlinkClick r:id="rId4" tooltip="https://www.flickr.com/photos/cafecredit/32899395526"/>
              </a:rPr>
              <a:t>This Photo</a:t>
            </a:r>
            <a:r>
              <a:rPr lang="en-US" sz="900" dirty="0"/>
              <a:t> by Unknown Author is licensed under </a:t>
            </a:r>
            <a:r>
              <a:rPr lang="en-US" sz="900" dirty="0">
                <a:hlinkClick r:id="rId5" tooltip="https://creativecommons.org/licenses/by/3.0/"/>
              </a:rPr>
              <a:t>CC BY</a:t>
            </a:r>
            <a:endParaRPr lang="en-US" sz="900" dirty="0"/>
          </a:p>
        </p:txBody>
      </p:sp>
      <p:pic>
        <p:nvPicPr>
          <p:cNvPr id="17" name="Picture 16" descr="A picture containing clipart&#10;&#10;Description automatically generated">
            <a:extLst>
              <a:ext uri="{FF2B5EF4-FFF2-40B4-BE49-F238E27FC236}">
                <a16:creationId xmlns:a16="http://schemas.microsoft.com/office/drawing/2014/main" id="{12882D3A-ADBF-493D-8621-F9684BEC4FC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541986" y="3117805"/>
            <a:ext cx="2405955" cy="1854341"/>
          </a:xfrm>
          <a:prstGeom prst="rect">
            <a:avLst/>
          </a:prstGeom>
        </p:spPr>
      </p:pic>
      <p:sp>
        <p:nvSpPr>
          <p:cNvPr id="18" name="TextBox 17">
            <a:extLst>
              <a:ext uri="{FF2B5EF4-FFF2-40B4-BE49-F238E27FC236}">
                <a16:creationId xmlns:a16="http://schemas.microsoft.com/office/drawing/2014/main" id="{921EED9F-03C4-435B-AD8E-D1746D5A6EA3}"/>
              </a:ext>
            </a:extLst>
          </p:cNvPr>
          <p:cNvSpPr txBox="1"/>
          <p:nvPr/>
        </p:nvSpPr>
        <p:spPr>
          <a:xfrm>
            <a:off x="2921875" y="5042169"/>
            <a:ext cx="4434567" cy="230832"/>
          </a:xfrm>
          <a:prstGeom prst="rect">
            <a:avLst/>
          </a:prstGeom>
          <a:noFill/>
        </p:spPr>
        <p:txBody>
          <a:bodyPr wrap="square" rtlCol="0">
            <a:spAutoFit/>
          </a:bodyPr>
          <a:lstStyle/>
          <a:p>
            <a:r>
              <a:rPr lang="en-US" sz="900" dirty="0">
                <a:hlinkClick r:id="rId7" tooltip="http://aprendiendog.blogspot.com/2012/06/actividades-de-refuerzo-unidad-12.html"/>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26961038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nodePh="1">
                                  <p:stCondLst>
                                    <p:cond delay="0"/>
                                  </p:stCondLst>
                                  <p:endCondLst>
                                    <p:cond evt="begin" delay="0">
                                      <p:tn val="19"/>
                                    </p:cond>
                                  </p:end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C356-A60C-4C21-8AAE-4B17E6BD9C6B}"/>
              </a:ext>
            </a:extLst>
          </p:cNvPr>
          <p:cNvSpPr>
            <a:spLocks noGrp="1"/>
          </p:cNvSpPr>
          <p:nvPr>
            <p:ph type="title"/>
          </p:nvPr>
        </p:nvSpPr>
        <p:spPr/>
        <p:txBody>
          <a:bodyPr/>
          <a:lstStyle/>
          <a:p>
            <a:r>
              <a:rPr lang="en-US" sz="4400" dirty="0"/>
              <a:t>Introduction to Risk and Return</a:t>
            </a:r>
          </a:p>
        </p:txBody>
      </p:sp>
      <p:sp>
        <p:nvSpPr>
          <p:cNvPr id="3" name="Content Placeholder 2">
            <a:extLst>
              <a:ext uri="{FF2B5EF4-FFF2-40B4-BE49-F238E27FC236}">
                <a16:creationId xmlns:a16="http://schemas.microsoft.com/office/drawing/2014/main" id="{DFABFA6B-4D72-46A2-887D-009A5A5FB348}"/>
              </a:ext>
            </a:extLst>
          </p:cNvPr>
          <p:cNvSpPr>
            <a:spLocks noGrp="1"/>
          </p:cNvSpPr>
          <p:nvPr>
            <p:ph idx="1"/>
          </p:nvPr>
        </p:nvSpPr>
        <p:spPr>
          <a:xfrm>
            <a:off x="609600" y="2900854"/>
            <a:ext cx="10972800" cy="3256105"/>
          </a:xfrm>
        </p:spPr>
        <p:txBody>
          <a:bodyPr/>
          <a:lstStyle/>
          <a:p>
            <a:pPr marL="0" indent="0" algn="ctr">
              <a:buNone/>
            </a:pPr>
            <a:r>
              <a:rPr lang="en-US" sz="4000" dirty="0">
                <a:hlinkClick r:id="rId2"/>
              </a:rPr>
              <a:t>https://www.youtube.com/watch?v=xAWxKk9tUME</a:t>
            </a:r>
            <a:endParaRPr lang="en-US" sz="4000" dirty="0"/>
          </a:p>
        </p:txBody>
      </p:sp>
    </p:spTree>
    <p:extLst>
      <p:ext uri="{BB962C8B-B14F-4D97-AF65-F5344CB8AC3E}">
        <p14:creationId xmlns:p14="http://schemas.microsoft.com/office/powerpoint/2010/main" val="329450628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5A21-5F27-4C10-97CF-A305DE1AA2A1}"/>
              </a:ext>
            </a:extLst>
          </p:cNvPr>
          <p:cNvSpPr>
            <a:spLocks noGrp="1"/>
          </p:cNvSpPr>
          <p:nvPr>
            <p:ph type="title"/>
          </p:nvPr>
        </p:nvSpPr>
        <p:spPr/>
        <p:txBody>
          <a:bodyPr/>
          <a:lstStyle/>
          <a:p>
            <a:r>
              <a:rPr lang="en-US" sz="4400" dirty="0"/>
              <a:t>Warm up Activity Possible Responses</a:t>
            </a:r>
          </a:p>
        </p:txBody>
      </p:sp>
      <p:pic>
        <p:nvPicPr>
          <p:cNvPr id="4" name="table">
            <a:extLst>
              <a:ext uri="{FF2B5EF4-FFF2-40B4-BE49-F238E27FC236}">
                <a16:creationId xmlns:a16="http://schemas.microsoft.com/office/drawing/2014/main" id="{E738029A-9676-42D3-89F3-76D461D62751}"/>
              </a:ext>
            </a:extLst>
          </p:cNvPr>
          <p:cNvPicPr>
            <a:picLocks noGrp="1" noChangeAspect="1"/>
          </p:cNvPicPr>
          <p:nvPr>
            <p:ph idx="1"/>
          </p:nvPr>
        </p:nvPicPr>
        <p:blipFill>
          <a:blip r:embed="rId3"/>
          <a:stretch>
            <a:fillRect/>
          </a:stretch>
        </p:blipFill>
        <p:spPr>
          <a:xfrm>
            <a:off x="2536301" y="2057400"/>
            <a:ext cx="7119397" cy="4098925"/>
          </a:xfrm>
          <a:prstGeom prst="rect">
            <a:avLst/>
          </a:prstGeom>
        </p:spPr>
      </p:pic>
    </p:spTree>
    <p:extLst>
      <p:ext uri="{BB962C8B-B14F-4D97-AF65-F5344CB8AC3E}">
        <p14:creationId xmlns:p14="http://schemas.microsoft.com/office/powerpoint/2010/main" val="216343344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5CDA-226D-4DA3-8697-F4D4534B4648}"/>
              </a:ext>
            </a:extLst>
          </p:cNvPr>
          <p:cNvSpPr>
            <a:spLocks noGrp="1"/>
          </p:cNvSpPr>
          <p:nvPr>
            <p:ph type="title"/>
          </p:nvPr>
        </p:nvSpPr>
        <p:spPr>
          <a:xfrm>
            <a:off x="609600" y="1309511"/>
            <a:ext cx="10972800" cy="790222"/>
          </a:xfrm>
        </p:spPr>
        <p:txBody>
          <a:bodyPr/>
          <a:lstStyle/>
          <a:p>
            <a:r>
              <a:rPr lang="en-US" dirty="0"/>
              <a:t>Objectives</a:t>
            </a:r>
          </a:p>
        </p:txBody>
      </p:sp>
      <p:sp>
        <p:nvSpPr>
          <p:cNvPr id="3" name="Content Placeholder 2">
            <a:extLst>
              <a:ext uri="{FF2B5EF4-FFF2-40B4-BE49-F238E27FC236}">
                <a16:creationId xmlns:a16="http://schemas.microsoft.com/office/drawing/2014/main" id="{72585627-7BB5-4987-A5DC-25C671A32C03}"/>
              </a:ext>
            </a:extLst>
          </p:cNvPr>
          <p:cNvSpPr>
            <a:spLocks noGrp="1"/>
          </p:cNvSpPr>
          <p:nvPr>
            <p:ph idx="1"/>
          </p:nvPr>
        </p:nvSpPr>
        <p:spPr/>
        <p:txBody>
          <a:bodyPr/>
          <a:lstStyle/>
          <a:p>
            <a:pPr>
              <a:buFont typeface="Wingdings" panose="05000000000000000000" pitchFamily="2" charset="2"/>
              <a:buChar char="Ø"/>
            </a:pPr>
            <a:r>
              <a:rPr lang="en-US" dirty="0">
                <a:latin typeface="Calibri" panose="020F0502020204030204" pitchFamily="34" charset="0"/>
                <a:cs typeface="Calibri" panose="020F0502020204030204" pitchFamily="34" charset="0"/>
              </a:rPr>
              <a:t>Apply risk and return information using the five stages of investing to life situations.</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Understand the risk and return rankings of a variety of financial investments.</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Analyze and make financial decisions based on risk and return.</a:t>
            </a:r>
          </a:p>
        </p:txBody>
      </p:sp>
    </p:spTree>
    <p:extLst>
      <p:ext uri="{BB962C8B-B14F-4D97-AF65-F5344CB8AC3E}">
        <p14:creationId xmlns:p14="http://schemas.microsoft.com/office/powerpoint/2010/main" val="3674434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1752600" y="1534510"/>
            <a:ext cx="8229600" cy="531357"/>
          </a:xfrm>
        </p:spPr>
        <p:txBody>
          <a:bodyPr/>
          <a:lstStyle/>
          <a:p>
            <a:r>
              <a:rPr lang="en" sz="4400" dirty="0"/>
              <a:t>The 5 Stages of Investing</a:t>
            </a:r>
            <a:br>
              <a:rPr lang="en" sz="4400" dirty="0"/>
            </a:br>
            <a:endParaRPr lang="en-US" sz="4400" dirty="0"/>
          </a:p>
        </p:txBody>
      </p:sp>
      <p:sp>
        <p:nvSpPr>
          <p:cNvPr id="8" name="Content Placeholder 7">
            <a:extLst>
              <a:ext uri="{FF2B5EF4-FFF2-40B4-BE49-F238E27FC236}">
                <a16:creationId xmlns:a16="http://schemas.microsoft.com/office/drawing/2014/main" id="{7E2F4ACE-C0F6-4BA4-9D4F-08185A29E37F}"/>
              </a:ext>
            </a:extLst>
          </p:cNvPr>
          <p:cNvSpPr>
            <a:spLocks noGrp="1"/>
          </p:cNvSpPr>
          <p:nvPr>
            <p:ph idx="1"/>
          </p:nvPr>
        </p:nvSpPr>
        <p:spPr>
          <a:xfrm>
            <a:off x="1545021" y="2377440"/>
            <a:ext cx="9091448" cy="3779520"/>
          </a:xfrm>
        </p:spPr>
        <p:txBody>
          <a:bodyPr/>
          <a:lstStyle/>
          <a:p>
            <a:pPr marL="0" indent="0">
              <a:buNone/>
            </a:pPr>
            <a:r>
              <a:rPr lang="en-US" dirty="0">
                <a:latin typeface="Calibri" panose="020F0502020204030204" pitchFamily="34" charset="0"/>
                <a:cs typeface="Calibri" panose="020F0502020204030204" pitchFamily="34" charset="0"/>
              </a:rPr>
              <a:t>Step 1:  Put-and take account</a:t>
            </a:r>
          </a:p>
          <a:p>
            <a:pPr marL="0" indent="0">
              <a:buNone/>
            </a:pPr>
            <a:r>
              <a:rPr lang="en-US" dirty="0">
                <a:latin typeface="Calibri" panose="020F0502020204030204" pitchFamily="34" charset="0"/>
                <a:cs typeface="Calibri" panose="020F0502020204030204" pitchFamily="34" charset="0"/>
              </a:rPr>
              <a:t>Step 2:  Beginning to Invest</a:t>
            </a:r>
          </a:p>
          <a:p>
            <a:pPr marL="0" indent="0">
              <a:buNone/>
            </a:pPr>
            <a:r>
              <a:rPr lang="en-US" dirty="0">
                <a:latin typeface="Calibri" panose="020F0502020204030204" pitchFamily="34" charset="0"/>
                <a:cs typeface="Calibri" panose="020F0502020204030204" pitchFamily="34" charset="0"/>
              </a:rPr>
              <a:t>Step 3:  Systematic Investing</a:t>
            </a:r>
          </a:p>
          <a:p>
            <a:pPr marL="0" indent="0">
              <a:buNone/>
            </a:pPr>
            <a:r>
              <a:rPr lang="en-US" dirty="0">
                <a:latin typeface="Calibri" panose="020F0502020204030204" pitchFamily="34" charset="0"/>
                <a:cs typeface="Calibri" panose="020F0502020204030204" pitchFamily="34" charset="0"/>
              </a:rPr>
              <a:t>Step 4:  Strategic Investing</a:t>
            </a:r>
          </a:p>
          <a:p>
            <a:pPr marL="0" indent="0">
              <a:buNone/>
            </a:pPr>
            <a:r>
              <a:rPr lang="en-US" dirty="0">
                <a:latin typeface="Calibri" panose="020F0502020204030204" pitchFamily="34" charset="0"/>
                <a:cs typeface="Calibri" panose="020F0502020204030204" pitchFamily="34" charset="0"/>
              </a:rPr>
              <a:t>Step 5:  Speculative Investing</a:t>
            </a:r>
          </a:p>
        </p:txBody>
      </p:sp>
    </p:spTree>
    <p:extLst>
      <p:ext uri="{BB962C8B-B14F-4D97-AF65-F5344CB8AC3E}">
        <p14:creationId xmlns:p14="http://schemas.microsoft.com/office/powerpoint/2010/main" val="22299338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99D3-BBDE-47F7-B3C8-59119EBF9D9B}"/>
              </a:ext>
            </a:extLst>
          </p:cNvPr>
          <p:cNvSpPr>
            <a:spLocks noGrp="1"/>
          </p:cNvSpPr>
          <p:nvPr>
            <p:ph type="title"/>
          </p:nvPr>
        </p:nvSpPr>
        <p:spPr>
          <a:xfrm>
            <a:off x="609600" y="914400"/>
            <a:ext cx="10972800" cy="735724"/>
          </a:xfrm>
        </p:spPr>
        <p:txBody>
          <a:bodyPr/>
          <a:lstStyle/>
          <a:p>
            <a:r>
              <a:rPr lang="en-US" sz="3400" dirty="0">
                <a:effectLst/>
              </a:rPr>
              <a:t>Step 1 of the 5 Stages: Put-and-take account</a:t>
            </a:r>
            <a:endParaRPr lang="en-US" sz="3400" dirty="0"/>
          </a:p>
        </p:txBody>
      </p:sp>
      <p:sp>
        <p:nvSpPr>
          <p:cNvPr id="3" name="Content Placeholder 2">
            <a:extLst>
              <a:ext uri="{FF2B5EF4-FFF2-40B4-BE49-F238E27FC236}">
                <a16:creationId xmlns:a16="http://schemas.microsoft.com/office/drawing/2014/main" id="{8D8AE435-86F9-4431-A788-5F56CE151916}"/>
              </a:ext>
            </a:extLst>
          </p:cNvPr>
          <p:cNvSpPr>
            <a:spLocks noGrp="1"/>
          </p:cNvSpPr>
          <p:nvPr>
            <p:ph idx="1"/>
          </p:nvPr>
        </p:nvSpPr>
        <p:spPr>
          <a:xfrm>
            <a:off x="609600" y="1650123"/>
            <a:ext cx="10972800" cy="4897821"/>
          </a:xfrm>
        </p:spPr>
        <p:txBody>
          <a:bodyPr/>
          <a:lstStyle/>
          <a:p>
            <a:pPr marL="0" indent="0" algn="just">
              <a:buNone/>
            </a:pPr>
            <a:r>
              <a:rPr lang="en-US" sz="2400" dirty="0">
                <a:latin typeface="Calibri" panose="020F0502020204030204" pitchFamily="34" charset="0"/>
                <a:cs typeface="Calibri" panose="020F0502020204030204" pitchFamily="34" charset="0"/>
              </a:rPr>
              <a:t>This is the </a:t>
            </a:r>
            <a:r>
              <a:rPr lang="en-US" sz="2400" b="1" dirty="0">
                <a:latin typeface="Calibri" panose="020F0502020204030204" pitchFamily="34" charset="0"/>
                <a:cs typeface="Calibri" panose="020F0502020204030204" pitchFamily="34" charset="0"/>
              </a:rPr>
              <a:t>first</a:t>
            </a:r>
            <a:r>
              <a:rPr lang="en-US" sz="2400" dirty="0">
                <a:latin typeface="Calibri" panose="020F0502020204030204" pitchFamily="34" charset="0"/>
                <a:cs typeface="Calibri" panose="020F0502020204030204" pitchFamily="34" charset="0"/>
              </a:rPr>
              <a:t> type of financial instrument you should establish </a:t>
            </a:r>
            <a:r>
              <a:rPr lang="en-US" sz="2400" u="sng" dirty="0">
                <a:highlight>
                  <a:srgbClr val="FFFF00"/>
                </a:highlight>
                <a:latin typeface="Calibri" panose="020F0502020204030204" pitchFamily="34" charset="0"/>
                <a:cs typeface="Calibri" panose="020F0502020204030204" pitchFamily="34" charset="0"/>
              </a:rPr>
              <a:t>when you begin earning income</a:t>
            </a:r>
            <a:r>
              <a:rPr lang="en-US" sz="2400" dirty="0">
                <a:latin typeface="Calibri" panose="020F0502020204030204" pitchFamily="34" charset="0"/>
                <a:cs typeface="Calibri" panose="020F0502020204030204" pitchFamily="34" charset="0"/>
              </a:rPr>
              <a:t>.  This account is for </a:t>
            </a:r>
            <a:r>
              <a:rPr lang="en-US" sz="2400" dirty="0">
                <a:highlight>
                  <a:srgbClr val="FFFF00"/>
                </a:highlight>
                <a:latin typeface="Calibri" panose="020F0502020204030204" pitchFamily="34" charset="0"/>
                <a:cs typeface="Calibri" panose="020F0502020204030204" pitchFamily="34" charset="0"/>
              </a:rPr>
              <a:t>meeting your daily money needs</a:t>
            </a:r>
            <a:r>
              <a:rPr lang="en-US" sz="2400" dirty="0">
                <a:latin typeface="Calibri" panose="020F0502020204030204" pitchFamily="34" charset="0"/>
                <a:cs typeface="Calibri" panose="020F0502020204030204" pitchFamily="34" charset="0"/>
              </a:rPr>
              <a:t> rather than for saving and investing.  For most people, the put-and-take account is a checking account. A checking account is the money that you're going to need immediately (or soon) plus a little extra for emergencies. You can take money out of this account by writing checks, for example, for car payments or clothes. Experts recommend that you set aside three to six months of net pay in your checking account, but always leave a safe cushion above the minimum requirements set by the bank for the account. You want to avoid payments to the bank for dropping below the minimum required for the account. So if you're making $50 a week working at the movie theater, your goal for the put-and-take account should be $600 to $1,200. This first stage is very low-risk because you don't want to gamble with the money you're counting on to pay the electric bill! </a:t>
            </a:r>
          </a:p>
          <a:p>
            <a:endParaRPr lang="en-US" dirty="0"/>
          </a:p>
        </p:txBody>
      </p:sp>
    </p:spTree>
    <p:extLst>
      <p:ext uri="{BB962C8B-B14F-4D97-AF65-F5344CB8AC3E}">
        <p14:creationId xmlns:p14="http://schemas.microsoft.com/office/powerpoint/2010/main" val="999856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A389-4E6C-44A4-8112-D73C9927C73E}"/>
              </a:ext>
            </a:extLst>
          </p:cNvPr>
          <p:cNvSpPr>
            <a:spLocks noGrp="1"/>
          </p:cNvSpPr>
          <p:nvPr>
            <p:ph type="title"/>
          </p:nvPr>
        </p:nvSpPr>
        <p:spPr>
          <a:xfrm>
            <a:off x="609600" y="914400"/>
            <a:ext cx="10972800" cy="746234"/>
          </a:xfrm>
        </p:spPr>
        <p:txBody>
          <a:bodyPr/>
          <a:lstStyle/>
          <a:p>
            <a:r>
              <a:rPr lang="en-US" sz="3400" dirty="0">
                <a:effectLst/>
              </a:rPr>
              <a:t>Step 2 of the 5 Stages: Beginning to Invest</a:t>
            </a:r>
            <a:endParaRPr lang="en-US" sz="3400" dirty="0"/>
          </a:p>
        </p:txBody>
      </p:sp>
      <p:sp>
        <p:nvSpPr>
          <p:cNvPr id="3" name="Content Placeholder 2">
            <a:extLst>
              <a:ext uri="{FF2B5EF4-FFF2-40B4-BE49-F238E27FC236}">
                <a16:creationId xmlns:a16="http://schemas.microsoft.com/office/drawing/2014/main" id="{036967A7-53C6-4E38-9AD5-BD5ADBE90206}"/>
              </a:ext>
            </a:extLst>
          </p:cNvPr>
          <p:cNvSpPr>
            <a:spLocks noGrp="1"/>
          </p:cNvSpPr>
          <p:nvPr>
            <p:ph idx="1"/>
          </p:nvPr>
        </p:nvSpPr>
        <p:spPr>
          <a:xfrm>
            <a:off x="609600" y="1660633"/>
            <a:ext cx="10972800" cy="4771697"/>
          </a:xfrm>
        </p:spPr>
        <p:txBody>
          <a:bodyPr/>
          <a:lstStyle/>
          <a:p>
            <a:pPr marL="0" indent="0" algn="just">
              <a:buNone/>
            </a:pPr>
            <a:r>
              <a:rPr lang="en-US" sz="2400" dirty="0">
                <a:latin typeface="Calibri" panose="020F0502020204030204" pitchFamily="34" charset="0"/>
                <a:cs typeface="Calibri" panose="020F0502020204030204" pitchFamily="34" charset="0"/>
              </a:rPr>
              <a:t>After you're established a stable put-and-take account (meaning that you're NOT running out of money in your checking account each pay period), you can move on to considering beginning investments. These first investments should be </a:t>
            </a:r>
            <a:r>
              <a:rPr lang="en-US" sz="2400" b="1" dirty="0">
                <a:latin typeface="Calibri" panose="020F0502020204030204" pitchFamily="34" charset="0"/>
                <a:cs typeface="Calibri" panose="020F0502020204030204" pitchFamily="34" charset="0"/>
              </a:rPr>
              <a:t>low-risk </a:t>
            </a:r>
            <a:r>
              <a:rPr lang="en-US" sz="2400" dirty="0">
                <a:latin typeface="Calibri" panose="020F0502020204030204" pitchFamily="34" charset="0"/>
                <a:cs typeface="Calibri" panose="020F0502020204030204" pitchFamily="34" charset="0"/>
              </a:rPr>
              <a:t>instruments, for example, </a:t>
            </a:r>
            <a:r>
              <a:rPr lang="en-US" sz="2400" dirty="0">
                <a:highlight>
                  <a:srgbClr val="FFFF00"/>
                </a:highlight>
                <a:latin typeface="Calibri" panose="020F0502020204030204" pitchFamily="34" charset="0"/>
                <a:cs typeface="Calibri" panose="020F0502020204030204" pitchFamily="34" charset="0"/>
              </a:rPr>
              <a:t>savings accounts, certificates of deposit, money market funds and perhaps treasury bills</a:t>
            </a:r>
            <a:r>
              <a:rPr lang="en-US" sz="2400" dirty="0">
                <a:latin typeface="Calibri" panose="020F0502020204030204" pitchFamily="34" charset="0"/>
                <a:cs typeface="Calibri" panose="020F0502020204030204" pitchFamily="34" charset="0"/>
              </a:rPr>
              <a:t>.  You probably will earn a relatively low rate of return on these </a:t>
            </a:r>
            <a:r>
              <a:rPr lang="en-US" sz="2400" u="sng" dirty="0">
                <a:latin typeface="Calibri" panose="020F0502020204030204" pitchFamily="34" charset="0"/>
                <a:cs typeface="Calibri" panose="020F0502020204030204" pitchFamily="34" charset="0"/>
              </a:rPr>
              <a:t>investments, but </a:t>
            </a:r>
            <a:r>
              <a:rPr lang="en-US" sz="2400" dirty="0">
                <a:latin typeface="Calibri" panose="020F0502020204030204" pitchFamily="34" charset="0"/>
                <a:cs typeface="Calibri" panose="020F0502020204030204" pitchFamily="34" charset="0"/>
              </a:rPr>
              <a:t>giving up the potential of higher returns for more security is important at this stage. Most people begin this stage in their twenties or thirties, when their budgets and spending are </a:t>
            </a:r>
            <a:r>
              <a:rPr lang="en-US" sz="2400" u="sng" dirty="0">
                <a:latin typeface="Calibri" panose="020F0502020204030204" pitchFamily="34" charset="0"/>
                <a:cs typeface="Calibri" panose="020F0502020204030204" pitchFamily="34" charset="0"/>
              </a:rPr>
              <a:t>stable</a:t>
            </a:r>
            <a:r>
              <a:rPr lang="en-US" sz="2400" dirty="0">
                <a:latin typeface="Calibri" panose="020F0502020204030204" pitchFamily="34" charset="0"/>
                <a:cs typeface="Calibri" panose="020F0502020204030204" pitchFamily="34" charset="0"/>
              </a:rPr>
              <a:t> and they begin to have excess cash. Getting an early start is important because your investment will have more time to earn returns  for you! That's why it's important to get your put-and-take account established as soon as you can. If you are a </a:t>
            </a:r>
            <a:r>
              <a:rPr lang="en-US" sz="2400" u="sng" dirty="0">
                <a:latin typeface="Calibri" panose="020F0502020204030204" pitchFamily="34" charset="0"/>
                <a:cs typeface="Calibri" panose="020F0502020204030204" pitchFamily="34" charset="0"/>
              </a:rPr>
              <a:t>seventeen year-old </a:t>
            </a:r>
            <a:r>
              <a:rPr lang="en-US" sz="2400" dirty="0">
                <a:latin typeface="Calibri" panose="020F0502020204030204" pitchFamily="34" charset="0"/>
                <a:cs typeface="Calibri" panose="020F0502020204030204" pitchFamily="34" charset="0"/>
              </a:rPr>
              <a:t>and have your put-and-take account under control, you can get a head start on the next stages and a head start on other investors! </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1130726"/>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7F8332A4-542C-494D-8506-1C720B46413C}">
  <ds:schemaRefs>
    <ds:schemaRef ds:uri="http://schemas.microsoft.com/office/infopath/2007/PartnerControls"/>
    <ds:schemaRef ds:uri="http://purl.org/dc/terms/"/>
    <ds:schemaRef ds:uri="http://schemas.microsoft.com/office/2006/documentManagement/types"/>
    <ds:schemaRef ds:uri="http://purl.org/dc/elements/1.1/"/>
    <ds:schemaRef ds:uri="9cd82c5b-74c9-4827-94f1-5bf219ae6b20"/>
    <ds:schemaRef ds:uri="bfa4db11-c700-41fb-b639-f7e6b4e680b5"/>
    <ds:schemaRef ds:uri="http://schemas.openxmlformats.org/package/2006/metadata/core-properties"/>
    <ds:schemaRef ds:uri="http://www.w3.org/XML/1998/namespa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8623</TotalTime>
  <Words>1470</Words>
  <Application>Microsoft Office PowerPoint</Application>
  <PresentationFormat>Widescreen</PresentationFormat>
  <Paragraphs>67</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  National Personal Finance Challenge Webinar Series Standard 5: Financial Investing Lesson 2: The Five Stages of Investing Presented by Susan McNamara, January 2021 mcnamarasa@vcu.edu </vt:lpstr>
      <vt:lpstr>Standard 5: Financial Investing</vt:lpstr>
      <vt:lpstr>Warm-Up</vt:lpstr>
      <vt:lpstr>Introduction to Risk and Return</vt:lpstr>
      <vt:lpstr>Warm up Activity Possible Responses</vt:lpstr>
      <vt:lpstr>Objectives</vt:lpstr>
      <vt:lpstr>The 5 Stages of Investing </vt:lpstr>
      <vt:lpstr>Step 1 of the 5 Stages: Put-and-take account</vt:lpstr>
      <vt:lpstr>Step 2 of the 5 Stages: Beginning to Invest</vt:lpstr>
      <vt:lpstr>Step 3 of the 5 Stages: Systematic Investing</vt:lpstr>
      <vt:lpstr>Step 4 of the 5 Stages: Strategic Investing </vt:lpstr>
      <vt:lpstr>Step 5 of the 5 Stages: Speculative Investing</vt:lpstr>
      <vt:lpstr>Put Your Knowledge to Work!</vt:lpstr>
      <vt:lpstr>Your advice to your friend’s parents</vt:lpstr>
      <vt:lpstr>Investment Risk Pyramid</vt:lpstr>
      <vt:lpstr>More Activities</vt:lpstr>
      <vt:lpstr>Activity: Thinking into the Future</vt:lpstr>
      <vt:lpstr>Questions?</vt:lpstr>
      <vt:lpstr>References</vt:lpstr>
      <vt:lpstr>CEE Affiliates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Personal Finance Challenge Webinar Series Standard 1: Earning an Income Lesson 2: Uncle Sam Takes a Bite Presented by Susan McNamara, January 2021 mcnamarasa@vcu.edu</dc:title>
  <dc:creator>Susan McNamara</dc:creator>
  <cp:lastModifiedBy>Susan McNamara</cp:lastModifiedBy>
  <cp:revision>105</cp:revision>
  <dcterms:created xsi:type="dcterms:W3CDTF">2020-12-27T18:44:17Z</dcterms:created>
  <dcterms:modified xsi:type="dcterms:W3CDTF">2021-01-04T13:04:08Z</dcterms:modified>
</cp:coreProperties>
</file>