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8" r:id="rId6"/>
    <p:sldId id="295" r:id="rId7"/>
    <p:sldId id="296" r:id="rId8"/>
    <p:sldId id="297" r:id="rId9"/>
    <p:sldId id="298" r:id="rId10"/>
    <p:sldId id="299" r:id="rId11"/>
    <p:sldId id="300" r:id="rId12"/>
    <p:sldId id="301" r:id="rId13"/>
    <p:sldId id="302" r:id="rId14"/>
    <p:sldId id="303" r:id="rId15"/>
    <p:sldId id="260" r:id="rId16"/>
    <p:sldId id="266" r:id="rId17"/>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12</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13</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econedlink.org/resources/financial-investi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lnSpc>
                <a:spcPct val="100000"/>
              </a:lnSpc>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5: Financial Investing</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Lesson 1: Financial Investing</a:t>
            </a:r>
            <a:b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b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a:t>
            </a:r>
            <a:br>
              <a:rPr lang="en-US" sz="2200" i="1"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397C9-FE75-45AB-9124-0064C41D068A}"/>
              </a:ext>
            </a:extLst>
          </p:cNvPr>
          <p:cNvSpPr>
            <a:spLocks noGrp="1"/>
          </p:cNvSpPr>
          <p:nvPr>
            <p:ph type="title"/>
          </p:nvPr>
        </p:nvSpPr>
        <p:spPr/>
        <p:txBody>
          <a:bodyPr/>
          <a:lstStyle/>
          <a:p>
            <a:r>
              <a:rPr lang="en-US" dirty="0"/>
              <a:t>Bond Maturities	</a:t>
            </a:r>
          </a:p>
        </p:txBody>
      </p:sp>
      <p:sp>
        <p:nvSpPr>
          <p:cNvPr id="3" name="Content Placeholder 2">
            <a:extLst>
              <a:ext uri="{FF2B5EF4-FFF2-40B4-BE49-F238E27FC236}">
                <a16:creationId xmlns:a16="http://schemas.microsoft.com/office/drawing/2014/main" id="{25DC4146-991B-4944-8B59-E892E3D5400A}"/>
              </a:ext>
            </a:extLst>
          </p:cNvPr>
          <p:cNvSpPr>
            <a:spLocks noGrp="1"/>
          </p:cNvSpPr>
          <p:nvPr>
            <p:ph idx="1"/>
          </p:nvPr>
        </p:nvSpPr>
        <p:spPr/>
        <p:txBody>
          <a:bodyPr/>
          <a:lstStyle/>
          <a:p>
            <a:r>
              <a:rPr lang="en-US" dirty="0"/>
              <a:t>If short maturity, usually prices higher</a:t>
            </a:r>
          </a:p>
          <a:p>
            <a:pPr marL="0" indent="0">
              <a:buNone/>
            </a:pPr>
            <a:r>
              <a:rPr lang="en-US" dirty="0"/>
              <a:t>	If mature in a year, can usually predict market conditions more accurately than if mature in 10 years. Therefore, interest rate offered is lower because of lower risk. If interest rate is lower, price is higher.</a:t>
            </a:r>
          </a:p>
          <a:p>
            <a:endParaRPr lang="en-US" dirty="0"/>
          </a:p>
        </p:txBody>
      </p:sp>
    </p:spTree>
    <p:extLst>
      <p:ext uri="{BB962C8B-B14F-4D97-AF65-F5344CB8AC3E}">
        <p14:creationId xmlns:p14="http://schemas.microsoft.com/office/powerpoint/2010/main" val="2096800229"/>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BA2B1-CA4B-45C2-A3C0-213C0C1748CB}"/>
              </a:ext>
            </a:extLst>
          </p:cNvPr>
          <p:cNvSpPr>
            <a:spLocks noGrp="1"/>
          </p:cNvSpPr>
          <p:nvPr>
            <p:ph type="title"/>
          </p:nvPr>
        </p:nvSpPr>
        <p:spPr/>
        <p:txBody>
          <a:bodyPr/>
          <a:lstStyle/>
          <a:p>
            <a:r>
              <a:rPr lang="en-US" dirty="0"/>
              <a:t>Rule of 72</a:t>
            </a:r>
          </a:p>
        </p:txBody>
      </p:sp>
      <p:sp>
        <p:nvSpPr>
          <p:cNvPr id="3" name="Content Placeholder 2">
            <a:extLst>
              <a:ext uri="{FF2B5EF4-FFF2-40B4-BE49-F238E27FC236}">
                <a16:creationId xmlns:a16="http://schemas.microsoft.com/office/drawing/2014/main" id="{20506884-B7D8-4B6C-A7D8-46910E622C18}"/>
              </a:ext>
            </a:extLst>
          </p:cNvPr>
          <p:cNvSpPr>
            <a:spLocks noGrp="1"/>
          </p:cNvSpPr>
          <p:nvPr>
            <p:ph idx="1"/>
          </p:nvPr>
        </p:nvSpPr>
        <p:spPr/>
        <p:txBody>
          <a:bodyPr/>
          <a:lstStyle/>
          <a:p>
            <a:r>
              <a:rPr lang="en-US" dirty="0"/>
              <a:t>How long it will take an investment to double in value</a:t>
            </a:r>
          </a:p>
          <a:p>
            <a:endParaRPr lang="en-US" dirty="0"/>
          </a:p>
          <a:p>
            <a:pPr marL="0" indent="0">
              <a:buNone/>
            </a:pPr>
            <a:r>
              <a:rPr lang="en-US" dirty="0"/>
              <a:t>Number of years to double = 72/interest rate (in percentage form)</a:t>
            </a:r>
          </a:p>
          <a:p>
            <a:pPr marL="0" indent="0">
              <a:buNone/>
            </a:pPr>
            <a:endParaRPr lang="en-US" dirty="0"/>
          </a:p>
          <a:p>
            <a:pPr marL="0" indent="0">
              <a:buNone/>
            </a:pPr>
            <a:r>
              <a:rPr lang="en-US" dirty="0"/>
              <a:t>Example: If the interest rate is 8%, $1,000 will double to $2,000 in 9 years</a:t>
            </a:r>
          </a:p>
        </p:txBody>
      </p:sp>
    </p:spTree>
    <p:extLst>
      <p:ext uri="{BB962C8B-B14F-4D97-AF65-F5344CB8AC3E}">
        <p14:creationId xmlns:p14="http://schemas.microsoft.com/office/powerpoint/2010/main" val="319673996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a:p>
            <a:pPr>
              <a:buFont typeface="Arial" panose="020B0604020202020204" pitchFamily="34" charset="0"/>
              <a:buChar char="•"/>
            </a:pPr>
            <a:r>
              <a:rPr lang="en-US" dirty="0"/>
              <a:t>Financial Investing</a:t>
            </a:r>
          </a:p>
          <a:p>
            <a:pPr marL="0" indent="0">
              <a:buNone/>
            </a:pPr>
            <a:r>
              <a:rPr lang="en-US">
                <a:hlinkClick r:id="rId4"/>
              </a:rPr>
              <a:t>https://www.econedlink.org/resources/financial-investing/</a:t>
            </a:r>
            <a:r>
              <a:rPr lang="en-US"/>
              <a:t> </a:t>
            </a:r>
            <a:endParaRPr lang="en-US" dirty="0"/>
          </a:p>
          <a:p>
            <a:pPr marL="0" indent="0">
              <a:buNone/>
            </a:pPr>
            <a:r>
              <a:rPr lang="en-US" dirty="0"/>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5: Financial Investing</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p:txBody>
          <a:bodyPr/>
          <a:lstStyle/>
          <a:p>
            <a:pPr marL="0" marR="0" indent="0">
              <a:spcBef>
                <a:spcPts val="0"/>
              </a:spcBef>
              <a:spcAft>
                <a:spcPts val="0"/>
              </a:spcAft>
              <a:buNone/>
            </a:pPr>
            <a:r>
              <a:rPr lang="en-US" sz="3200" dirty="0">
                <a:effectLst/>
                <a:latin typeface="+mn-lt"/>
                <a:ea typeface="Calibri" panose="020F0502020204030204" pitchFamily="34" charset="0"/>
              </a:rPr>
              <a:t>Financial investment is the purchase of </a:t>
            </a:r>
            <a:r>
              <a:rPr lang="en-US" sz="3200" b="1" dirty="0">
                <a:effectLst/>
                <a:latin typeface="+mn-lt"/>
                <a:ea typeface="Calibri" panose="020F0502020204030204" pitchFamily="34" charset="0"/>
              </a:rPr>
              <a:t>financial assets </a:t>
            </a:r>
            <a:r>
              <a:rPr lang="en-US" sz="3200" dirty="0">
                <a:effectLst/>
                <a:latin typeface="+mn-lt"/>
                <a:ea typeface="Calibri" panose="020F0502020204030204" pitchFamily="34" charset="0"/>
              </a:rPr>
              <a:t>to </a:t>
            </a:r>
            <a:r>
              <a:rPr lang="en-US" sz="3200" b="1" dirty="0">
                <a:effectLst/>
                <a:latin typeface="+mn-lt"/>
                <a:ea typeface="Calibri" panose="020F0502020204030204" pitchFamily="34" charset="0"/>
              </a:rPr>
              <a:t>increase income or wealth in the future</a:t>
            </a:r>
            <a:r>
              <a:rPr lang="en-US" sz="3200" dirty="0">
                <a:effectLst/>
                <a:latin typeface="+mn-lt"/>
                <a:ea typeface="Calibri" panose="020F0502020204030204" pitchFamily="34" charset="0"/>
              </a:rPr>
              <a:t>. Investors must choose among investments that have </a:t>
            </a:r>
            <a:r>
              <a:rPr lang="en-US" sz="3200" b="1" dirty="0">
                <a:effectLst/>
                <a:latin typeface="+mn-lt"/>
                <a:ea typeface="Calibri" panose="020F0502020204030204" pitchFamily="34" charset="0"/>
              </a:rPr>
              <a:t>different risks and expected rates of return</a:t>
            </a:r>
            <a:r>
              <a:rPr lang="en-US" sz="3200" dirty="0">
                <a:effectLst/>
                <a:latin typeface="+mn-lt"/>
                <a:ea typeface="Calibri" panose="020F0502020204030204" pitchFamily="34" charset="0"/>
              </a:rPr>
              <a:t>. Investments with </a:t>
            </a:r>
            <a:r>
              <a:rPr lang="en-US" sz="3200" b="1" dirty="0">
                <a:effectLst/>
                <a:latin typeface="+mn-lt"/>
                <a:ea typeface="Calibri" panose="020F0502020204030204" pitchFamily="34" charset="0"/>
              </a:rPr>
              <a:t>higher expected rates of return tend to have greater risk</a:t>
            </a:r>
            <a:r>
              <a:rPr lang="en-US" sz="3200" dirty="0">
                <a:effectLst/>
                <a:latin typeface="+mn-lt"/>
                <a:ea typeface="Calibri" panose="020F0502020204030204" pitchFamily="34" charset="0"/>
              </a:rPr>
              <a:t>. </a:t>
            </a:r>
            <a:r>
              <a:rPr lang="en-US" sz="3200" b="1" dirty="0">
                <a:effectLst/>
                <a:latin typeface="+mn-lt"/>
                <a:ea typeface="Calibri" panose="020F0502020204030204" pitchFamily="34" charset="0"/>
              </a:rPr>
              <a:t>Diversification</a:t>
            </a:r>
            <a:r>
              <a:rPr lang="en-US" sz="3200" dirty="0">
                <a:effectLst/>
                <a:latin typeface="+mn-lt"/>
                <a:ea typeface="Calibri" panose="020F0502020204030204" pitchFamily="34" charset="0"/>
              </a:rPr>
              <a:t> of investment among a number of choices can lower investment risk.</a:t>
            </a:r>
          </a:p>
          <a:p>
            <a:pPr marL="0" marR="0" indent="0">
              <a:spcBef>
                <a:spcPts val="0"/>
              </a:spcBef>
              <a:spcAft>
                <a:spcPts val="0"/>
              </a:spcAft>
              <a:buNone/>
            </a:pPr>
            <a:r>
              <a:rPr lang="en-US" sz="3200" dirty="0">
                <a:effectLst/>
                <a:latin typeface="+mn-lt"/>
                <a:ea typeface="Calibri" panose="020F0502020204030204" pitchFamily="34" charset="0"/>
              </a:rPr>
              <a:t> </a:t>
            </a:r>
          </a:p>
          <a:p>
            <a:pPr marL="0" marR="0" indent="0">
              <a:spcBef>
                <a:spcPts val="0"/>
              </a:spcBef>
              <a:spcAft>
                <a:spcPts val="0"/>
              </a:spcAft>
              <a:buNone/>
            </a:pPr>
            <a:r>
              <a:rPr lang="en-US" sz="3200" dirty="0">
                <a:effectLst/>
                <a:latin typeface="+mn-lt"/>
                <a:ea typeface="Calibri" panose="020F0502020204030204" pitchFamily="34" charset="0"/>
              </a:rPr>
              <a:t> </a:t>
            </a:r>
          </a:p>
          <a:p>
            <a:pPr marL="0" indent="0">
              <a:buNone/>
            </a:pPr>
            <a:endParaRPr lang="en-US" dirty="0"/>
          </a:p>
        </p:txBody>
      </p:sp>
    </p:spTree>
    <p:extLst>
      <p:ext uri="{BB962C8B-B14F-4D97-AF65-F5344CB8AC3E}">
        <p14:creationId xmlns:p14="http://schemas.microsoft.com/office/powerpoint/2010/main" val="282780737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56F5F-E156-4C27-9F74-CC1A4E9C449D}"/>
              </a:ext>
            </a:extLst>
          </p:cNvPr>
          <p:cNvSpPr>
            <a:spLocks noGrp="1"/>
          </p:cNvSpPr>
          <p:nvPr>
            <p:ph type="title"/>
          </p:nvPr>
        </p:nvSpPr>
        <p:spPr/>
        <p:txBody>
          <a:bodyPr/>
          <a:lstStyle/>
          <a:p>
            <a:r>
              <a:rPr lang="en-US" dirty="0"/>
              <a:t>Stocks &amp; Bonds</a:t>
            </a:r>
          </a:p>
        </p:txBody>
      </p:sp>
      <p:sp>
        <p:nvSpPr>
          <p:cNvPr id="3" name="Content Placeholder 2">
            <a:extLst>
              <a:ext uri="{FF2B5EF4-FFF2-40B4-BE49-F238E27FC236}">
                <a16:creationId xmlns:a16="http://schemas.microsoft.com/office/drawing/2014/main" id="{F38AB690-F72C-4A77-8AED-6B7A8D1FAD7A}"/>
              </a:ext>
            </a:extLst>
          </p:cNvPr>
          <p:cNvSpPr>
            <a:spLocks noGrp="1"/>
          </p:cNvSpPr>
          <p:nvPr>
            <p:ph idx="1"/>
          </p:nvPr>
        </p:nvSpPr>
        <p:spPr/>
        <p:txBody>
          <a:bodyPr/>
          <a:lstStyle/>
          <a:p>
            <a:pPr marL="0" indent="0">
              <a:buNone/>
            </a:pPr>
            <a:r>
              <a:rPr lang="en-US" dirty="0"/>
              <a:t>Stocks and bonds are the two most common forms of investing.</a:t>
            </a:r>
          </a:p>
          <a:p>
            <a:pPr marL="0" indent="0">
              <a:buNone/>
            </a:pPr>
            <a:endParaRPr lang="en-US" dirty="0"/>
          </a:p>
          <a:p>
            <a:pPr marL="0" indent="0">
              <a:buNone/>
            </a:pPr>
            <a:r>
              <a:rPr lang="en-US" dirty="0"/>
              <a:t>The risks and returns can vary drastically among stocks and bonds.</a:t>
            </a:r>
          </a:p>
        </p:txBody>
      </p:sp>
    </p:spTree>
    <p:extLst>
      <p:ext uri="{BB962C8B-B14F-4D97-AF65-F5344CB8AC3E}">
        <p14:creationId xmlns:p14="http://schemas.microsoft.com/office/powerpoint/2010/main" val="947248767"/>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5E56-50A5-4AA7-A69E-BA83A00B7584}"/>
              </a:ext>
            </a:extLst>
          </p:cNvPr>
          <p:cNvSpPr>
            <a:spLocks noGrp="1"/>
          </p:cNvSpPr>
          <p:nvPr>
            <p:ph type="title"/>
          </p:nvPr>
        </p:nvSpPr>
        <p:spPr/>
        <p:txBody>
          <a:bodyPr/>
          <a:lstStyle/>
          <a:p>
            <a:r>
              <a:rPr lang="en-US" dirty="0"/>
              <a:t>Stocks, aka Equities</a:t>
            </a:r>
          </a:p>
        </p:txBody>
      </p:sp>
      <p:sp>
        <p:nvSpPr>
          <p:cNvPr id="3" name="Content Placeholder 2">
            <a:extLst>
              <a:ext uri="{FF2B5EF4-FFF2-40B4-BE49-F238E27FC236}">
                <a16:creationId xmlns:a16="http://schemas.microsoft.com/office/drawing/2014/main" id="{514E5DE1-AE49-48D6-B874-1590C1C719A9}"/>
              </a:ext>
            </a:extLst>
          </p:cNvPr>
          <p:cNvSpPr>
            <a:spLocks noGrp="1"/>
          </p:cNvSpPr>
          <p:nvPr>
            <p:ph idx="1"/>
          </p:nvPr>
        </p:nvSpPr>
        <p:spPr/>
        <p:txBody>
          <a:bodyPr/>
          <a:lstStyle/>
          <a:p>
            <a:pPr>
              <a:buFont typeface="Arial" panose="020B0604020202020204" pitchFamily="34" charset="0"/>
              <a:buChar char="•"/>
            </a:pPr>
            <a:r>
              <a:rPr lang="en-US" dirty="0"/>
              <a:t>Ownership of a company </a:t>
            </a:r>
          </a:p>
          <a:p>
            <a:pPr>
              <a:buFont typeface="Arial" panose="020B0604020202020204" pitchFamily="34" charset="0"/>
              <a:buChar char="•"/>
            </a:pPr>
            <a:r>
              <a:rPr lang="en-US" dirty="0"/>
              <a:t>Shares are the units of ownership: the more shares you own, the more of the company you own</a:t>
            </a:r>
          </a:p>
          <a:p>
            <a:pPr>
              <a:buFont typeface="Arial" panose="020B0604020202020204" pitchFamily="34" charset="0"/>
              <a:buChar char="•"/>
            </a:pPr>
            <a:r>
              <a:rPr lang="en-US" dirty="0"/>
              <a:t>Value of your shares depends on the value of the company</a:t>
            </a:r>
          </a:p>
          <a:p>
            <a:pPr lvl="1">
              <a:buFont typeface="Arial" panose="020B0604020202020204" pitchFamily="34" charset="0"/>
              <a:buChar char="•"/>
            </a:pPr>
            <a:r>
              <a:rPr lang="en-US" dirty="0"/>
              <a:t>If company profitable and has promising future for growth, value appreciates; opposite = depreciates in value</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40088653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A8E5-8834-4130-9EEB-4975393B7546}"/>
              </a:ext>
            </a:extLst>
          </p:cNvPr>
          <p:cNvSpPr>
            <a:spLocks noGrp="1"/>
          </p:cNvSpPr>
          <p:nvPr>
            <p:ph type="title"/>
          </p:nvPr>
        </p:nvSpPr>
        <p:spPr/>
        <p:txBody>
          <a:bodyPr/>
          <a:lstStyle/>
          <a:p>
            <a:r>
              <a:rPr lang="en-US" dirty="0"/>
              <a:t>Stocks, </a:t>
            </a:r>
            <a:r>
              <a:rPr lang="en-US" dirty="0" err="1"/>
              <a:t>con’t</a:t>
            </a:r>
            <a:endParaRPr lang="en-US" dirty="0"/>
          </a:p>
        </p:txBody>
      </p:sp>
      <p:sp>
        <p:nvSpPr>
          <p:cNvPr id="3" name="Content Placeholder 2">
            <a:extLst>
              <a:ext uri="{FF2B5EF4-FFF2-40B4-BE49-F238E27FC236}">
                <a16:creationId xmlns:a16="http://schemas.microsoft.com/office/drawing/2014/main" id="{3EEE3E5A-F22A-46E9-A477-95349D5EC32D}"/>
              </a:ext>
            </a:extLst>
          </p:cNvPr>
          <p:cNvSpPr>
            <a:spLocks noGrp="1"/>
          </p:cNvSpPr>
          <p:nvPr>
            <p:ph idx="1"/>
          </p:nvPr>
        </p:nvSpPr>
        <p:spPr>
          <a:xfrm>
            <a:off x="609600" y="1791812"/>
            <a:ext cx="10972800" cy="4742551"/>
          </a:xfrm>
        </p:spPr>
        <p:txBody>
          <a:bodyPr/>
          <a:lstStyle/>
          <a:p>
            <a:r>
              <a:rPr lang="en-US" dirty="0"/>
              <a:t>If company goes bankrupt, loss is limited to amount invested—not responsible for company’s debts</a:t>
            </a:r>
          </a:p>
          <a:p>
            <a:r>
              <a:rPr lang="en-US" dirty="0"/>
              <a:t>Make money in stocks by:</a:t>
            </a:r>
          </a:p>
          <a:p>
            <a:pPr lvl="1"/>
            <a:r>
              <a:rPr lang="en-US" dirty="0"/>
              <a:t>Appreciation of value of stock</a:t>
            </a:r>
          </a:p>
          <a:p>
            <a:pPr lvl="1"/>
            <a:r>
              <a:rPr lang="en-US" dirty="0"/>
              <a:t>Dividends (periodic payments from company’s profits)</a:t>
            </a:r>
          </a:p>
          <a:p>
            <a:r>
              <a:rPr lang="en-US" dirty="0"/>
              <a:t>“Penny” stocks are low in price and high in volatility (higher risk)</a:t>
            </a:r>
          </a:p>
          <a:p>
            <a:r>
              <a:rPr lang="en-US" dirty="0"/>
              <a:t>“Blue chip” stocks are usually higher in price and lower in volatility (lower risk)</a:t>
            </a:r>
          </a:p>
          <a:p>
            <a:pPr marL="0" indent="0">
              <a:buNone/>
            </a:pPr>
            <a:endParaRPr lang="en-US" dirty="0"/>
          </a:p>
          <a:p>
            <a:pPr lvl="1"/>
            <a:endParaRPr lang="en-US" dirty="0"/>
          </a:p>
        </p:txBody>
      </p:sp>
    </p:spTree>
    <p:extLst>
      <p:ext uri="{BB962C8B-B14F-4D97-AF65-F5344CB8AC3E}">
        <p14:creationId xmlns:p14="http://schemas.microsoft.com/office/powerpoint/2010/main" val="335561834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EBEB2-9CFE-4B64-ADAC-FBF1694ABD6A}"/>
              </a:ext>
            </a:extLst>
          </p:cNvPr>
          <p:cNvSpPr>
            <a:spLocks noGrp="1"/>
          </p:cNvSpPr>
          <p:nvPr>
            <p:ph type="title"/>
          </p:nvPr>
        </p:nvSpPr>
        <p:spPr/>
        <p:txBody>
          <a:bodyPr/>
          <a:lstStyle/>
          <a:p>
            <a:r>
              <a:rPr lang="en-US" dirty="0"/>
              <a:t>Stocks, </a:t>
            </a:r>
            <a:r>
              <a:rPr lang="en-US" dirty="0" err="1"/>
              <a:t>con’t</a:t>
            </a:r>
            <a:endParaRPr lang="en-US" dirty="0"/>
          </a:p>
        </p:txBody>
      </p:sp>
      <p:graphicFrame>
        <p:nvGraphicFramePr>
          <p:cNvPr id="4" name="Table 4">
            <a:extLst>
              <a:ext uri="{FF2B5EF4-FFF2-40B4-BE49-F238E27FC236}">
                <a16:creationId xmlns:a16="http://schemas.microsoft.com/office/drawing/2014/main" id="{612685B9-C9BA-4281-AB08-8584C4B0DB45}"/>
              </a:ext>
            </a:extLst>
          </p:cNvPr>
          <p:cNvGraphicFramePr>
            <a:graphicFrameLocks noGrp="1"/>
          </p:cNvGraphicFramePr>
          <p:nvPr>
            <p:ph idx="1"/>
            <p:extLst>
              <p:ext uri="{D42A27DB-BD31-4B8C-83A1-F6EECF244321}">
                <p14:modId xmlns:p14="http://schemas.microsoft.com/office/powerpoint/2010/main" val="609554914"/>
              </p:ext>
            </p:extLst>
          </p:nvPr>
        </p:nvGraphicFramePr>
        <p:xfrm>
          <a:off x="609600" y="2378075"/>
          <a:ext cx="10972796" cy="1381760"/>
        </p:xfrm>
        <a:graphic>
          <a:graphicData uri="http://schemas.openxmlformats.org/drawingml/2006/table">
            <a:tbl>
              <a:tblPr firstRow="1" bandRow="1">
                <a:tableStyleId>{69CF1AB2-1976-4502-BF36-3FF5EA218861}</a:tableStyleId>
              </a:tblPr>
              <a:tblGrid>
                <a:gridCol w="2743199">
                  <a:extLst>
                    <a:ext uri="{9D8B030D-6E8A-4147-A177-3AD203B41FA5}">
                      <a16:colId xmlns:a16="http://schemas.microsoft.com/office/drawing/2014/main" val="3272824530"/>
                    </a:ext>
                  </a:extLst>
                </a:gridCol>
                <a:gridCol w="2743199">
                  <a:extLst>
                    <a:ext uri="{9D8B030D-6E8A-4147-A177-3AD203B41FA5}">
                      <a16:colId xmlns:a16="http://schemas.microsoft.com/office/drawing/2014/main" val="3003162221"/>
                    </a:ext>
                  </a:extLst>
                </a:gridCol>
                <a:gridCol w="2743199">
                  <a:extLst>
                    <a:ext uri="{9D8B030D-6E8A-4147-A177-3AD203B41FA5}">
                      <a16:colId xmlns:a16="http://schemas.microsoft.com/office/drawing/2014/main" val="778334509"/>
                    </a:ext>
                  </a:extLst>
                </a:gridCol>
                <a:gridCol w="2743199">
                  <a:extLst>
                    <a:ext uri="{9D8B030D-6E8A-4147-A177-3AD203B41FA5}">
                      <a16:colId xmlns:a16="http://schemas.microsoft.com/office/drawing/2014/main" val="1920152026"/>
                    </a:ext>
                  </a:extLst>
                </a:gridCol>
              </a:tblGrid>
              <a:tr h="370840">
                <a:tc>
                  <a:txBody>
                    <a:bodyPr/>
                    <a:lstStyle/>
                    <a:p>
                      <a:r>
                        <a:rPr lang="en-US" dirty="0"/>
                        <a:t>Type of Stock</a:t>
                      </a:r>
                    </a:p>
                  </a:txBody>
                  <a:tcPr/>
                </a:tc>
                <a:tc>
                  <a:txBody>
                    <a:bodyPr/>
                    <a:lstStyle/>
                    <a:p>
                      <a:r>
                        <a:rPr lang="en-US" dirty="0"/>
                        <a:t>Voting Rights</a:t>
                      </a:r>
                    </a:p>
                  </a:txBody>
                  <a:tcPr/>
                </a:tc>
                <a:tc>
                  <a:txBody>
                    <a:bodyPr/>
                    <a:lstStyle/>
                    <a:p>
                      <a:r>
                        <a:rPr lang="en-US" dirty="0"/>
                        <a:t>Dividends</a:t>
                      </a:r>
                    </a:p>
                  </a:txBody>
                  <a:tcPr/>
                </a:tc>
                <a:tc>
                  <a:txBody>
                    <a:bodyPr/>
                    <a:lstStyle/>
                    <a:p>
                      <a:r>
                        <a:rPr lang="en-US" dirty="0"/>
                        <a:t>In Case of Bankruptcy</a:t>
                      </a:r>
                    </a:p>
                  </a:txBody>
                  <a:tcPr/>
                </a:tc>
                <a:extLst>
                  <a:ext uri="{0D108BD9-81ED-4DB2-BD59-A6C34878D82A}">
                    <a16:rowId xmlns:a16="http://schemas.microsoft.com/office/drawing/2014/main" val="1553839998"/>
                  </a:ext>
                </a:extLst>
              </a:tr>
              <a:tr h="370840">
                <a:tc>
                  <a:txBody>
                    <a:bodyPr/>
                    <a:lstStyle/>
                    <a:p>
                      <a:r>
                        <a:rPr lang="en-US" dirty="0"/>
                        <a:t>Common</a:t>
                      </a:r>
                    </a:p>
                  </a:txBody>
                  <a:tcPr/>
                </a:tc>
                <a:tc>
                  <a:txBody>
                    <a:bodyPr/>
                    <a:lstStyle/>
                    <a:p>
                      <a:r>
                        <a:rPr lang="en-US" dirty="0"/>
                        <a:t>Voting rights</a:t>
                      </a:r>
                    </a:p>
                  </a:txBody>
                  <a:tcPr/>
                </a:tc>
                <a:tc>
                  <a:txBody>
                    <a:bodyPr/>
                    <a:lstStyle/>
                    <a:p>
                      <a:r>
                        <a:rPr lang="en-US" dirty="0"/>
                        <a:t>Paid last</a:t>
                      </a:r>
                    </a:p>
                  </a:txBody>
                  <a:tcPr/>
                </a:tc>
                <a:tc>
                  <a:txBody>
                    <a:bodyPr/>
                    <a:lstStyle/>
                    <a:p>
                      <a:r>
                        <a:rPr lang="en-US" dirty="0"/>
                        <a:t>Paid last</a:t>
                      </a:r>
                    </a:p>
                  </a:txBody>
                  <a:tcPr/>
                </a:tc>
                <a:extLst>
                  <a:ext uri="{0D108BD9-81ED-4DB2-BD59-A6C34878D82A}">
                    <a16:rowId xmlns:a16="http://schemas.microsoft.com/office/drawing/2014/main" val="4159858197"/>
                  </a:ext>
                </a:extLst>
              </a:tr>
              <a:tr h="370840">
                <a:tc>
                  <a:txBody>
                    <a:bodyPr/>
                    <a:lstStyle/>
                    <a:p>
                      <a:r>
                        <a:rPr lang="en-US" dirty="0"/>
                        <a:t>Preferred</a:t>
                      </a:r>
                    </a:p>
                  </a:txBody>
                  <a:tcPr/>
                </a:tc>
                <a:tc>
                  <a:txBody>
                    <a:bodyPr/>
                    <a:lstStyle/>
                    <a:p>
                      <a:r>
                        <a:rPr lang="en-US"/>
                        <a:t>No voting </a:t>
                      </a:r>
                      <a:r>
                        <a:rPr lang="en-US" dirty="0"/>
                        <a:t>rights</a:t>
                      </a:r>
                    </a:p>
                  </a:txBody>
                  <a:tcPr/>
                </a:tc>
                <a:tc>
                  <a:txBody>
                    <a:bodyPr/>
                    <a:lstStyle/>
                    <a:p>
                      <a:r>
                        <a:rPr lang="en-US" dirty="0"/>
                        <a:t>Paid first</a:t>
                      </a:r>
                    </a:p>
                  </a:txBody>
                  <a:tcPr/>
                </a:tc>
                <a:tc>
                  <a:txBody>
                    <a:bodyPr/>
                    <a:lstStyle/>
                    <a:p>
                      <a:r>
                        <a:rPr lang="en-US" dirty="0"/>
                        <a:t>Paid before common owners, after creditors</a:t>
                      </a:r>
                    </a:p>
                  </a:txBody>
                  <a:tcPr/>
                </a:tc>
                <a:extLst>
                  <a:ext uri="{0D108BD9-81ED-4DB2-BD59-A6C34878D82A}">
                    <a16:rowId xmlns:a16="http://schemas.microsoft.com/office/drawing/2014/main" val="1751433021"/>
                  </a:ext>
                </a:extLst>
              </a:tr>
            </a:tbl>
          </a:graphicData>
        </a:graphic>
      </p:graphicFrame>
    </p:spTree>
    <p:extLst>
      <p:ext uri="{BB962C8B-B14F-4D97-AF65-F5344CB8AC3E}">
        <p14:creationId xmlns:p14="http://schemas.microsoft.com/office/powerpoint/2010/main" val="428742968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7FC85-AFCE-425C-8ADB-2448FA9A16F4}"/>
              </a:ext>
            </a:extLst>
          </p:cNvPr>
          <p:cNvSpPr>
            <a:spLocks noGrp="1"/>
          </p:cNvSpPr>
          <p:nvPr>
            <p:ph type="title"/>
          </p:nvPr>
        </p:nvSpPr>
        <p:spPr/>
        <p:txBody>
          <a:bodyPr/>
          <a:lstStyle/>
          <a:p>
            <a:r>
              <a:rPr lang="en-US" dirty="0"/>
              <a:t>Bonds</a:t>
            </a:r>
          </a:p>
        </p:txBody>
      </p:sp>
      <p:sp>
        <p:nvSpPr>
          <p:cNvPr id="3" name="Content Placeholder 2">
            <a:extLst>
              <a:ext uri="{FF2B5EF4-FFF2-40B4-BE49-F238E27FC236}">
                <a16:creationId xmlns:a16="http://schemas.microsoft.com/office/drawing/2014/main" id="{FB2203C0-40BC-48DF-8CB9-E85C9FA8B341}"/>
              </a:ext>
            </a:extLst>
          </p:cNvPr>
          <p:cNvSpPr>
            <a:spLocks noGrp="1"/>
          </p:cNvSpPr>
          <p:nvPr>
            <p:ph idx="1"/>
          </p:nvPr>
        </p:nvSpPr>
        <p:spPr/>
        <p:txBody>
          <a:bodyPr/>
          <a:lstStyle/>
          <a:p>
            <a:r>
              <a:rPr lang="en-US" dirty="0"/>
              <a:t>Lending money to a company or government</a:t>
            </a:r>
          </a:p>
          <a:p>
            <a:r>
              <a:rPr lang="en-US" dirty="0"/>
              <a:t>Face (or par) value = original value of the loan</a:t>
            </a:r>
          </a:p>
          <a:p>
            <a:r>
              <a:rPr lang="en-US" dirty="0"/>
              <a:t>Coupon rate = interest rate paid on the bond (loan)</a:t>
            </a:r>
          </a:p>
          <a:p>
            <a:r>
              <a:rPr lang="en-US" dirty="0"/>
              <a:t>Maturity date = date at which bond must be paid back (usually 0-40 </a:t>
            </a:r>
            <a:r>
              <a:rPr lang="en-US" dirty="0" err="1"/>
              <a:t>yrs</a:t>
            </a:r>
            <a:r>
              <a:rPr lang="en-US" dirty="0"/>
              <a:t>)</a:t>
            </a:r>
          </a:p>
          <a:p>
            <a:r>
              <a:rPr lang="en-US" dirty="0"/>
              <a:t>Price of bond can differ from face value on secondary market</a:t>
            </a:r>
          </a:p>
          <a:p>
            <a:r>
              <a:rPr lang="en-US" dirty="0"/>
              <a:t>Yield ≠ interest rate (coupon rate)</a:t>
            </a:r>
          </a:p>
          <a:p>
            <a:endParaRPr lang="en-US" dirty="0"/>
          </a:p>
        </p:txBody>
      </p:sp>
    </p:spTree>
    <p:extLst>
      <p:ext uri="{BB962C8B-B14F-4D97-AF65-F5344CB8AC3E}">
        <p14:creationId xmlns:p14="http://schemas.microsoft.com/office/powerpoint/2010/main" val="342396785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AE7F4-E799-485A-BB69-D8F2388AD76A}"/>
              </a:ext>
            </a:extLst>
          </p:cNvPr>
          <p:cNvSpPr>
            <a:spLocks noGrp="1"/>
          </p:cNvSpPr>
          <p:nvPr>
            <p:ph type="title"/>
          </p:nvPr>
        </p:nvSpPr>
        <p:spPr/>
        <p:txBody>
          <a:bodyPr/>
          <a:lstStyle/>
          <a:p>
            <a:r>
              <a:rPr lang="en-US" dirty="0"/>
              <a:t>Yield vs. Interest Rate</a:t>
            </a:r>
          </a:p>
        </p:txBody>
      </p:sp>
      <p:sp>
        <p:nvSpPr>
          <p:cNvPr id="3" name="Content Placeholder 2">
            <a:extLst>
              <a:ext uri="{FF2B5EF4-FFF2-40B4-BE49-F238E27FC236}">
                <a16:creationId xmlns:a16="http://schemas.microsoft.com/office/drawing/2014/main" id="{26AFCDF6-1FE7-41B2-B061-D9C56BCA8116}"/>
              </a:ext>
            </a:extLst>
          </p:cNvPr>
          <p:cNvSpPr>
            <a:spLocks noGrp="1"/>
          </p:cNvSpPr>
          <p:nvPr>
            <p:ph idx="1"/>
          </p:nvPr>
        </p:nvSpPr>
        <p:spPr>
          <a:xfrm>
            <a:off x="702067" y="1935651"/>
            <a:ext cx="10972800" cy="3779520"/>
          </a:xfrm>
        </p:spPr>
        <p:txBody>
          <a:bodyPr/>
          <a:lstStyle/>
          <a:p>
            <a:pPr marL="0" indent="0">
              <a:buNone/>
            </a:pPr>
            <a:r>
              <a:rPr lang="en-US" dirty="0"/>
              <a:t>Example: $1,000 par value bond that sells for $1,000 and has a 6% coupon rate</a:t>
            </a:r>
          </a:p>
          <a:p>
            <a:pPr marL="0" indent="0">
              <a:buNone/>
            </a:pPr>
            <a:r>
              <a:rPr lang="en-US" dirty="0"/>
              <a:t>Pays $60 in interest annually, and Interest rate and yield both = 6%</a:t>
            </a:r>
          </a:p>
          <a:p>
            <a:pPr marL="0" indent="0">
              <a:buNone/>
            </a:pPr>
            <a:r>
              <a:rPr lang="en-US" dirty="0"/>
              <a:t>If pay $800 for bond (buying at discount), interest rate = 6% but yield = 7.5% ($60/$800)</a:t>
            </a:r>
          </a:p>
          <a:p>
            <a:pPr marL="0" indent="0">
              <a:buNone/>
            </a:pPr>
            <a:r>
              <a:rPr lang="en-US" dirty="0"/>
              <a:t>If pay $1,200 (buying at premium), interest rate = 6% but yield = 5%</a:t>
            </a:r>
          </a:p>
          <a:p>
            <a:pPr marL="0" indent="0">
              <a:buNone/>
            </a:pPr>
            <a:r>
              <a:rPr lang="en-US" dirty="0"/>
              <a:t>Therefore, rate of return (yield) and price have inverse relationship</a:t>
            </a:r>
          </a:p>
          <a:p>
            <a:pPr marL="0" indent="0">
              <a:buNone/>
            </a:pPr>
            <a:endParaRPr lang="en-US" dirty="0"/>
          </a:p>
        </p:txBody>
      </p:sp>
    </p:spTree>
    <p:extLst>
      <p:ext uri="{BB962C8B-B14F-4D97-AF65-F5344CB8AC3E}">
        <p14:creationId xmlns:p14="http://schemas.microsoft.com/office/powerpoint/2010/main" val="288558275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BD744-94D3-4681-97BE-736F43D5A755}"/>
              </a:ext>
            </a:extLst>
          </p:cNvPr>
          <p:cNvSpPr>
            <a:spLocks noGrp="1"/>
          </p:cNvSpPr>
          <p:nvPr>
            <p:ph type="title"/>
          </p:nvPr>
        </p:nvSpPr>
        <p:spPr/>
        <p:txBody>
          <a:bodyPr/>
          <a:lstStyle/>
          <a:p>
            <a:r>
              <a:rPr lang="en-US" dirty="0"/>
              <a:t>Bond Ratings	</a:t>
            </a:r>
          </a:p>
        </p:txBody>
      </p:sp>
      <p:sp>
        <p:nvSpPr>
          <p:cNvPr id="3" name="Content Placeholder 2">
            <a:extLst>
              <a:ext uri="{FF2B5EF4-FFF2-40B4-BE49-F238E27FC236}">
                <a16:creationId xmlns:a16="http://schemas.microsoft.com/office/drawing/2014/main" id="{506C056C-9291-4050-9C29-719D9AB57889}"/>
              </a:ext>
            </a:extLst>
          </p:cNvPr>
          <p:cNvSpPr>
            <a:spLocks noGrp="1"/>
          </p:cNvSpPr>
          <p:nvPr>
            <p:ph idx="1"/>
          </p:nvPr>
        </p:nvSpPr>
        <p:spPr/>
        <p:txBody>
          <a:bodyPr/>
          <a:lstStyle/>
          <a:p>
            <a:r>
              <a:rPr lang="en-US" dirty="0"/>
              <a:t>AAA to C or D</a:t>
            </a:r>
          </a:p>
          <a:p>
            <a:r>
              <a:rPr lang="en-US" dirty="0"/>
              <a:t>AAA are safer = higher prices = lower returns</a:t>
            </a:r>
          </a:p>
          <a:p>
            <a:r>
              <a:rPr lang="en-US" dirty="0"/>
              <a:t>C or D (junk bonds) = riskier = lower prices</a:t>
            </a:r>
          </a:p>
        </p:txBody>
      </p:sp>
    </p:spTree>
    <p:extLst>
      <p:ext uri="{BB962C8B-B14F-4D97-AF65-F5344CB8AC3E}">
        <p14:creationId xmlns:p14="http://schemas.microsoft.com/office/powerpoint/2010/main" val="2871872565"/>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1888</TotalTime>
  <Words>644</Words>
  <Application>Microsoft Office PowerPoint</Application>
  <PresentationFormat>Widescreen</PresentationFormat>
  <Paragraphs>72</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  National Personal Finance Challenge Webinar Series Standard 5: Financial Investing  Lesson 1: Financial Investing  Presented by Dr. Julie Heath julia.heath@uc.edu </vt:lpstr>
      <vt:lpstr>Standard 5: Financial Investing</vt:lpstr>
      <vt:lpstr>Stocks &amp; Bonds</vt:lpstr>
      <vt:lpstr>Stocks, aka Equities</vt:lpstr>
      <vt:lpstr>Stocks, con’t</vt:lpstr>
      <vt:lpstr>Stocks, con’t</vt:lpstr>
      <vt:lpstr>Bonds</vt:lpstr>
      <vt:lpstr>Yield vs. Interest Rate</vt:lpstr>
      <vt:lpstr>Bond Ratings </vt:lpstr>
      <vt:lpstr>Bond Maturities </vt:lpstr>
      <vt:lpstr>Rule of 72</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105</cp:revision>
  <dcterms:created xsi:type="dcterms:W3CDTF">2012-09-11T15:07:18Z</dcterms:created>
  <dcterms:modified xsi:type="dcterms:W3CDTF">2020-12-29T18:01:10Z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