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68" r:id="rId6"/>
    <p:sldId id="278" r:id="rId7"/>
    <p:sldId id="308" r:id="rId8"/>
    <p:sldId id="280" r:id="rId9"/>
    <p:sldId id="309" r:id="rId10"/>
    <p:sldId id="305" r:id="rId11"/>
    <p:sldId id="303" r:id="rId12"/>
    <p:sldId id="306" r:id="rId13"/>
    <p:sldId id="307" r:id="rId14"/>
    <p:sldId id="282" r:id="rId15"/>
    <p:sldId id="283" r:id="rId16"/>
    <p:sldId id="295" r:id="rId17"/>
    <p:sldId id="285" r:id="rId18"/>
    <p:sldId id="297" r:id="rId19"/>
    <p:sldId id="313" r:id="rId20"/>
    <p:sldId id="311" r:id="rId21"/>
    <p:sldId id="312" r:id="rId22"/>
    <p:sldId id="310" r:id="rId23"/>
    <p:sldId id="294" r:id="rId24"/>
    <p:sldId id="260" r:id="rId25"/>
    <p:sldId id="266" r:id="rId2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176" autoAdjust="0"/>
  </p:normalViewPr>
  <p:slideViewPr>
    <p:cSldViewPr snapToGrid="0">
      <p:cViewPr varScale="1">
        <p:scale>
          <a:sx n="73" d="100"/>
          <a:sy n="73" d="100"/>
        </p:scale>
        <p:origin x="1042"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Your Credit Score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9298-4B0E-88AB-398D34814CA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6-9298-4B0E-88AB-398D34814CA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298-4B0E-88AB-398D34814CA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9298-4B0E-88AB-398D34814CA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9298-4B0E-88AB-398D34814CA4}"/>
              </c:ext>
            </c:extLst>
          </c:dPt>
          <c:dLbls>
            <c:dLbl>
              <c:idx val="0"/>
              <c:tx>
                <c:rich>
                  <a:bodyPr/>
                  <a:lstStyle/>
                  <a:p>
                    <a:fld id="{72B4767F-0626-4D66-A733-5A6788942772}"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298-4B0E-88AB-398D34814CA4}"/>
                </c:ext>
              </c:extLst>
            </c:dLbl>
            <c:dLbl>
              <c:idx val="1"/>
              <c:tx>
                <c:rich>
                  <a:bodyPr/>
                  <a:lstStyle/>
                  <a:p>
                    <a:r>
                      <a:rPr lang="en-US"/>
                      <a:t>30%</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298-4B0E-88AB-398D34814CA4}"/>
                </c:ext>
              </c:extLst>
            </c:dLbl>
            <c:dLbl>
              <c:idx val="2"/>
              <c:tx>
                <c:rich>
                  <a:bodyPr/>
                  <a:lstStyle/>
                  <a:p>
                    <a:r>
                      <a:rPr lang="en-US"/>
                      <a:t>15%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298-4B0E-88AB-398D34814CA4}"/>
                </c:ext>
              </c:extLst>
            </c:dLbl>
            <c:dLbl>
              <c:idx val="3"/>
              <c:tx>
                <c:rich>
                  <a:bodyPr/>
                  <a:lstStyle/>
                  <a:p>
                    <a:fld id="{85F790CD-1CD9-4705-BB82-E66A6F14EED5}"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298-4B0E-88AB-398D34814CA4}"/>
                </c:ext>
              </c:extLst>
            </c:dLbl>
            <c:dLbl>
              <c:idx val="4"/>
              <c:tx>
                <c:rich>
                  <a:bodyPr/>
                  <a:lstStyle/>
                  <a:p>
                    <a:fld id="{90C5E7E4-626A-4094-AB4F-4862F425FE7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298-4B0E-88AB-398D34814CA4}"/>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Payment History</c:v>
                </c:pt>
                <c:pt idx="1">
                  <c:v>Managing Your Debt</c:v>
                </c:pt>
                <c:pt idx="2">
                  <c:v>Length of Credit History</c:v>
                </c:pt>
                <c:pt idx="3">
                  <c:v>Diversity of Accounts</c:v>
                </c:pt>
                <c:pt idx="4">
                  <c:v>Number of Credit Applictions</c:v>
                </c:pt>
              </c:strCache>
            </c:strRef>
          </c:cat>
          <c:val>
            <c:numRef>
              <c:f>Sheet1!$B$2:$B$6</c:f>
              <c:numCache>
                <c:formatCode>General</c:formatCode>
                <c:ptCount val="5"/>
                <c:pt idx="0">
                  <c:v>35</c:v>
                </c:pt>
                <c:pt idx="1">
                  <c:v>30</c:v>
                </c:pt>
                <c:pt idx="2">
                  <c:v>15</c:v>
                </c:pt>
                <c:pt idx="3">
                  <c:v>10</c:v>
                </c:pt>
                <c:pt idx="4">
                  <c:v>10</c:v>
                </c:pt>
              </c:numCache>
            </c:numRef>
          </c:val>
          <c:extLst>
            <c:ext xmlns:c16="http://schemas.microsoft.com/office/drawing/2014/chart" uri="{C3380CC4-5D6E-409C-BE32-E72D297353CC}">
              <c16:uniqueId val="{00000000-9298-4B0E-88AB-398D34814CA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Homework Completion was used for this part of the initial pre-survey because it represents your ability to  keep track of obligations.</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1896375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Saving was used in the pre-survey for this category because making the decision to save your own money represents the first step in financial responsibility.</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13</a:t>
            </a:fld>
            <a:endParaRPr lang="en-US"/>
          </a:p>
        </p:txBody>
      </p:sp>
    </p:spTree>
    <p:extLst>
      <p:ext uri="{BB962C8B-B14F-4D97-AF65-F5344CB8AC3E}">
        <p14:creationId xmlns:p14="http://schemas.microsoft.com/office/powerpoint/2010/main" val="3968877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Activities were used for this category because they represent balancing competing obligations.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14</a:t>
            </a:fld>
            <a:endParaRPr lang="en-US"/>
          </a:p>
        </p:txBody>
      </p:sp>
    </p:spTree>
    <p:extLst>
      <p:ext uri="{BB962C8B-B14F-4D97-AF65-F5344CB8AC3E}">
        <p14:creationId xmlns:p14="http://schemas.microsoft.com/office/powerpoint/2010/main" val="3423688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Asking your parents for money was used in the pre-survey for this category because borrowing from parents is similar to borrowing from other sources.</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15</a:t>
            </a:fld>
            <a:endParaRPr lang="en-US"/>
          </a:p>
        </p:txBody>
      </p:sp>
    </p:spTree>
    <p:extLst>
      <p:ext uri="{BB962C8B-B14F-4D97-AF65-F5344CB8AC3E}">
        <p14:creationId xmlns:p14="http://schemas.microsoft.com/office/powerpoint/2010/main" val="2511950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21</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22</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Students will be discussing in groups of two their experiences with loaning someone money.  When taking into consideration whether to decide loaning someone money, a natural discussion of the C’s of credit will emerge.</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100914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Define the key terms for the unit.  Be sure to mention other key terms may come up in the discussion as part of instruction for the lesson.</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307565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Ask students to take pre-survey.  There are 5 questions that will be asked and then they will submit the survey and a fictitious “credit score” will be generated based on their responses. Some students will have higher scores and some will have lower scores.  </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3811247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3251079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back to slide 3 in the warm-up activity and ask students if their responses on whether to loan someone money reflect any of the 3 C’s of Credit.</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3369669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students look at the image above.  Note to the student that credit scores range from 300-850.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36734114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Test scores were used for this category in the pre-survey because they represent a consistent long-term effort.</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3564845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E0FD2B87-D95D-4BB3-8ECE-F7413BD32D46}"/>
              </a:ext>
            </a:extLst>
          </p:cNvPr>
          <p:cNvPicPr>
            <a:picLocks noChangeAspect="1"/>
          </p:cNvPicPr>
          <p:nvPr userDrawn="1"/>
        </p:nvPicPr>
        <p:blipFill>
          <a:blip r:embed="rId14"/>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BDD0B7DF-E2BE-401D-B508-D4EA792C1BE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cnamarasa@vc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69Ws7A_Zgh8&amp;feature=youtu.b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econedlink.org/resources/credit-reports-and-credit-score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hyperlink" Target="https://creativecommons.org/licenses/by-nc-nd/3.0/" TargetMode="External"/><Relationship Id="rId4" Type="http://schemas.openxmlformats.org/officeDocument/2006/relationships/hyperlink" Target="https://www.bubblingwitheleganceandgrace.com/4-questions-to-ask-yourself-before-borrowing-mone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hyperlink" Target="http://councilforeconed.org/earningcredi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4: Use of Credit</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Lesson 2: Credit Reports and Scores</a:t>
            </a: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Susan McNamara, January 2021</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hlinkClick r:id="rId3"/>
              </a:rPr>
              <a:t>mcnamarasa@vcu.edu</a:t>
            </a:r>
            <a:br>
              <a:rPr lang="en-US" sz="2200" dirty="0">
                <a:solidFill>
                  <a:schemeClr val="tx1"/>
                </a:solidFill>
                <a:latin typeface="Calibri"/>
                <a:ea typeface="ＭＳ Ｐゴシック"/>
                <a:cs typeface="Calibri"/>
              </a:rPr>
            </a:b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C9F4E6B5-EADB-4EE8-A132-EC1244CD7C79}"/>
              </a:ext>
            </a:extLst>
          </p:cNvPr>
          <p:cNvSpPr>
            <a:spLocks noGrp="1"/>
          </p:cNvSpPr>
          <p:nvPr>
            <p:ph type="title"/>
          </p:nvPr>
        </p:nvSpPr>
        <p:spPr>
          <a:xfrm>
            <a:off x="609601" y="1187670"/>
            <a:ext cx="4011084" cy="851338"/>
          </a:xfrm>
        </p:spPr>
        <p:txBody>
          <a:bodyPr/>
          <a:lstStyle/>
          <a:p>
            <a:pPr algn="ctr">
              <a:lnSpc>
                <a:spcPct val="100000"/>
              </a:lnSpc>
            </a:pPr>
            <a:r>
              <a:rPr lang="en-US" dirty="0"/>
              <a:t>Information Used to Calculate </a:t>
            </a:r>
            <a:br>
              <a:rPr lang="en-US" dirty="0"/>
            </a:br>
            <a:r>
              <a:rPr lang="en-US" dirty="0"/>
              <a:t>a Credit Score</a:t>
            </a:r>
          </a:p>
        </p:txBody>
      </p:sp>
      <p:sp>
        <p:nvSpPr>
          <p:cNvPr id="17" name="Text Placeholder 16">
            <a:extLst>
              <a:ext uri="{FF2B5EF4-FFF2-40B4-BE49-F238E27FC236}">
                <a16:creationId xmlns:a16="http://schemas.microsoft.com/office/drawing/2014/main" id="{0BAAE4BF-5EB9-4333-AF32-BBEF2DA0C5AF}"/>
              </a:ext>
            </a:extLst>
          </p:cNvPr>
          <p:cNvSpPr>
            <a:spLocks noGrp="1"/>
          </p:cNvSpPr>
          <p:nvPr>
            <p:ph type="body" sz="half" idx="2"/>
          </p:nvPr>
        </p:nvSpPr>
        <p:spPr>
          <a:xfrm>
            <a:off x="609601" y="2186152"/>
            <a:ext cx="4011084" cy="3940012"/>
          </a:xfrm>
        </p:spPr>
        <p:txBody>
          <a:bodyPr/>
          <a:lstStyle/>
          <a:p>
            <a:r>
              <a:rPr lang="en-US" sz="2800" dirty="0">
                <a:latin typeface="Calibri" panose="020F0502020204030204" pitchFamily="34" charset="0"/>
                <a:cs typeface="Calibri" panose="020F0502020204030204" pitchFamily="34" charset="0"/>
              </a:rPr>
              <a:t>35% </a:t>
            </a:r>
            <a:r>
              <a:rPr lang="en-US" sz="2600" dirty="0">
                <a:latin typeface="Calibri" panose="020F0502020204030204" pitchFamily="34" charset="0"/>
                <a:cs typeface="Calibri" panose="020F0502020204030204" pitchFamily="34" charset="0"/>
              </a:rPr>
              <a:t>Payment History</a:t>
            </a:r>
          </a:p>
          <a:p>
            <a:r>
              <a:rPr lang="en-US" sz="2800" dirty="0">
                <a:latin typeface="Calibri" panose="020F0502020204030204" pitchFamily="34" charset="0"/>
                <a:cs typeface="Calibri" panose="020F0502020204030204" pitchFamily="34" charset="0"/>
              </a:rPr>
              <a:t>30% </a:t>
            </a:r>
            <a:r>
              <a:rPr lang="en-US" sz="2600" dirty="0">
                <a:latin typeface="Calibri" panose="020F0502020204030204" pitchFamily="34" charset="0"/>
                <a:cs typeface="Calibri" panose="020F0502020204030204" pitchFamily="34" charset="0"/>
              </a:rPr>
              <a:t>Managing your Debt</a:t>
            </a:r>
          </a:p>
          <a:p>
            <a:r>
              <a:rPr lang="en-US" sz="2800" dirty="0">
                <a:latin typeface="Calibri" panose="020F0502020204030204" pitchFamily="34" charset="0"/>
                <a:cs typeface="Calibri" panose="020F0502020204030204" pitchFamily="34" charset="0"/>
              </a:rPr>
              <a:t>15% </a:t>
            </a:r>
            <a:r>
              <a:rPr lang="en-US" sz="2600" dirty="0">
                <a:latin typeface="Calibri" panose="020F0502020204030204" pitchFamily="34" charset="0"/>
                <a:cs typeface="Calibri" panose="020F0502020204030204" pitchFamily="34" charset="0"/>
              </a:rPr>
              <a:t>Length of Credit History</a:t>
            </a:r>
          </a:p>
          <a:p>
            <a:r>
              <a:rPr lang="en-US" sz="2800" dirty="0">
                <a:latin typeface="Calibri" panose="020F0502020204030204" pitchFamily="34" charset="0"/>
                <a:cs typeface="Calibri" panose="020F0502020204030204" pitchFamily="34" charset="0"/>
              </a:rPr>
              <a:t>10% </a:t>
            </a:r>
            <a:r>
              <a:rPr lang="en-US" sz="2600" dirty="0">
                <a:latin typeface="Calibri" panose="020F0502020204030204" pitchFamily="34" charset="0"/>
                <a:cs typeface="Calibri" panose="020F0502020204030204" pitchFamily="34" charset="0"/>
              </a:rPr>
              <a:t>Diversity of Accounts</a:t>
            </a:r>
          </a:p>
          <a:p>
            <a:r>
              <a:rPr lang="en-US" sz="2800" dirty="0">
                <a:latin typeface="Calibri" panose="020F0502020204030204" pitchFamily="34" charset="0"/>
                <a:cs typeface="Calibri" panose="020F0502020204030204" pitchFamily="34" charset="0"/>
              </a:rPr>
              <a:t>10% </a:t>
            </a:r>
            <a:r>
              <a:rPr lang="en-US" sz="2600" dirty="0">
                <a:latin typeface="Calibri" panose="020F0502020204030204" pitchFamily="34" charset="0"/>
                <a:cs typeface="Calibri" panose="020F0502020204030204" pitchFamily="34" charset="0"/>
              </a:rPr>
              <a:t>Number of Credit Applications</a:t>
            </a:r>
          </a:p>
        </p:txBody>
      </p:sp>
      <p:graphicFrame>
        <p:nvGraphicFramePr>
          <p:cNvPr id="22" name="Content Placeholder 21">
            <a:extLst>
              <a:ext uri="{FF2B5EF4-FFF2-40B4-BE49-F238E27FC236}">
                <a16:creationId xmlns:a16="http://schemas.microsoft.com/office/drawing/2014/main" id="{CED6FD69-B2E4-442E-ACA8-291B08D1663A}"/>
              </a:ext>
            </a:extLst>
          </p:cNvPr>
          <p:cNvGraphicFramePr>
            <a:graphicFrameLocks noGrp="1"/>
          </p:cNvGraphicFramePr>
          <p:nvPr>
            <p:ph idx="1"/>
            <p:extLst>
              <p:ext uri="{D42A27DB-BD31-4B8C-83A1-F6EECF244321}">
                <p14:modId xmlns:p14="http://schemas.microsoft.com/office/powerpoint/2010/main" val="2689399554"/>
              </p:ext>
            </p:extLst>
          </p:nvPr>
        </p:nvGraphicFramePr>
        <p:xfrm>
          <a:off x="5612523" y="1187451"/>
          <a:ext cx="5969876" cy="49387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189174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609601" y="1051033"/>
            <a:ext cx="4011084" cy="557049"/>
          </a:xfrm>
        </p:spPr>
        <p:txBody>
          <a:bodyPr/>
          <a:lstStyle/>
          <a:p>
            <a:pPr algn="ctr"/>
            <a:r>
              <a:rPr lang="en" sz="2800" b="0" dirty="0"/>
              <a:t>35% Payment History</a:t>
            </a:r>
            <a:endParaRPr lang="en-US" sz="2800" b="0" dirty="0"/>
          </a:p>
        </p:txBody>
      </p:sp>
      <p:pic>
        <p:nvPicPr>
          <p:cNvPr id="5" name="Content Placeholder 4">
            <a:extLst>
              <a:ext uri="{FF2B5EF4-FFF2-40B4-BE49-F238E27FC236}">
                <a16:creationId xmlns:a16="http://schemas.microsoft.com/office/drawing/2014/main" id="{6ED38738-4225-4B0F-9306-16617EB5A2FD}"/>
              </a:ext>
            </a:extLst>
          </p:cNvPr>
          <p:cNvPicPr>
            <a:picLocks noGrp="1" noChangeAspect="1"/>
          </p:cNvPicPr>
          <p:nvPr>
            <p:ph idx="1"/>
          </p:nvPr>
        </p:nvPicPr>
        <p:blipFill>
          <a:blip r:embed="rId3"/>
          <a:stretch>
            <a:fillRect/>
          </a:stretch>
        </p:blipFill>
        <p:spPr>
          <a:xfrm>
            <a:off x="5772118" y="1366838"/>
            <a:ext cx="5745226" cy="4759325"/>
          </a:xfrm>
          <a:prstGeom prst="rect">
            <a:avLst/>
          </a:prstGeom>
        </p:spPr>
      </p:pic>
      <p:sp>
        <p:nvSpPr>
          <p:cNvPr id="4" name="Text Placeholder 3">
            <a:extLst>
              <a:ext uri="{FF2B5EF4-FFF2-40B4-BE49-F238E27FC236}">
                <a16:creationId xmlns:a16="http://schemas.microsoft.com/office/drawing/2014/main" id="{3331ADD5-1740-4DFA-B438-50CF99729589}"/>
              </a:ext>
            </a:extLst>
          </p:cNvPr>
          <p:cNvSpPr>
            <a:spLocks noGrp="1"/>
          </p:cNvSpPr>
          <p:nvPr>
            <p:ph type="body" sz="half" idx="2"/>
          </p:nvPr>
        </p:nvSpPr>
        <p:spPr>
          <a:xfrm>
            <a:off x="609601" y="1608082"/>
            <a:ext cx="4011084" cy="4518082"/>
          </a:xfrm>
        </p:spPr>
        <p:txBody>
          <a:bodyPr/>
          <a:lstStyle/>
          <a:p>
            <a:pPr>
              <a:buFont typeface="Arial" panose="020B0604020202020204" pitchFamily="34" charset="0"/>
              <a:buChar char="•"/>
            </a:pPr>
            <a:r>
              <a:rPr lang="en-US" sz="2200" dirty="0">
                <a:latin typeface="Calibri" panose="020F0502020204030204" pitchFamily="34" charset="0"/>
                <a:cs typeface="Calibri" panose="020F0502020204030204" pitchFamily="34" charset="0"/>
              </a:rPr>
              <a:t>Consumers are rated on whether they make regular on-time payments on car loans, student loans, home loans and credit cards.</a:t>
            </a:r>
          </a:p>
          <a:p>
            <a:pPr>
              <a:buFont typeface="Arial" panose="020B0604020202020204" pitchFamily="34" charset="0"/>
              <a:buChar char="•"/>
            </a:pPr>
            <a:r>
              <a:rPr lang="en-US" sz="2200" dirty="0">
                <a:latin typeface="Calibri" panose="020F0502020204030204" pitchFamily="34" charset="0"/>
                <a:cs typeface="Calibri" panose="020F0502020204030204" pitchFamily="34" charset="0"/>
              </a:rPr>
              <a:t>Missing one credit card payment may not have a significant impact-although it will remain on the credit report for up to </a:t>
            </a:r>
            <a:r>
              <a:rPr lang="en-US" sz="2200" dirty="0">
                <a:highlight>
                  <a:srgbClr val="FFFF00"/>
                </a:highlight>
                <a:latin typeface="Calibri" panose="020F0502020204030204" pitchFamily="34" charset="0"/>
                <a:cs typeface="Calibri" panose="020F0502020204030204" pitchFamily="34" charset="0"/>
              </a:rPr>
              <a:t>7</a:t>
            </a:r>
            <a:r>
              <a:rPr lang="en-US" sz="2200" dirty="0">
                <a:latin typeface="Calibri" panose="020F0502020204030204" pitchFamily="34" charset="0"/>
                <a:cs typeface="Calibri" panose="020F0502020204030204" pitchFamily="34" charset="0"/>
              </a:rPr>
              <a:t> years.</a:t>
            </a:r>
          </a:p>
          <a:p>
            <a:pPr>
              <a:buFont typeface="Arial" panose="020B0604020202020204" pitchFamily="34" charset="0"/>
              <a:buChar char="•"/>
            </a:pPr>
            <a:r>
              <a:rPr lang="en-US" sz="2200" dirty="0">
                <a:latin typeface="Calibri" panose="020F0502020204030204" pitchFamily="34" charset="0"/>
                <a:cs typeface="Calibri" panose="020F0502020204030204" pitchFamily="34" charset="0"/>
              </a:rPr>
              <a:t>Missing multiple payments is far more damaging.</a:t>
            </a:r>
          </a:p>
          <a:p>
            <a:endParaRPr lang="en-US" dirty="0"/>
          </a:p>
        </p:txBody>
      </p:sp>
    </p:spTree>
    <p:extLst>
      <p:ext uri="{BB962C8B-B14F-4D97-AF65-F5344CB8AC3E}">
        <p14:creationId xmlns:p14="http://schemas.microsoft.com/office/powerpoint/2010/main" val="3337794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609601" y="1030013"/>
            <a:ext cx="4011084" cy="588579"/>
          </a:xfrm>
        </p:spPr>
        <p:txBody>
          <a:bodyPr/>
          <a:lstStyle/>
          <a:p>
            <a:r>
              <a:rPr lang="en" sz="2800" dirty="0"/>
              <a:t>30% Managing Your Debt</a:t>
            </a:r>
            <a:endParaRPr lang="en-US" sz="2800" dirty="0"/>
          </a:p>
        </p:txBody>
      </p:sp>
      <p:sp>
        <p:nvSpPr>
          <p:cNvPr id="5" name="Text Placeholder 4">
            <a:extLst>
              <a:ext uri="{FF2B5EF4-FFF2-40B4-BE49-F238E27FC236}">
                <a16:creationId xmlns:a16="http://schemas.microsoft.com/office/drawing/2014/main" id="{D98D0386-FBA8-4F4C-9AB0-888FB145A7B3}"/>
              </a:ext>
            </a:extLst>
          </p:cNvPr>
          <p:cNvSpPr>
            <a:spLocks noGrp="1"/>
          </p:cNvSpPr>
          <p:nvPr>
            <p:ph type="body" sz="half" idx="2"/>
          </p:nvPr>
        </p:nvSpPr>
        <p:spPr>
          <a:xfrm>
            <a:off x="609601" y="2091559"/>
            <a:ext cx="4011084" cy="4034606"/>
          </a:xfrm>
        </p:spPr>
        <p:txBody>
          <a:bodyPr/>
          <a:lstStyle/>
          <a:p>
            <a:r>
              <a:rPr lang="en-US" sz="2800" dirty="0">
                <a:latin typeface="Calibri" panose="020F0502020204030204" pitchFamily="34" charset="0"/>
                <a:cs typeface="Calibri" panose="020F0502020204030204" pitchFamily="34" charset="0"/>
              </a:rPr>
              <a:t>Consumers are rated on how large their credit balances are relative to their available credit (Credit Limit); according to credit professionals, it is best to use less than 10% of available credit.</a:t>
            </a:r>
          </a:p>
          <a:p>
            <a:endParaRPr lang="en-US" dirty="0"/>
          </a:p>
        </p:txBody>
      </p:sp>
      <p:pic>
        <p:nvPicPr>
          <p:cNvPr id="7" name="Content Placeholder 4">
            <a:extLst>
              <a:ext uri="{FF2B5EF4-FFF2-40B4-BE49-F238E27FC236}">
                <a16:creationId xmlns:a16="http://schemas.microsoft.com/office/drawing/2014/main" id="{B00A3145-FC61-4BBF-AD52-8D3BBAD092AE}"/>
              </a:ext>
            </a:extLst>
          </p:cNvPr>
          <p:cNvPicPr>
            <a:picLocks noGrp="1" noChangeAspect="1"/>
          </p:cNvPicPr>
          <p:nvPr>
            <p:ph idx="1"/>
          </p:nvPr>
        </p:nvPicPr>
        <p:blipFill>
          <a:blip r:embed="rId3"/>
          <a:stretch>
            <a:fillRect/>
          </a:stretch>
        </p:blipFill>
        <p:spPr>
          <a:xfrm>
            <a:off x="5193944" y="1187450"/>
            <a:ext cx="5961774" cy="4938713"/>
          </a:xfrm>
          <a:prstGeom prst="rect">
            <a:avLst/>
          </a:prstGeom>
        </p:spPr>
      </p:pic>
    </p:spTree>
    <p:extLst>
      <p:ext uri="{BB962C8B-B14F-4D97-AF65-F5344CB8AC3E}">
        <p14:creationId xmlns:p14="http://schemas.microsoft.com/office/powerpoint/2010/main" val="123951593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897E-8D39-4BAD-8011-B4D2FE951B29}"/>
              </a:ext>
            </a:extLst>
          </p:cNvPr>
          <p:cNvSpPr>
            <a:spLocks noGrp="1"/>
          </p:cNvSpPr>
          <p:nvPr>
            <p:ph type="title"/>
          </p:nvPr>
        </p:nvSpPr>
        <p:spPr>
          <a:xfrm>
            <a:off x="609601" y="1082566"/>
            <a:ext cx="4011084" cy="578068"/>
          </a:xfrm>
        </p:spPr>
        <p:txBody>
          <a:bodyPr/>
          <a:lstStyle/>
          <a:p>
            <a:r>
              <a:rPr lang="en" sz="2500" dirty="0"/>
              <a:t>15% Length of Credit History</a:t>
            </a:r>
            <a:endParaRPr lang="en-US" sz="2500" dirty="0"/>
          </a:p>
        </p:txBody>
      </p:sp>
      <p:sp>
        <p:nvSpPr>
          <p:cNvPr id="5" name="Text Placeholder 4">
            <a:extLst>
              <a:ext uri="{FF2B5EF4-FFF2-40B4-BE49-F238E27FC236}">
                <a16:creationId xmlns:a16="http://schemas.microsoft.com/office/drawing/2014/main" id="{5F2D6548-7A82-417C-95F4-1447AEDFBA6E}"/>
              </a:ext>
            </a:extLst>
          </p:cNvPr>
          <p:cNvSpPr>
            <a:spLocks noGrp="1"/>
          </p:cNvSpPr>
          <p:nvPr>
            <p:ph type="body" sz="half" idx="2"/>
          </p:nvPr>
        </p:nvSpPr>
        <p:spPr>
          <a:xfrm>
            <a:off x="609601" y="2102068"/>
            <a:ext cx="4011084" cy="4024095"/>
          </a:xfrm>
        </p:spPr>
        <p:txBody>
          <a:bodyPr/>
          <a:lstStyle/>
          <a:p>
            <a:r>
              <a:rPr lang="en-US" sz="3200" dirty="0">
                <a:latin typeface="Calibri" panose="020F0502020204030204" pitchFamily="34" charset="0"/>
                <a:cs typeface="Calibri" panose="020F0502020204030204" pitchFamily="34" charset="0"/>
              </a:rPr>
              <a:t>Consumers are rated on how long they have managed credit.</a:t>
            </a:r>
          </a:p>
          <a:p>
            <a:endParaRPr lang="en-US" dirty="0"/>
          </a:p>
        </p:txBody>
      </p:sp>
      <p:pic>
        <p:nvPicPr>
          <p:cNvPr id="6" name="Content Placeholder 4">
            <a:extLst>
              <a:ext uri="{FF2B5EF4-FFF2-40B4-BE49-F238E27FC236}">
                <a16:creationId xmlns:a16="http://schemas.microsoft.com/office/drawing/2014/main" id="{DC733426-7DAB-4F3E-8D43-010D6EB62978}"/>
              </a:ext>
            </a:extLst>
          </p:cNvPr>
          <p:cNvPicPr>
            <a:picLocks noGrp="1" noChangeAspect="1"/>
          </p:cNvPicPr>
          <p:nvPr>
            <p:ph idx="1"/>
          </p:nvPr>
        </p:nvPicPr>
        <p:blipFill>
          <a:blip r:embed="rId3"/>
          <a:stretch>
            <a:fillRect/>
          </a:stretch>
        </p:blipFill>
        <p:spPr>
          <a:xfrm>
            <a:off x="5327131" y="1408113"/>
            <a:ext cx="5695401" cy="4718050"/>
          </a:xfrm>
          <a:prstGeom prst="rect">
            <a:avLst/>
          </a:prstGeom>
        </p:spPr>
      </p:pic>
    </p:spTree>
    <p:extLst>
      <p:ext uri="{BB962C8B-B14F-4D97-AF65-F5344CB8AC3E}">
        <p14:creationId xmlns:p14="http://schemas.microsoft.com/office/powerpoint/2010/main" val="196039634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609601" y="1135116"/>
            <a:ext cx="4011084" cy="536029"/>
          </a:xfrm>
        </p:spPr>
        <p:txBody>
          <a:bodyPr/>
          <a:lstStyle/>
          <a:p>
            <a:r>
              <a:rPr lang="en" sz="2800" dirty="0"/>
              <a:t>10% Diversity of Accounts</a:t>
            </a:r>
            <a:endParaRPr lang="en-US" sz="2800" dirty="0"/>
          </a:p>
        </p:txBody>
      </p:sp>
      <p:sp>
        <p:nvSpPr>
          <p:cNvPr id="4" name="Text Placeholder 3">
            <a:extLst>
              <a:ext uri="{FF2B5EF4-FFF2-40B4-BE49-F238E27FC236}">
                <a16:creationId xmlns:a16="http://schemas.microsoft.com/office/drawing/2014/main" id="{FB83401F-03B8-4E0F-ABA2-5635C0C4ADB9}"/>
              </a:ext>
            </a:extLst>
          </p:cNvPr>
          <p:cNvSpPr>
            <a:spLocks noGrp="1"/>
          </p:cNvSpPr>
          <p:nvPr>
            <p:ph type="body" sz="half" idx="2"/>
          </p:nvPr>
        </p:nvSpPr>
        <p:spPr>
          <a:xfrm>
            <a:off x="609601" y="2133600"/>
            <a:ext cx="4011084" cy="3992564"/>
          </a:xfrm>
        </p:spPr>
        <p:txBody>
          <a:bodyPr/>
          <a:lstStyle/>
          <a:p>
            <a:r>
              <a:rPr lang="en-US" sz="3200" dirty="0">
                <a:latin typeface="Calibri" panose="020F0502020204030204" pitchFamily="34" charset="0"/>
                <a:cs typeface="Calibri" panose="020F0502020204030204" pitchFamily="34" charset="0"/>
              </a:rPr>
              <a:t>Consumers are rated favorably for having a variety of types of credit—credit cards, a car loan, a home loan, etc.</a:t>
            </a:r>
          </a:p>
          <a:p>
            <a:endParaRPr lang="en-US" dirty="0"/>
          </a:p>
        </p:txBody>
      </p:sp>
      <p:pic>
        <p:nvPicPr>
          <p:cNvPr id="5" name="Content Placeholder 4">
            <a:extLst>
              <a:ext uri="{FF2B5EF4-FFF2-40B4-BE49-F238E27FC236}">
                <a16:creationId xmlns:a16="http://schemas.microsoft.com/office/drawing/2014/main" id="{A72B4699-C2D2-4772-BAE4-8CE48347E6C1}"/>
              </a:ext>
            </a:extLst>
          </p:cNvPr>
          <p:cNvPicPr>
            <a:picLocks noGrp="1" noChangeAspect="1"/>
          </p:cNvPicPr>
          <p:nvPr>
            <p:ph idx="1"/>
          </p:nvPr>
        </p:nvPicPr>
        <p:blipFill>
          <a:blip r:embed="rId3"/>
          <a:stretch>
            <a:fillRect/>
          </a:stretch>
        </p:blipFill>
        <p:spPr>
          <a:xfrm>
            <a:off x="5283055" y="1335088"/>
            <a:ext cx="5783553" cy="4791075"/>
          </a:xfrm>
          <a:prstGeom prst="rect">
            <a:avLst/>
          </a:prstGeom>
        </p:spPr>
      </p:pic>
    </p:spTree>
    <p:extLst>
      <p:ext uri="{BB962C8B-B14F-4D97-AF65-F5344CB8AC3E}">
        <p14:creationId xmlns:p14="http://schemas.microsoft.com/office/powerpoint/2010/main" val="94301560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609601" y="1093076"/>
            <a:ext cx="4011084" cy="515007"/>
          </a:xfrm>
        </p:spPr>
        <p:txBody>
          <a:bodyPr/>
          <a:lstStyle/>
          <a:p>
            <a:pPr>
              <a:lnSpc>
                <a:spcPts val="5800"/>
              </a:lnSpc>
            </a:pPr>
            <a:r>
              <a:rPr lang="en-US" dirty="0"/>
              <a:t>10% Number of  Credit Applications</a:t>
            </a:r>
          </a:p>
        </p:txBody>
      </p:sp>
      <p:sp>
        <p:nvSpPr>
          <p:cNvPr id="4" name="Text Placeholder 3">
            <a:extLst>
              <a:ext uri="{FF2B5EF4-FFF2-40B4-BE49-F238E27FC236}">
                <a16:creationId xmlns:a16="http://schemas.microsoft.com/office/drawing/2014/main" id="{F944B5B9-2CB4-4A9A-967C-84CE8C17F701}"/>
              </a:ext>
            </a:extLst>
          </p:cNvPr>
          <p:cNvSpPr>
            <a:spLocks noGrp="1"/>
          </p:cNvSpPr>
          <p:nvPr>
            <p:ph type="body" sz="half" idx="2"/>
          </p:nvPr>
        </p:nvSpPr>
        <p:spPr>
          <a:xfrm>
            <a:off x="609601" y="1608083"/>
            <a:ext cx="4011084" cy="4518081"/>
          </a:xfrm>
        </p:spPr>
        <p:txBody>
          <a:bodyPr/>
          <a:lstStyle/>
          <a:p>
            <a:r>
              <a:rPr lang="en-US" sz="2800" dirty="0">
                <a:latin typeface="Calibri" panose="020F0502020204030204" pitchFamily="34" charset="0"/>
                <a:cs typeface="Calibri" panose="020F0502020204030204" pitchFamily="34" charset="0"/>
              </a:rPr>
              <a:t>Consumers are rated negatively if they frequently seek new loans and credit cards. </a:t>
            </a:r>
          </a:p>
          <a:p>
            <a:pPr lvl="1"/>
            <a:r>
              <a:rPr lang="en-US" sz="2800" dirty="0">
                <a:latin typeface="Calibri" panose="020F0502020204030204" pitchFamily="34" charset="0"/>
                <a:cs typeface="Calibri" panose="020F0502020204030204" pitchFamily="34" charset="0"/>
              </a:rPr>
              <a:t>However, if they seek multiple estimates for a car loan, these are grouped together so they are not hurt by them.</a:t>
            </a:r>
          </a:p>
          <a:p>
            <a:endParaRPr lang="en-US" dirty="0"/>
          </a:p>
        </p:txBody>
      </p:sp>
      <p:pic>
        <p:nvPicPr>
          <p:cNvPr id="5" name="Content Placeholder 4">
            <a:extLst>
              <a:ext uri="{FF2B5EF4-FFF2-40B4-BE49-F238E27FC236}">
                <a16:creationId xmlns:a16="http://schemas.microsoft.com/office/drawing/2014/main" id="{57A71EF0-8BB5-4B00-B7E7-B27DFDAAB084}"/>
              </a:ext>
            </a:extLst>
          </p:cNvPr>
          <p:cNvPicPr>
            <a:picLocks noGrp="1" noChangeAspect="1"/>
          </p:cNvPicPr>
          <p:nvPr>
            <p:ph idx="1"/>
          </p:nvPr>
        </p:nvPicPr>
        <p:blipFill>
          <a:blip r:embed="rId3"/>
          <a:stretch>
            <a:fillRect/>
          </a:stretch>
        </p:blipFill>
        <p:spPr>
          <a:xfrm>
            <a:off x="5295511" y="1355725"/>
            <a:ext cx="5758641" cy="4770438"/>
          </a:xfrm>
          <a:prstGeom prst="rect">
            <a:avLst/>
          </a:prstGeom>
        </p:spPr>
      </p:pic>
    </p:spTree>
    <p:extLst>
      <p:ext uri="{BB962C8B-B14F-4D97-AF65-F5344CB8AC3E}">
        <p14:creationId xmlns:p14="http://schemas.microsoft.com/office/powerpoint/2010/main" val="173525576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2CB7-1784-476B-81D1-D89E4377D7DB}"/>
              </a:ext>
            </a:extLst>
          </p:cNvPr>
          <p:cNvSpPr>
            <a:spLocks noGrp="1"/>
          </p:cNvSpPr>
          <p:nvPr>
            <p:ph type="title"/>
          </p:nvPr>
        </p:nvSpPr>
        <p:spPr/>
        <p:txBody>
          <a:bodyPr/>
          <a:lstStyle/>
          <a:p>
            <a:r>
              <a:rPr lang="en-US" sz="4400" dirty="0"/>
              <a:t>Analyzing Credit Reports and Scores</a:t>
            </a:r>
          </a:p>
        </p:txBody>
      </p:sp>
      <p:sp>
        <p:nvSpPr>
          <p:cNvPr id="3" name="Content Placeholder 2">
            <a:extLst>
              <a:ext uri="{FF2B5EF4-FFF2-40B4-BE49-F238E27FC236}">
                <a16:creationId xmlns:a16="http://schemas.microsoft.com/office/drawing/2014/main" id="{4EE9A257-8A57-468F-9178-3D400DE00D4D}"/>
              </a:ext>
            </a:extLst>
          </p:cNvPr>
          <p:cNvSpPr>
            <a:spLocks noGrp="1"/>
          </p:cNvSpPr>
          <p:nvPr>
            <p:ph idx="1"/>
          </p:nvPr>
        </p:nvSpPr>
        <p:spPr>
          <a:xfrm>
            <a:off x="609600" y="1944414"/>
            <a:ext cx="10972800" cy="4212546"/>
          </a:xfrm>
        </p:spPr>
        <p:txBody>
          <a:bodyPr/>
          <a:lstStyle/>
          <a:p>
            <a:endParaRPr lang="en-US" dirty="0"/>
          </a:p>
          <a:p>
            <a:pPr marL="0" indent="0">
              <a:buNone/>
            </a:pPr>
            <a:r>
              <a:rPr lang="en-US" dirty="0">
                <a:latin typeface="Calibri" panose="020F0502020204030204" pitchFamily="34" charset="0"/>
                <a:cs typeface="Calibri" panose="020F0502020204030204" pitchFamily="34" charset="0"/>
              </a:rPr>
              <a:t>Let’s log into our Intuit Education Account from our previous lesson.</a:t>
            </a: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hlinkClick r:id="rId2"/>
              </a:rPr>
              <a:t>https://www.youtube.com/watch?v=69Ws7A_Zgh8&amp;feature=youtu.be</a:t>
            </a: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Let’s look at Isaiah </a:t>
            </a:r>
            <a:r>
              <a:rPr lang="en-US" dirty="0" err="1">
                <a:latin typeface="Calibri" panose="020F0502020204030204" pitchFamily="34" charset="0"/>
                <a:cs typeface="Calibri" panose="020F0502020204030204" pitchFamily="34" charset="0"/>
              </a:rPr>
              <a:t>Lomora’s</a:t>
            </a:r>
            <a:r>
              <a:rPr lang="en-US" dirty="0">
                <a:latin typeface="Calibri" panose="020F0502020204030204" pitchFamily="34" charset="0"/>
                <a:cs typeface="Calibri" panose="020F0502020204030204" pitchFamily="34" charset="0"/>
              </a:rPr>
              <a:t> credit score and report.</a:t>
            </a:r>
          </a:p>
          <a:p>
            <a:pPr marL="0" indent="0">
              <a:buNone/>
            </a:pPr>
            <a:endParaRPr lang="en-US"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20546254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8174F-882A-4B7D-8E5B-FEC8EC7F2A25}"/>
              </a:ext>
            </a:extLst>
          </p:cNvPr>
          <p:cNvSpPr>
            <a:spLocks noGrp="1"/>
          </p:cNvSpPr>
          <p:nvPr>
            <p:ph type="title"/>
          </p:nvPr>
        </p:nvSpPr>
        <p:spPr/>
        <p:txBody>
          <a:bodyPr/>
          <a:lstStyle/>
          <a:p>
            <a:r>
              <a:rPr lang="en-US" sz="4800" dirty="0"/>
              <a:t>Factors to Improve Your Credit Score</a:t>
            </a:r>
          </a:p>
        </p:txBody>
      </p:sp>
      <p:sp>
        <p:nvSpPr>
          <p:cNvPr id="3" name="Content Placeholder 2">
            <a:extLst>
              <a:ext uri="{FF2B5EF4-FFF2-40B4-BE49-F238E27FC236}">
                <a16:creationId xmlns:a16="http://schemas.microsoft.com/office/drawing/2014/main" id="{77271611-F3CB-4C41-A81A-593BFA9CFE0C}"/>
              </a:ext>
            </a:extLst>
          </p:cNvPr>
          <p:cNvSpPr>
            <a:spLocks noGrp="1"/>
          </p:cNvSpPr>
          <p:nvPr>
            <p:ph idx="1"/>
          </p:nvPr>
        </p:nvSpPr>
        <p:spPr>
          <a:xfrm>
            <a:off x="609600" y="1944414"/>
            <a:ext cx="10972800" cy="4212546"/>
          </a:xfrm>
        </p:spPr>
        <p:txBody>
          <a:bodyPr/>
          <a:lstStyle/>
          <a:p>
            <a:pPr>
              <a:buFont typeface="Wingdings" panose="05000000000000000000" pitchFamily="2" charset="2"/>
              <a:buChar char="ü"/>
            </a:pPr>
            <a:r>
              <a:rPr lang="en-US" dirty="0">
                <a:latin typeface="Calibri" panose="020F0502020204030204" pitchFamily="34" charset="0"/>
                <a:cs typeface="Calibri" panose="020F0502020204030204" pitchFamily="34" charset="0"/>
              </a:rPr>
              <a:t>Always pay bills on time</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Never borrow more than you can comfortably pay back</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Borrow only the amount you need</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Know how much you owe at all times</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Contact lenders immediately if you expect to have a payment problem</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Develop good savings habits so you can handle financial emergencies without borrowing</a:t>
            </a:r>
          </a:p>
        </p:txBody>
      </p:sp>
    </p:spTree>
    <p:extLst>
      <p:ext uri="{BB962C8B-B14F-4D97-AF65-F5344CB8AC3E}">
        <p14:creationId xmlns:p14="http://schemas.microsoft.com/office/powerpoint/2010/main" val="148513171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19AA2-B6DE-41DB-B17D-FFAE3F1BF5DD}"/>
              </a:ext>
            </a:extLst>
          </p:cNvPr>
          <p:cNvSpPr>
            <a:spLocks noGrp="1"/>
          </p:cNvSpPr>
          <p:nvPr>
            <p:ph type="title"/>
          </p:nvPr>
        </p:nvSpPr>
        <p:spPr/>
        <p:txBody>
          <a:bodyPr/>
          <a:lstStyle/>
          <a:p>
            <a:r>
              <a:rPr kumimoji="0" lang="en-US" sz="4800" b="1" i="0" u="none" strike="noStrike" kern="1200" cap="none" spc="0" normalizeH="0" baseline="0" noProof="0" dirty="0">
                <a:ln>
                  <a:noFill/>
                </a:ln>
                <a:solidFill>
                  <a:srgbClr val="005CB8"/>
                </a:solidFill>
                <a:effectLst>
                  <a:glow>
                    <a:srgbClr val="4F81BD">
                      <a:alpha val="0"/>
                    </a:srgbClr>
                  </a:glow>
                  <a:outerShdw blurRad="50800" dist="50800" dir="5400000" algn="ctr" rotWithShape="0">
                    <a:srgbClr val="000000">
                      <a:alpha val="0"/>
                    </a:srgbClr>
                  </a:outerShdw>
                  <a:reflection stA="0" endPos="65000" dist="50800" dir="5400000" sy="-100000" algn="bl" rotWithShape="0"/>
                </a:effectLst>
                <a:uLnTx/>
                <a:uFillTx/>
                <a:latin typeface="Calibri" panose="020F0502020204030204" pitchFamily="34" charset="0"/>
                <a:ea typeface="ＭＳ Ｐゴシック" pitchFamily="-108" charset="-128"/>
                <a:cs typeface="Calibri" panose="020F0502020204030204" pitchFamily="34" charset="0"/>
              </a:rPr>
              <a:t>Factors to Improve Your Credit Score, cont.</a:t>
            </a:r>
            <a:endParaRPr lang="en-US" dirty="0"/>
          </a:p>
        </p:txBody>
      </p:sp>
      <p:sp>
        <p:nvSpPr>
          <p:cNvPr id="3" name="Content Placeholder 2">
            <a:extLst>
              <a:ext uri="{FF2B5EF4-FFF2-40B4-BE49-F238E27FC236}">
                <a16:creationId xmlns:a16="http://schemas.microsoft.com/office/drawing/2014/main" id="{CD113F63-F67C-401B-997D-912C807D1BB3}"/>
              </a:ext>
            </a:extLst>
          </p:cNvPr>
          <p:cNvSpPr>
            <a:spLocks noGrp="1"/>
          </p:cNvSpPr>
          <p:nvPr>
            <p:ph idx="1"/>
          </p:nvPr>
        </p:nvSpPr>
        <p:spPr/>
        <p:txBody>
          <a:bodyPr/>
          <a:lstStyle/>
          <a:p>
            <a:pPr>
              <a:buFont typeface="Wingdings" panose="05000000000000000000" pitchFamily="2" charset="2"/>
              <a:buChar char="ü"/>
            </a:pPr>
            <a:r>
              <a:rPr lang="en-US" dirty="0">
                <a:latin typeface="Calibri" panose="020F0502020204030204" pitchFamily="34" charset="0"/>
                <a:cs typeface="Calibri" panose="020F0502020204030204" pitchFamily="34" charset="0"/>
              </a:rPr>
              <a:t>Report lost or stolen credit cards immediately</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Never give your credit card number or personal information over the phone or on the internet unless you initiated the transaction</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Open a checking and a savings account</a:t>
            </a:r>
          </a:p>
          <a:p>
            <a:pPr>
              <a:buFont typeface="Wingdings" panose="05000000000000000000" pitchFamily="2" charset="2"/>
              <a:buChar char="ü"/>
            </a:pPr>
            <a:r>
              <a:rPr lang="en-US" dirty="0">
                <a:latin typeface="Calibri" panose="020F0502020204030204" pitchFamily="34" charset="0"/>
                <a:cs typeface="Calibri" panose="020F0502020204030204" pitchFamily="34" charset="0"/>
              </a:rPr>
              <a:t>Do not apply for too many credit cards.  Even if you don’t use them, the credit limits are taken into consideration when you apply for new credit.</a:t>
            </a:r>
          </a:p>
        </p:txBody>
      </p:sp>
    </p:spTree>
    <p:extLst>
      <p:ext uri="{BB962C8B-B14F-4D97-AF65-F5344CB8AC3E}">
        <p14:creationId xmlns:p14="http://schemas.microsoft.com/office/powerpoint/2010/main" val="39795714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E538-C854-4DF7-A46D-38D6378C4531}"/>
              </a:ext>
            </a:extLst>
          </p:cNvPr>
          <p:cNvSpPr>
            <a:spLocks noGrp="1"/>
          </p:cNvSpPr>
          <p:nvPr>
            <p:ph type="title"/>
          </p:nvPr>
        </p:nvSpPr>
        <p:spPr>
          <a:xfrm>
            <a:off x="609600" y="1040525"/>
            <a:ext cx="10972800" cy="1166647"/>
          </a:xfrm>
        </p:spPr>
        <p:txBody>
          <a:bodyPr/>
          <a:lstStyle/>
          <a:p>
            <a:r>
              <a:rPr lang="en-US" sz="4000" dirty="0"/>
              <a:t>Credit Scores, Credit Worthiness </a:t>
            </a:r>
            <a:br>
              <a:rPr lang="en-US" sz="4000" dirty="0"/>
            </a:br>
            <a:r>
              <a:rPr lang="en-US" sz="4000" dirty="0"/>
              <a:t>and the Cost of Credit</a:t>
            </a:r>
          </a:p>
        </p:txBody>
      </p:sp>
      <p:sp>
        <p:nvSpPr>
          <p:cNvPr id="3" name="Content Placeholder 2">
            <a:extLst>
              <a:ext uri="{FF2B5EF4-FFF2-40B4-BE49-F238E27FC236}">
                <a16:creationId xmlns:a16="http://schemas.microsoft.com/office/drawing/2014/main" id="{0C87BDD1-1C62-4C1C-BA73-143938E52761}"/>
              </a:ext>
            </a:extLst>
          </p:cNvPr>
          <p:cNvSpPr>
            <a:spLocks noGrp="1"/>
          </p:cNvSpPr>
          <p:nvPr>
            <p:ph idx="1"/>
          </p:nvPr>
        </p:nvSpPr>
        <p:spPr>
          <a:xfrm>
            <a:off x="609600" y="2377440"/>
            <a:ext cx="10972800" cy="4012850"/>
          </a:xfrm>
        </p:spPr>
        <p:txBody>
          <a:bodyPr/>
          <a:lstStyle/>
          <a:p>
            <a:r>
              <a:rPr lang="en-US" dirty="0">
                <a:highlight>
                  <a:srgbClr val="FFFF00"/>
                </a:highlight>
                <a:latin typeface="Calibri" panose="020F0502020204030204" pitchFamily="34" charset="0"/>
                <a:cs typeface="Calibri" panose="020F0502020204030204" pitchFamily="34" charset="0"/>
              </a:rPr>
              <a:t>Your credit score </a:t>
            </a:r>
            <a:r>
              <a:rPr lang="en-US" dirty="0">
                <a:latin typeface="Calibri" panose="020F0502020204030204" pitchFamily="34" charset="0"/>
                <a:cs typeface="Calibri" panose="020F0502020204030204" pitchFamily="34" charset="0"/>
              </a:rPr>
              <a:t>(and your history) </a:t>
            </a:r>
            <a:r>
              <a:rPr lang="en-US" dirty="0">
                <a:highlight>
                  <a:srgbClr val="FFFF00"/>
                </a:highlight>
                <a:latin typeface="Calibri" panose="020F0502020204030204" pitchFamily="34" charset="0"/>
                <a:cs typeface="Calibri" panose="020F0502020204030204" pitchFamily="34" charset="0"/>
              </a:rPr>
              <a:t>will impact your future credit worthiness. </a:t>
            </a:r>
            <a:r>
              <a:rPr lang="en-US" dirty="0">
                <a:latin typeface="Calibri" panose="020F0502020204030204" pitchFamily="34" charset="0"/>
                <a:cs typeface="Calibri" panose="020F0502020204030204" pitchFamily="34" charset="0"/>
              </a:rPr>
              <a:t> The information on your credit report is used to calculate a credit score and may be used by stores, credit card companies, banks, etc. to determine if a person is credit worthy.</a:t>
            </a:r>
          </a:p>
          <a:p>
            <a:r>
              <a:rPr lang="en-US" dirty="0">
                <a:highlight>
                  <a:srgbClr val="FFFF00"/>
                </a:highlight>
                <a:latin typeface="Calibri" panose="020F0502020204030204" pitchFamily="34" charset="0"/>
                <a:cs typeface="Calibri" panose="020F0502020204030204" pitchFamily="34" charset="0"/>
              </a:rPr>
              <a:t>Your credit score </a:t>
            </a:r>
            <a:r>
              <a:rPr lang="en-US" dirty="0">
                <a:latin typeface="Calibri" panose="020F0502020204030204" pitchFamily="34" charset="0"/>
                <a:cs typeface="Calibri" panose="020F0502020204030204" pitchFamily="34" charset="0"/>
              </a:rPr>
              <a:t>will also </a:t>
            </a:r>
            <a:r>
              <a:rPr lang="en-US" dirty="0">
                <a:highlight>
                  <a:srgbClr val="FFFF00"/>
                </a:highlight>
                <a:latin typeface="Calibri" panose="020F0502020204030204" pitchFamily="34" charset="0"/>
                <a:cs typeface="Calibri" panose="020F0502020204030204" pitchFamily="34" charset="0"/>
              </a:rPr>
              <a:t>affect your cost of credit</a:t>
            </a:r>
            <a:r>
              <a:rPr lang="en-US" dirty="0">
                <a:latin typeface="Calibri" panose="020F0502020204030204" pitchFamily="34" charset="0"/>
                <a:cs typeface="Calibri" panose="020F0502020204030204" pitchFamily="34" charset="0"/>
              </a:rPr>
              <a:t>, meaning that if you maintain better credit, the cost of borrowing will likely result in a lower interest rate and conversely, a lower credit score will result in a higher interest rate.</a:t>
            </a:r>
          </a:p>
        </p:txBody>
      </p:sp>
    </p:spTree>
    <p:extLst>
      <p:ext uri="{BB962C8B-B14F-4D97-AF65-F5344CB8AC3E}">
        <p14:creationId xmlns:p14="http://schemas.microsoft.com/office/powerpoint/2010/main" val="21447847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4: Use of Credit</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p:txBody>
          <a:bodyPr/>
          <a:lstStyle/>
          <a:p>
            <a:pPr marL="0" indent="0" algn="just">
              <a:buNone/>
            </a:pPr>
            <a:r>
              <a:rPr lang="en-US" dirty="0">
                <a:latin typeface="Calibri" panose="020F0502020204030204" pitchFamily="34" charset="0"/>
                <a:cs typeface="Calibri" panose="020F0502020204030204" pitchFamily="34" charset="0"/>
              </a:rPr>
              <a:t>Credit allows people to purchase goods and services that they can use today and pay for those goods and services in the </a:t>
            </a:r>
            <a:r>
              <a:rPr lang="en-US" b="1" dirty="0">
                <a:latin typeface="Calibri" panose="020F0502020204030204" pitchFamily="34" charset="0"/>
                <a:cs typeface="Calibri" panose="020F0502020204030204" pitchFamily="34" charset="0"/>
              </a:rPr>
              <a:t>future with interest</a:t>
            </a:r>
            <a:r>
              <a:rPr lang="en-US" dirty="0">
                <a:latin typeface="Calibri" panose="020F0502020204030204" pitchFamily="34" charset="0"/>
                <a:cs typeface="Calibri" panose="020F0502020204030204" pitchFamily="34" charset="0"/>
              </a:rPr>
              <a:t>.  People choose among different </a:t>
            </a:r>
            <a:r>
              <a:rPr lang="en-US" b="1" dirty="0">
                <a:latin typeface="Calibri" panose="020F0502020204030204" pitchFamily="34" charset="0"/>
                <a:cs typeface="Calibri" panose="020F0502020204030204" pitchFamily="34" charset="0"/>
              </a:rPr>
              <a:t>credit options </a:t>
            </a:r>
            <a:r>
              <a:rPr lang="en-US" dirty="0">
                <a:latin typeface="Calibri" panose="020F0502020204030204" pitchFamily="34" charset="0"/>
                <a:cs typeface="Calibri" panose="020F0502020204030204" pitchFamily="34" charset="0"/>
              </a:rPr>
              <a:t>that have different costs. Lenders approve or deny applications for loans </a:t>
            </a:r>
            <a:r>
              <a:rPr lang="en-US" b="1" dirty="0">
                <a:latin typeface="Calibri" panose="020F0502020204030204" pitchFamily="34" charset="0"/>
                <a:cs typeface="Calibri" panose="020F0502020204030204" pitchFamily="34" charset="0"/>
              </a:rPr>
              <a:t>based on an evaluation of the borrower’s past credit history and expected ability to pay in the future</a:t>
            </a:r>
            <a:r>
              <a:rPr lang="en-US" dirty="0">
                <a:latin typeface="Calibri" panose="020F0502020204030204" pitchFamily="34" charset="0"/>
                <a:cs typeface="Calibri" panose="020F0502020204030204" pitchFamily="34" charset="0"/>
              </a:rPr>
              <a:t>.  Higher-risk borrowers </a:t>
            </a:r>
            <a:r>
              <a:rPr lang="en-US" b="1" dirty="0">
                <a:latin typeface="Calibri" panose="020F0502020204030204" pitchFamily="34" charset="0"/>
                <a:cs typeface="Calibri" panose="020F0502020204030204" pitchFamily="34" charset="0"/>
              </a:rPr>
              <a:t>are charged higher interest rates</a:t>
            </a:r>
            <a:r>
              <a:rPr lang="en-US" dirty="0">
                <a:latin typeface="Calibri" panose="020F0502020204030204" pitchFamily="34" charset="0"/>
                <a:cs typeface="Calibri" panose="020F0502020204030204" pitchFamily="34" charset="0"/>
              </a:rPr>
              <a:t>; lower-risk borrowers are </a:t>
            </a:r>
            <a:r>
              <a:rPr lang="en-US" b="1" dirty="0">
                <a:latin typeface="Calibri" panose="020F0502020204030204" pitchFamily="34" charset="0"/>
                <a:cs typeface="Calibri" panose="020F0502020204030204" pitchFamily="34" charset="0"/>
              </a:rPr>
              <a:t>charged lower interest rates</a:t>
            </a:r>
            <a:r>
              <a:rPr lang="en-US"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2780737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A0EC0-77EB-48CC-8C1D-F38F09A67024}"/>
              </a:ext>
            </a:extLst>
          </p:cNvPr>
          <p:cNvSpPr>
            <a:spLocks noGrp="1"/>
          </p:cNvSpPr>
          <p:nvPr>
            <p:ph type="title"/>
          </p:nvPr>
        </p:nvSpPr>
        <p:spPr>
          <a:xfrm>
            <a:off x="1981200" y="2589087"/>
            <a:ext cx="8229600" cy="1143000"/>
          </a:xfrm>
        </p:spPr>
        <p:txBody>
          <a:bodyPr/>
          <a:lstStyle/>
          <a:p>
            <a:r>
              <a:rPr lang="en-US" dirty="0"/>
              <a:t>Questions?</a:t>
            </a:r>
          </a:p>
        </p:txBody>
      </p:sp>
    </p:spTree>
    <p:extLst>
      <p:ext uri="{BB962C8B-B14F-4D97-AF65-F5344CB8AC3E}">
        <p14:creationId xmlns:p14="http://schemas.microsoft.com/office/powerpoint/2010/main" val="102983044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609600" y="1915103"/>
            <a:ext cx="10972800" cy="4554523"/>
          </a:xfrm>
        </p:spPr>
        <p:txBody>
          <a:bodyPr/>
          <a:lstStyle/>
          <a:p>
            <a:pPr marL="0" indent="0">
              <a:buNone/>
            </a:pPr>
            <a:r>
              <a:rPr lang="en-US" dirty="0">
                <a:latin typeface="Calibri" panose="020F0502020204030204" pitchFamily="34" charset="0"/>
                <a:cs typeface="Calibri" panose="020F0502020204030204" pitchFamily="34" charset="0"/>
              </a:rPr>
              <a:t>National Standards for Financial Literacy</a:t>
            </a:r>
          </a:p>
          <a:p>
            <a:pPr marL="0" indent="0">
              <a:buNone/>
            </a:pPr>
            <a:r>
              <a:rPr lang="en-US" dirty="0">
                <a:hlinkClick r:id="rId3"/>
              </a:rPr>
              <a:t>https://www.councilforeconed.org/resource/national-standards-for-financial-literacy/#sthash.11CbykLO.dpbs</a:t>
            </a:r>
            <a:endParaRPr lang="en-US" dirty="0"/>
          </a:p>
          <a:p>
            <a:pPr marL="0" indent="0">
              <a:buNone/>
            </a:pPr>
            <a:r>
              <a:rPr lang="en-US" dirty="0">
                <a:latin typeface="Calibri" panose="020F0502020204030204" pitchFamily="34" charset="0"/>
                <a:cs typeface="Calibri" panose="020F0502020204030204" pitchFamily="34" charset="0"/>
              </a:rPr>
              <a:t>Credit Reports and Credit Scores</a:t>
            </a:r>
          </a:p>
          <a:p>
            <a:pPr marL="0" indent="0">
              <a:buNone/>
            </a:pPr>
            <a:r>
              <a:rPr lang="en-US" dirty="0">
                <a:hlinkClick r:id="rId4"/>
              </a:rPr>
              <a:t>https://www.econedlink.org/resources/credit-reports-and-credit-scores/</a:t>
            </a:r>
            <a:endParaRPr lang="en-US" dirty="0"/>
          </a:p>
          <a:p>
            <a:pPr marL="0" indent="0">
              <a:buNone/>
            </a:pPr>
            <a:r>
              <a:rPr lang="en-US" dirty="0">
                <a:latin typeface="Calibri" panose="020F0502020204030204" pitchFamily="34" charset="0"/>
                <a:cs typeface="Calibri" panose="020F0502020204030204" pitchFamily="34" charset="0"/>
              </a:rPr>
              <a:t>Financial Fitness for Life, Lesson 13, Credit Reports and Credit Scores</a:t>
            </a:r>
          </a:p>
          <a:p>
            <a:pPr marL="0" indent="0">
              <a:buNone/>
            </a:pPr>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939747" y="1335815"/>
            <a:ext cx="2743201" cy="668085"/>
          </a:xfrm>
        </p:spPr>
        <p:txBody>
          <a:bodyPr/>
          <a:lstStyle/>
          <a:p>
            <a:r>
              <a:rPr lang="en" sz="4400" dirty="0"/>
              <a:t>Warm-Up</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5685183" y="2049619"/>
            <a:ext cx="5834269" cy="4255765"/>
          </a:xfrm>
        </p:spPr>
        <p:txBody>
          <a:bodyPr/>
          <a:lstStyle/>
          <a:p>
            <a:pPr marL="0" indent="0" algn="ctr">
              <a:spcAft>
                <a:spcPts val="600"/>
              </a:spcAft>
              <a:buNone/>
            </a:pPr>
            <a:r>
              <a:rPr lang="en-US" sz="36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Can I borrow some money?</a:t>
            </a:r>
          </a:p>
          <a:p>
            <a:pPr marL="0" indent="0">
              <a:spcAft>
                <a:spcPts val="600"/>
              </a:spcAft>
              <a:buNone/>
            </a:pPr>
            <a:endParaRPr lang="en-US" sz="2400"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Imagine an individual has approached you and asked to borrow a substantial sum of money. What would you want to know about this person before you determine whether to lend the money?</a:t>
            </a:r>
          </a:p>
          <a:p>
            <a:pPr marL="457200" lvl="1" indent="0">
              <a:buNone/>
            </a:pPr>
            <a:endParaRPr lang="en-US" sz="700" dirty="0">
              <a:latin typeface="Calibri" panose="020F0502020204030204" pitchFamily="34" charset="0"/>
              <a:cs typeface="Calibri" panose="020F0502020204030204" pitchFamily="34" charset="0"/>
            </a:endParaRPr>
          </a:p>
          <a:p>
            <a:pPr marL="400050" lvl="1" indent="0">
              <a:buNone/>
            </a:pPr>
            <a:br>
              <a:rPr lang="en-US" sz="1800" dirty="0"/>
            </a:br>
            <a:endParaRPr lang="en-US" sz="1800" dirty="0"/>
          </a:p>
          <a:p>
            <a:pPr marL="457200" indent="-457200">
              <a:buFont typeface="+mj-lt"/>
              <a:buAutoNum type="arabicPeriod"/>
            </a:pPr>
            <a:endParaRPr lang="en-US" sz="2000" dirty="0"/>
          </a:p>
        </p:txBody>
      </p:sp>
      <p:sp>
        <p:nvSpPr>
          <p:cNvPr id="4" name="Content Placeholder 2">
            <a:extLst>
              <a:ext uri="{FF2B5EF4-FFF2-40B4-BE49-F238E27FC236}">
                <a16:creationId xmlns:a16="http://schemas.microsoft.com/office/drawing/2014/main" id="{66A74D6C-2388-DF49-A664-86FC320E15E4}"/>
              </a:ext>
            </a:extLst>
          </p:cNvPr>
          <p:cNvSpPr txBox="1">
            <a:spLocks/>
          </p:cNvSpPr>
          <p:nvPr/>
        </p:nvSpPr>
        <p:spPr bwMode="auto">
          <a:xfrm>
            <a:off x="1046376" y="1679482"/>
            <a:ext cx="8683658" cy="457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1800" dirty="0"/>
          </a:p>
          <a:p>
            <a:pPr marL="457200" indent="-457200">
              <a:buFont typeface="+mj-lt"/>
              <a:buAutoNum type="arabicPeriod"/>
            </a:pPr>
            <a:endParaRPr lang="en-US" sz="2000" dirty="0"/>
          </a:p>
        </p:txBody>
      </p:sp>
      <p:pic>
        <p:nvPicPr>
          <p:cNvPr id="8" name="Picture 7" descr="A picture containing indoor, orange, sweet, decorated&#10;&#10;Description automatically generated">
            <a:extLst>
              <a:ext uri="{FF2B5EF4-FFF2-40B4-BE49-F238E27FC236}">
                <a16:creationId xmlns:a16="http://schemas.microsoft.com/office/drawing/2014/main" id="{4F1A7A18-B34C-410F-98DE-2EAD7074738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72548" y="2097157"/>
            <a:ext cx="4566704" cy="3425028"/>
          </a:xfrm>
          <a:prstGeom prst="rect">
            <a:avLst/>
          </a:prstGeom>
        </p:spPr>
      </p:pic>
      <p:sp>
        <p:nvSpPr>
          <p:cNvPr id="9" name="TextBox 8">
            <a:extLst>
              <a:ext uri="{FF2B5EF4-FFF2-40B4-BE49-F238E27FC236}">
                <a16:creationId xmlns:a16="http://schemas.microsoft.com/office/drawing/2014/main" id="{2396F664-ABE6-4C73-A957-B3C6E659AEB5}"/>
              </a:ext>
            </a:extLst>
          </p:cNvPr>
          <p:cNvSpPr txBox="1"/>
          <p:nvPr/>
        </p:nvSpPr>
        <p:spPr>
          <a:xfrm>
            <a:off x="824089" y="5762532"/>
            <a:ext cx="4244622" cy="230832"/>
          </a:xfrm>
          <a:prstGeom prst="rect">
            <a:avLst/>
          </a:prstGeom>
          <a:noFill/>
        </p:spPr>
        <p:txBody>
          <a:bodyPr wrap="square" rtlCol="0">
            <a:spAutoFit/>
          </a:bodyPr>
          <a:lstStyle/>
          <a:p>
            <a:r>
              <a:rPr lang="en-US" sz="900" dirty="0">
                <a:hlinkClick r:id="rId4" tooltip="https://www.bubblingwitheleganceandgrace.com/4-questions-to-ask-yourself-before-borrowing-money/"/>
              </a:rPr>
              <a:t>This Photo</a:t>
            </a:r>
            <a:r>
              <a:rPr lang="en-US" sz="900" dirty="0"/>
              <a:t> by Unknown Author is licensed under </a:t>
            </a:r>
            <a:r>
              <a:rPr lang="en-US" sz="900" dirty="0">
                <a:hlinkClick r:id="rId5" tooltip="https://creativecommons.org/licenses/by-nc-nd/3.0/"/>
              </a:rPr>
              <a:t>CC BY-NC-ND</a:t>
            </a:r>
            <a:endParaRPr lang="en-US" sz="900" dirty="0"/>
          </a:p>
        </p:txBody>
      </p:sp>
    </p:spTree>
    <p:extLst>
      <p:ext uri="{BB962C8B-B14F-4D97-AF65-F5344CB8AC3E}">
        <p14:creationId xmlns:p14="http://schemas.microsoft.com/office/powerpoint/2010/main" val="26961038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nodePh="1">
                                  <p:stCondLst>
                                    <p:cond delay="0"/>
                                  </p:stCondLst>
                                  <p:endCondLst>
                                    <p:cond evt="begin" delay="0">
                                      <p:tn val="19"/>
                                    </p:cond>
                                  </p:end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additive="base">
                                        <p:cTn id="2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A5CDA-226D-4DA3-8697-F4D4534B4648}"/>
              </a:ext>
            </a:extLst>
          </p:cNvPr>
          <p:cNvSpPr>
            <a:spLocks noGrp="1"/>
          </p:cNvSpPr>
          <p:nvPr>
            <p:ph type="title"/>
          </p:nvPr>
        </p:nvSpPr>
        <p:spPr>
          <a:xfrm>
            <a:off x="609600" y="1309511"/>
            <a:ext cx="10972800" cy="790222"/>
          </a:xfrm>
        </p:spPr>
        <p:txBody>
          <a:bodyPr/>
          <a:lstStyle/>
          <a:p>
            <a:r>
              <a:rPr lang="en-US" dirty="0"/>
              <a:t>Objectives</a:t>
            </a:r>
          </a:p>
        </p:txBody>
      </p:sp>
      <p:sp>
        <p:nvSpPr>
          <p:cNvPr id="3" name="Content Placeholder 2">
            <a:extLst>
              <a:ext uri="{FF2B5EF4-FFF2-40B4-BE49-F238E27FC236}">
                <a16:creationId xmlns:a16="http://schemas.microsoft.com/office/drawing/2014/main" id="{72585627-7BB5-4987-A5DC-25C671A32C03}"/>
              </a:ext>
            </a:extLst>
          </p:cNvPr>
          <p:cNvSpPr>
            <a:spLocks noGrp="1"/>
          </p:cNvSpPr>
          <p:nvPr>
            <p:ph idx="1"/>
          </p:nvPr>
        </p:nvSpPr>
        <p:spPr/>
        <p:txBody>
          <a:bodyPr/>
          <a:lstStyle/>
          <a:p>
            <a:pPr>
              <a:buFont typeface="Wingdings" panose="05000000000000000000" pitchFamily="2" charset="2"/>
              <a:buChar char="Ø"/>
            </a:pPr>
            <a:r>
              <a:rPr lang="en-US" dirty="0">
                <a:latin typeface="Calibri" panose="020F0502020204030204" pitchFamily="34" charset="0"/>
                <a:cs typeface="Calibri" panose="020F0502020204030204" pitchFamily="34" charset="0"/>
              </a:rPr>
              <a:t>Describe what a credit report is and how it is used</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Summarize the information used to calculate a credit score</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Explain how credit scores affect creditworthiness and the cost of credit</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Explain the factors that improve a credit score</a:t>
            </a: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Determine the cost of financing based on credit scores</a:t>
            </a:r>
          </a:p>
        </p:txBody>
      </p:sp>
    </p:spTree>
    <p:extLst>
      <p:ext uri="{BB962C8B-B14F-4D97-AF65-F5344CB8AC3E}">
        <p14:creationId xmlns:p14="http://schemas.microsoft.com/office/powerpoint/2010/main" val="367443491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752600" y="1628112"/>
            <a:ext cx="8229600" cy="437755"/>
          </a:xfrm>
        </p:spPr>
        <p:txBody>
          <a:bodyPr/>
          <a:lstStyle/>
          <a:p>
            <a:r>
              <a:rPr lang="en" sz="4400" dirty="0"/>
              <a:t>Key terms</a:t>
            </a:r>
            <a:br>
              <a:rPr lang="en" sz="4400" dirty="0"/>
            </a:br>
            <a:endParaRPr lang="en-US" sz="4400" dirty="0"/>
          </a:p>
        </p:txBody>
      </p:sp>
      <p:sp>
        <p:nvSpPr>
          <p:cNvPr id="8" name="Content Placeholder 7">
            <a:extLst>
              <a:ext uri="{FF2B5EF4-FFF2-40B4-BE49-F238E27FC236}">
                <a16:creationId xmlns:a16="http://schemas.microsoft.com/office/drawing/2014/main" id="{7E2F4ACE-C0F6-4BA4-9D4F-08185A29E37F}"/>
              </a:ext>
            </a:extLst>
          </p:cNvPr>
          <p:cNvSpPr>
            <a:spLocks noGrp="1"/>
          </p:cNvSpPr>
          <p:nvPr>
            <p:ph idx="1"/>
          </p:nvPr>
        </p:nvSpPr>
        <p:spPr/>
        <p:txBody>
          <a:bodyPr/>
          <a:lstStyle/>
          <a:p>
            <a:pPr marL="0" indent="0">
              <a:buNone/>
            </a:pPr>
            <a:r>
              <a:rPr lang="en-US" b="1" dirty="0">
                <a:latin typeface="Calibri" panose="020F0502020204030204" pitchFamily="34" charset="0"/>
                <a:cs typeface="Calibri" panose="020F0502020204030204" pitchFamily="34" charset="0"/>
              </a:rPr>
              <a:t>Credit</a:t>
            </a:r>
            <a:r>
              <a:rPr lang="en-US" dirty="0">
                <a:latin typeface="Calibri" panose="020F0502020204030204" pitchFamily="34" charset="0"/>
                <a:cs typeface="Calibri" panose="020F0502020204030204" pitchFamily="34" charset="0"/>
              </a:rPr>
              <a:t>- The opportunity to borrow money or to receive goods or services in return for a promise to pay later.</a:t>
            </a:r>
          </a:p>
          <a:p>
            <a:pPr marL="0" indent="0">
              <a:buNone/>
            </a:pPr>
            <a:r>
              <a:rPr lang="en-US" b="1" dirty="0">
                <a:latin typeface="Calibri" panose="020F0502020204030204" pitchFamily="34" charset="0"/>
                <a:cs typeface="Calibri" panose="020F0502020204030204" pitchFamily="34" charset="0"/>
              </a:rPr>
              <a:t>Credit Report</a:t>
            </a:r>
            <a:r>
              <a:rPr lang="en-US" dirty="0">
                <a:latin typeface="Calibri" panose="020F0502020204030204" pitchFamily="34" charset="0"/>
                <a:cs typeface="Calibri" panose="020F0502020204030204" pitchFamily="34" charset="0"/>
              </a:rPr>
              <a:t>: A credit report is a record of an individual’s personal credit history.  It is probably a good indicator of the applicant’s character and whether he or she will repay borrowed money as agreed.</a:t>
            </a:r>
          </a:p>
          <a:p>
            <a:pPr marL="0" indent="0">
              <a:buNone/>
            </a:pPr>
            <a:r>
              <a:rPr lang="en-US" b="1" dirty="0">
                <a:latin typeface="Calibri" panose="020F0502020204030204" pitchFamily="34" charset="0"/>
                <a:cs typeface="Calibri" panose="020F0502020204030204" pitchFamily="34" charset="0"/>
              </a:rPr>
              <a:t>Credit Score- </a:t>
            </a:r>
            <a:r>
              <a:rPr lang="en-US" dirty="0">
                <a:latin typeface="Calibri" panose="020F0502020204030204" pitchFamily="34" charset="0"/>
                <a:cs typeface="Calibri" panose="020F0502020204030204" pitchFamily="34" charset="0"/>
              </a:rPr>
              <a:t>A single number assigned to a person used by lenders to predict the </a:t>
            </a:r>
            <a:r>
              <a:rPr lang="en-US" b="1" dirty="0">
                <a:latin typeface="Calibri" panose="020F0502020204030204" pitchFamily="34" charset="0"/>
                <a:cs typeface="Calibri" panose="020F0502020204030204" pitchFamily="34" charset="0"/>
              </a:rPr>
              <a:t>risk</a:t>
            </a:r>
            <a:r>
              <a:rPr lang="en-US" dirty="0">
                <a:latin typeface="Calibri" panose="020F0502020204030204" pitchFamily="34" charset="0"/>
                <a:cs typeface="Calibri" panose="020F0502020204030204" pitchFamily="34" charset="0"/>
              </a:rPr>
              <a:t> that borrowers will not repay.</a:t>
            </a:r>
          </a:p>
        </p:txBody>
      </p:sp>
    </p:spTree>
    <p:extLst>
      <p:ext uri="{BB962C8B-B14F-4D97-AF65-F5344CB8AC3E}">
        <p14:creationId xmlns:p14="http://schemas.microsoft.com/office/powerpoint/2010/main" val="222993382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2C07C-3B27-41AD-B3E1-DA1537442E14}"/>
              </a:ext>
            </a:extLst>
          </p:cNvPr>
          <p:cNvSpPr>
            <a:spLocks noGrp="1"/>
          </p:cNvSpPr>
          <p:nvPr>
            <p:ph type="title"/>
          </p:nvPr>
        </p:nvSpPr>
        <p:spPr>
          <a:xfrm>
            <a:off x="609601" y="1156137"/>
            <a:ext cx="4011084" cy="693683"/>
          </a:xfrm>
        </p:spPr>
        <p:txBody>
          <a:bodyPr/>
          <a:lstStyle/>
          <a:p>
            <a:pPr algn="ctr"/>
            <a:r>
              <a:rPr lang="en-US" sz="2800" dirty="0"/>
              <a:t>Warm up Activity 2</a:t>
            </a:r>
          </a:p>
        </p:txBody>
      </p:sp>
      <p:pic>
        <p:nvPicPr>
          <p:cNvPr id="8" name="Content Placeholder 7" descr="Graphical user interface, application, website&#10;&#10;Description automatically generated">
            <a:extLst>
              <a:ext uri="{FF2B5EF4-FFF2-40B4-BE49-F238E27FC236}">
                <a16:creationId xmlns:a16="http://schemas.microsoft.com/office/drawing/2014/main" id="{89DE8D97-9060-4680-86BB-1E89B6AE339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767264" y="1561384"/>
            <a:ext cx="6815136" cy="4438495"/>
          </a:xfrm>
        </p:spPr>
      </p:pic>
      <p:sp>
        <p:nvSpPr>
          <p:cNvPr id="4" name="Text Placeholder 3">
            <a:extLst>
              <a:ext uri="{FF2B5EF4-FFF2-40B4-BE49-F238E27FC236}">
                <a16:creationId xmlns:a16="http://schemas.microsoft.com/office/drawing/2014/main" id="{EEC785C9-740E-40BE-8355-B7BE1746EF02}"/>
              </a:ext>
            </a:extLst>
          </p:cNvPr>
          <p:cNvSpPr>
            <a:spLocks noGrp="1"/>
          </p:cNvSpPr>
          <p:nvPr>
            <p:ph type="body" sz="half" idx="2"/>
          </p:nvPr>
        </p:nvSpPr>
        <p:spPr>
          <a:xfrm>
            <a:off x="609601" y="2291255"/>
            <a:ext cx="4011084" cy="3834909"/>
          </a:xfrm>
        </p:spPr>
        <p:txBody>
          <a:bodyPr/>
          <a:lstStyle/>
          <a:p>
            <a:r>
              <a:rPr lang="en-US" sz="3200" dirty="0">
                <a:latin typeface="Calibri" panose="020F0502020204030204" pitchFamily="34" charset="0"/>
                <a:cs typeface="Calibri" panose="020F0502020204030204" pitchFamily="34" charset="0"/>
              </a:rPr>
              <a:t>Ask students to take the pre-survey question on “Earning Credit” at this site:</a:t>
            </a:r>
          </a:p>
          <a:p>
            <a:pPr marL="0" indent="0">
              <a:buNone/>
            </a:pPr>
            <a:r>
              <a:rPr lang="en-US" sz="3200" dirty="0">
                <a:latin typeface="Calibri" panose="020F0502020204030204" pitchFamily="34" charset="0"/>
                <a:cs typeface="Calibri" panose="020F0502020204030204" pitchFamily="34" charset="0"/>
                <a:hlinkClick r:id="rId4"/>
              </a:rPr>
              <a:t>http://councilforeconed.org/earningcredit</a:t>
            </a:r>
            <a:endParaRPr lang="en-US" sz="32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52519426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C3737-67A4-423E-A912-D93CCF583F97}"/>
              </a:ext>
            </a:extLst>
          </p:cNvPr>
          <p:cNvSpPr>
            <a:spLocks noGrp="1"/>
          </p:cNvSpPr>
          <p:nvPr>
            <p:ph type="title"/>
          </p:nvPr>
        </p:nvSpPr>
        <p:spPr>
          <a:xfrm>
            <a:off x="609600" y="1145628"/>
            <a:ext cx="10972800" cy="911772"/>
          </a:xfrm>
        </p:spPr>
        <p:txBody>
          <a:bodyPr/>
          <a:lstStyle/>
          <a:p>
            <a:r>
              <a:rPr lang="en-US" sz="4400" dirty="0"/>
              <a:t>Warm up Activity 2 Responses</a:t>
            </a:r>
          </a:p>
        </p:txBody>
      </p:sp>
      <p:sp>
        <p:nvSpPr>
          <p:cNvPr id="3" name="Content Placeholder 2">
            <a:extLst>
              <a:ext uri="{FF2B5EF4-FFF2-40B4-BE49-F238E27FC236}">
                <a16:creationId xmlns:a16="http://schemas.microsoft.com/office/drawing/2014/main" id="{2460BF5F-3B2B-4E6A-BCB6-0EFE8E0069C3}"/>
              </a:ext>
            </a:extLst>
          </p:cNvPr>
          <p:cNvSpPr>
            <a:spLocks noGrp="1"/>
          </p:cNvSpPr>
          <p:nvPr>
            <p:ph idx="1"/>
          </p:nvPr>
        </p:nvSpPr>
        <p:spPr/>
        <p:txBody>
          <a:bodyPr/>
          <a:lstStyle/>
          <a:p>
            <a:pPr marL="0" indent="0">
              <a:buNone/>
            </a:pPr>
            <a:r>
              <a:rPr lang="en-US" dirty="0">
                <a:latin typeface="Calibri" panose="020F0502020204030204" pitchFamily="34" charset="0"/>
                <a:cs typeface="Calibri" panose="020F0502020204030204" pitchFamily="34" charset="0"/>
              </a:rPr>
              <a:t>Explain that being responsible is the key to having good credit as an adult—paying bills on time, borrowing only amounts that can be repaid, etc.  In high schools, students demonstrate their responsibility by doing well in school and other ways. The survey questions (5) focus on activities that represent some of these responsible behaviors.</a:t>
            </a:r>
            <a:endParaRPr lang="en-US" dirty="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91542444"/>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3B951-E228-4EAF-875C-4E4480459432}"/>
              </a:ext>
            </a:extLst>
          </p:cNvPr>
          <p:cNvSpPr>
            <a:spLocks noGrp="1"/>
          </p:cNvSpPr>
          <p:nvPr>
            <p:ph type="title"/>
          </p:nvPr>
        </p:nvSpPr>
        <p:spPr>
          <a:xfrm>
            <a:off x="609600" y="1208690"/>
            <a:ext cx="10972800" cy="848710"/>
          </a:xfrm>
        </p:spPr>
        <p:txBody>
          <a:bodyPr/>
          <a:lstStyle/>
          <a:p>
            <a:r>
              <a:rPr lang="en-US" sz="4400" dirty="0"/>
              <a:t>The 3 C’s of Credit</a:t>
            </a:r>
          </a:p>
        </p:txBody>
      </p:sp>
      <p:sp>
        <p:nvSpPr>
          <p:cNvPr id="3" name="Content Placeholder 2">
            <a:extLst>
              <a:ext uri="{FF2B5EF4-FFF2-40B4-BE49-F238E27FC236}">
                <a16:creationId xmlns:a16="http://schemas.microsoft.com/office/drawing/2014/main" id="{E540676E-75C1-4C06-8DE5-3AACD587D77E}"/>
              </a:ext>
            </a:extLst>
          </p:cNvPr>
          <p:cNvSpPr>
            <a:spLocks noGrp="1"/>
          </p:cNvSpPr>
          <p:nvPr>
            <p:ph idx="1"/>
          </p:nvPr>
        </p:nvSpPr>
        <p:spPr>
          <a:xfrm>
            <a:off x="609600" y="2606565"/>
            <a:ext cx="10972800" cy="3902389"/>
          </a:xfrm>
        </p:spPr>
        <p:txBody>
          <a:bodyPr/>
          <a:lstStyle/>
          <a:p>
            <a:pPr marL="0" indent="0">
              <a:buNone/>
            </a:pPr>
            <a:r>
              <a:rPr lang="en-US" sz="4000" b="1" dirty="0">
                <a:latin typeface="Calibri" panose="020F0502020204030204" pitchFamily="34" charset="0"/>
                <a:cs typeface="Calibri" panose="020F0502020204030204" pitchFamily="34" charset="0"/>
              </a:rPr>
              <a:t>Capacity</a:t>
            </a:r>
            <a:r>
              <a:rPr lang="en-US" sz="4000" dirty="0">
                <a:latin typeface="Calibri" panose="020F0502020204030204" pitchFamily="34" charset="0"/>
                <a:cs typeface="Calibri" panose="020F0502020204030204" pitchFamily="34" charset="0"/>
              </a:rPr>
              <a:t>:  is your ability to repay debt</a:t>
            </a:r>
          </a:p>
          <a:p>
            <a:pPr marL="0" indent="0">
              <a:buNone/>
            </a:pPr>
            <a:r>
              <a:rPr lang="en-US" sz="4000" b="1" dirty="0">
                <a:latin typeface="Calibri" panose="020F0502020204030204" pitchFamily="34" charset="0"/>
                <a:cs typeface="Calibri" panose="020F0502020204030204" pitchFamily="34" charset="0"/>
              </a:rPr>
              <a:t>Character</a:t>
            </a:r>
            <a:r>
              <a:rPr lang="en-US" sz="4000" dirty="0">
                <a:latin typeface="Calibri" panose="020F0502020204030204" pitchFamily="34" charset="0"/>
                <a:cs typeface="Calibri" panose="020F0502020204030204" pitchFamily="34" charset="0"/>
              </a:rPr>
              <a:t>:  is your likelihood of paying your debt</a:t>
            </a:r>
          </a:p>
          <a:p>
            <a:pPr marL="0" indent="0">
              <a:buNone/>
            </a:pPr>
            <a:r>
              <a:rPr lang="en-US" sz="4000" b="1" dirty="0">
                <a:latin typeface="Calibri" panose="020F0502020204030204" pitchFamily="34" charset="0"/>
                <a:cs typeface="Calibri" panose="020F0502020204030204" pitchFamily="34" charset="0"/>
              </a:rPr>
              <a:t>Collateral</a:t>
            </a:r>
            <a:r>
              <a:rPr lang="en-US" sz="4000" dirty="0">
                <a:latin typeface="Calibri" panose="020F0502020204030204" pitchFamily="34" charset="0"/>
                <a:cs typeface="Calibri" panose="020F0502020204030204" pitchFamily="34" charset="0"/>
              </a:rPr>
              <a:t>: are assets that could be sold to pay off your debt</a:t>
            </a:r>
          </a:p>
          <a:p>
            <a:pPr marL="0" indent="0">
              <a:buNone/>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5488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7C104-88C1-4C52-8512-B51E2EC0494D}"/>
              </a:ext>
            </a:extLst>
          </p:cNvPr>
          <p:cNvSpPr>
            <a:spLocks noGrp="1"/>
          </p:cNvSpPr>
          <p:nvPr>
            <p:ph type="title"/>
          </p:nvPr>
        </p:nvSpPr>
        <p:spPr>
          <a:xfrm>
            <a:off x="609600" y="1072054"/>
            <a:ext cx="10972800" cy="985345"/>
          </a:xfrm>
        </p:spPr>
        <p:txBody>
          <a:bodyPr/>
          <a:lstStyle/>
          <a:p>
            <a:r>
              <a:rPr lang="en-US" sz="4400" dirty="0"/>
              <a:t>Credit Scores</a:t>
            </a:r>
          </a:p>
        </p:txBody>
      </p:sp>
      <p:pic>
        <p:nvPicPr>
          <p:cNvPr id="7" name="Content Placeholder 6">
            <a:extLst>
              <a:ext uri="{FF2B5EF4-FFF2-40B4-BE49-F238E27FC236}">
                <a16:creationId xmlns:a16="http://schemas.microsoft.com/office/drawing/2014/main" id="{A691497E-F283-45AE-82B5-F38A699032BD}"/>
              </a:ext>
            </a:extLst>
          </p:cNvPr>
          <p:cNvPicPr>
            <a:picLocks noGrp="1" noChangeAspect="1"/>
          </p:cNvPicPr>
          <p:nvPr>
            <p:ph idx="1"/>
          </p:nvPr>
        </p:nvPicPr>
        <p:blipFill>
          <a:blip r:embed="rId3"/>
          <a:stretch>
            <a:fillRect/>
          </a:stretch>
        </p:blipFill>
        <p:spPr>
          <a:xfrm>
            <a:off x="1320801" y="2333296"/>
            <a:ext cx="8963377" cy="3610303"/>
          </a:xfrm>
          <a:prstGeom prst="rect">
            <a:avLst/>
          </a:prstGeom>
        </p:spPr>
      </p:pic>
    </p:spTree>
    <p:extLst>
      <p:ext uri="{BB962C8B-B14F-4D97-AF65-F5344CB8AC3E}">
        <p14:creationId xmlns:p14="http://schemas.microsoft.com/office/powerpoint/2010/main" val="32469946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7933</TotalTime>
  <Words>1322</Words>
  <Application>Microsoft Office PowerPoint</Application>
  <PresentationFormat>Widescreen</PresentationFormat>
  <Paragraphs>111</Paragraphs>
  <Slides>22</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  National Personal Finance Challenge Webinar Series Standard 4: Use of Credit Lesson 2: Credit Reports and Scores Presented by Susan McNamara, January 2021 mcnamarasa@vcu.edu </vt:lpstr>
      <vt:lpstr>Standard 4: Use of Credit</vt:lpstr>
      <vt:lpstr>Warm-Up</vt:lpstr>
      <vt:lpstr>Objectives</vt:lpstr>
      <vt:lpstr>Key terms </vt:lpstr>
      <vt:lpstr>Warm up Activity 2</vt:lpstr>
      <vt:lpstr>Warm up Activity 2 Responses</vt:lpstr>
      <vt:lpstr>The 3 C’s of Credit</vt:lpstr>
      <vt:lpstr>Credit Scores</vt:lpstr>
      <vt:lpstr>Information Used to Calculate  a Credit Score</vt:lpstr>
      <vt:lpstr>35% Payment History</vt:lpstr>
      <vt:lpstr>30% Managing Your Debt</vt:lpstr>
      <vt:lpstr>15% Length of Credit History</vt:lpstr>
      <vt:lpstr>10% Diversity of Accounts</vt:lpstr>
      <vt:lpstr>10% Number of  Credit Applications</vt:lpstr>
      <vt:lpstr>Analyzing Credit Reports and Scores</vt:lpstr>
      <vt:lpstr>Factors to Improve Your Credit Score</vt:lpstr>
      <vt:lpstr>Factors to Improve Your Credit Score, cont.</vt:lpstr>
      <vt:lpstr>Credit Scores, Credit Worthiness  and the Cost of Credit</vt:lpstr>
      <vt:lpstr>Questions?</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Personal Finance Challenge Webinar Series Standard 1: Earning an Income Lesson 2: Uncle Sam Takes a Bite Presented by Susan McNamara, January 2021 mcnamarasa@vcu.edu</dc:title>
  <dc:creator>Susan McNamara</dc:creator>
  <cp:lastModifiedBy>Susan McNamara</cp:lastModifiedBy>
  <cp:revision>79</cp:revision>
  <dcterms:created xsi:type="dcterms:W3CDTF">2020-12-27T18:44:17Z</dcterms:created>
  <dcterms:modified xsi:type="dcterms:W3CDTF">2021-01-04T13:03:46Z</dcterms:modified>
</cp:coreProperties>
</file>