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68" r:id="rId6"/>
    <p:sldId id="333" r:id="rId7"/>
    <p:sldId id="334" r:id="rId8"/>
    <p:sldId id="335" r:id="rId9"/>
    <p:sldId id="336" r:id="rId10"/>
    <p:sldId id="337" r:id="rId11"/>
    <p:sldId id="338" r:id="rId12"/>
    <p:sldId id="339" r:id="rId13"/>
    <p:sldId id="340" r:id="rId14"/>
    <p:sldId id="342" r:id="rId15"/>
    <p:sldId id="344" r:id="rId16"/>
    <p:sldId id="343" r:id="rId17"/>
    <p:sldId id="260" r:id="rId18"/>
    <p:sldId id="266" r:id="rId1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14</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15</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F8ADCE92-A54B-4814-8ED3-732060A5386A}"/>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C3002C9E-9661-4368-A670-629CE70F975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layer.vimeo.com/video/248484029" TargetMode="External"/><Relationship Id="rId2" Type="http://schemas.openxmlformats.org/officeDocument/2006/relationships/hyperlink" Target="https://create.kahoot.it/share/buying-on-credit-video-and-quiz/f3e00f43-b16f-447b-9e88-3005c27637c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player.vimeo.com/video/24848385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2"/>
            <a:ext cx="7772400" cy="3731230"/>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lnSpc>
                <a:spcPct val="100000"/>
              </a:lnSpc>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4: Using Credit</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1: Consumer Credit: Buy Now, Pay Later and More</a:t>
            </a:r>
            <a:b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a:t>
            </a:r>
            <a:br>
              <a:rPr lang="en-US" sz="2200" i="1"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892B-ABFA-45B2-8BAF-6A40D93A9B3E}"/>
              </a:ext>
            </a:extLst>
          </p:cNvPr>
          <p:cNvSpPr>
            <a:spLocks noGrp="1"/>
          </p:cNvSpPr>
          <p:nvPr>
            <p:ph type="title"/>
          </p:nvPr>
        </p:nvSpPr>
        <p:spPr>
          <a:xfrm>
            <a:off x="609600" y="696074"/>
            <a:ext cx="10972800" cy="1143000"/>
          </a:xfrm>
        </p:spPr>
        <p:txBody>
          <a:bodyPr/>
          <a:lstStyle/>
          <a:p>
            <a:r>
              <a:rPr lang="en-US" sz="4800" dirty="0"/>
              <a:t>Credit Card Vocabulary</a:t>
            </a:r>
          </a:p>
        </p:txBody>
      </p:sp>
      <p:sp>
        <p:nvSpPr>
          <p:cNvPr id="3" name="Content Placeholder 2">
            <a:extLst>
              <a:ext uri="{FF2B5EF4-FFF2-40B4-BE49-F238E27FC236}">
                <a16:creationId xmlns:a16="http://schemas.microsoft.com/office/drawing/2014/main" id="{4960F12A-3EA2-434D-8214-A3E1982A679A}"/>
              </a:ext>
            </a:extLst>
          </p:cNvPr>
          <p:cNvSpPr>
            <a:spLocks noGrp="1"/>
          </p:cNvSpPr>
          <p:nvPr>
            <p:ph idx="1"/>
          </p:nvPr>
        </p:nvSpPr>
        <p:spPr>
          <a:xfrm>
            <a:off x="277403" y="1633591"/>
            <a:ext cx="11794732" cy="4921321"/>
          </a:xfrm>
        </p:spPr>
        <p:txBody>
          <a:bodyPr/>
          <a:lstStyle/>
          <a:p>
            <a:pPr marL="342900" marR="466725" lvl="0" indent="-342900" algn="just">
              <a:lnSpc>
                <a:spcPct val="88000"/>
              </a:lnSpc>
              <a:spcBef>
                <a:spcPts val="480"/>
              </a:spcBef>
              <a:spcAft>
                <a:spcPts val="0"/>
              </a:spcAft>
              <a:buClr>
                <a:srgbClr val="231F20"/>
              </a:buClr>
              <a:buSzPts val="1200"/>
              <a:buFont typeface="Calibri" panose="020F0502020204030204" pitchFamily="34" charset="0"/>
              <a:buChar char="•"/>
              <a:tabLst>
                <a:tab pos="219710" algn="l"/>
              </a:tabLst>
            </a:pP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The annual fee. </a:t>
            </a:r>
            <a:r>
              <a:rPr lang="en-US" sz="2000" dirty="0">
                <a:solidFill>
                  <a:srgbClr val="231F20"/>
                </a:solidFill>
                <a:effectLst/>
                <a:latin typeface="Calibri" panose="020F0502020204030204" pitchFamily="34" charset="0"/>
                <a:ea typeface="Calibri" panose="020F0502020204030204" pitchFamily="34" charset="0"/>
              </a:rPr>
              <a:t>Some credit cards charge an annual fee, and some do not. The amount of the annual fee may vary from card to card. Most people who have a strong</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credit</a:t>
            </a:r>
            <a:r>
              <a:rPr lang="en-US" sz="2000" spc="7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record</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can</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find</a:t>
            </a:r>
            <a:r>
              <a:rPr lang="en-US" sz="2000" spc="7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cards</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that</a:t>
            </a:r>
            <a:r>
              <a:rPr lang="en-US" sz="2000" spc="7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do</a:t>
            </a:r>
            <a:r>
              <a:rPr lang="en-US" sz="2000" spc="7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not</a:t>
            </a:r>
            <a:r>
              <a:rPr lang="en-US" sz="2000" spc="7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charge</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an</a:t>
            </a:r>
            <a:r>
              <a:rPr lang="en-US" sz="2000" spc="6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annual</a:t>
            </a:r>
            <a:r>
              <a:rPr lang="en-US" sz="2000" spc="7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fee.</a:t>
            </a:r>
            <a:endParaRPr lang="en-US" sz="2000" dirty="0">
              <a:effectLst/>
              <a:latin typeface="Calibri" panose="020F0502020204030204" pitchFamily="34" charset="0"/>
              <a:ea typeface="Calibri" panose="020F0502020204030204" pitchFamily="34" charset="0"/>
            </a:endParaRPr>
          </a:p>
          <a:p>
            <a:pPr marL="342900" marR="311150" lvl="0" indent="-342900">
              <a:lnSpc>
                <a:spcPct val="88000"/>
              </a:lnSpc>
              <a:spcBef>
                <a:spcPts val="1250"/>
              </a:spcBef>
              <a:spcAft>
                <a:spcPts val="0"/>
              </a:spcAft>
              <a:buClr>
                <a:srgbClr val="231F20"/>
              </a:buClr>
              <a:buSzPts val="1200"/>
              <a:buFont typeface="Calibri" panose="020F0502020204030204" pitchFamily="34" charset="0"/>
              <a:buChar char="•"/>
              <a:tabLst>
                <a:tab pos="219710" algn="l"/>
              </a:tabLst>
            </a:pP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Other fees. </a:t>
            </a:r>
            <a:r>
              <a:rPr lang="en-US" sz="2000" dirty="0">
                <a:solidFill>
                  <a:srgbClr val="231F20"/>
                </a:solidFill>
                <a:effectLst/>
                <a:latin typeface="Calibri" panose="020F0502020204030204" pitchFamily="34" charset="0"/>
                <a:ea typeface="Calibri" panose="020F0502020204030204" pitchFamily="34" charset="0"/>
              </a:rPr>
              <a:t>Credit cards usually charge stated fees for late or missed payments, going</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over</a:t>
            </a:r>
            <a:r>
              <a:rPr lang="en-US" sz="2000" spc="1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your</a:t>
            </a:r>
            <a:r>
              <a:rPr lang="en-US" sz="2000" spc="13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credit</a:t>
            </a:r>
            <a:r>
              <a:rPr lang="en-US" sz="2000" spc="1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limit,</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or</a:t>
            </a:r>
            <a:r>
              <a:rPr lang="en-US" sz="2000" spc="13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making</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certain</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transactions</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such</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as</a:t>
            </a:r>
            <a:r>
              <a:rPr lang="en-US" sz="2000" spc="1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cash</a:t>
            </a:r>
            <a:r>
              <a:rPr lang="en-US" sz="2000" spc="1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advances.</a:t>
            </a:r>
            <a:endParaRPr lang="en-US" sz="2000" dirty="0">
              <a:effectLst/>
              <a:latin typeface="Calibri" panose="020F0502020204030204" pitchFamily="34" charset="0"/>
              <a:ea typeface="Calibri" panose="020F0502020204030204" pitchFamily="34" charset="0"/>
            </a:endParaRPr>
          </a:p>
          <a:p>
            <a:pPr marL="0" marR="0" indent="0">
              <a:spcBef>
                <a:spcPts val="35"/>
              </a:spcBef>
              <a:spcAft>
                <a:spcPts val="0"/>
              </a:spcAft>
              <a:buNone/>
            </a:pPr>
            <a:endParaRPr lang="en-US" sz="2000" dirty="0">
              <a:effectLst/>
              <a:latin typeface="Calibri" panose="020F0502020204030204" pitchFamily="34" charset="0"/>
              <a:ea typeface="Calibri" panose="020F0502020204030204" pitchFamily="34" charset="0"/>
            </a:endParaRPr>
          </a:p>
          <a:p>
            <a:pPr marL="342900" marR="451485" lvl="0" indent="-342900">
              <a:lnSpc>
                <a:spcPct val="88000"/>
              </a:lnSpc>
              <a:spcBef>
                <a:spcPts val="5"/>
              </a:spcBef>
              <a:spcAft>
                <a:spcPts val="0"/>
              </a:spcAft>
              <a:buClr>
                <a:srgbClr val="231F20"/>
              </a:buClr>
              <a:buSzPts val="1200"/>
              <a:buFont typeface="Calibri" panose="020F0502020204030204" pitchFamily="34" charset="0"/>
              <a:buChar char="•"/>
              <a:tabLst>
                <a:tab pos="218440" algn="l"/>
              </a:tabLst>
            </a:pP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The</a:t>
            </a:r>
            <a:r>
              <a:rPr lang="en-US" sz="2000" b="1" spc="-5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annual</a:t>
            </a:r>
            <a:r>
              <a:rPr lang="en-US" sz="2000" b="1" spc="-5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percentage</a:t>
            </a:r>
            <a:r>
              <a:rPr lang="en-US" sz="2000" b="1" spc="-5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rate</a:t>
            </a:r>
            <a:r>
              <a:rPr lang="en-US" sz="2000" b="1" spc="-5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(APR).</a:t>
            </a:r>
            <a:r>
              <a:rPr lang="en-US" sz="2000" b="1" spc="-7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APR</a:t>
            </a:r>
            <a:r>
              <a:rPr lang="en-US" sz="2000" spc="-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can</a:t>
            </a:r>
            <a:r>
              <a:rPr lang="en-US" sz="2000" spc="-1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vary</a:t>
            </a:r>
            <a:r>
              <a:rPr lang="en-US" sz="2000" spc="-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from</a:t>
            </a:r>
            <a:r>
              <a:rPr lang="en-US" sz="2000" spc="-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card</a:t>
            </a:r>
            <a:r>
              <a:rPr lang="en-US" sz="2000" spc="-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to</a:t>
            </a:r>
            <a:r>
              <a:rPr lang="en-US" sz="2000" spc="-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card</a:t>
            </a:r>
            <a:r>
              <a:rPr lang="en-US" sz="2000" spc="-1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by</a:t>
            </a:r>
            <a:r>
              <a:rPr lang="en-US" sz="2000" spc="-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several percentage points. Furthermore, some credit cards offer a low APR for  the first few months and then increase it after three or six months. The APR on cash advances often differs from the APR for</a:t>
            </a:r>
            <a:r>
              <a:rPr lang="en-US" sz="2000" spc="8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purchases.</a:t>
            </a:r>
          </a:p>
          <a:p>
            <a:pPr marL="342900" marR="451485" lvl="0" indent="-342900">
              <a:lnSpc>
                <a:spcPct val="88000"/>
              </a:lnSpc>
              <a:spcBef>
                <a:spcPts val="5"/>
              </a:spcBef>
              <a:spcAft>
                <a:spcPts val="0"/>
              </a:spcAft>
              <a:buClr>
                <a:srgbClr val="231F20"/>
              </a:buClr>
              <a:buSzPts val="1200"/>
              <a:buFont typeface="Calibri" panose="020F0502020204030204" pitchFamily="34" charset="0"/>
              <a:buChar char="•"/>
              <a:tabLst>
                <a:tab pos="218440" algn="l"/>
              </a:tabLst>
            </a:pPr>
            <a:endParaRPr lang="en-US" sz="2000" dirty="0">
              <a:solidFill>
                <a:srgbClr val="231F20"/>
              </a:solidFill>
              <a:latin typeface="Calibri" panose="020F0502020204030204" pitchFamily="34" charset="0"/>
              <a:ea typeface="Calibri" panose="020F0502020204030204" pitchFamily="34" charset="0"/>
            </a:endParaRPr>
          </a:p>
          <a:p>
            <a:pPr marR="451485">
              <a:lnSpc>
                <a:spcPct val="88000"/>
              </a:lnSpc>
              <a:spcBef>
                <a:spcPts val="5"/>
              </a:spcBef>
              <a:spcAft>
                <a:spcPts val="0"/>
              </a:spcAft>
              <a:buClr>
                <a:srgbClr val="231F20"/>
              </a:buClr>
              <a:buSzPts val="1200"/>
              <a:buFont typeface="Calibri" panose="020F0502020204030204" pitchFamily="34" charset="0"/>
              <a:buChar char="•"/>
              <a:tabLst>
                <a:tab pos="218440" algn="l"/>
              </a:tabLst>
            </a:pP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The</a:t>
            </a:r>
            <a:r>
              <a:rPr lang="en-US" sz="2000" b="1" spc="-110"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grace</a:t>
            </a:r>
            <a:r>
              <a:rPr lang="en-US" sz="2000" b="1" spc="-110"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period.</a:t>
            </a:r>
            <a:r>
              <a:rPr lang="en-US" sz="2000" b="1" spc="-105" dirty="0">
                <a:solidFill>
                  <a:srgbClr val="231F20"/>
                </a:solidFill>
                <a:effectLst/>
                <a:latin typeface="Arial" panose="020B0604020202020204" pitchFamily="34" charset="0"/>
                <a:ea typeface="Calibri" panose="020F0502020204030204" pitchFamily="34" charset="0"/>
                <a:cs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This</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is</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amount</a:t>
            </a:r>
            <a:r>
              <a:rPr lang="en-US" sz="2000" spc="-5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of</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time</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a</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cardholder</a:t>
            </a:r>
            <a:r>
              <a:rPr lang="en-US" sz="2000" spc="-5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has</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to</a:t>
            </a:r>
            <a:r>
              <a:rPr lang="en-US" sz="2000" spc="-5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pay</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6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credit card</a:t>
            </a:r>
            <a:r>
              <a:rPr lang="en-US" sz="2000" spc="-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balance</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without</a:t>
            </a:r>
            <a:r>
              <a:rPr lang="en-US" sz="2000" spc="-2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paying</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interest.</a:t>
            </a:r>
            <a:r>
              <a:rPr lang="en-US" sz="2000" spc="-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longer</a:t>
            </a:r>
            <a:r>
              <a:rPr lang="en-US" sz="2000" spc="-2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grace</a:t>
            </a:r>
            <a:r>
              <a:rPr lang="en-US" sz="2000" spc="-3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period,</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the</a:t>
            </a:r>
            <a:r>
              <a:rPr lang="en-US" sz="2000" spc="-25"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more</a:t>
            </a:r>
            <a:r>
              <a:rPr lang="en-US" sz="2000" spc="-25" dirty="0">
                <a:solidFill>
                  <a:srgbClr val="231F20"/>
                </a:solidFill>
                <a:effectLst/>
                <a:latin typeface="Calibri" panose="020F0502020204030204" pitchFamily="34" charset="0"/>
                <a:ea typeface="Calibri" panose="020F0502020204030204" pitchFamily="34" charset="0"/>
              </a:rPr>
              <a:t> </a:t>
            </a:r>
            <a:r>
              <a:rPr lang="en-US" sz="2000" spc="-15" dirty="0">
                <a:solidFill>
                  <a:srgbClr val="231F20"/>
                </a:solidFill>
                <a:effectLst/>
                <a:latin typeface="Calibri" panose="020F0502020204030204" pitchFamily="34" charset="0"/>
                <a:ea typeface="Calibri" panose="020F0502020204030204" pitchFamily="34" charset="0"/>
              </a:rPr>
              <a:t>inter</a:t>
            </a:r>
            <a:r>
              <a:rPr lang="en-US" sz="2000" dirty="0">
                <a:solidFill>
                  <a:srgbClr val="231F20"/>
                </a:solidFill>
                <a:effectLst/>
                <a:latin typeface="Calibri" panose="020F0502020204030204" pitchFamily="34" charset="0"/>
                <a:ea typeface="Calibri" panose="020F0502020204030204" pitchFamily="34" charset="0"/>
              </a:rPr>
              <a:t>est-free days the cardholder has. If the entire balance is paid within the grace pe- </a:t>
            </a:r>
            <a:r>
              <a:rPr lang="en-US" sz="2000" dirty="0" err="1">
                <a:solidFill>
                  <a:srgbClr val="231F20"/>
                </a:solidFill>
                <a:effectLst/>
                <a:latin typeface="Calibri" panose="020F0502020204030204" pitchFamily="34" charset="0"/>
                <a:ea typeface="Calibri" panose="020F0502020204030204" pitchFamily="34" charset="0"/>
              </a:rPr>
              <a:t>riod</a:t>
            </a:r>
            <a:r>
              <a:rPr lang="en-US" sz="2000" dirty="0">
                <a:solidFill>
                  <a:srgbClr val="231F20"/>
                </a:solidFill>
                <a:effectLst/>
                <a:latin typeface="Calibri" panose="020F0502020204030204" pitchFamily="34" charset="0"/>
                <a:ea typeface="Calibri" panose="020F0502020204030204" pitchFamily="34" charset="0"/>
              </a:rPr>
              <a:t>, no interest is</a:t>
            </a:r>
            <a:r>
              <a:rPr lang="en-US" sz="2000" spc="11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due.</a:t>
            </a:r>
          </a:p>
          <a:p>
            <a:pPr marR="451485">
              <a:lnSpc>
                <a:spcPct val="88000"/>
              </a:lnSpc>
              <a:spcBef>
                <a:spcPts val="5"/>
              </a:spcBef>
              <a:spcAft>
                <a:spcPts val="0"/>
              </a:spcAft>
              <a:buClr>
                <a:srgbClr val="231F20"/>
              </a:buClr>
              <a:buSzPts val="1200"/>
              <a:buFont typeface="Calibri" panose="020F0502020204030204" pitchFamily="34" charset="0"/>
              <a:buChar char="•"/>
              <a:tabLst>
                <a:tab pos="218440" algn="l"/>
              </a:tabLst>
            </a:pPr>
            <a:endParaRPr lang="en-US" sz="2000" dirty="0">
              <a:solidFill>
                <a:srgbClr val="231F20"/>
              </a:solidFill>
              <a:effectLst/>
              <a:latin typeface="Calibri" panose="020F0502020204030204" pitchFamily="34" charset="0"/>
              <a:ea typeface="Calibri" panose="020F0502020204030204" pitchFamily="34" charset="0"/>
            </a:endParaRPr>
          </a:p>
          <a:p>
            <a:pPr marR="451485">
              <a:lnSpc>
                <a:spcPct val="88000"/>
              </a:lnSpc>
              <a:spcBef>
                <a:spcPts val="5"/>
              </a:spcBef>
              <a:spcAft>
                <a:spcPts val="0"/>
              </a:spcAft>
              <a:buClr>
                <a:srgbClr val="231F20"/>
              </a:buClr>
              <a:buSzPts val="1200"/>
              <a:buFont typeface="Calibri" panose="020F0502020204030204" pitchFamily="34" charset="0"/>
              <a:buChar char="•"/>
              <a:tabLst>
                <a:tab pos="218440" algn="l"/>
              </a:tabLst>
            </a:pPr>
            <a:r>
              <a:rPr lang="en-US" sz="2000" b="1" dirty="0">
                <a:solidFill>
                  <a:srgbClr val="231F20"/>
                </a:solidFill>
                <a:effectLst/>
                <a:latin typeface="Arial" panose="020B0604020202020204" pitchFamily="34" charset="0"/>
                <a:ea typeface="Calibri" panose="020F0502020204030204" pitchFamily="34" charset="0"/>
                <a:cs typeface="Calibri" panose="020F0502020204030204" pitchFamily="34" charset="0"/>
              </a:rPr>
              <a:t>The credit limit. </a:t>
            </a:r>
            <a:r>
              <a:rPr lang="en-US" sz="2000" dirty="0">
                <a:solidFill>
                  <a:srgbClr val="231F20"/>
                </a:solidFill>
                <a:effectLst/>
                <a:latin typeface="Calibri" panose="020F0502020204030204" pitchFamily="34" charset="0"/>
                <a:ea typeface="Calibri" panose="020F0502020204030204" pitchFamily="34" charset="0"/>
              </a:rPr>
              <a:t>This is the maximum amount of money a cardholder can charge.  A higher credit limit gives the cardholder flexibility but can also lead to credit card</a:t>
            </a:r>
            <a:r>
              <a:rPr lang="en-US" sz="2000" spc="28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balances that are difficult to pay</a:t>
            </a:r>
            <a:r>
              <a:rPr lang="en-US" sz="2000" spc="280" dirty="0">
                <a:solidFill>
                  <a:srgbClr val="231F20"/>
                </a:solidFill>
                <a:effectLst/>
                <a:latin typeface="Calibri" panose="020F0502020204030204" pitchFamily="34" charset="0"/>
                <a:ea typeface="Calibri" panose="020F0502020204030204" pitchFamily="34" charset="0"/>
              </a:rPr>
              <a:t> </a:t>
            </a:r>
            <a:r>
              <a:rPr lang="en-US" sz="2000" dirty="0">
                <a:solidFill>
                  <a:srgbClr val="231F20"/>
                </a:solidFill>
                <a:effectLst/>
                <a:latin typeface="Calibri" panose="020F0502020204030204" pitchFamily="34" charset="0"/>
                <a:ea typeface="Calibri" panose="020F0502020204030204" pitchFamily="34" charset="0"/>
              </a:rPr>
              <a:t>off.</a:t>
            </a:r>
            <a:endParaRPr lang="en-US" sz="2000" dirty="0">
              <a:effectLst/>
              <a:latin typeface="Calibri" panose="020F0502020204030204" pitchFamily="34" charset="0"/>
              <a:ea typeface="Calibri" panose="020F0502020204030204" pitchFamily="34" charset="0"/>
            </a:endParaRPr>
          </a:p>
          <a:p>
            <a:pPr marR="451485">
              <a:lnSpc>
                <a:spcPct val="88000"/>
              </a:lnSpc>
              <a:spcBef>
                <a:spcPts val="5"/>
              </a:spcBef>
              <a:spcAft>
                <a:spcPts val="0"/>
              </a:spcAft>
              <a:buClr>
                <a:srgbClr val="231F20"/>
              </a:buClr>
              <a:buSzPts val="1200"/>
              <a:buFont typeface="Calibri" panose="020F0502020204030204" pitchFamily="34" charset="0"/>
              <a:buChar char="•"/>
              <a:tabLst>
                <a:tab pos="218440" algn="l"/>
              </a:tabLst>
            </a:pPr>
            <a:endParaRPr lang="en-US" sz="2000" dirty="0">
              <a:effectLst/>
              <a:latin typeface="Calibri" panose="020F0502020204030204" pitchFamily="34" charset="0"/>
              <a:ea typeface="Calibri" panose="020F0502020204030204" pitchFamily="34" charset="0"/>
            </a:endParaRPr>
          </a:p>
          <a:p>
            <a:pPr marL="0" marR="451485" lvl="0" indent="0">
              <a:lnSpc>
                <a:spcPct val="88000"/>
              </a:lnSpc>
              <a:spcBef>
                <a:spcPts val="5"/>
              </a:spcBef>
              <a:spcAft>
                <a:spcPts val="0"/>
              </a:spcAft>
              <a:buClr>
                <a:srgbClr val="231F20"/>
              </a:buClr>
              <a:buSzPts val="1200"/>
              <a:buNone/>
              <a:tabLst>
                <a:tab pos="218440" algn="l"/>
              </a:tabLst>
            </a:pPr>
            <a:endParaRPr lang="en-US" sz="20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72797924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w Paying a Credit Card &amp; Statements Work | Credit Card Insider">
            <a:extLst>
              <a:ext uri="{FF2B5EF4-FFF2-40B4-BE49-F238E27FC236}">
                <a16:creationId xmlns:a16="http://schemas.microsoft.com/office/drawing/2014/main" id="{B8D6C322-1B63-47ED-914C-5A7086017C2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1873"/>
          <a:stretch/>
        </p:blipFill>
        <p:spPr bwMode="auto">
          <a:xfrm>
            <a:off x="3236359" y="1037690"/>
            <a:ext cx="6084603" cy="571968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a:extLst>
              <a:ext uri="{FF2B5EF4-FFF2-40B4-BE49-F238E27FC236}">
                <a16:creationId xmlns:a16="http://schemas.microsoft.com/office/drawing/2014/main" id="{FBBF9371-EDD4-4DC4-BB20-CA114C2250C0}"/>
              </a:ext>
            </a:extLst>
          </p:cNvPr>
          <p:cNvCxnSpPr/>
          <p:nvPr/>
        </p:nvCxnSpPr>
        <p:spPr>
          <a:xfrm flipH="1" flipV="1">
            <a:off x="9020710" y="1500027"/>
            <a:ext cx="1222625" cy="328773"/>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EDFFEE21-E011-4FEF-BA26-13FE0A03ACEC}"/>
              </a:ext>
            </a:extLst>
          </p:cNvPr>
          <p:cNvCxnSpPr>
            <a:cxnSpLocks/>
          </p:cNvCxnSpPr>
          <p:nvPr/>
        </p:nvCxnSpPr>
        <p:spPr>
          <a:xfrm flipH="1">
            <a:off x="9409416" y="5167901"/>
            <a:ext cx="1080499" cy="563367"/>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22923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4CCA5-E764-4734-8256-43E8B9942D86}"/>
              </a:ext>
            </a:extLst>
          </p:cNvPr>
          <p:cNvSpPr>
            <a:spLocks noGrp="1"/>
          </p:cNvSpPr>
          <p:nvPr>
            <p:ph type="title"/>
          </p:nvPr>
        </p:nvSpPr>
        <p:spPr/>
        <p:txBody>
          <a:bodyPr/>
          <a:lstStyle/>
          <a:p>
            <a:r>
              <a:rPr lang="en-US" sz="4800" dirty="0"/>
              <a:t>C’s of Credit</a:t>
            </a:r>
          </a:p>
        </p:txBody>
      </p:sp>
      <p:sp>
        <p:nvSpPr>
          <p:cNvPr id="3" name="Content Placeholder 2">
            <a:extLst>
              <a:ext uri="{FF2B5EF4-FFF2-40B4-BE49-F238E27FC236}">
                <a16:creationId xmlns:a16="http://schemas.microsoft.com/office/drawing/2014/main" id="{08D602FE-EFB7-41A8-B01C-DA1B58F324BF}"/>
              </a:ext>
            </a:extLst>
          </p:cNvPr>
          <p:cNvSpPr>
            <a:spLocks noGrp="1"/>
          </p:cNvSpPr>
          <p:nvPr>
            <p:ph idx="1"/>
          </p:nvPr>
        </p:nvSpPr>
        <p:spPr/>
        <p:txBody>
          <a:bodyPr/>
          <a:lstStyle/>
          <a:p>
            <a:r>
              <a:rPr lang="en-US" dirty="0"/>
              <a:t>Capacity—ability to pay back the loan (sometimes debt/income ratio)</a:t>
            </a:r>
          </a:p>
          <a:p>
            <a:r>
              <a:rPr lang="en-US" dirty="0"/>
              <a:t>Collateral—assets that can act as security for the loan in case of default</a:t>
            </a:r>
          </a:p>
          <a:p>
            <a:r>
              <a:rPr lang="en-US" dirty="0"/>
              <a:t>Character—reflected by credit history</a:t>
            </a:r>
          </a:p>
          <a:p>
            <a:r>
              <a:rPr lang="en-US" dirty="0"/>
              <a:t>Capital—amount of money applicant has</a:t>
            </a:r>
          </a:p>
          <a:p>
            <a:r>
              <a:rPr lang="en-US" dirty="0"/>
              <a:t>Conditions—the purpose of the loan, interest rate environment, amount</a:t>
            </a:r>
          </a:p>
          <a:p>
            <a:endParaRPr lang="en-US" dirty="0"/>
          </a:p>
        </p:txBody>
      </p:sp>
    </p:spTree>
    <p:extLst>
      <p:ext uri="{BB962C8B-B14F-4D97-AF65-F5344CB8AC3E}">
        <p14:creationId xmlns:p14="http://schemas.microsoft.com/office/powerpoint/2010/main" val="119636577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E193D-1EF7-41CE-92F5-701DF4011E87}"/>
              </a:ext>
            </a:extLst>
          </p:cNvPr>
          <p:cNvSpPr>
            <a:spLocks noGrp="1"/>
          </p:cNvSpPr>
          <p:nvPr>
            <p:ph type="title"/>
          </p:nvPr>
        </p:nvSpPr>
        <p:spPr/>
        <p:txBody>
          <a:bodyPr/>
          <a:lstStyle/>
          <a:p>
            <a:r>
              <a:rPr lang="en-US" sz="4800" dirty="0"/>
              <a:t>Other Resources	</a:t>
            </a:r>
          </a:p>
        </p:txBody>
      </p:sp>
      <p:sp>
        <p:nvSpPr>
          <p:cNvPr id="3" name="Content Placeholder 2">
            <a:extLst>
              <a:ext uri="{FF2B5EF4-FFF2-40B4-BE49-F238E27FC236}">
                <a16:creationId xmlns:a16="http://schemas.microsoft.com/office/drawing/2014/main" id="{81D2B12D-5DC4-4993-9974-31BF0C7094F0}"/>
              </a:ext>
            </a:extLst>
          </p:cNvPr>
          <p:cNvSpPr>
            <a:spLocks noGrp="1"/>
          </p:cNvSpPr>
          <p:nvPr>
            <p:ph idx="1"/>
          </p:nvPr>
        </p:nvSpPr>
        <p:spPr/>
        <p:txBody>
          <a:bodyPr/>
          <a:lstStyle/>
          <a:p>
            <a:pPr marL="0" indent="0">
              <a:buNone/>
            </a:pPr>
            <a:r>
              <a:rPr lang="en-US" dirty="0"/>
              <a:t>Kahoot: </a:t>
            </a:r>
            <a:r>
              <a:rPr lang="en-US" dirty="0">
                <a:hlinkClick r:id="rId2"/>
              </a:rPr>
              <a:t>https://create.kahoot.it/share/buying-on-credit-video-and-quiz/f3e00f43-b16f-447b-9e88-3005c27637cf</a:t>
            </a:r>
            <a:r>
              <a:rPr lang="en-US" dirty="0"/>
              <a:t> </a:t>
            </a:r>
          </a:p>
          <a:p>
            <a:pPr marL="0" indent="0">
              <a:buNone/>
            </a:pPr>
            <a:r>
              <a:rPr lang="en-US" dirty="0"/>
              <a:t>Kahoot: https://create.kahoot.it/share/credit-decisions-video-and-quiz/82b282a7-2518-4e5f-abf5-82a53fc9322e</a:t>
            </a:r>
          </a:p>
          <a:p>
            <a:pPr marL="0" indent="0">
              <a:buNone/>
            </a:pPr>
            <a:r>
              <a:rPr lang="en-US" dirty="0"/>
              <a:t>Video: </a:t>
            </a:r>
            <a:r>
              <a:rPr lang="en-US" dirty="0">
                <a:hlinkClick r:id="rId3"/>
              </a:rPr>
              <a:t>https://player.vimeo.com/video/248484029</a:t>
            </a:r>
            <a:endParaRPr lang="en-US" dirty="0"/>
          </a:p>
          <a:p>
            <a:pPr marL="0" indent="0">
              <a:buNone/>
            </a:pPr>
            <a:endParaRPr lang="en-US" dirty="0"/>
          </a:p>
        </p:txBody>
      </p:sp>
    </p:spTree>
    <p:extLst>
      <p:ext uri="{BB962C8B-B14F-4D97-AF65-F5344CB8AC3E}">
        <p14:creationId xmlns:p14="http://schemas.microsoft.com/office/powerpoint/2010/main" val="53811452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a:p>
            <a:pPr>
              <a:buFont typeface="Arial" panose="020B0604020202020204" pitchFamily="34" charset="0"/>
              <a:buChar char="•"/>
            </a:pPr>
            <a:r>
              <a:rPr lang="en-US" dirty="0"/>
              <a:t>Consumer Credit: Buy Now, Pay Later, and More</a:t>
            </a:r>
          </a:p>
          <a:p>
            <a:pPr marL="0" indent="0">
              <a:buNone/>
            </a:pPr>
            <a:r>
              <a:rPr lang="en-US" dirty="0"/>
              <a:t>In Virtual Economics, </a:t>
            </a:r>
            <a:r>
              <a:rPr lang="en-US" i="1" dirty="0"/>
              <a:t>Personal Decision Making: Focus on Economics</a:t>
            </a:r>
            <a:r>
              <a:rPr lang="en-US" dirty="0"/>
              <a:t>, Lesson 10</a:t>
            </a:r>
          </a:p>
          <a:p>
            <a:pPr marL="0" indent="0">
              <a:buNone/>
            </a:pPr>
            <a:r>
              <a:rPr lang="en-US" dirty="0"/>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41691AA-72B1-45C5-A6BF-BD3611089622}"/>
              </a:ext>
            </a:extLst>
          </p:cNvPr>
          <p:cNvPicPr>
            <a:picLocks noChangeAspect="1"/>
          </p:cNvPicPr>
          <p:nvPr/>
        </p:nvPicPr>
        <p:blipFill>
          <a:blip r:embed="rId3"/>
          <a:stretch>
            <a:fillRect/>
          </a:stretch>
        </p:blipFill>
        <p:spPr>
          <a:xfrm>
            <a:off x="1052512" y="1247775"/>
            <a:ext cx="10086975" cy="4362450"/>
          </a:xfrm>
          <a:prstGeom prst="rect">
            <a:avLst/>
          </a:prstGeom>
        </p:spPr>
      </p:pic>
    </p:spTree>
    <p:extLst>
      <p:ext uri="{BB962C8B-B14F-4D97-AF65-F5344CB8AC3E}">
        <p14:creationId xmlns:p14="http://schemas.microsoft.com/office/powerpoint/2010/main" val="282780737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A151A6-BFB6-4EF9-A8C0-19E890976463}"/>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ECECF055-3B6C-4A88-A683-6B84E1A9D05E}"/>
              </a:ext>
            </a:extLst>
          </p:cNvPr>
          <p:cNvPicPr>
            <a:picLocks noChangeAspect="1"/>
          </p:cNvPicPr>
          <p:nvPr/>
        </p:nvPicPr>
        <p:blipFill>
          <a:blip r:embed="rId2"/>
          <a:stretch>
            <a:fillRect/>
          </a:stretch>
        </p:blipFill>
        <p:spPr>
          <a:xfrm>
            <a:off x="609600" y="1289685"/>
            <a:ext cx="10829925" cy="4867275"/>
          </a:xfrm>
          <a:prstGeom prst="rect">
            <a:avLst/>
          </a:prstGeom>
        </p:spPr>
      </p:pic>
    </p:spTree>
    <p:extLst>
      <p:ext uri="{BB962C8B-B14F-4D97-AF65-F5344CB8AC3E}">
        <p14:creationId xmlns:p14="http://schemas.microsoft.com/office/powerpoint/2010/main" val="376122752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6B071-F184-4A48-A5B1-EF4992C14B90}"/>
              </a:ext>
            </a:extLst>
          </p:cNvPr>
          <p:cNvSpPr>
            <a:spLocks noGrp="1"/>
          </p:cNvSpPr>
          <p:nvPr>
            <p:ph type="title"/>
          </p:nvPr>
        </p:nvSpPr>
        <p:spPr/>
        <p:txBody>
          <a:bodyPr/>
          <a:lstStyle/>
          <a:p>
            <a:r>
              <a:rPr lang="en-US" sz="4800" dirty="0"/>
              <a:t>Credit or no credit?	</a:t>
            </a:r>
          </a:p>
        </p:txBody>
      </p:sp>
      <p:sp>
        <p:nvSpPr>
          <p:cNvPr id="3" name="Content Placeholder 2">
            <a:extLst>
              <a:ext uri="{FF2B5EF4-FFF2-40B4-BE49-F238E27FC236}">
                <a16:creationId xmlns:a16="http://schemas.microsoft.com/office/drawing/2014/main" id="{6DFF14B4-B22C-42BC-BBF0-C5FB28E70FBB}"/>
              </a:ext>
            </a:extLst>
          </p:cNvPr>
          <p:cNvSpPr>
            <a:spLocks noGrp="1"/>
          </p:cNvSpPr>
          <p:nvPr>
            <p:ph idx="1"/>
          </p:nvPr>
        </p:nvSpPr>
        <p:spPr>
          <a:xfrm>
            <a:off x="609600" y="1931542"/>
            <a:ext cx="10972800" cy="4225418"/>
          </a:xfrm>
        </p:spPr>
        <p:txBody>
          <a:bodyPr/>
          <a:lstStyle/>
          <a:p>
            <a:pPr marL="0" indent="0">
              <a:buNone/>
            </a:pPr>
            <a:r>
              <a:rPr lang="en-US" dirty="0"/>
              <a:t>Tell students there is a lot to know about credit, and that buying on credit isn’t necessarily bad.</a:t>
            </a:r>
          </a:p>
          <a:p>
            <a:pPr marL="0" indent="0">
              <a:buNone/>
            </a:pPr>
            <a:endParaRPr lang="en-US" dirty="0"/>
          </a:p>
          <a:p>
            <a:pPr marL="0" indent="0">
              <a:buNone/>
            </a:pPr>
            <a:endParaRPr lang="en-US" dirty="0">
              <a:hlinkClick r:id="rId2"/>
            </a:endParaRPr>
          </a:p>
          <a:p>
            <a:pPr marL="0" indent="0">
              <a:buNone/>
            </a:pPr>
            <a:endParaRPr lang="en-US" dirty="0">
              <a:hlinkClick r:id="rId2"/>
            </a:endParaRPr>
          </a:p>
          <a:p>
            <a:pPr marL="0" indent="0">
              <a:buNone/>
            </a:pPr>
            <a:endParaRPr lang="en-US" dirty="0">
              <a:hlinkClick r:id="rId2"/>
            </a:endParaRPr>
          </a:p>
          <a:p>
            <a:pPr marL="0" indent="0">
              <a:buNone/>
            </a:pPr>
            <a:r>
              <a:rPr lang="en-US" dirty="0">
                <a:hlinkClick r:id="rId2"/>
              </a:rPr>
              <a:t>https://player.vimeo.com/video/248483852</a:t>
            </a:r>
            <a:r>
              <a:rPr lang="en-US" dirty="0"/>
              <a:t> </a:t>
            </a:r>
          </a:p>
        </p:txBody>
      </p:sp>
      <p:pic>
        <p:nvPicPr>
          <p:cNvPr id="5" name="Picture 4">
            <a:extLst>
              <a:ext uri="{FF2B5EF4-FFF2-40B4-BE49-F238E27FC236}">
                <a16:creationId xmlns:a16="http://schemas.microsoft.com/office/drawing/2014/main" id="{2384B599-8554-4703-92A4-13E858E31BA7}"/>
              </a:ext>
            </a:extLst>
          </p:cNvPr>
          <p:cNvPicPr>
            <a:picLocks noChangeAspect="1"/>
          </p:cNvPicPr>
          <p:nvPr/>
        </p:nvPicPr>
        <p:blipFill>
          <a:blip r:embed="rId3"/>
          <a:stretch>
            <a:fillRect/>
          </a:stretch>
        </p:blipFill>
        <p:spPr>
          <a:xfrm>
            <a:off x="2409825" y="2848863"/>
            <a:ext cx="7372350" cy="2390775"/>
          </a:xfrm>
          <a:prstGeom prst="rect">
            <a:avLst/>
          </a:prstGeom>
        </p:spPr>
      </p:pic>
    </p:spTree>
    <p:extLst>
      <p:ext uri="{BB962C8B-B14F-4D97-AF65-F5344CB8AC3E}">
        <p14:creationId xmlns:p14="http://schemas.microsoft.com/office/powerpoint/2010/main" val="429083378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DCA8-4C5E-41E5-8484-6D7961BDD796}"/>
              </a:ext>
            </a:extLst>
          </p:cNvPr>
          <p:cNvSpPr>
            <a:spLocks noGrp="1"/>
          </p:cNvSpPr>
          <p:nvPr>
            <p:ph type="title"/>
          </p:nvPr>
        </p:nvSpPr>
        <p:spPr/>
        <p:txBody>
          <a:bodyPr/>
          <a:lstStyle/>
          <a:p>
            <a:r>
              <a:rPr lang="en-US" sz="4800" dirty="0"/>
              <a:t>How To Evaluate Whether to Buy on Credit</a:t>
            </a:r>
          </a:p>
        </p:txBody>
      </p:sp>
      <p:sp>
        <p:nvSpPr>
          <p:cNvPr id="3" name="Content Placeholder 2">
            <a:extLst>
              <a:ext uri="{FF2B5EF4-FFF2-40B4-BE49-F238E27FC236}">
                <a16:creationId xmlns:a16="http://schemas.microsoft.com/office/drawing/2014/main" id="{F58B2736-E7BD-42C6-9745-DB25F96667EB}"/>
              </a:ext>
            </a:extLst>
          </p:cNvPr>
          <p:cNvSpPr>
            <a:spLocks noGrp="1"/>
          </p:cNvSpPr>
          <p:nvPr>
            <p:ph idx="1"/>
          </p:nvPr>
        </p:nvSpPr>
        <p:spPr/>
        <p:txBody>
          <a:bodyPr/>
          <a:lstStyle/>
          <a:p>
            <a:pPr marL="514350" indent="-514350">
              <a:buAutoNum type="arabicPeriod"/>
            </a:pPr>
            <a:r>
              <a:rPr lang="en-US" dirty="0"/>
              <a:t>What decision are you trying to make?</a:t>
            </a:r>
          </a:p>
          <a:p>
            <a:pPr marL="514350" indent="-514350">
              <a:buAutoNum type="arabicPeriod"/>
            </a:pPr>
            <a:r>
              <a:rPr lang="en-US" dirty="0"/>
              <a:t>What are your goals that will be accomplished with your decision?</a:t>
            </a:r>
          </a:p>
          <a:p>
            <a:pPr marL="514350" indent="-514350">
              <a:buAutoNum type="arabicPeriod"/>
            </a:pPr>
            <a:r>
              <a:rPr lang="en-US" dirty="0"/>
              <a:t>What are the alternatives?</a:t>
            </a:r>
          </a:p>
          <a:p>
            <a:pPr marL="514350" indent="-514350">
              <a:buAutoNum type="arabicPeriod"/>
            </a:pPr>
            <a:r>
              <a:rPr lang="en-US" dirty="0"/>
              <a:t>Benefits of buying with credit</a:t>
            </a:r>
          </a:p>
          <a:p>
            <a:pPr marL="514350" indent="-514350">
              <a:buAutoNum type="arabicPeriod"/>
            </a:pPr>
            <a:r>
              <a:rPr lang="en-US" dirty="0"/>
              <a:t>Costs of buying with credit</a:t>
            </a:r>
          </a:p>
        </p:txBody>
      </p:sp>
    </p:spTree>
    <p:extLst>
      <p:ext uri="{BB962C8B-B14F-4D97-AF65-F5344CB8AC3E}">
        <p14:creationId xmlns:p14="http://schemas.microsoft.com/office/powerpoint/2010/main" val="72860584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C129-8BBE-4BD1-8EFB-ACCD86AF44B8}"/>
              </a:ext>
            </a:extLst>
          </p:cNvPr>
          <p:cNvSpPr>
            <a:spLocks noGrp="1"/>
          </p:cNvSpPr>
          <p:nvPr>
            <p:ph type="title"/>
          </p:nvPr>
        </p:nvSpPr>
        <p:spPr/>
        <p:txBody>
          <a:bodyPr/>
          <a:lstStyle/>
          <a:p>
            <a:r>
              <a:rPr lang="en-US" sz="4800" dirty="0"/>
              <a:t>Jennifer</a:t>
            </a:r>
          </a:p>
        </p:txBody>
      </p:sp>
      <p:sp>
        <p:nvSpPr>
          <p:cNvPr id="3" name="Content Placeholder 2">
            <a:extLst>
              <a:ext uri="{FF2B5EF4-FFF2-40B4-BE49-F238E27FC236}">
                <a16:creationId xmlns:a16="http://schemas.microsoft.com/office/drawing/2014/main" id="{978AB766-3D54-4EA2-87AB-25689F735DD8}"/>
              </a:ext>
            </a:extLst>
          </p:cNvPr>
          <p:cNvSpPr>
            <a:spLocks noGrp="1"/>
          </p:cNvSpPr>
          <p:nvPr>
            <p:ph idx="1"/>
          </p:nvPr>
        </p:nvSpPr>
        <p:spPr/>
        <p:txBody>
          <a:bodyPr/>
          <a:lstStyle/>
          <a:p>
            <a:pPr marL="0" indent="0">
              <a:buNone/>
            </a:pPr>
            <a:r>
              <a:rPr lang="en-US" dirty="0"/>
              <a:t>…is a high school senior. Her parents gave her a credit card and told her that she may use the card only in case of an emergency. As she was walking across the Mall, she saw the perfect dress for the senior prom in a store window. The prom is 2 weeks away. The dress is $125. The sign in the window read </a:t>
            </a:r>
            <a:r>
              <a:rPr lang="en-US" b="1" dirty="0"/>
              <a:t>One day only, all items 25% off ticket price</a:t>
            </a:r>
            <a:r>
              <a:rPr lang="en-US" dirty="0"/>
              <a:t>. Jennifer’s grandmother, a dressmaker, told her if she needed a special dress, she would be happy to sew it for her. What should Jennifer do?</a:t>
            </a:r>
          </a:p>
        </p:txBody>
      </p:sp>
    </p:spTree>
    <p:extLst>
      <p:ext uri="{BB962C8B-B14F-4D97-AF65-F5344CB8AC3E}">
        <p14:creationId xmlns:p14="http://schemas.microsoft.com/office/powerpoint/2010/main" val="398958001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19299-B60D-4857-9C81-258F6407AAC1}"/>
              </a:ext>
            </a:extLst>
          </p:cNvPr>
          <p:cNvSpPr>
            <a:spLocks noGrp="1"/>
          </p:cNvSpPr>
          <p:nvPr>
            <p:ph type="title"/>
          </p:nvPr>
        </p:nvSpPr>
        <p:spPr/>
        <p:txBody>
          <a:bodyPr/>
          <a:lstStyle/>
          <a:p>
            <a:r>
              <a:rPr lang="en-US" sz="4800" dirty="0"/>
              <a:t>Tony</a:t>
            </a:r>
          </a:p>
        </p:txBody>
      </p:sp>
      <p:sp>
        <p:nvSpPr>
          <p:cNvPr id="3" name="Content Placeholder 2">
            <a:extLst>
              <a:ext uri="{FF2B5EF4-FFF2-40B4-BE49-F238E27FC236}">
                <a16:creationId xmlns:a16="http://schemas.microsoft.com/office/drawing/2014/main" id="{1F375857-01A1-4B15-9498-F8E30AD46FED}"/>
              </a:ext>
            </a:extLst>
          </p:cNvPr>
          <p:cNvSpPr>
            <a:spLocks noGrp="1"/>
          </p:cNvSpPr>
          <p:nvPr>
            <p:ph idx="1"/>
          </p:nvPr>
        </p:nvSpPr>
        <p:spPr/>
        <p:txBody>
          <a:bodyPr/>
          <a:lstStyle/>
          <a:p>
            <a:pPr marL="0" indent="0">
              <a:buNone/>
            </a:pPr>
            <a:r>
              <a:rPr lang="en-US" dirty="0"/>
              <a:t>…spends much of each day in his car commuting from home to school to work. His parents gave him a credit card to be used only for emergencies. Recently, the sound system in his car went on the blink. He enjoys listening to music on his long drives. He went to the repair shop and was told it would cost $75 to diagnose the problem. To fix it, he would have to pay an additional cost for labor and parts. The repair person said they had a special sale on parts for $150. What should Tony do?</a:t>
            </a:r>
          </a:p>
          <a:p>
            <a:pPr marL="0" indent="0">
              <a:buNone/>
            </a:pPr>
            <a:endParaRPr lang="en-US" dirty="0"/>
          </a:p>
        </p:txBody>
      </p:sp>
    </p:spTree>
    <p:extLst>
      <p:ext uri="{BB962C8B-B14F-4D97-AF65-F5344CB8AC3E}">
        <p14:creationId xmlns:p14="http://schemas.microsoft.com/office/powerpoint/2010/main" val="35509374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861A-699E-41B0-8DE5-65C7F216E444}"/>
              </a:ext>
            </a:extLst>
          </p:cNvPr>
          <p:cNvSpPr>
            <a:spLocks noGrp="1"/>
          </p:cNvSpPr>
          <p:nvPr>
            <p:ph type="title"/>
          </p:nvPr>
        </p:nvSpPr>
        <p:spPr/>
        <p:txBody>
          <a:bodyPr/>
          <a:lstStyle/>
          <a:p>
            <a:r>
              <a:rPr lang="en-US" sz="4800" dirty="0"/>
              <a:t>Sarah</a:t>
            </a:r>
          </a:p>
        </p:txBody>
      </p:sp>
      <p:sp>
        <p:nvSpPr>
          <p:cNvPr id="3" name="Content Placeholder 2">
            <a:extLst>
              <a:ext uri="{FF2B5EF4-FFF2-40B4-BE49-F238E27FC236}">
                <a16:creationId xmlns:a16="http://schemas.microsoft.com/office/drawing/2014/main" id="{5149D811-A311-403C-9A27-8F812BCECD1B}"/>
              </a:ext>
            </a:extLst>
          </p:cNvPr>
          <p:cNvSpPr>
            <a:spLocks noGrp="1"/>
          </p:cNvSpPr>
          <p:nvPr>
            <p:ph idx="1"/>
          </p:nvPr>
        </p:nvSpPr>
        <p:spPr>
          <a:xfrm>
            <a:off x="609600" y="1931541"/>
            <a:ext cx="10972800" cy="4718578"/>
          </a:xfrm>
        </p:spPr>
        <p:txBody>
          <a:bodyPr/>
          <a:lstStyle/>
          <a:p>
            <a:pPr marL="0" indent="0">
              <a:buNone/>
            </a:pPr>
            <a:r>
              <a:rPr lang="en-US" dirty="0"/>
              <a:t>…is a college student who had volunteered to drive three members of her debate team to the state championship in a city 75 miles away. As they were approaching a small town halfway there, they stopped at a fast-food restaurant to get something to eat. When they got back into the car, the car would not start. They got out and pushed the car to the gas station next door. Sarah was told her battery was dead and a new one would cost $80. If they pooled their money they would have just enough to buy the battery. Sarah could have the car jump started and hope that the battery would recharge during the rest of the trip. She has a credit card and she s responsible for paying all her bills. What should Sarah do?</a:t>
            </a:r>
          </a:p>
        </p:txBody>
      </p:sp>
    </p:spTree>
    <p:extLst>
      <p:ext uri="{BB962C8B-B14F-4D97-AF65-F5344CB8AC3E}">
        <p14:creationId xmlns:p14="http://schemas.microsoft.com/office/powerpoint/2010/main" val="3149735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9420-6DA3-4B40-A5C5-F7F1F9CE4E5A}"/>
              </a:ext>
            </a:extLst>
          </p:cNvPr>
          <p:cNvSpPr>
            <a:spLocks noGrp="1"/>
          </p:cNvSpPr>
          <p:nvPr>
            <p:ph type="title"/>
          </p:nvPr>
        </p:nvSpPr>
        <p:spPr/>
        <p:txBody>
          <a:bodyPr/>
          <a:lstStyle/>
          <a:p>
            <a:r>
              <a:rPr lang="en-US" sz="4800" dirty="0"/>
              <a:t>Jason	</a:t>
            </a:r>
          </a:p>
        </p:txBody>
      </p:sp>
      <p:sp>
        <p:nvSpPr>
          <p:cNvPr id="3" name="Content Placeholder 2">
            <a:extLst>
              <a:ext uri="{FF2B5EF4-FFF2-40B4-BE49-F238E27FC236}">
                <a16:creationId xmlns:a16="http://schemas.microsoft.com/office/drawing/2014/main" id="{9E15D9F7-681B-4996-892D-C8B59FCD51B3}"/>
              </a:ext>
            </a:extLst>
          </p:cNvPr>
          <p:cNvSpPr>
            <a:spLocks noGrp="1"/>
          </p:cNvSpPr>
          <p:nvPr>
            <p:ph idx="1"/>
          </p:nvPr>
        </p:nvSpPr>
        <p:spPr/>
        <p:txBody>
          <a:bodyPr/>
          <a:lstStyle/>
          <a:p>
            <a:pPr marL="0" indent="0">
              <a:buNone/>
            </a:pPr>
            <a:r>
              <a:rPr lang="en-US" dirty="0"/>
              <a:t>…is an honors pre-med student at the state university. He is on a very limited budget. Each semester, he charges his tuition and fees. He pays for his books with money in his savings account, which has only $30 left. One of his professors strongly recommended that he purchase books on an optional reading list that cost $250 to better prepare him for medical school entrance exams. A high score on the exam may help Jason get a scholarship to attend medical school. What should Jason do?</a:t>
            </a:r>
          </a:p>
        </p:txBody>
      </p:sp>
    </p:spTree>
    <p:extLst>
      <p:ext uri="{BB962C8B-B14F-4D97-AF65-F5344CB8AC3E}">
        <p14:creationId xmlns:p14="http://schemas.microsoft.com/office/powerpoint/2010/main" val="2425942961"/>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1972</TotalTime>
  <Words>1006</Words>
  <Application>Microsoft Office PowerPoint</Application>
  <PresentationFormat>Widescreen</PresentationFormat>
  <Paragraphs>54</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  National Personal Finance Challenge Webinar Series Standard 4: Using Credit  Lesson 1: Consumer Credit: Buy Now, Pay Later and More  Presented by Dr. Julie Heath julia.heath@uc.edu </vt:lpstr>
      <vt:lpstr>PowerPoint Presentation</vt:lpstr>
      <vt:lpstr>PowerPoint Presentation</vt:lpstr>
      <vt:lpstr>Credit or no credit? </vt:lpstr>
      <vt:lpstr>How To Evaluate Whether to Buy on Credit</vt:lpstr>
      <vt:lpstr>Jennifer</vt:lpstr>
      <vt:lpstr>Tony</vt:lpstr>
      <vt:lpstr>Sarah</vt:lpstr>
      <vt:lpstr>Jason </vt:lpstr>
      <vt:lpstr>Credit Card Vocabulary</vt:lpstr>
      <vt:lpstr>PowerPoint Presentation</vt:lpstr>
      <vt:lpstr>C’s of Credit</vt:lpstr>
      <vt:lpstr>Other Resources </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123</cp:revision>
  <dcterms:created xsi:type="dcterms:W3CDTF">2012-09-11T15:07:18Z</dcterms:created>
  <dcterms:modified xsi:type="dcterms:W3CDTF">2021-01-03T17:17:35Z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