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68" r:id="rId6"/>
    <p:sldId id="278" r:id="rId7"/>
    <p:sldId id="280" r:id="rId8"/>
    <p:sldId id="304" r:id="rId9"/>
    <p:sldId id="305" r:id="rId10"/>
    <p:sldId id="306" r:id="rId11"/>
    <p:sldId id="303" r:id="rId12"/>
    <p:sldId id="307" r:id="rId13"/>
    <p:sldId id="282" r:id="rId14"/>
    <p:sldId id="283" r:id="rId15"/>
    <p:sldId id="295" r:id="rId16"/>
    <p:sldId id="284" r:id="rId17"/>
    <p:sldId id="285" r:id="rId18"/>
    <p:sldId id="297" r:id="rId19"/>
    <p:sldId id="287" r:id="rId20"/>
    <p:sldId id="289" r:id="rId21"/>
    <p:sldId id="288" r:id="rId22"/>
    <p:sldId id="299" r:id="rId23"/>
    <p:sldId id="298" r:id="rId24"/>
    <p:sldId id="300" r:id="rId25"/>
    <p:sldId id="301" r:id="rId26"/>
    <p:sldId id="302" r:id="rId27"/>
    <p:sldId id="292" r:id="rId28"/>
    <p:sldId id="286" r:id="rId29"/>
    <p:sldId id="294" r:id="rId30"/>
    <p:sldId id="260" r:id="rId31"/>
    <p:sldId id="266"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9" autoAdjust="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189637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the contents of the pay stub with your students.  Note the hours worked multiplied by the rate of pay (50 hours X $9 = $450).  Next point out the relationship between “this period” and “YTD” values.  Next, discuss what the required deductions are that appear on this stub.  Note also that in this example, there are no state income taxes withdrawn.  Also note to your students that there is another section labeled “Other Deductions” listed below the “Required Deductions.”  For this example, John Doe does not have any health insurance, 401K, or parking deductions coming out of his gross pay.  It is recommended for you to review the contents of the check, the check number, date, net pay amount, etc.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350326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Time for a formative assessment to check students understanding of the materials.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14</a:t>
            </a:fld>
            <a:endParaRPr lang="en-US"/>
          </a:p>
        </p:txBody>
      </p:sp>
    </p:spTree>
    <p:extLst>
      <p:ext uri="{BB962C8B-B14F-4D97-AF65-F5344CB8AC3E}">
        <p14:creationId xmlns:p14="http://schemas.microsoft.com/office/powerpoint/2010/main" val="342368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may be other answers generated by students for the possible deductions question.</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15</a:t>
            </a:fld>
            <a:endParaRPr lang="en-US"/>
          </a:p>
        </p:txBody>
      </p:sp>
    </p:spTree>
    <p:extLst>
      <p:ext uri="{BB962C8B-B14F-4D97-AF65-F5344CB8AC3E}">
        <p14:creationId xmlns:p14="http://schemas.microsoft.com/office/powerpoint/2010/main" val="251195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important to note to the students that the first 3 taxes listed are the employee's responsibility, but the last 2 related to FICA are a shared responsibility with the employee and the employer.</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222432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these deductions may not be required, students should be informed about how these deductions </a:t>
            </a:r>
            <a:r>
              <a:rPr lang="en-US" b="1" dirty="0"/>
              <a:t>will impact the net pay amount</a:t>
            </a:r>
            <a:r>
              <a:rPr lang="en-US" dirty="0"/>
              <a:t>.</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375284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18</a:t>
            </a:fld>
            <a:endParaRPr lang="en-US"/>
          </a:p>
        </p:txBody>
      </p:sp>
    </p:spTree>
    <p:extLst>
      <p:ext uri="{BB962C8B-B14F-4D97-AF65-F5344CB8AC3E}">
        <p14:creationId xmlns:p14="http://schemas.microsoft.com/office/powerpoint/2010/main" val="146310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to teachers that these numbers can change from year to year.  Refer students to the IRS.gov website for current and former year’s information.</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19</a:t>
            </a:fld>
            <a:endParaRPr lang="en-US"/>
          </a:p>
        </p:txBody>
      </p:sp>
    </p:spTree>
    <p:extLst>
      <p:ext uri="{BB962C8B-B14F-4D97-AF65-F5344CB8AC3E}">
        <p14:creationId xmlns:p14="http://schemas.microsoft.com/office/powerpoint/2010/main" val="346903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20</a:t>
            </a:fld>
            <a:endParaRPr lang="en-US"/>
          </a:p>
        </p:txBody>
      </p:sp>
    </p:spTree>
    <p:extLst>
      <p:ext uri="{BB962C8B-B14F-4D97-AF65-F5344CB8AC3E}">
        <p14:creationId xmlns:p14="http://schemas.microsoft.com/office/powerpoint/2010/main" val="2847130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need to explain the calculations to students.  For tax year 2020, the first $19,750 are taxed at 10%, the range of $19751 to $80, 250 is taxed at 12% and the remaining balance up to 160,000 is taxed at 22%.  The illustration of the marginal tax rate and brackets illustrates what a progressive tax looks like as someone’s income increases.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21</a:t>
            </a:fld>
            <a:endParaRPr lang="en-US"/>
          </a:p>
        </p:txBody>
      </p:sp>
    </p:spTree>
    <p:extLst>
      <p:ext uri="{BB962C8B-B14F-4D97-AF65-F5344CB8AC3E}">
        <p14:creationId xmlns:p14="http://schemas.microsoft.com/office/powerpoint/2010/main" val="344346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4090137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24</a:t>
            </a:fld>
            <a:endParaRPr lang="en-US"/>
          </a:p>
        </p:txBody>
      </p:sp>
    </p:spTree>
    <p:extLst>
      <p:ext uri="{BB962C8B-B14F-4D97-AF65-F5344CB8AC3E}">
        <p14:creationId xmlns:p14="http://schemas.microsoft.com/office/powerpoint/2010/main" val="17263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solidFill>
                  <a:schemeClr val="dk1"/>
                </a:solidFill>
                <a:highlight>
                  <a:srgbClr val="FFFFFF"/>
                </a:highlight>
                <a:latin typeface="+mn-lt"/>
                <a:ea typeface="Calibri"/>
                <a:cs typeface="Calibri"/>
                <a:sym typeface="Calibri"/>
              </a:rPr>
              <a:t>Explain to students that Benjamin Franklin made this observation over 231 years ago in 1789.  Help students understand that personal income tax is a responsibility and part of life in most countries because governments rely on taxes to provide various goods and services for its citizens.  Remind students that a progressive income tax system increases the marginal tax rates as income increases but using the standard deduction or itemized deductions can help reduce the amount of taxes paid or what we refer to as our tax burden.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25</a:t>
            </a:fld>
            <a:endParaRPr lang="en-US"/>
          </a:p>
        </p:txBody>
      </p:sp>
    </p:spTree>
    <p:extLst>
      <p:ext uri="{BB962C8B-B14F-4D97-AF65-F5344CB8AC3E}">
        <p14:creationId xmlns:p14="http://schemas.microsoft.com/office/powerpoint/2010/main" val="244641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27</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28</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will be calculating Gross Pay.  The amount is correct but confusing as it does not reflect any deductions. This causes a surprise the first time you see the difference between your expected income of $150 versus your take home pay because of taxes and various additional deductions that may occur.</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100914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307565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for math concepts that involve taxes.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411395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students that sales tax varies from state to state.  Also note that states determine what items are taxed (food, clothing, etc.)</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325107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 table above.  What initial thoughts/predictions do they have about Freddie, Elissa, and Velma as taxpayers?</a:t>
            </a:r>
          </a:p>
          <a:p>
            <a:r>
              <a:rPr lang="en-US" dirty="0"/>
              <a:t>Answers could include:  Freddie may work part-time, Elissa makes more money than Freddie but half that of Velma.  What type of career does Velma have that her taxable income is twice that of Elissa?  Tie these back to the standard 1:  Earning an income</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367341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practice to reinforce ( Pre-Algebra/Algebra1 level)</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336966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solidFill>
                  <a:schemeClr val="dk1"/>
                </a:solidFill>
                <a:highlight>
                  <a:srgbClr val="FFFFFF"/>
                </a:highlight>
                <a:latin typeface="+mn-lt"/>
                <a:ea typeface="Calibri"/>
                <a:cs typeface="Calibri"/>
                <a:sym typeface="Calibri"/>
              </a:rPr>
              <a:t>Ask students to again consider the first question from the warm-up: Why did I not get $150 on my paycheck amount?  This is the introduction to wages earned and then what is taken home, often referred to as ‘take-home pay’ or Net pay on the pay stub.</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356484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77440"/>
            <a:ext cx="109728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06984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304800" y="205503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E0FD2B87-D95D-4BB3-8ECE-F7413BD32D46}"/>
              </a:ext>
            </a:extLst>
          </p:cNvPr>
          <p:cNvPicPr>
            <a:picLocks noChangeAspect="1"/>
          </p:cNvPicPr>
          <p:nvPr userDrawn="1"/>
        </p:nvPicPr>
        <p:blipFill>
          <a:blip r:embed="rId14"/>
          <a:stretch>
            <a:fillRect/>
          </a:stretch>
        </p:blipFill>
        <p:spPr>
          <a:xfrm>
            <a:off x="9491375" y="276999"/>
            <a:ext cx="2419350" cy="724398"/>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BDD0B7DF-E2BE-401D-B508-D4EA792C1BE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02047" y="345449"/>
            <a:ext cx="1498753" cy="7243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namarasa@v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eO4BX8dLgX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rs.gov/pub/irs-pdf/i1040t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rs.gov/pub/irs-pdf/f104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uncilforeconed.org/resource/national-standards-for-financial-literacy/#sthash.11CbykLO.dpb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econedlink.org/resources/uncle-sam-takes-a-bit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1"/>
            <a:ext cx="7772400" cy="424493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National Personal Finance Challenge Webinar Series</a:t>
            </a:r>
            <a:br>
              <a:rPr lang="en-US" sz="6000" dirty="0">
                <a:ln w="11430"/>
                <a:effectLst>
                  <a:outerShdw blurRad="80000" dist="40000" dir="5040000" algn="tl">
                    <a:srgbClr val="000000">
                      <a:alpha val="0"/>
                    </a:srgbClr>
                  </a:outerShdw>
                </a:effectLst>
                <a:ea typeface="+mj-ea"/>
                <a:cs typeface="+mj-cs"/>
              </a:rPr>
            </a:br>
            <a: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t>Standard 1: Earning an Income</a:t>
            </a:r>
            <a:b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br>
            <a:r>
              <a:rPr lang="en-US" sz="3600" dirty="0">
                <a:ln w="11430"/>
                <a:solidFill>
                  <a:schemeClr val="tx1"/>
                </a:solidFill>
                <a:effectLst>
                  <a:outerShdw blurRad="80000" dist="40000" dir="5040000" algn="tl">
                    <a:srgbClr val="000000">
                      <a:alpha val="0"/>
                    </a:srgbClr>
                  </a:outerShdw>
                </a:effectLst>
                <a:latin typeface="Calibri"/>
                <a:ea typeface="ＭＳ Ｐゴシック"/>
                <a:cs typeface="Calibri"/>
              </a:rPr>
              <a:t>Lesson 2: Uncle Sam Takes a Bite + Tax Math</a:t>
            </a:r>
            <a:br>
              <a:rPr lang="en-US" sz="4400" dirty="0"/>
            </a:br>
            <a:r>
              <a:rPr lang="en-US" sz="2200" i="1" dirty="0">
                <a:solidFill>
                  <a:schemeClr val="tx1"/>
                </a:solidFill>
                <a:latin typeface="Calibri"/>
                <a:ea typeface="ＭＳ Ｐゴシック"/>
                <a:cs typeface="Calibri"/>
              </a:rPr>
              <a:t>Presented by</a:t>
            </a:r>
            <a:br>
              <a:rPr lang="en-US" sz="2200" i="1" dirty="0">
                <a:solidFill>
                  <a:schemeClr val="tx1"/>
                </a:solidFill>
                <a:latin typeface="Calibri"/>
                <a:ea typeface="ＭＳ Ｐゴシック"/>
                <a:cs typeface="Calibri"/>
              </a:rPr>
            </a:br>
            <a:r>
              <a:rPr lang="en-US" sz="2200" i="1" dirty="0">
                <a:solidFill>
                  <a:schemeClr val="tx1"/>
                </a:solidFill>
                <a:latin typeface="Calibri"/>
                <a:ea typeface="ＭＳ Ｐゴシック"/>
                <a:cs typeface="Calibri"/>
              </a:rPr>
              <a:t>Susan McNamara, January 2021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mcnamarasa@vcu.edu</a:t>
            </a:r>
            <a:br>
              <a:rPr lang="en-US" sz="2200" dirty="0">
                <a:solidFill>
                  <a:schemeClr val="tx1"/>
                </a:solidFill>
                <a:latin typeface="Calibri"/>
                <a:ea typeface="ＭＳ Ｐゴシック"/>
                <a:cs typeface="Calibri"/>
              </a:rPr>
            </a:b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981200" y="990600"/>
            <a:ext cx="8229600" cy="1143000"/>
          </a:xfrm>
        </p:spPr>
        <p:txBody>
          <a:bodyPr/>
          <a:lstStyle/>
          <a:p>
            <a:r>
              <a:rPr lang="en" sz="4400" dirty="0"/>
              <a:t>Key Concepts</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1981200" y="2133600"/>
            <a:ext cx="8229600" cy="3779520"/>
          </a:xfrm>
        </p:spPr>
        <p:txBody>
          <a:bodyPr/>
          <a:lstStyle/>
          <a:p>
            <a:r>
              <a:rPr lang="en-US" dirty="0"/>
              <a:t>Income</a:t>
            </a:r>
          </a:p>
          <a:p>
            <a:r>
              <a:rPr lang="en-US" dirty="0"/>
              <a:t>Gross Pay</a:t>
            </a:r>
          </a:p>
          <a:p>
            <a:r>
              <a:rPr lang="en-US" dirty="0"/>
              <a:t>Income Tax</a:t>
            </a:r>
          </a:p>
          <a:p>
            <a:r>
              <a:rPr lang="en-US" dirty="0"/>
              <a:t>Net Pay</a:t>
            </a:r>
          </a:p>
          <a:p>
            <a:r>
              <a:rPr lang="en-US" dirty="0"/>
              <a:t>Taxation</a:t>
            </a:r>
          </a:p>
          <a:p>
            <a:pPr marL="0" indent="0">
              <a:buNone/>
            </a:pPr>
            <a:endParaRPr lang="en-US" dirty="0"/>
          </a:p>
        </p:txBody>
      </p:sp>
    </p:spTree>
    <p:extLst>
      <p:ext uri="{BB962C8B-B14F-4D97-AF65-F5344CB8AC3E}">
        <p14:creationId xmlns:p14="http://schemas.microsoft.com/office/powerpoint/2010/main" val="3337794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609600" y="1069848"/>
            <a:ext cx="10972800" cy="1004049"/>
          </a:xfrm>
        </p:spPr>
        <p:txBody>
          <a:bodyPr/>
          <a:lstStyle/>
          <a:p>
            <a:r>
              <a:rPr lang="en" sz="4400" dirty="0"/>
              <a:t>Key Terms</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sz="half" idx="1"/>
          </p:nvPr>
        </p:nvSpPr>
        <p:spPr>
          <a:xfrm>
            <a:off x="609600" y="2139885"/>
            <a:ext cx="5384800" cy="3986279"/>
          </a:xfrm>
        </p:spPr>
        <p:txBody>
          <a:bodyPr/>
          <a:lstStyle/>
          <a:p>
            <a:r>
              <a:rPr lang="en-US" dirty="0"/>
              <a:t>Gross Pay</a:t>
            </a:r>
          </a:p>
          <a:p>
            <a:r>
              <a:rPr lang="en-US" dirty="0"/>
              <a:t>Net Pay</a:t>
            </a:r>
          </a:p>
          <a:p>
            <a:r>
              <a:rPr lang="en-US" dirty="0"/>
              <a:t>FICA</a:t>
            </a:r>
          </a:p>
          <a:p>
            <a:r>
              <a:rPr lang="en-US" dirty="0"/>
              <a:t>Deductions</a:t>
            </a:r>
          </a:p>
          <a:p>
            <a:r>
              <a:rPr lang="en-US" dirty="0"/>
              <a:t>Federal, state, and local taxes</a:t>
            </a:r>
          </a:p>
          <a:p>
            <a:endParaRPr lang="en-US" dirty="0"/>
          </a:p>
          <a:p>
            <a:endParaRPr lang="en-US" dirty="0"/>
          </a:p>
        </p:txBody>
      </p:sp>
      <p:sp>
        <p:nvSpPr>
          <p:cNvPr id="4" name="Content Placeholder 3">
            <a:extLst>
              <a:ext uri="{FF2B5EF4-FFF2-40B4-BE49-F238E27FC236}">
                <a16:creationId xmlns:a16="http://schemas.microsoft.com/office/drawing/2014/main" id="{B627717A-B6FF-4310-A48A-2DBD6D5A4CD2}"/>
              </a:ext>
            </a:extLst>
          </p:cNvPr>
          <p:cNvSpPr>
            <a:spLocks noGrp="1"/>
          </p:cNvSpPr>
          <p:nvPr>
            <p:ph sz="half" idx="2"/>
          </p:nvPr>
        </p:nvSpPr>
        <p:spPr>
          <a:xfrm>
            <a:off x="6197600" y="2139885"/>
            <a:ext cx="5384800" cy="3289954"/>
          </a:xfrm>
        </p:spPr>
        <p:txBody>
          <a:bodyPr/>
          <a:lstStyle/>
          <a:p>
            <a:r>
              <a:rPr lang="en-US" dirty="0"/>
              <a:t>W-4</a:t>
            </a:r>
          </a:p>
          <a:p>
            <a:r>
              <a:rPr lang="en-US" dirty="0"/>
              <a:t>Benefit payments</a:t>
            </a:r>
          </a:p>
          <a:p>
            <a:pPr lvl="1"/>
            <a:r>
              <a:rPr lang="en-US" dirty="0"/>
              <a:t>Benefit payments</a:t>
            </a:r>
          </a:p>
          <a:p>
            <a:pPr lvl="2"/>
            <a:r>
              <a:rPr lang="en-US" dirty="0"/>
              <a:t>Health, dental, vision</a:t>
            </a:r>
          </a:p>
          <a:p>
            <a:pPr lvl="2"/>
            <a:r>
              <a:rPr lang="en-US" dirty="0"/>
              <a:t>Retirement savings</a:t>
            </a:r>
          </a:p>
          <a:p>
            <a:pPr lvl="2"/>
            <a:r>
              <a:rPr lang="en-US" dirty="0"/>
              <a:t>Union dues</a:t>
            </a:r>
          </a:p>
          <a:p>
            <a:pPr marL="914400" lvl="2" indent="0">
              <a:buNone/>
            </a:pPr>
            <a:endParaRPr lang="en-US" dirty="0"/>
          </a:p>
        </p:txBody>
      </p:sp>
    </p:spTree>
    <p:extLst>
      <p:ext uri="{BB962C8B-B14F-4D97-AF65-F5344CB8AC3E}">
        <p14:creationId xmlns:p14="http://schemas.microsoft.com/office/powerpoint/2010/main" val="12395159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897E-8D39-4BAD-8011-B4D2FE951B29}"/>
              </a:ext>
            </a:extLst>
          </p:cNvPr>
          <p:cNvSpPr>
            <a:spLocks noGrp="1"/>
          </p:cNvSpPr>
          <p:nvPr>
            <p:ph type="title"/>
          </p:nvPr>
        </p:nvSpPr>
        <p:spPr/>
        <p:txBody>
          <a:bodyPr/>
          <a:lstStyle/>
          <a:p>
            <a:r>
              <a:rPr lang="en" sz="4400" dirty="0"/>
              <a:t>Key Terms, cont.</a:t>
            </a:r>
            <a:endParaRPr lang="en-US" sz="4400" dirty="0"/>
          </a:p>
        </p:txBody>
      </p:sp>
      <p:sp>
        <p:nvSpPr>
          <p:cNvPr id="3" name="Content Placeholder 2">
            <a:extLst>
              <a:ext uri="{FF2B5EF4-FFF2-40B4-BE49-F238E27FC236}">
                <a16:creationId xmlns:a16="http://schemas.microsoft.com/office/drawing/2014/main" id="{4D0B30A6-EF0F-4B47-8A0F-02135E3F60C7}"/>
              </a:ext>
            </a:extLst>
          </p:cNvPr>
          <p:cNvSpPr>
            <a:spLocks noGrp="1"/>
          </p:cNvSpPr>
          <p:nvPr>
            <p:ph idx="1"/>
          </p:nvPr>
        </p:nvSpPr>
        <p:spPr/>
        <p:txBody>
          <a:bodyPr/>
          <a:lstStyle/>
          <a:p>
            <a:r>
              <a:rPr lang="en-US" dirty="0"/>
              <a:t>Pay Stub</a:t>
            </a:r>
          </a:p>
          <a:p>
            <a:r>
              <a:rPr lang="en-US" dirty="0"/>
              <a:t>Tax Brackets</a:t>
            </a:r>
          </a:p>
          <a:p>
            <a:r>
              <a:rPr lang="en-US" dirty="0"/>
              <a:t>3 basic types of taxes</a:t>
            </a:r>
          </a:p>
          <a:p>
            <a:pPr lvl="1"/>
            <a:r>
              <a:rPr lang="en-US" dirty="0"/>
              <a:t>Progressive</a:t>
            </a:r>
          </a:p>
          <a:p>
            <a:pPr lvl="1"/>
            <a:r>
              <a:rPr lang="en-US" dirty="0"/>
              <a:t>Regressive</a:t>
            </a:r>
          </a:p>
          <a:p>
            <a:pPr lvl="1"/>
            <a:r>
              <a:rPr lang="en-US" dirty="0"/>
              <a:t>Proportional (flat)</a:t>
            </a:r>
          </a:p>
          <a:p>
            <a:endParaRPr lang="en-US" dirty="0"/>
          </a:p>
        </p:txBody>
      </p:sp>
    </p:spTree>
    <p:extLst>
      <p:ext uri="{BB962C8B-B14F-4D97-AF65-F5344CB8AC3E}">
        <p14:creationId xmlns:p14="http://schemas.microsoft.com/office/powerpoint/2010/main" val="1960396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09F14F-6DD7-4622-8F9C-E2B0888F4D8E}"/>
              </a:ext>
            </a:extLst>
          </p:cNvPr>
          <p:cNvSpPr>
            <a:spLocks noGrp="1"/>
          </p:cNvSpPr>
          <p:nvPr>
            <p:ph type="title"/>
          </p:nvPr>
        </p:nvSpPr>
        <p:spPr>
          <a:xfrm>
            <a:off x="609601" y="273050"/>
            <a:ext cx="4011084" cy="1320080"/>
          </a:xfrm>
        </p:spPr>
        <p:txBody>
          <a:bodyPr wrap="square" anchor="b">
            <a:normAutofit/>
          </a:bodyPr>
          <a:lstStyle/>
          <a:p>
            <a:pPr algn="ctr"/>
            <a:r>
              <a:rPr lang="en-US" sz="2800" dirty="0"/>
              <a:t>Example of a Pay Stub</a:t>
            </a:r>
          </a:p>
        </p:txBody>
      </p:sp>
      <p:pic>
        <p:nvPicPr>
          <p:cNvPr id="10" name="Picture 2">
            <a:extLst>
              <a:ext uri="{FF2B5EF4-FFF2-40B4-BE49-F238E27FC236}">
                <a16:creationId xmlns:a16="http://schemas.microsoft.com/office/drawing/2014/main" id="{4896AD3C-0C6B-492B-864E-56DACB9D2710}"/>
              </a:ext>
            </a:extLst>
          </p:cNvPr>
          <p:cNvPicPr>
            <a:picLocks noGrp="1" noChangeAspect="1" noChangeArrowheads="1"/>
          </p:cNvPicPr>
          <p:nvPr>
            <p:ph idx="1"/>
          </p:nvPr>
        </p:nvPicPr>
        <p:blipFill>
          <a:blip r:embed="rId3" cstate="print"/>
          <a:stretch>
            <a:fillRect/>
          </a:stretch>
        </p:blipFill>
        <p:spPr bwMode="auto">
          <a:xfrm>
            <a:off x="4766733" y="1168925"/>
            <a:ext cx="6815667" cy="5076232"/>
          </a:xfrm>
          <a:prstGeom prst="rect">
            <a:avLst/>
          </a:prstGeom>
          <a:noFill/>
          <a:ln w="9525">
            <a:noFill/>
            <a:miter lim="800000"/>
            <a:headEnd/>
            <a:tailEnd/>
          </a:ln>
        </p:spPr>
      </p:pic>
      <p:sp>
        <p:nvSpPr>
          <p:cNvPr id="15" name="Text Placeholder 3">
            <a:extLst>
              <a:ext uri="{FF2B5EF4-FFF2-40B4-BE49-F238E27FC236}">
                <a16:creationId xmlns:a16="http://schemas.microsoft.com/office/drawing/2014/main" id="{7C2C06AB-7107-4660-901C-A876A5F182FA}"/>
              </a:ext>
            </a:extLst>
          </p:cNvPr>
          <p:cNvSpPr>
            <a:spLocks noGrp="1"/>
          </p:cNvSpPr>
          <p:nvPr>
            <p:ph type="body" sz="half" idx="2"/>
          </p:nvPr>
        </p:nvSpPr>
        <p:spPr>
          <a:xfrm>
            <a:off x="609601" y="1715678"/>
            <a:ext cx="4011084" cy="4529478"/>
          </a:xfrm>
        </p:spPr>
        <p:txBody>
          <a:bodyPr/>
          <a:lstStyle/>
          <a:p>
            <a:r>
              <a:rPr lang="en-US" sz="2000" dirty="0">
                <a:latin typeface="Calibri" panose="020F0502020204030204" pitchFamily="34" charset="0"/>
                <a:cs typeface="Calibri" panose="020F0502020204030204" pitchFamily="34" charset="0"/>
              </a:rPr>
              <a:t>Employee Name:  John R. Doe</a:t>
            </a:r>
          </a:p>
          <a:p>
            <a:r>
              <a:rPr lang="en-US" sz="2000" dirty="0">
                <a:latin typeface="Calibri" panose="020F0502020204030204" pitchFamily="34" charset="0"/>
                <a:cs typeface="Calibri" panose="020F0502020204030204" pitchFamily="34" charset="0"/>
              </a:rPr>
              <a:t>Pay Period:  06/02/19 to 06/16/19</a:t>
            </a:r>
          </a:p>
          <a:p>
            <a:r>
              <a:rPr lang="en-US" sz="2000" dirty="0">
                <a:latin typeface="Calibri" panose="020F0502020204030204" pitchFamily="34" charset="0"/>
                <a:cs typeface="Calibri" panose="020F0502020204030204" pitchFamily="34" charset="0"/>
              </a:rPr>
              <a:t>Earnings: This Period and YTD</a:t>
            </a:r>
          </a:p>
          <a:p>
            <a:r>
              <a:rPr lang="en-US" sz="2000" dirty="0">
                <a:latin typeface="Calibri" panose="020F0502020204030204" pitchFamily="34" charset="0"/>
                <a:cs typeface="Calibri" panose="020F0502020204030204" pitchFamily="34" charset="0"/>
              </a:rPr>
              <a:t>Gross Pay:  Hours X Rate (50 hours X $9=$450)</a:t>
            </a:r>
          </a:p>
          <a:p>
            <a:r>
              <a:rPr lang="en-US" sz="2000" dirty="0">
                <a:latin typeface="Calibri" panose="020F0502020204030204" pitchFamily="34" charset="0"/>
                <a:cs typeface="Calibri" panose="020F0502020204030204" pitchFamily="34" charset="0"/>
              </a:rPr>
              <a:t>Required Deductions</a:t>
            </a:r>
          </a:p>
          <a:p>
            <a:r>
              <a:rPr lang="en-US" sz="2000" dirty="0">
                <a:latin typeface="Calibri" panose="020F0502020204030204" pitchFamily="34" charset="0"/>
                <a:cs typeface="Calibri" panose="020F0502020204030204" pitchFamily="34" charset="0"/>
              </a:rPr>
              <a:t>Other Deductions</a:t>
            </a:r>
          </a:p>
          <a:p>
            <a:r>
              <a:rPr lang="en-US" sz="2000" dirty="0">
                <a:latin typeface="Calibri" panose="020F0502020204030204" pitchFamily="34" charset="0"/>
                <a:cs typeface="Calibri" panose="020F0502020204030204" pitchFamily="34" charset="0"/>
              </a:rPr>
              <a:t>Net Pay</a:t>
            </a:r>
          </a:p>
          <a:p>
            <a:r>
              <a:rPr lang="en-US" sz="2000" dirty="0">
                <a:latin typeface="Calibri" panose="020F0502020204030204" pitchFamily="34" charset="0"/>
                <a:cs typeface="Calibri" panose="020F0502020204030204" pitchFamily="34" charset="0"/>
              </a:rPr>
              <a:t>Review Check</a:t>
            </a:r>
          </a:p>
        </p:txBody>
      </p:sp>
    </p:spTree>
    <p:extLst>
      <p:ext uri="{BB962C8B-B14F-4D97-AF65-F5344CB8AC3E}">
        <p14:creationId xmlns:p14="http://schemas.microsoft.com/office/powerpoint/2010/main" val="79032037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828800" y="990600"/>
            <a:ext cx="8534400" cy="1143000"/>
          </a:xfrm>
        </p:spPr>
        <p:txBody>
          <a:bodyPr/>
          <a:lstStyle/>
          <a:p>
            <a:r>
              <a:rPr lang="en" sz="4400" dirty="0"/>
              <a:t>Check for understanding </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1981200" y="2133600"/>
            <a:ext cx="8229600" cy="3779520"/>
          </a:xfrm>
        </p:spPr>
        <p:txBody>
          <a:bodyPr/>
          <a:lstStyle/>
          <a:p>
            <a:r>
              <a:rPr lang="en-US" dirty="0"/>
              <a:t>What is gross pay? </a:t>
            </a:r>
          </a:p>
          <a:p>
            <a:r>
              <a:rPr lang="en-US" dirty="0"/>
              <a:t>What is net pay?</a:t>
            </a:r>
          </a:p>
          <a:p>
            <a:r>
              <a:rPr lang="en-US" dirty="0"/>
              <a:t>Name at least three mandatory deductions taken out of gross pay.</a:t>
            </a:r>
          </a:p>
          <a:p>
            <a:r>
              <a:rPr lang="en-US" dirty="0"/>
              <a:t>Name three other (not mandatory) possible deductions.</a:t>
            </a:r>
          </a:p>
          <a:p>
            <a:endParaRPr lang="en-US" dirty="0"/>
          </a:p>
        </p:txBody>
      </p:sp>
    </p:spTree>
    <p:extLst>
      <p:ext uri="{BB962C8B-B14F-4D97-AF65-F5344CB8AC3E}">
        <p14:creationId xmlns:p14="http://schemas.microsoft.com/office/powerpoint/2010/main" val="943015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828800" y="990600"/>
            <a:ext cx="8534400" cy="1143000"/>
          </a:xfrm>
        </p:spPr>
        <p:txBody>
          <a:bodyPr/>
          <a:lstStyle/>
          <a:p>
            <a:r>
              <a:rPr lang="en" sz="4400" dirty="0"/>
              <a:t>Check for understanding Answers </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650240" y="2133600"/>
            <a:ext cx="11277600" cy="4307840"/>
          </a:xfrm>
        </p:spPr>
        <p:txBody>
          <a:bodyPr/>
          <a:lstStyle/>
          <a:p>
            <a:r>
              <a:rPr lang="en-US" sz="2400" dirty="0">
                <a:latin typeface="Calibri" panose="020F0502020204030204" pitchFamily="34" charset="0"/>
                <a:cs typeface="Calibri" panose="020F0502020204030204" pitchFamily="34" charset="0"/>
              </a:rPr>
              <a:t>What is gross pay? </a:t>
            </a:r>
          </a:p>
          <a:p>
            <a:pPr lvl="1"/>
            <a:r>
              <a:rPr lang="en-US" sz="1800" dirty="0">
                <a:highlight>
                  <a:srgbClr val="FFFF00"/>
                </a:highlight>
                <a:latin typeface="Calibri" panose="020F0502020204030204" pitchFamily="34" charset="0"/>
                <a:cs typeface="Calibri" panose="020F0502020204030204" pitchFamily="34" charset="0"/>
              </a:rPr>
              <a:t>Total amount of money earned before any deductions are made.</a:t>
            </a:r>
          </a:p>
          <a:p>
            <a:r>
              <a:rPr lang="en-US" sz="2400" dirty="0">
                <a:latin typeface="Calibri" panose="020F0502020204030204" pitchFamily="34" charset="0"/>
                <a:cs typeface="Calibri" panose="020F0502020204030204" pitchFamily="34" charset="0"/>
              </a:rPr>
              <a:t>What is net pay?</a:t>
            </a:r>
          </a:p>
          <a:p>
            <a:pPr lvl="1"/>
            <a:r>
              <a:rPr lang="en-US" sz="1800" dirty="0">
                <a:highlight>
                  <a:srgbClr val="FFFF00"/>
                </a:highlight>
                <a:latin typeface="Calibri" panose="020F0502020204030204" pitchFamily="34" charset="0"/>
                <a:cs typeface="Calibri" panose="020F0502020204030204" pitchFamily="34" charset="0"/>
              </a:rPr>
              <a:t>The amount left after tall deductions for taxes and benefits payments are taken out of gross pay.</a:t>
            </a:r>
          </a:p>
          <a:p>
            <a:r>
              <a:rPr lang="en-US" sz="2400" dirty="0">
                <a:latin typeface="Calibri" panose="020F0502020204030204" pitchFamily="34" charset="0"/>
                <a:cs typeface="Calibri" panose="020F0502020204030204" pitchFamily="34" charset="0"/>
              </a:rPr>
              <a:t>Name at least three mandatory deductions taken out of gross pay?</a:t>
            </a:r>
          </a:p>
          <a:p>
            <a:pPr lvl="1"/>
            <a:r>
              <a:rPr lang="en-US" sz="1800" dirty="0">
                <a:highlight>
                  <a:srgbClr val="FFFF00"/>
                </a:highlight>
                <a:latin typeface="Calibri" panose="020F0502020204030204" pitchFamily="34" charset="0"/>
                <a:cs typeface="Calibri" panose="020F0502020204030204" pitchFamily="34" charset="0"/>
              </a:rPr>
              <a:t>Federal, state (if required), Social Security, Medicare, and local taxes.</a:t>
            </a:r>
          </a:p>
          <a:p>
            <a:r>
              <a:rPr lang="en-US" sz="2400" dirty="0">
                <a:latin typeface="Calibri" panose="020F0502020204030204" pitchFamily="34" charset="0"/>
                <a:cs typeface="Calibri" panose="020F0502020204030204" pitchFamily="34" charset="0"/>
              </a:rPr>
              <a:t>Name three other (not mandatory) possible deductions ?</a:t>
            </a:r>
          </a:p>
          <a:p>
            <a:pPr lvl="1"/>
            <a:r>
              <a:rPr lang="en-US" sz="1800" dirty="0">
                <a:highlight>
                  <a:srgbClr val="FFFF00"/>
                </a:highlight>
                <a:latin typeface="Calibri" panose="020F0502020204030204" pitchFamily="34" charset="0"/>
                <a:cs typeface="Calibri" panose="020F0502020204030204" pitchFamily="34" charset="0"/>
              </a:rPr>
              <a:t>Life, disability, medical, and dental insurances, retirement savings, any other contribution.</a:t>
            </a:r>
          </a:p>
          <a:p>
            <a:endParaRPr lang="en-US" dirty="0"/>
          </a:p>
        </p:txBody>
      </p:sp>
    </p:spTree>
    <p:extLst>
      <p:ext uri="{BB962C8B-B14F-4D97-AF65-F5344CB8AC3E}">
        <p14:creationId xmlns:p14="http://schemas.microsoft.com/office/powerpoint/2010/main" val="1735255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7AE50-0B8A-E743-A9F2-4056808E97D3}"/>
              </a:ext>
            </a:extLst>
          </p:cNvPr>
          <p:cNvSpPr>
            <a:spLocks noGrp="1"/>
          </p:cNvSpPr>
          <p:nvPr>
            <p:ph idx="4294967295"/>
          </p:nvPr>
        </p:nvSpPr>
        <p:spPr>
          <a:xfrm>
            <a:off x="0" y="1692275"/>
            <a:ext cx="10891838" cy="4525963"/>
          </a:xfrm>
        </p:spPr>
        <p:txBody>
          <a:bodyPr/>
          <a:lstStyle/>
          <a:p>
            <a:pPr marL="457200" lvl="1" indent="0">
              <a:buNone/>
            </a:pPr>
            <a:endParaRPr lang="en-US" dirty="0"/>
          </a:p>
          <a:p>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BCB468F1-04A6-448A-BF3C-8E9AFBC68E74}"/>
              </a:ext>
            </a:extLst>
          </p:cNvPr>
          <p:cNvGraphicFramePr>
            <a:graphicFrameLocks noGrp="1"/>
          </p:cNvGraphicFramePr>
          <p:nvPr>
            <p:extLst>
              <p:ext uri="{D42A27DB-BD31-4B8C-83A1-F6EECF244321}">
                <p14:modId xmlns:p14="http://schemas.microsoft.com/office/powerpoint/2010/main" val="1035331856"/>
              </p:ext>
            </p:extLst>
          </p:nvPr>
        </p:nvGraphicFramePr>
        <p:xfrm>
          <a:off x="619760" y="1219200"/>
          <a:ext cx="10982961" cy="5223510"/>
        </p:xfrm>
        <a:graphic>
          <a:graphicData uri="http://schemas.openxmlformats.org/drawingml/2006/table">
            <a:tbl>
              <a:tblPr firstRow="1" bandRow="1">
                <a:tableStyleId>{5C22544A-7EE6-4342-B048-85BDC9FD1C3A}</a:tableStyleId>
              </a:tblPr>
              <a:tblGrid>
                <a:gridCol w="3647440">
                  <a:extLst>
                    <a:ext uri="{9D8B030D-6E8A-4147-A177-3AD203B41FA5}">
                      <a16:colId xmlns:a16="http://schemas.microsoft.com/office/drawing/2014/main" val="2617100720"/>
                    </a:ext>
                  </a:extLst>
                </a:gridCol>
                <a:gridCol w="5080000">
                  <a:extLst>
                    <a:ext uri="{9D8B030D-6E8A-4147-A177-3AD203B41FA5}">
                      <a16:colId xmlns:a16="http://schemas.microsoft.com/office/drawing/2014/main" val="3158903978"/>
                    </a:ext>
                  </a:extLst>
                </a:gridCol>
                <a:gridCol w="2255521">
                  <a:extLst>
                    <a:ext uri="{9D8B030D-6E8A-4147-A177-3AD203B41FA5}">
                      <a16:colId xmlns:a16="http://schemas.microsoft.com/office/drawing/2014/main" val="3321963021"/>
                    </a:ext>
                  </a:extLst>
                </a:gridCol>
              </a:tblGrid>
              <a:tr h="846827">
                <a:tc gridSpan="3">
                  <a:txBody>
                    <a:bodyPr/>
                    <a:lstStyle/>
                    <a:p>
                      <a:pPr algn="ctr"/>
                      <a:r>
                        <a:rPr lang="en-US" sz="4400" dirty="0"/>
                        <a:t>Mandatory Deductions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5922449"/>
                  </a:ext>
                </a:extLst>
              </a:tr>
              <a:tr h="653470">
                <a:tc>
                  <a:txBody>
                    <a:bodyPr/>
                    <a:lstStyle/>
                    <a:p>
                      <a:pPr algn="ctr"/>
                      <a:r>
                        <a:rPr lang="en-US" dirty="0"/>
                        <a:t>Deduction</a:t>
                      </a:r>
                    </a:p>
                  </a:txBody>
                  <a:tcPr anchor="ctr"/>
                </a:tc>
                <a:tc>
                  <a:txBody>
                    <a:bodyPr/>
                    <a:lstStyle/>
                    <a:p>
                      <a:pPr algn="ctr"/>
                      <a:r>
                        <a:rPr lang="en-US" dirty="0"/>
                        <a:t>What does it pay for?</a:t>
                      </a:r>
                    </a:p>
                  </a:txBody>
                  <a:tcPr anchor="ctr"/>
                </a:tc>
                <a:tc>
                  <a:txBody>
                    <a:bodyPr/>
                    <a:lstStyle/>
                    <a:p>
                      <a:pPr algn="ctr"/>
                      <a:r>
                        <a:rPr lang="en-US" dirty="0"/>
                        <a:t>Who pays?</a:t>
                      </a:r>
                    </a:p>
                  </a:txBody>
                  <a:tcPr anchor="ctr"/>
                </a:tc>
                <a:extLst>
                  <a:ext uri="{0D108BD9-81ED-4DB2-BD59-A6C34878D82A}">
                    <a16:rowId xmlns:a16="http://schemas.microsoft.com/office/drawing/2014/main" val="2857175582"/>
                  </a:ext>
                </a:extLst>
              </a:tr>
              <a:tr h="711335">
                <a:tc>
                  <a:txBody>
                    <a:bodyPr/>
                    <a:lstStyle/>
                    <a:p>
                      <a:r>
                        <a:rPr lang="en-US" dirty="0"/>
                        <a:t>Federal Income Tax</a:t>
                      </a:r>
                    </a:p>
                  </a:txBody>
                  <a:tcPr anchor="b"/>
                </a:tc>
                <a:tc>
                  <a:txBody>
                    <a:bodyPr/>
                    <a:lstStyle/>
                    <a:p>
                      <a:r>
                        <a:rPr lang="en-US" dirty="0"/>
                        <a:t>Defense (military), human services, monitoring and regulation of trade</a:t>
                      </a:r>
                    </a:p>
                  </a:txBody>
                  <a:tcPr anchor="b"/>
                </a:tc>
                <a:tc>
                  <a:txBody>
                    <a:bodyPr/>
                    <a:lstStyle/>
                    <a:p>
                      <a:r>
                        <a:rPr lang="en-US" dirty="0"/>
                        <a:t>Employee</a:t>
                      </a:r>
                    </a:p>
                  </a:txBody>
                  <a:tcPr anchor="b"/>
                </a:tc>
                <a:extLst>
                  <a:ext uri="{0D108BD9-81ED-4DB2-BD59-A6C34878D82A}">
                    <a16:rowId xmlns:a16="http://schemas.microsoft.com/office/drawing/2014/main" val="636285285"/>
                  </a:ext>
                </a:extLst>
              </a:tr>
              <a:tr h="877873">
                <a:tc>
                  <a:txBody>
                    <a:bodyPr/>
                    <a:lstStyle/>
                    <a:p>
                      <a:r>
                        <a:rPr lang="en-US" dirty="0"/>
                        <a:t>State Income Tax</a:t>
                      </a:r>
                    </a:p>
                  </a:txBody>
                  <a:tcPr anchor="b"/>
                </a:tc>
                <a:tc>
                  <a:txBody>
                    <a:bodyPr/>
                    <a:lstStyle/>
                    <a:p>
                      <a:r>
                        <a:rPr lang="en-US" dirty="0"/>
                        <a:t>Services provided by state govt’s such as roads, safety and health (not all states levy a state tax)</a:t>
                      </a:r>
                    </a:p>
                  </a:txBody>
                  <a:tcPr anchor="b"/>
                </a:tc>
                <a:tc>
                  <a:txBody>
                    <a:bodyPr/>
                    <a:lstStyle/>
                    <a:p>
                      <a:r>
                        <a:rPr lang="en-US" dirty="0"/>
                        <a:t>Employee</a:t>
                      </a:r>
                    </a:p>
                  </a:txBody>
                  <a:tcPr anchor="b"/>
                </a:tc>
                <a:extLst>
                  <a:ext uri="{0D108BD9-81ED-4DB2-BD59-A6C34878D82A}">
                    <a16:rowId xmlns:a16="http://schemas.microsoft.com/office/drawing/2014/main" val="4254436739"/>
                  </a:ext>
                </a:extLst>
              </a:tr>
              <a:tr h="711335">
                <a:tc>
                  <a:txBody>
                    <a:bodyPr/>
                    <a:lstStyle/>
                    <a:p>
                      <a:r>
                        <a:rPr lang="en-US" dirty="0"/>
                        <a:t>Local Income Tax</a:t>
                      </a:r>
                    </a:p>
                  </a:txBody>
                  <a:tcPr anchor="b"/>
                </a:tc>
                <a:tc>
                  <a:txBody>
                    <a:bodyPr/>
                    <a:lstStyle/>
                    <a:p>
                      <a:r>
                        <a:rPr lang="en-US" dirty="0"/>
                        <a:t>Pays for services by local govt’s such as schools, police and fire protection</a:t>
                      </a:r>
                    </a:p>
                  </a:txBody>
                  <a:tcPr anchor="b"/>
                </a:tc>
                <a:tc>
                  <a:txBody>
                    <a:bodyPr/>
                    <a:lstStyle/>
                    <a:p>
                      <a:r>
                        <a:rPr lang="en-US" dirty="0"/>
                        <a:t>Employee</a:t>
                      </a:r>
                    </a:p>
                  </a:txBody>
                  <a:tcPr anchor="b"/>
                </a:tc>
                <a:extLst>
                  <a:ext uri="{0D108BD9-81ED-4DB2-BD59-A6C34878D82A}">
                    <a16:rowId xmlns:a16="http://schemas.microsoft.com/office/drawing/2014/main" val="4288335080"/>
                  </a:ext>
                </a:extLst>
              </a:tr>
              <a:tr h="711335">
                <a:tc>
                  <a:txBody>
                    <a:bodyPr/>
                    <a:lstStyle/>
                    <a:p>
                      <a:endParaRPr lang="en-US" dirty="0"/>
                    </a:p>
                    <a:p>
                      <a:r>
                        <a:rPr lang="en-US" dirty="0"/>
                        <a:t>FICA: Social Security tax</a:t>
                      </a:r>
                    </a:p>
                  </a:txBody>
                  <a:tcPr anchor="b"/>
                </a:tc>
                <a:tc>
                  <a:txBody>
                    <a:bodyPr/>
                    <a:lstStyle/>
                    <a:p>
                      <a:r>
                        <a:rPr lang="en-US" dirty="0"/>
                        <a:t>This tax provides for old-age , survivors, and disability insurance</a:t>
                      </a:r>
                    </a:p>
                  </a:txBody>
                  <a:tcPr anchor="b"/>
                </a:tc>
                <a:tc>
                  <a:txBody>
                    <a:bodyPr/>
                    <a:lstStyle/>
                    <a:p>
                      <a:r>
                        <a:rPr lang="en-US" dirty="0"/>
                        <a:t>Employee/Employer</a:t>
                      </a:r>
                    </a:p>
                  </a:txBody>
                  <a:tcPr anchor="b"/>
                </a:tc>
                <a:extLst>
                  <a:ext uri="{0D108BD9-81ED-4DB2-BD59-A6C34878D82A}">
                    <a16:rowId xmlns:a16="http://schemas.microsoft.com/office/drawing/2014/main" val="713991251"/>
                  </a:ext>
                </a:extLst>
              </a:tr>
              <a:tr h="711335">
                <a:tc>
                  <a:txBody>
                    <a:bodyPr/>
                    <a:lstStyle/>
                    <a:p>
                      <a:r>
                        <a:rPr lang="en-US" dirty="0"/>
                        <a:t>FICA: Medicare tax</a:t>
                      </a:r>
                    </a:p>
                  </a:txBody>
                  <a:tcPr anchor="b"/>
                </a:tc>
                <a:tc>
                  <a:txBody>
                    <a:bodyPr/>
                    <a:lstStyle/>
                    <a:p>
                      <a:r>
                        <a:rPr lang="en-US" dirty="0"/>
                        <a:t>This tax provides for medical insurance for the elderly</a:t>
                      </a:r>
                    </a:p>
                  </a:txBody>
                  <a:tcPr anchor="b"/>
                </a:tc>
                <a:tc>
                  <a:txBody>
                    <a:bodyPr/>
                    <a:lstStyle/>
                    <a:p>
                      <a:r>
                        <a:rPr lang="en-US" dirty="0"/>
                        <a:t>Employee/Employer</a:t>
                      </a:r>
                    </a:p>
                  </a:txBody>
                  <a:tcPr anchor="b"/>
                </a:tc>
                <a:extLst>
                  <a:ext uri="{0D108BD9-81ED-4DB2-BD59-A6C34878D82A}">
                    <a16:rowId xmlns:a16="http://schemas.microsoft.com/office/drawing/2014/main" val="1812096797"/>
                  </a:ext>
                </a:extLst>
              </a:tr>
            </a:tbl>
          </a:graphicData>
        </a:graphic>
      </p:graphicFrame>
    </p:spTree>
    <p:extLst>
      <p:ext uri="{BB962C8B-B14F-4D97-AF65-F5344CB8AC3E}">
        <p14:creationId xmlns:p14="http://schemas.microsoft.com/office/powerpoint/2010/main" val="265586304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14ED048-E454-4187-B9A7-A0C8489A309A}"/>
              </a:ext>
            </a:extLst>
          </p:cNvPr>
          <p:cNvGraphicFramePr>
            <a:graphicFrameLocks noGrp="1"/>
          </p:cNvGraphicFramePr>
          <p:nvPr>
            <p:extLst>
              <p:ext uri="{D42A27DB-BD31-4B8C-83A1-F6EECF244321}">
                <p14:modId xmlns:p14="http://schemas.microsoft.com/office/powerpoint/2010/main" val="3213181741"/>
              </p:ext>
            </p:extLst>
          </p:nvPr>
        </p:nvGraphicFramePr>
        <p:xfrm>
          <a:off x="471948" y="1087121"/>
          <a:ext cx="11277600" cy="5516224"/>
        </p:xfrm>
        <a:graphic>
          <a:graphicData uri="http://schemas.openxmlformats.org/drawingml/2006/table">
            <a:tbl>
              <a:tblPr firstRow="1" bandRow="1">
                <a:tableStyleId>{5C22544A-7EE6-4342-B048-85BDC9FD1C3A}</a:tableStyleId>
              </a:tblPr>
              <a:tblGrid>
                <a:gridCol w="3012093">
                  <a:extLst>
                    <a:ext uri="{9D8B030D-6E8A-4147-A177-3AD203B41FA5}">
                      <a16:colId xmlns:a16="http://schemas.microsoft.com/office/drawing/2014/main" val="1942273081"/>
                    </a:ext>
                  </a:extLst>
                </a:gridCol>
                <a:gridCol w="5588092">
                  <a:extLst>
                    <a:ext uri="{9D8B030D-6E8A-4147-A177-3AD203B41FA5}">
                      <a16:colId xmlns:a16="http://schemas.microsoft.com/office/drawing/2014/main" val="2620438710"/>
                    </a:ext>
                  </a:extLst>
                </a:gridCol>
                <a:gridCol w="2677415">
                  <a:extLst>
                    <a:ext uri="{9D8B030D-6E8A-4147-A177-3AD203B41FA5}">
                      <a16:colId xmlns:a16="http://schemas.microsoft.com/office/drawing/2014/main" val="517078766"/>
                    </a:ext>
                  </a:extLst>
                </a:gridCol>
              </a:tblGrid>
              <a:tr h="634619">
                <a:tc gridSpan="3">
                  <a:txBody>
                    <a:bodyPr/>
                    <a:lstStyle/>
                    <a:p>
                      <a:pPr algn="ctr"/>
                      <a:r>
                        <a:rPr lang="en-US" sz="3600" dirty="0"/>
                        <a:t>Other possible deductions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57198876"/>
                  </a:ext>
                </a:extLst>
              </a:tr>
              <a:tr h="426064">
                <a:tc>
                  <a:txBody>
                    <a:bodyPr/>
                    <a:lstStyle/>
                    <a:p>
                      <a:pPr algn="ctr"/>
                      <a:r>
                        <a:rPr lang="en-US" dirty="0"/>
                        <a:t>Deduction </a:t>
                      </a:r>
                    </a:p>
                  </a:txBody>
                  <a:tcPr anchor="ctr"/>
                </a:tc>
                <a:tc>
                  <a:txBody>
                    <a:bodyPr/>
                    <a:lstStyle/>
                    <a:p>
                      <a:pPr algn="ctr"/>
                      <a:r>
                        <a:rPr lang="en-US" dirty="0"/>
                        <a:t>What do you get?</a:t>
                      </a:r>
                    </a:p>
                  </a:txBody>
                  <a:tcPr anchor="ctr"/>
                </a:tc>
                <a:tc>
                  <a:txBody>
                    <a:bodyPr/>
                    <a:lstStyle/>
                    <a:p>
                      <a:pPr algn="ctr"/>
                      <a:r>
                        <a:rPr lang="en-US" dirty="0"/>
                        <a:t>Who pays?</a:t>
                      </a:r>
                    </a:p>
                  </a:txBody>
                  <a:tcPr anchor="ctr"/>
                </a:tc>
                <a:extLst>
                  <a:ext uri="{0D108BD9-81ED-4DB2-BD59-A6C34878D82A}">
                    <a16:rowId xmlns:a16="http://schemas.microsoft.com/office/drawing/2014/main" val="1201142942"/>
                  </a:ext>
                </a:extLst>
              </a:tr>
              <a:tr h="565567">
                <a:tc>
                  <a:txBody>
                    <a:bodyPr/>
                    <a:lstStyle/>
                    <a:p>
                      <a:r>
                        <a:rPr lang="en-US" sz="1600" dirty="0"/>
                        <a:t>Life Insurance</a:t>
                      </a:r>
                    </a:p>
                  </a:txBody>
                  <a:tcPr anchor="b"/>
                </a:tc>
                <a:tc>
                  <a:txBody>
                    <a:bodyPr/>
                    <a:lstStyle/>
                    <a:p>
                      <a:r>
                        <a:rPr lang="en-US" sz="1600" dirty="0"/>
                        <a:t>Pays a beneficiary in the event the employee dies.</a:t>
                      </a:r>
                    </a:p>
                  </a:txBody>
                  <a:tcPr anchor="b"/>
                </a:tc>
                <a:tc>
                  <a:txBody>
                    <a:bodyPr/>
                    <a:lstStyle/>
                    <a:p>
                      <a:r>
                        <a:rPr lang="en-US" sz="1600" dirty="0"/>
                        <a:t>Employee or employer or shared</a:t>
                      </a:r>
                    </a:p>
                  </a:txBody>
                  <a:tcPr anchor="b"/>
                </a:tc>
                <a:extLst>
                  <a:ext uri="{0D108BD9-81ED-4DB2-BD59-A6C34878D82A}">
                    <a16:rowId xmlns:a16="http://schemas.microsoft.com/office/drawing/2014/main" val="1929214658"/>
                  </a:ext>
                </a:extLst>
              </a:tr>
              <a:tr h="803700">
                <a:tc>
                  <a:txBody>
                    <a:bodyPr/>
                    <a:lstStyle/>
                    <a:p>
                      <a:r>
                        <a:rPr lang="en-US" sz="1600" dirty="0"/>
                        <a:t>Long-term disability insurance</a:t>
                      </a:r>
                    </a:p>
                  </a:txBody>
                  <a:tcPr anchor="b"/>
                </a:tc>
                <a:tc>
                  <a:txBody>
                    <a:bodyPr/>
                    <a:lstStyle/>
                    <a:p>
                      <a:r>
                        <a:rPr lang="en-US" sz="1600" dirty="0"/>
                        <a:t>Provides benefits in the event the employee becomes completely disabled</a:t>
                      </a:r>
                      <a:r>
                        <a:rPr lang="en-US" dirty="0"/>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Employee or employer or shared</a:t>
                      </a:r>
                    </a:p>
                    <a:p>
                      <a:endParaRPr lang="en-US" sz="1600" dirty="0"/>
                    </a:p>
                  </a:txBody>
                  <a:tcPr anchor="b"/>
                </a:tc>
                <a:extLst>
                  <a:ext uri="{0D108BD9-81ED-4DB2-BD59-A6C34878D82A}">
                    <a16:rowId xmlns:a16="http://schemas.microsoft.com/office/drawing/2014/main" val="1752677731"/>
                  </a:ext>
                </a:extLst>
              </a:tr>
              <a:tr h="803700">
                <a:tc>
                  <a:txBody>
                    <a:bodyPr/>
                    <a:lstStyle/>
                    <a:p>
                      <a:r>
                        <a:rPr lang="en-US" sz="1600" dirty="0"/>
                        <a:t>Medical</a:t>
                      </a:r>
                    </a:p>
                  </a:txBody>
                  <a:tcPr anchor="b"/>
                </a:tc>
                <a:tc>
                  <a:txBody>
                    <a:bodyPr/>
                    <a:lstStyle/>
                    <a:p>
                      <a:r>
                        <a:rPr lang="en-US" sz="1600" dirty="0"/>
                        <a:t>Provides employee and family insurance coverage for medical care expenses including hospitalization, physician services, surgery and major medical expenses.</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Employee or employer or shared</a:t>
                      </a:r>
                    </a:p>
                    <a:p>
                      <a:endParaRPr lang="en-US" sz="1600" dirty="0"/>
                    </a:p>
                  </a:txBody>
                  <a:tcPr anchor="b"/>
                </a:tc>
                <a:extLst>
                  <a:ext uri="{0D108BD9-81ED-4DB2-BD59-A6C34878D82A}">
                    <a16:rowId xmlns:a16="http://schemas.microsoft.com/office/drawing/2014/main" val="1237394062"/>
                  </a:ext>
                </a:extLst>
              </a:tr>
              <a:tr h="803700">
                <a:tc>
                  <a:txBody>
                    <a:bodyPr/>
                    <a:lstStyle/>
                    <a:p>
                      <a:r>
                        <a:rPr lang="en-US" sz="1600" dirty="0"/>
                        <a:t>Dental</a:t>
                      </a:r>
                    </a:p>
                  </a:txBody>
                  <a:tcPr anchor="b"/>
                </a:tc>
                <a:tc>
                  <a:txBody>
                    <a:bodyPr/>
                    <a:lstStyle/>
                    <a:p>
                      <a:r>
                        <a:rPr lang="en-US" sz="1600" dirty="0"/>
                        <a:t>Provides employee and family insurance coverage for dental care expenses including preventive diagnostic, basic, major and orthodontic services.</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Employee or employer or shared</a:t>
                      </a:r>
                    </a:p>
                    <a:p>
                      <a:endParaRPr lang="en-US" sz="1600" dirty="0"/>
                    </a:p>
                  </a:txBody>
                  <a:tcPr anchor="b"/>
                </a:tc>
                <a:extLst>
                  <a:ext uri="{0D108BD9-81ED-4DB2-BD59-A6C34878D82A}">
                    <a16:rowId xmlns:a16="http://schemas.microsoft.com/office/drawing/2014/main" val="1643077944"/>
                  </a:ext>
                </a:extLst>
              </a:tr>
              <a:tr h="565567">
                <a:tc>
                  <a:txBody>
                    <a:bodyPr/>
                    <a:lstStyle/>
                    <a:p>
                      <a:r>
                        <a:rPr lang="en-US" sz="1600" dirty="0"/>
                        <a:t>Retirement saving plan</a:t>
                      </a:r>
                    </a:p>
                  </a:txBody>
                  <a:tcPr anchor="b"/>
                </a:tc>
                <a:tc>
                  <a:txBody>
                    <a:bodyPr/>
                    <a:lstStyle/>
                    <a:p>
                      <a:r>
                        <a:rPr lang="en-US" sz="1600" dirty="0"/>
                        <a:t>A tax-deferred savings plan for retirement.</a:t>
                      </a:r>
                    </a:p>
                  </a:txBody>
                  <a:tcPr anchor="b"/>
                </a:tc>
                <a:tc>
                  <a:txBody>
                    <a:bodyPr/>
                    <a:lstStyle/>
                    <a:p>
                      <a:r>
                        <a:rPr lang="en-US" sz="1600" dirty="0"/>
                        <a:t>Employer or employee (there may be an employer match)</a:t>
                      </a:r>
                    </a:p>
                  </a:txBody>
                  <a:tcPr anchor="b"/>
                </a:tc>
                <a:extLst>
                  <a:ext uri="{0D108BD9-81ED-4DB2-BD59-A6C34878D82A}">
                    <a16:rowId xmlns:a16="http://schemas.microsoft.com/office/drawing/2014/main" val="3396595059"/>
                  </a:ext>
                </a:extLst>
              </a:tr>
              <a:tr h="0">
                <a:tc>
                  <a:txBody>
                    <a:bodyPr/>
                    <a:lstStyle/>
                    <a:p>
                      <a:r>
                        <a:rPr lang="en-US" sz="1600" dirty="0"/>
                        <a:t>Charity</a:t>
                      </a:r>
                    </a:p>
                  </a:txBody>
                  <a:tcPr anchor="b"/>
                </a:tc>
                <a:tc>
                  <a:txBody>
                    <a:bodyPr/>
                    <a:lstStyle/>
                    <a:p>
                      <a:r>
                        <a:rPr lang="en-US" sz="1600" dirty="0"/>
                        <a:t>A donation to a specific charity.</a:t>
                      </a:r>
                    </a:p>
                  </a:txBody>
                  <a:tcPr anchor="b"/>
                </a:tc>
                <a:tc>
                  <a:txBody>
                    <a:bodyPr/>
                    <a:lstStyle/>
                    <a:p>
                      <a:r>
                        <a:rPr lang="en-US" sz="1600" dirty="0"/>
                        <a:t>Employee (employer may match a percentage of the employee contribution)</a:t>
                      </a:r>
                    </a:p>
                  </a:txBody>
                  <a:tcPr anchor="b"/>
                </a:tc>
                <a:extLst>
                  <a:ext uri="{0D108BD9-81ED-4DB2-BD59-A6C34878D82A}">
                    <a16:rowId xmlns:a16="http://schemas.microsoft.com/office/drawing/2014/main" val="4068723895"/>
                  </a:ext>
                </a:extLst>
              </a:tr>
            </a:tbl>
          </a:graphicData>
        </a:graphic>
      </p:graphicFrame>
    </p:spTree>
    <p:extLst>
      <p:ext uri="{BB962C8B-B14F-4D97-AF65-F5344CB8AC3E}">
        <p14:creationId xmlns:p14="http://schemas.microsoft.com/office/powerpoint/2010/main" val="4556482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981200" y="990600"/>
            <a:ext cx="8229600" cy="1143000"/>
          </a:xfrm>
        </p:spPr>
        <p:txBody>
          <a:bodyPr/>
          <a:lstStyle/>
          <a:p>
            <a:r>
              <a:rPr lang="en" sz="4400" dirty="0"/>
              <a:t>What’s Your Bracket?</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698090" y="1897625"/>
            <a:ext cx="10776155" cy="4404851"/>
          </a:xfrm>
        </p:spPr>
        <p:txBody>
          <a:bodyPr/>
          <a:lstStyle/>
          <a:p>
            <a:pPr marL="0" indent="0">
              <a:buNone/>
            </a:pPr>
            <a:r>
              <a:rPr lang="en-US" sz="2400" dirty="0">
                <a:latin typeface="Calibri" panose="020F0502020204030204" pitchFamily="34" charset="0"/>
                <a:cs typeface="Calibri" panose="020F0502020204030204" pitchFamily="34" charset="0"/>
              </a:rPr>
              <a:t>So, what does this mean?  Federal Income tax is a </a:t>
            </a:r>
            <a:r>
              <a:rPr lang="en-US" sz="2400" b="1" dirty="0">
                <a:latin typeface="Calibri" panose="020F0502020204030204" pitchFamily="34" charset="0"/>
                <a:cs typeface="Calibri" panose="020F0502020204030204" pitchFamily="34" charset="0"/>
              </a:rPr>
              <a:t>progressive tax</a:t>
            </a:r>
            <a:r>
              <a:rPr lang="en-US" sz="2400" dirty="0">
                <a:latin typeface="Calibri" panose="020F0502020204030204" pitchFamily="34" charset="0"/>
                <a:cs typeface="Calibri" panose="020F0502020204030204" pitchFamily="34" charset="0"/>
              </a:rPr>
              <a:t>, which means that the percentage of income paid in taxes </a:t>
            </a:r>
            <a:r>
              <a:rPr lang="en-US" sz="2400" b="1" dirty="0">
                <a:latin typeface="Calibri" panose="020F0502020204030204" pitchFamily="34" charset="0"/>
                <a:cs typeface="Calibri" panose="020F0502020204030204" pitchFamily="34" charset="0"/>
              </a:rPr>
              <a:t>increases as income increases</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Ex. If someone earns $50,000 and they pay $5000 in taxes, they paid 10% if their income in tax.</a:t>
            </a:r>
          </a:p>
          <a:p>
            <a:pPr marL="0" indent="0">
              <a:buNone/>
            </a:pPr>
            <a:r>
              <a:rPr lang="en-US" sz="2400" dirty="0">
                <a:latin typeface="Calibri" panose="020F0502020204030204" pitchFamily="34" charset="0"/>
                <a:cs typeface="Calibri" panose="020F0502020204030204" pitchFamily="34" charset="0"/>
              </a:rPr>
              <a:t>Ex. If someone earns $150,000 and they pay $15000 in taxes, they paid 15% of their income in tax.</a:t>
            </a:r>
          </a:p>
          <a:p>
            <a:pPr marL="0" indent="0">
              <a:buNone/>
            </a:pPr>
            <a:r>
              <a:rPr lang="en-US" sz="2400" dirty="0">
                <a:latin typeface="Calibri" panose="020F0502020204030204" pitchFamily="34" charset="0"/>
                <a:cs typeface="Calibri" panose="020F0502020204030204" pitchFamily="34" charset="0"/>
              </a:rPr>
              <a:t>With a </a:t>
            </a:r>
            <a:r>
              <a:rPr lang="en-US" sz="2400" b="1" dirty="0">
                <a:latin typeface="Calibri" panose="020F0502020204030204" pitchFamily="34" charset="0"/>
                <a:cs typeface="Calibri" panose="020F0502020204030204" pitchFamily="34" charset="0"/>
              </a:rPr>
              <a:t>progressive tax</a:t>
            </a:r>
            <a:r>
              <a:rPr lang="en-US" sz="2400" dirty="0">
                <a:latin typeface="Calibri" panose="020F0502020204030204" pitchFamily="34" charset="0"/>
                <a:cs typeface="Calibri" panose="020F0502020204030204" pitchFamily="34" charset="0"/>
              </a:rPr>
              <a:t>, not all income is taxed at the same rate, because the amount of taxes is based on </a:t>
            </a:r>
            <a:r>
              <a:rPr lang="en-US" sz="2400" b="1" dirty="0">
                <a:latin typeface="Calibri" panose="020F0502020204030204" pitchFamily="34" charset="0"/>
                <a:cs typeface="Calibri" panose="020F0502020204030204" pitchFamily="34" charset="0"/>
              </a:rPr>
              <a:t>marginal tax rates </a:t>
            </a:r>
            <a:r>
              <a:rPr lang="en-US" sz="2400" dirty="0">
                <a:latin typeface="Calibri" panose="020F0502020204030204" pitchFamily="34" charset="0"/>
                <a:cs typeface="Calibri" panose="020F0502020204030204" pitchFamily="34" charset="0"/>
              </a:rPr>
              <a:t>(you pay an additional amount of taxes on an additional amount of income). Marginal tax rates are often referred to as the “</a:t>
            </a:r>
            <a:r>
              <a:rPr lang="en-US" sz="2400" b="1" dirty="0">
                <a:latin typeface="Calibri" panose="020F0502020204030204" pitchFamily="34" charset="0"/>
                <a:cs typeface="Calibri" panose="020F0502020204030204" pitchFamily="34" charset="0"/>
              </a:rPr>
              <a:t>tax bracket.</a:t>
            </a:r>
            <a:r>
              <a:rPr lang="en-US" sz="2400" dirty="0">
                <a:latin typeface="Calibri" panose="020F0502020204030204" pitchFamily="34" charset="0"/>
                <a:cs typeface="Calibri" panose="020F0502020204030204" pitchFamily="34" charset="0"/>
              </a:rPr>
              <a:t>”</a:t>
            </a:r>
          </a:p>
          <a:p>
            <a:pPr marL="0" indent="0">
              <a:buNone/>
            </a:pPr>
            <a:endParaRPr lang="en-US" b="1" dirty="0"/>
          </a:p>
        </p:txBody>
      </p:sp>
    </p:spTree>
    <p:extLst>
      <p:ext uri="{BB962C8B-B14F-4D97-AF65-F5344CB8AC3E}">
        <p14:creationId xmlns:p14="http://schemas.microsoft.com/office/powerpoint/2010/main" val="41997048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2FC3-4EFD-4DF2-8416-AF41FB4257F3}"/>
              </a:ext>
            </a:extLst>
          </p:cNvPr>
          <p:cNvSpPr>
            <a:spLocks noGrp="1"/>
          </p:cNvSpPr>
          <p:nvPr>
            <p:ph type="title"/>
          </p:nvPr>
        </p:nvSpPr>
        <p:spPr>
          <a:xfrm>
            <a:off x="609600" y="1391478"/>
            <a:ext cx="10972800" cy="844826"/>
          </a:xfrm>
        </p:spPr>
        <p:txBody>
          <a:bodyPr/>
          <a:lstStyle/>
          <a:p>
            <a:r>
              <a:rPr lang="en-US" sz="4400" dirty="0"/>
              <a:t>Meet the Green Family</a:t>
            </a:r>
          </a:p>
        </p:txBody>
      </p:sp>
      <p:sp>
        <p:nvSpPr>
          <p:cNvPr id="3" name="Content Placeholder 2">
            <a:extLst>
              <a:ext uri="{FF2B5EF4-FFF2-40B4-BE49-F238E27FC236}">
                <a16:creationId xmlns:a16="http://schemas.microsoft.com/office/drawing/2014/main" id="{8F2C00F3-9A79-4B77-B177-B1806FCEA66F}"/>
              </a:ext>
            </a:extLst>
          </p:cNvPr>
          <p:cNvSpPr>
            <a:spLocks noGrp="1"/>
          </p:cNvSpPr>
          <p:nvPr>
            <p:ph idx="1"/>
          </p:nvPr>
        </p:nvSpPr>
        <p:spPr>
          <a:xfrm>
            <a:off x="609600" y="2325757"/>
            <a:ext cx="10972800" cy="3831203"/>
          </a:xfrm>
        </p:spPr>
        <p:txBody>
          <a:bodyPr/>
          <a:lstStyle/>
          <a:p>
            <a:r>
              <a:rPr lang="en-US" dirty="0"/>
              <a:t>The Green family (married without children or dependents) is paying taxes on income earned jointly that was $184, 800.  They are filing taxes jointly and taking the standard deduction for tax year, 2020 of $24,800.</a:t>
            </a:r>
          </a:p>
          <a:p>
            <a:r>
              <a:rPr lang="en-US" dirty="0"/>
              <a:t>Income earned: $84,800-$24,800(standard deduction for married filing jointly)= Taxable income of $160,000.</a:t>
            </a:r>
          </a:p>
          <a:p>
            <a:r>
              <a:rPr lang="en-US" dirty="0"/>
              <a:t>What is the Green Family’s tax obligation for 2020?  </a:t>
            </a:r>
          </a:p>
          <a:p>
            <a:pPr marL="0" indent="0">
              <a:buNone/>
            </a:pPr>
            <a:endParaRPr lang="en-US" dirty="0"/>
          </a:p>
          <a:p>
            <a:endParaRPr lang="en-US" dirty="0"/>
          </a:p>
        </p:txBody>
      </p:sp>
    </p:spTree>
    <p:extLst>
      <p:ext uri="{BB962C8B-B14F-4D97-AF65-F5344CB8AC3E}">
        <p14:creationId xmlns:p14="http://schemas.microsoft.com/office/powerpoint/2010/main" val="1700324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669C-7687-471A-8B42-A0B355C5F893}"/>
              </a:ext>
            </a:extLst>
          </p:cNvPr>
          <p:cNvSpPr>
            <a:spLocks noGrp="1"/>
          </p:cNvSpPr>
          <p:nvPr>
            <p:ph type="title"/>
          </p:nvPr>
        </p:nvSpPr>
        <p:spPr/>
        <p:txBody>
          <a:bodyPr/>
          <a:lstStyle/>
          <a:p>
            <a:r>
              <a:rPr lang="en-US" sz="4800" dirty="0"/>
              <a:t>Standard 1: Earning an Income</a:t>
            </a:r>
          </a:p>
        </p:txBody>
      </p:sp>
      <p:sp>
        <p:nvSpPr>
          <p:cNvPr id="3" name="Content Placeholder 2">
            <a:extLst>
              <a:ext uri="{FF2B5EF4-FFF2-40B4-BE49-F238E27FC236}">
                <a16:creationId xmlns:a16="http://schemas.microsoft.com/office/drawing/2014/main" id="{97001D52-ED67-4464-AC28-4273D50DCE71}"/>
              </a:ext>
            </a:extLst>
          </p:cNvPr>
          <p:cNvSpPr>
            <a:spLocks noGrp="1"/>
          </p:cNvSpPr>
          <p:nvPr>
            <p:ph idx="1"/>
          </p:nvPr>
        </p:nvSpPr>
        <p:spPr/>
        <p:txBody>
          <a:bodyPr/>
          <a:lstStyle/>
          <a:p>
            <a:pPr marL="0" indent="0">
              <a:buNone/>
            </a:pPr>
            <a:r>
              <a:rPr lang="en-US" sz="2400" dirty="0">
                <a:latin typeface="Open Sans" panose="020B0606030504020204" pitchFamily="34" charset="0"/>
                <a:ea typeface="Calibri" panose="020F0502020204030204" pitchFamily="34" charset="0"/>
              </a:rPr>
              <a:t>Income for most people is determined by the </a:t>
            </a:r>
            <a:r>
              <a:rPr lang="en-US" sz="2400" b="1" dirty="0">
                <a:latin typeface="Open Sans" panose="020B0606030504020204" pitchFamily="34" charset="0"/>
                <a:ea typeface="Calibri" panose="020F0502020204030204" pitchFamily="34" charset="0"/>
              </a:rPr>
              <a:t>market value </a:t>
            </a:r>
            <a:r>
              <a:rPr lang="en-US" sz="2400" dirty="0">
                <a:latin typeface="Open Sans" panose="020B0606030504020204" pitchFamily="34" charset="0"/>
                <a:ea typeface="Calibri" panose="020F0502020204030204" pitchFamily="34" charset="0"/>
              </a:rPr>
              <a:t>of their labor, paid as </a:t>
            </a:r>
            <a:r>
              <a:rPr lang="en-US" sz="2400" b="1" dirty="0">
                <a:latin typeface="Open Sans" panose="020B0606030504020204" pitchFamily="34" charset="0"/>
                <a:ea typeface="Calibri" panose="020F0502020204030204" pitchFamily="34" charset="0"/>
              </a:rPr>
              <a:t>wages and salaries</a:t>
            </a:r>
            <a:r>
              <a:rPr lang="en-US" sz="2400" dirty="0">
                <a:latin typeface="Open Sans" panose="020B0606030504020204" pitchFamily="34" charset="0"/>
                <a:ea typeface="Calibri" panose="020F0502020204030204" pitchFamily="34" charset="0"/>
              </a:rPr>
              <a:t>. People can increase their income and job opportunities by choosing to acquire more </a:t>
            </a:r>
            <a:r>
              <a:rPr lang="en-US" sz="2400" b="1" dirty="0">
                <a:latin typeface="Open Sans" panose="020B0606030504020204" pitchFamily="34" charset="0"/>
                <a:ea typeface="Calibri" panose="020F0502020204030204" pitchFamily="34" charset="0"/>
              </a:rPr>
              <a:t>education, work experience, and job skills.</a:t>
            </a:r>
            <a:r>
              <a:rPr lang="en-US" sz="2400" dirty="0">
                <a:latin typeface="Open Sans" panose="020B0606030504020204" pitchFamily="34" charset="0"/>
                <a:ea typeface="Calibri" panose="020F0502020204030204" pitchFamily="34" charset="0"/>
              </a:rPr>
              <a:t> The decision to undertake an activity that increases income or job opportunities is affected by the expected benefits and costs of such an activity. Income also is obtained from other sources such as </a:t>
            </a:r>
            <a:r>
              <a:rPr lang="en-US" sz="2400" b="1" dirty="0">
                <a:latin typeface="Open Sans" panose="020B0606030504020204" pitchFamily="34" charset="0"/>
                <a:ea typeface="Calibri" panose="020F0502020204030204" pitchFamily="34" charset="0"/>
              </a:rPr>
              <a:t>interest, rents, capital gains, dividends, and profits.</a:t>
            </a:r>
          </a:p>
          <a:p>
            <a:pPr marL="0" indent="0">
              <a:buNone/>
            </a:pPr>
            <a:endParaRPr lang="en-US" dirty="0"/>
          </a:p>
        </p:txBody>
      </p:sp>
    </p:spTree>
    <p:extLst>
      <p:ext uri="{BB962C8B-B14F-4D97-AF65-F5344CB8AC3E}">
        <p14:creationId xmlns:p14="http://schemas.microsoft.com/office/powerpoint/2010/main" val="2827807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E085-9676-4798-9544-32FAE3B57004}"/>
              </a:ext>
            </a:extLst>
          </p:cNvPr>
          <p:cNvSpPr>
            <a:spLocks noGrp="1"/>
          </p:cNvSpPr>
          <p:nvPr>
            <p:ph type="title"/>
          </p:nvPr>
        </p:nvSpPr>
        <p:spPr>
          <a:xfrm>
            <a:off x="609600" y="914400"/>
            <a:ext cx="10972800" cy="983226"/>
          </a:xfrm>
        </p:spPr>
        <p:txBody>
          <a:bodyPr/>
          <a:lstStyle/>
          <a:p>
            <a:br>
              <a:rPr lang="en-US" sz="3200" dirty="0"/>
            </a:br>
            <a:r>
              <a:rPr lang="en-US" sz="3200" dirty="0"/>
              <a:t>Let’s practice with the Green Family! </a:t>
            </a:r>
            <a:br>
              <a:rPr lang="en-US" sz="3200" dirty="0"/>
            </a:br>
            <a:r>
              <a:rPr lang="en-US" sz="3200" dirty="0"/>
              <a:t>What was their total tax obligation for year 2020? </a:t>
            </a:r>
          </a:p>
        </p:txBody>
      </p:sp>
      <p:graphicFrame>
        <p:nvGraphicFramePr>
          <p:cNvPr id="4" name="Table 4">
            <a:extLst>
              <a:ext uri="{FF2B5EF4-FFF2-40B4-BE49-F238E27FC236}">
                <a16:creationId xmlns:a16="http://schemas.microsoft.com/office/drawing/2014/main" id="{D0D4951B-8B34-47A7-996B-F3ABBB9DC866}"/>
              </a:ext>
            </a:extLst>
          </p:cNvPr>
          <p:cNvGraphicFramePr>
            <a:graphicFrameLocks noGrp="1"/>
          </p:cNvGraphicFramePr>
          <p:nvPr>
            <p:ph idx="1"/>
            <p:extLst>
              <p:ext uri="{D42A27DB-BD31-4B8C-83A1-F6EECF244321}">
                <p14:modId xmlns:p14="http://schemas.microsoft.com/office/powerpoint/2010/main" val="45281401"/>
              </p:ext>
            </p:extLst>
          </p:nvPr>
        </p:nvGraphicFramePr>
        <p:xfrm>
          <a:off x="609600" y="2536722"/>
          <a:ext cx="10972797" cy="3490452"/>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1241412434"/>
                    </a:ext>
                  </a:extLst>
                </a:gridCol>
                <a:gridCol w="3657599">
                  <a:extLst>
                    <a:ext uri="{9D8B030D-6E8A-4147-A177-3AD203B41FA5}">
                      <a16:colId xmlns:a16="http://schemas.microsoft.com/office/drawing/2014/main" val="1720403939"/>
                    </a:ext>
                  </a:extLst>
                </a:gridCol>
                <a:gridCol w="3657599">
                  <a:extLst>
                    <a:ext uri="{9D8B030D-6E8A-4147-A177-3AD203B41FA5}">
                      <a16:colId xmlns:a16="http://schemas.microsoft.com/office/drawing/2014/main" val="3659524623"/>
                    </a:ext>
                  </a:extLst>
                </a:gridCol>
              </a:tblGrid>
              <a:tr h="581742">
                <a:tc>
                  <a:txBody>
                    <a:bodyPr/>
                    <a:lstStyle/>
                    <a:p>
                      <a:pPr algn="ctr"/>
                      <a:r>
                        <a:rPr lang="en-US" dirty="0"/>
                        <a:t>Taxable Income Range</a:t>
                      </a:r>
                    </a:p>
                  </a:txBody>
                  <a:tcPr anchor="ctr"/>
                </a:tc>
                <a:tc>
                  <a:txBody>
                    <a:bodyPr/>
                    <a:lstStyle/>
                    <a:p>
                      <a:pPr algn="ctr"/>
                      <a:r>
                        <a:rPr lang="en-US" dirty="0"/>
                        <a:t>Marginal Tax Rate</a:t>
                      </a:r>
                    </a:p>
                  </a:txBody>
                  <a:tcPr anchor="ctr"/>
                </a:tc>
                <a:tc>
                  <a:txBody>
                    <a:bodyPr/>
                    <a:lstStyle/>
                    <a:p>
                      <a:pPr algn="ctr"/>
                      <a:r>
                        <a:rPr lang="en-US" dirty="0"/>
                        <a:t>Taxes Paid on $160,000 Income</a:t>
                      </a:r>
                    </a:p>
                  </a:txBody>
                  <a:tcPr anchor="ctr"/>
                </a:tc>
                <a:extLst>
                  <a:ext uri="{0D108BD9-81ED-4DB2-BD59-A6C34878D82A}">
                    <a16:rowId xmlns:a16="http://schemas.microsoft.com/office/drawing/2014/main" val="832217419"/>
                  </a:ext>
                </a:extLst>
              </a:tr>
              <a:tr h="581742">
                <a:tc>
                  <a:txBody>
                    <a:bodyPr/>
                    <a:lstStyle/>
                    <a:p>
                      <a:r>
                        <a:rPr lang="en-US" dirty="0"/>
                        <a:t>$0 to $19,750</a:t>
                      </a:r>
                    </a:p>
                  </a:txBody>
                  <a:tcPr anchor="b"/>
                </a:tc>
                <a:tc>
                  <a:txBody>
                    <a:bodyPr/>
                    <a:lstStyle/>
                    <a:p>
                      <a:pPr algn="ctr"/>
                      <a:r>
                        <a:rPr lang="en-US" dirty="0"/>
                        <a:t>10%</a:t>
                      </a:r>
                    </a:p>
                  </a:txBody>
                  <a:tcPr anchor="b"/>
                </a:tc>
                <a:tc>
                  <a:txBody>
                    <a:bodyPr/>
                    <a:lstStyle/>
                    <a:p>
                      <a:pPr algn="ctr"/>
                      <a:r>
                        <a:rPr lang="en-US" dirty="0"/>
                        <a:t>?</a:t>
                      </a:r>
                    </a:p>
                  </a:txBody>
                  <a:tcPr anchor="b"/>
                </a:tc>
                <a:extLst>
                  <a:ext uri="{0D108BD9-81ED-4DB2-BD59-A6C34878D82A}">
                    <a16:rowId xmlns:a16="http://schemas.microsoft.com/office/drawing/2014/main" val="1984362970"/>
                  </a:ext>
                </a:extLst>
              </a:tr>
              <a:tr h="581742">
                <a:tc>
                  <a:txBody>
                    <a:bodyPr/>
                    <a:lstStyle/>
                    <a:p>
                      <a:r>
                        <a:rPr lang="en-US" dirty="0"/>
                        <a:t>$19,751 to $80,250</a:t>
                      </a:r>
                    </a:p>
                  </a:txBody>
                  <a:tcPr anchor="b"/>
                </a:tc>
                <a:tc>
                  <a:txBody>
                    <a:bodyPr/>
                    <a:lstStyle/>
                    <a:p>
                      <a:pPr algn="ctr"/>
                      <a:r>
                        <a:rPr lang="en-US" dirty="0"/>
                        <a:t>12%</a:t>
                      </a:r>
                    </a:p>
                  </a:txBody>
                  <a:tcPr anchor="b"/>
                </a:tc>
                <a:tc>
                  <a:txBody>
                    <a:bodyPr/>
                    <a:lstStyle/>
                    <a:p>
                      <a:pPr algn="ctr"/>
                      <a:r>
                        <a:rPr lang="en-US" dirty="0"/>
                        <a:t>?</a:t>
                      </a:r>
                    </a:p>
                  </a:txBody>
                  <a:tcPr anchor="b"/>
                </a:tc>
                <a:extLst>
                  <a:ext uri="{0D108BD9-81ED-4DB2-BD59-A6C34878D82A}">
                    <a16:rowId xmlns:a16="http://schemas.microsoft.com/office/drawing/2014/main" val="2499406982"/>
                  </a:ext>
                </a:extLst>
              </a:tr>
              <a:tr h="581742">
                <a:tc>
                  <a:txBody>
                    <a:bodyPr/>
                    <a:lstStyle/>
                    <a:p>
                      <a:r>
                        <a:rPr lang="en-US" dirty="0"/>
                        <a:t>$80,251 to $171,050</a:t>
                      </a:r>
                    </a:p>
                  </a:txBody>
                  <a:tcPr anchor="b"/>
                </a:tc>
                <a:tc>
                  <a:txBody>
                    <a:bodyPr/>
                    <a:lstStyle/>
                    <a:p>
                      <a:pPr algn="ctr"/>
                      <a:r>
                        <a:rPr lang="en-US" dirty="0"/>
                        <a:t>22%</a:t>
                      </a:r>
                    </a:p>
                  </a:txBody>
                  <a:tcPr anchor="b"/>
                </a:tc>
                <a:tc>
                  <a:txBody>
                    <a:bodyPr/>
                    <a:lstStyle/>
                    <a:p>
                      <a:pPr algn="ctr"/>
                      <a:r>
                        <a:rPr lang="en-US" dirty="0"/>
                        <a:t>?</a:t>
                      </a:r>
                    </a:p>
                  </a:txBody>
                  <a:tcPr anchor="b"/>
                </a:tc>
                <a:extLst>
                  <a:ext uri="{0D108BD9-81ED-4DB2-BD59-A6C34878D82A}">
                    <a16:rowId xmlns:a16="http://schemas.microsoft.com/office/drawing/2014/main" val="355317381"/>
                  </a:ext>
                </a:extLst>
              </a:tr>
              <a:tr h="581742">
                <a:tc>
                  <a:txBody>
                    <a:bodyPr/>
                    <a:lstStyle/>
                    <a:p>
                      <a:r>
                        <a:rPr lang="en-US" dirty="0"/>
                        <a:t>$171,051 to $326,600</a:t>
                      </a:r>
                    </a:p>
                  </a:txBody>
                  <a:tcPr anchor="b"/>
                </a:tc>
                <a:tc>
                  <a:txBody>
                    <a:bodyPr/>
                    <a:lstStyle/>
                    <a:p>
                      <a:pPr algn="ctr"/>
                      <a:r>
                        <a:rPr lang="en-US" dirty="0"/>
                        <a:t>24%</a:t>
                      </a:r>
                    </a:p>
                  </a:txBody>
                  <a:tcPr anchor="b"/>
                </a:tc>
                <a:tc>
                  <a:txBody>
                    <a:bodyPr/>
                    <a:lstStyle/>
                    <a:p>
                      <a:pPr algn="ctr"/>
                      <a:r>
                        <a:rPr lang="en-US" dirty="0"/>
                        <a:t>?</a:t>
                      </a:r>
                    </a:p>
                  </a:txBody>
                  <a:tcPr anchor="b"/>
                </a:tc>
                <a:extLst>
                  <a:ext uri="{0D108BD9-81ED-4DB2-BD59-A6C34878D82A}">
                    <a16:rowId xmlns:a16="http://schemas.microsoft.com/office/drawing/2014/main" val="1947789898"/>
                  </a:ext>
                </a:extLst>
              </a:tr>
              <a:tr h="581742">
                <a:tc>
                  <a:txBody>
                    <a:bodyPr/>
                    <a:lstStyle/>
                    <a:p>
                      <a:r>
                        <a:rPr lang="en-US" dirty="0"/>
                        <a:t>$326,601-$414,700</a:t>
                      </a:r>
                    </a:p>
                  </a:txBody>
                  <a:tcPr anchor="b"/>
                </a:tc>
                <a:tc>
                  <a:txBody>
                    <a:bodyPr/>
                    <a:lstStyle/>
                    <a:p>
                      <a:pPr algn="ctr"/>
                      <a:r>
                        <a:rPr lang="en-US" dirty="0"/>
                        <a:t>32%</a:t>
                      </a:r>
                    </a:p>
                  </a:txBody>
                  <a:tcPr anchor="b"/>
                </a:tc>
                <a:tc>
                  <a:txBody>
                    <a:bodyPr/>
                    <a:lstStyle/>
                    <a:p>
                      <a:pPr algn="ctr"/>
                      <a:r>
                        <a:rPr lang="en-US" dirty="0"/>
                        <a:t>?</a:t>
                      </a:r>
                    </a:p>
                  </a:txBody>
                  <a:tcPr anchor="b"/>
                </a:tc>
                <a:extLst>
                  <a:ext uri="{0D108BD9-81ED-4DB2-BD59-A6C34878D82A}">
                    <a16:rowId xmlns:a16="http://schemas.microsoft.com/office/drawing/2014/main" val="3227212667"/>
                  </a:ext>
                </a:extLst>
              </a:tr>
            </a:tbl>
          </a:graphicData>
        </a:graphic>
      </p:graphicFrame>
    </p:spTree>
    <p:extLst>
      <p:ext uri="{BB962C8B-B14F-4D97-AF65-F5344CB8AC3E}">
        <p14:creationId xmlns:p14="http://schemas.microsoft.com/office/powerpoint/2010/main" val="23209807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B943-9107-4CF0-A2CA-77E69C605423}"/>
              </a:ext>
            </a:extLst>
          </p:cNvPr>
          <p:cNvSpPr>
            <a:spLocks noGrp="1"/>
          </p:cNvSpPr>
          <p:nvPr>
            <p:ph type="title"/>
          </p:nvPr>
        </p:nvSpPr>
        <p:spPr>
          <a:xfrm>
            <a:off x="609600" y="1179871"/>
            <a:ext cx="10972800" cy="1750141"/>
          </a:xfrm>
        </p:spPr>
        <p:txBody>
          <a:bodyPr/>
          <a:lstStyle/>
          <a:p>
            <a:r>
              <a:rPr lang="en-US" sz="4400" dirty="0"/>
              <a:t>Green Family Calculations and Answers</a:t>
            </a:r>
            <a:br>
              <a:rPr lang="en-US" sz="4400" dirty="0"/>
            </a:br>
            <a:r>
              <a:rPr lang="en-US" sz="2800" dirty="0"/>
              <a:t>Total Taxes Due for 2020 are: $26,779.66</a:t>
            </a:r>
          </a:p>
        </p:txBody>
      </p:sp>
      <p:pic>
        <p:nvPicPr>
          <p:cNvPr id="13" name="Content Placeholder 12">
            <a:extLst>
              <a:ext uri="{FF2B5EF4-FFF2-40B4-BE49-F238E27FC236}">
                <a16:creationId xmlns:a16="http://schemas.microsoft.com/office/drawing/2014/main" id="{81F27C61-3FE8-49F4-9BFD-1ADC09ECF54E}"/>
              </a:ext>
            </a:extLst>
          </p:cNvPr>
          <p:cNvPicPr>
            <a:picLocks noGrp="1" noChangeAspect="1"/>
          </p:cNvPicPr>
          <p:nvPr>
            <p:ph idx="1"/>
          </p:nvPr>
        </p:nvPicPr>
        <p:blipFill>
          <a:blip r:embed="rId3"/>
          <a:stretch>
            <a:fillRect/>
          </a:stretch>
        </p:blipFill>
        <p:spPr>
          <a:xfrm>
            <a:off x="609600" y="2841522"/>
            <a:ext cx="10972800" cy="3775587"/>
          </a:xfrm>
        </p:spPr>
      </p:pic>
    </p:spTree>
    <p:extLst>
      <p:ext uri="{BB962C8B-B14F-4D97-AF65-F5344CB8AC3E}">
        <p14:creationId xmlns:p14="http://schemas.microsoft.com/office/powerpoint/2010/main" val="33568663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CC23-E3D5-449B-A7D9-833D53C544CB}"/>
              </a:ext>
            </a:extLst>
          </p:cNvPr>
          <p:cNvSpPr>
            <a:spLocks noGrp="1"/>
          </p:cNvSpPr>
          <p:nvPr>
            <p:ph type="title"/>
          </p:nvPr>
        </p:nvSpPr>
        <p:spPr>
          <a:xfrm>
            <a:off x="609600" y="1351722"/>
            <a:ext cx="10972800" cy="1025718"/>
          </a:xfrm>
        </p:spPr>
        <p:txBody>
          <a:bodyPr/>
          <a:lstStyle/>
          <a:p>
            <a:r>
              <a:rPr lang="en-US" sz="4400" dirty="0"/>
              <a:t>Tax Savings Strategies</a:t>
            </a:r>
          </a:p>
        </p:txBody>
      </p:sp>
      <p:sp>
        <p:nvSpPr>
          <p:cNvPr id="3" name="Content Placeholder 2">
            <a:extLst>
              <a:ext uri="{FF2B5EF4-FFF2-40B4-BE49-F238E27FC236}">
                <a16:creationId xmlns:a16="http://schemas.microsoft.com/office/drawing/2014/main" id="{4AD08993-4CB3-4CC9-886C-0047CA3D01A2}"/>
              </a:ext>
            </a:extLst>
          </p:cNvPr>
          <p:cNvSpPr>
            <a:spLocks noGrp="1"/>
          </p:cNvSpPr>
          <p:nvPr>
            <p:ph idx="1"/>
          </p:nvPr>
        </p:nvSpPr>
        <p:spPr/>
        <p:txBody>
          <a:bodyPr/>
          <a:lstStyle/>
          <a:p>
            <a:pPr marL="0" indent="0" algn="ctr">
              <a:buNone/>
            </a:pPr>
            <a:r>
              <a:rPr lang="en-US" dirty="0"/>
              <a:t>Itemizing vs. Using the Standard Deduction	</a:t>
            </a:r>
          </a:p>
          <a:p>
            <a:pPr lvl="1"/>
            <a:r>
              <a:rPr lang="en-US" dirty="0"/>
              <a:t>Itemizing may be a better option for those who have total deductions greater than the standard amount. (Use Schedule A, form 1040)</a:t>
            </a:r>
          </a:p>
          <a:p>
            <a:pPr lvl="1"/>
            <a:r>
              <a:rPr lang="en-US" dirty="0"/>
              <a:t>Itemizing tax deductions:  </a:t>
            </a:r>
            <a:r>
              <a:rPr lang="en-US" dirty="0">
                <a:hlinkClick r:id="rId2"/>
              </a:rPr>
              <a:t>https://www.youtube.com/watch?v=eO4BX8dLgXk</a:t>
            </a:r>
            <a:endParaRPr lang="en-US" dirty="0"/>
          </a:p>
          <a:p>
            <a:pPr lvl="1"/>
            <a:r>
              <a:rPr lang="en-US" dirty="0"/>
              <a:t>The standard deduction is the same for everyone, however, not everyone has the same income or possible deductions.</a:t>
            </a:r>
          </a:p>
        </p:txBody>
      </p:sp>
    </p:spTree>
    <p:extLst>
      <p:ext uri="{BB962C8B-B14F-4D97-AF65-F5344CB8AC3E}">
        <p14:creationId xmlns:p14="http://schemas.microsoft.com/office/powerpoint/2010/main" val="4051411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75D0-BE98-4C3E-894D-5F524D0FF7CA}"/>
              </a:ext>
            </a:extLst>
          </p:cNvPr>
          <p:cNvSpPr>
            <a:spLocks noGrp="1"/>
          </p:cNvSpPr>
          <p:nvPr>
            <p:ph type="title"/>
          </p:nvPr>
        </p:nvSpPr>
        <p:spPr/>
        <p:txBody>
          <a:bodyPr/>
          <a:lstStyle/>
          <a:p>
            <a:r>
              <a:rPr lang="en-US" sz="4400" dirty="0"/>
              <a:t>More Tax-Saving Strategies</a:t>
            </a:r>
          </a:p>
        </p:txBody>
      </p:sp>
      <p:sp>
        <p:nvSpPr>
          <p:cNvPr id="3" name="Content Placeholder 2">
            <a:extLst>
              <a:ext uri="{FF2B5EF4-FFF2-40B4-BE49-F238E27FC236}">
                <a16:creationId xmlns:a16="http://schemas.microsoft.com/office/drawing/2014/main" id="{E7D6AD20-46F6-41C4-935B-3E526E96A0C2}"/>
              </a:ext>
            </a:extLst>
          </p:cNvPr>
          <p:cNvSpPr>
            <a:spLocks noGrp="1"/>
          </p:cNvSpPr>
          <p:nvPr>
            <p:ph idx="1"/>
          </p:nvPr>
        </p:nvSpPr>
        <p:spPr>
          <a:xfrm>
            <a:off x="609600" y="1769165"/>
            <a:ext cx="10972800" cy="5088835"/>
          </a:xfrm>
        </p:spPr>
        <p:txBody>
          <a:bodyPr/>
          <a:lstStyle/>
          <a:p>
            <a:pPr>
              <a:spcAft>
                <a:spcPts val="1200"/>
              </a:spcAft>
            </a:pPr>
            <a:r>
              <a:rPr lang="en-US" sz="2600" dirty="0">
                <a:latin typeface="Calibri" panose="020F0502020204030204" pitchFamily="34" charset="0"/>
                <a:cs typeface="Calibri" panose="020F0502020204030204" pitchFamily="34" charset="0"/>
              </a:rPr>
              <a:t>Lowering your taxable income</a:t>
            </a:r>
          </a:p>
          <a:p>
            <a:pPr lvl="1"/>
            <a:r>
              <a:rPr lang="en-US" sz="2400" dirty="0">
                <a:latin typeface="Calibri" panose="020F0502020204030204" pitchFamily="34" charset="0"/>
                <a:cs typeface="Calibri" panose="020F0502020204030204" pitchFamily="34" charset="0"/>
              </a:rPr>
              <a:t>If you make a percentage of payment for a health insurance or retirement accounts, those payments are deducted from your gross income and may be used to reduce your overall taxable income.</a:t>
            </a:r>
          </a:p>
          <a:p>
            <a:pPr>
              <a:spcAft>
                <a:spcPts val="1200"/>
              </a:spcAft>
            </a:pPr>
            <a:r>
              <a:rPr lang="en-US" sz="2600" dirty="0">
                <a:latin typeface="Calibri" panose="020F0502020204030204" pitchFamily="34" charset="0"/>
                <a:cs typeface="Calibri" panose="020F0502020204030204" pitchFamily="34" charset="0"/>
              </a:rPr>
              <a:t>Maximizing your retirement account</a:t>
            </a:r>
          </a:p>
          <a:p>
            <a:pPr lvl="1"/>
            <a:r>
              <a:rPr lang="en-US" sz="2400" dirty="0">
                <a:latin typeface="Calibri" panose="020F0502020204030204" pitchFamily="34" charset="0"/>
                <a:cs typeface="Calibri" panose="020F0502020204030204" pitchFamily="34" charset="0"/>
              </a:rPr>
              <a:t>401 (k) or 403 (b) matches</a:t>
            </a:r>
          </a:p>
          <a:p>
            <a:r>
              <a:rPr lang="en-US" sz="2600" dirty="0">
                <a:latin typeface="Calibri" panose="020F0502020204030204" pitchFamily="34" charset="0"/>
                <a:cs typeface="Calibri" panose="020F0502020204030204" pitchFamily="34" charset="0"/>
              </a:rPr>
              <a:t>Opening an IRA</a:t>
            </a:r>
          </a:p>
          <a:p>
            <a:pPr lvl="1"/>
            <a:r>
              <a:rPr lang="en-US" sz="2400" dirty="0">
                <a:latin typeface="Calibri" panose="020F0502020204030204" pitchFamily="34" charset="0"/>
                <a:cs typeface="Calibri" panose="020F0502020204030204" pitchFamily="34" charset="0"/>
              </a:rPr>
              <a:t>You may be able to use payment made to your IRA as a tax deduction</a:t>
            </a:r>
          </a:p>
          <a:p>
            <a:r>
              <a:rPr lang="en-US" sz="2600" dirty="0">
                <a:latin typeface="Calibri" panose="020F0502020204030204" pitchFamily="34" charset="0"/>
                <a:cs typeface="Calibri" panose="020F0502020204030204" pitchFamily="34" charset="0"/>
              </a:rPr>
              <a:t>Keeping good financial records</a:t>
            </a:r>
          </a:p>
        </p:txBody>
      </p:sp>
    </p:spTree>
    <p:extLst>
      <p:ext uri="{BB962C8B-B14F-4D97-AF65-F5344CB8AC3E}">
        <p14:creationId xmlns:p14="http://schemas.microsoft.com/office/powerpoint/2010/main" val="31241958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981200" y="990600"/>
            <a:ext cx="8229600" cy="1474304"/>
          </a:xfrm>
        </p:spPr>
        <p:txBody>
          <a:bodyPr/>
          <a:lstStyle/>
          <a:p>
            <a:r>
              <a:rPr lang="en" sz="4400" dirty="0"/>
              <a:t>Tax Tables and Forms</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1981200" y="2802834"/>
            <a:ext cx="8229600" cy="3110285"/>
          </a:xfrm>
        </p:spPr>
        <p:txBody>
          <a:bodyPr/>
          <a:lstStyle/>
          <a:p>
            <a:r>
              <a:rPr lang="en-US" dirty="0"/>
              <a:t>Tax tables for 2020</a:t>
            </a:r>
          </a:p>
          <a:p>
            <a:pPr marL="0" indent="0">
              <a:buNone/>
            </a:pPr>
            <a:r>
              <a:rPr lang="en-US" dirty="0"/>
              <a:t>	</a:t>
            </a:r>
            <a:r>
              <a:rPr lang="en-US" dirty="0">
                <a:hlinkClick r:id="rId3"/>
              </a:rPr>
              <a:t>https://www.irs.gov/pub/irs-pdf/i1040tt.pdf</a:t>
            </a:r>
            <a:endParaRPr lang="en-US" dirty="0"/>
          </a:p>
          <a:p>
            <a:r>
              <a:rPr lang="en-US" dirty="0"/>
              <a:t>Tax forms for 2020:</a:t>
            </a:r>
          </a:p>
          <a:p>
            <a:pPr marL="0" indent="0">
              <a:buNone/>
            </a:pPr>
            <a:r>
              <a:rPr lang="en-US" dirty="0"/>
              <a:t>	</a:t>
            </a:r>
            <a:r>
              <a:rPr lang="en-US" dirty="0">
                <a:hlinkClick r:id="rId4"/>
              </a:rPr>
              <a:t>https://www.irs.gov/pub/irs-pdf/f1040.pdf</a:t>
            </a:r>
            <a:endParaRPr lang="en-US" dirty="0"/>
          </a:p>
          <a:p>
            <a:pPr marL="457200" lvl="1" indent="0">
              <a:buNone/>
            </a:pPr>
            <a:endParaRPr lang="en-US" dirty="0"/>
          </a:p>
          <a:p>
            <a:pPr marL="400050" lvl="1" indent="0">
              <a:buNone/>
            </a:pPr>
            <a:endParaRPr lang="en-US" sz="2200" dirty="0"/>
          </a:p>
        </p:txBody>
      </p:sp>
    </p:spTree>
    <p:extLst>
      <p:ext uri="{BB962C8B-B14F-4D97-AF65-F5344CB8AC3E}">
        <p14:creationId xmlns:p14="http://schemas.microsoft.com/office/powerpoint/2010/main" val="281476185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828800" y="2857500"/>
            <a:ext cx="8534400" cy="1597768"/>
          </a:xfrm>
        </p:spPr>
        <p:txBody>
          <a:bodyPr/>
          <a:lstStyle/>
          <a:p>
            <a:pPr algn="r"/>
            <a:r>
              <a:rPr lang="en" sz="4400" i="1" dirty="0"/>
              <a:t>In this world, nothing can be said to be certain except death and taxes.</a:t>
            </a:r>
            <a:br>
              <a:rPr lang="en" sz="4400" i="1" dirty="0"/>
            </a:br>
            <a:r>
              <a:rPr lang="en" sz="1600" i="1" dirty="0"/>
              <a:t>Benjamin Franklin, 1789</a:t>
            </a:r>
            <a:br>
              <a:rPr lang="en" sz="4400" i="1" dirty="0"/>
            </a:br>
            <a:endParaRPr lang="en-US" sz="4400" i="1" dirty="0"/>
          </a:p>
        </p:txBody>
      </p:sp>
      <p:pic>
        <p:nvPicPr>
          <p:cNvPr id="5" name="Picture 4">
            <a:extLst>
              <a:ext uri="{FF2B5EF4-FFF2-40B4-BE49-F238E27FC236}">
                <a16:creationId xmlns:a16="http://schemas.microsoft.com/office/drawing/2014/main" id="{A9D45212-0BE0-424E-874B-E267605D0473}"/>
              </a:ext>
            </a:extLst>
          </p:cNvPr>
          <p:cNvPicPr>
            <a:picLocks noChangeAspect="1"/>
          </p:cNvPicPr>
          <p:nvPr/>
        </p:nvPicPr>
        <p:blipFill>
          <a:blip r:embed="rId3"/>
          <a:stretch>
            <a:fillRect/>
          </a:stretch>
        </p:blipFill>
        <p:spPr>
          <a:xfrm flipH="1">
            <a:off x="5000651" y="3789346"/>
            <a:ext cx="2522002" cy="2522002"/>
          </a:xfrm>
          <a:prstGeom prst="rect">
            <a:avLst/>
          </a:prstGeom>
        </p:spPr>
      </p:pic>
    </p:spTree>
    <p:extLst>
      <p:ext uri="{BB962C8B-B14F-4D97-AF65-F5344CB8AC3E}">
        <p14:creationId xmlns:p14="http://schemas.microsoft.com/office/powerpoint/2010/main" val="102955634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0EC0-77EB-48CC-8C1D-F38F09A67024}"/>
              </a:ext>
            </a:extLst>
          </p:cNvPr>
          <p:cNvSpPr>
            <a:spLocks noGrp="1"/>
          </p:cNvSpPr>
          <p:nvPr>
            <p:ph type="title"/>
          </p:nvPr>
        </p:nvSpPr>
        <p:spPr>
          <a:xfrm>
            <a:off x="1981200" y="2589087"/>
            <a:ext cx="8229600" cy="1143000"/>
          </a:xfrm>
        </p:spPr>
        <p:txBody>
          <a:bodyPr/>
          <a:lstStyle/>
          <a:p>
            <a:r>
              <a:rPr lang="en-US" dirty="0"/>
              <a:t>Questions?</a:t>
            </a:r>
          </a:p>
        </p:txBody>
      </p:sp>
    </p:spTree>
    <p:extLst>
      <p:ext uri="{BB962C8B-B14F-4D97-AF65-F5344CB8AC3E}">
        <p14:creationId xmlns:p14="http://schemas.microsoft.com/office/powerpoint/2010/main" val="102983044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a:xfrm>
            <a:off x="1981200" y="1915103"/>
            <a:ext cx="8229600" cy="4554523"/>
          </a:xfrm>
        </p:spPr>
        <p:txBody>
          <a:bodyPr/>
          <a:lstStyle/>
          <a:p>
            <a:pPr marL="0" indent="0">
              <a:buNone/>
            </a:pPr>
            <a:r>
              <a:rPr lang="en-US" dirty="0"/>
              <a:t>National Standards for Financial Literacy</a:t>
            </a:r>
          </a:p>
          <a:p>
            <a:pPr marL="0" indent="0">
              <a:buNone/>
            </a:pPr>
            <a:r>
              <a:rPr lang="en-US" dirty="0">
                <a:hlinkClick r:id="rId3"/>
              </a:rPr>
              <a:t>https://www.councilforeconed.org/resource/national-standards-for-financial-literacy/#sthash.11CbykLO.dpbs</a:t>
            </a:r>
            <a:endParaRPr lang="en-US" dirty="0"/>
          </a:p>
          <a:p>
            <a:pPr marL="0" indent="0">
              <a:buNone/>
            </a:pPr>
            <a:r>
              <a:rPr lang="en-US" dirty="0"/>
              <a:t>Uncle Sam Takes a Bite</a:t>
            </a:r>
          </a:p>
          <a:p>
            <a:pPr marL="0" indent="0">
              <a:buNone/>
            </a:pPr>
            <a:r>
              <a:rPr lang="en-US" dirty="0">
                <a:hlinkClick r:id="rId4"/>
              </a:rPr>
              <a:t>https://www.econedlink.org/resources/uncle-sam-takes-a-bite/</a:t>
            </a:r>
            <a:endParaRPr lang="en-US" dirty="0"/>
          </a:p>
          <a:p>
            <a:pPr marL="0" indent="0">
              <a:buNone/>
            </a:pPr>
            <a:r>
              <a:rPr lang="en-US"/>
              <a:t>Tax Math, Virtual Economics</a:t>
            </a:r>
          </a:p>
          <a:p>
            <a:pPr marL="0" indent="0">
              <a:buNone/>
            </a:pPr>
            <a:r>
              <a:rPr lang="en-US" dirty="0"/>
              <a:t> </a:t>
            </a:r>
          </a:p>
          <a:p>
            <a:pPr marL="0" indent="0">
              <a:buNone/>
            </a:pP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3025667" y="5134679"/>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3048002" y="2335948"/>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939747" y="1335815"/>
            <a:ext cx="2743201" cy="668085"/>
          </a:xfrm>
        </p:spPr>
        <p:txBody>
          <a:bodyPr/>
          <a:lstStyle/>
          <a:p>
            <a:r>
              <a:rPr lang="en" sz="4400" dirty="0"/>
              <a:t>Warm-Up</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5685183" y="2049619"/>
            <a:ext cx="5834269" cy="4255765"/>
          </a:xfrm>
        </p:spPr>
        <p:txBody>
          <a:bodyPr/>
          <a:lstStyle/>
          <a:p>
            <a:pPr marL="0" indent="0" algn="ctr">
              <a:spcAft>
                <a:spcPts val="600"/>
              </a:spcAft>
              <a:buNone/>
            </a:pPr>
            <a:r>
              <a:rPr lang="en-US" sz="3600" b="1" dirty="0">
                <a:latin typeface="Calibri" panose="020F0502020204030204" pitchFamily="34" charset="0"/>
                <a:cs typeface="Calibri" panose="020F0502020204030204" pitchFamily="34" charset="0"/>
              </a:rPr>
              <a:t> Congratulations on getting</a:t>
            </a:r>
          </a:p>
          <a:p>
            <a:pPr marL="0" indent="0" algn="ctr">
              <a:spcAft>
                <a:spcPts val="600"/>
              </a:spcAft>
              <a:buNone/>
            </a:pPr>
            <a:r>
              <a:rPr lang="en-US" sz="3600" b="1" dirty="0">
                <a:latin typeface="Calibri" panose="020F0502020204030204" pitchFamily="34" charset="0"/>
                <a:cs typeface="Calibri" panose="020F0502020204030204" pitchFamily="34" charset="0"/>
              </a:rPr>
              <a:t> your first job!</a:t>
            </a:r>
          </a:p>
          <a:p>
            <a:pPr marL="0" indent="0">
              <a:spcAft>
                <a:spcPts val="600"/>
              </a:spcAft>
              <a:buNone/>
            </a:pPr>
            <a:endParaRPr lang="en-US" sz="2400" dirty="0">
              <a:latin typeface="Calibri" panose="020F0502020204030204" pitchFamily="34" charset="0"/>
              <a:cs typeface="Calibri" panose="020F0502020204030204" pitchFamily="34" charset="0"/>
            </a:endParaRPr>
          </a:p>
          <a:p>
            <a:pPr marL="0" indent="0" algn="ctr">
              <a:spcAft>
                <a:spcPts val="600"/>
              </a:spcAft>
              <a:buNone/>
            </a:pPr>
            <a:r>
              <a:rPr lang="en-US" sz="2000" dirty="0">
                <a:latin typeface="Calibri" panose="020F0502020204030204" pitchFamily="34" charset="0"/>
                <a:cs typeface="Calibri" panose="020F0502020204030204" pitchFamily="34" charset="0"/>
              </a:rPr>
              <a:t>You have been hired to work a part-time job for </a:t>
            </a:r>
          </a:p>
          <a:p>
            <a:pPr marL="0" indent="0" algn="ctr">
              <a:buNone/>
            </a:pPr>
            <a:r>
              <a:rPr lang="en-US" sz="2000" dirty="0">
                <a:latin typeface="Calibri" panose="020F0502020204030204" pitchFamily="34" charset="0"/>
                <a:cs typeface="Calibri" panose="020F0502020204030204" pitchFamily="34" charset="0"/>
              </a:rPr>
              <a:t>15 hours/week at $10/hour.</a:t>
            </a:r>
            <a:endParaRPr lang="en-US"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Calculate your first paycheck amount</a:t>
            </a:r>
          </a:p>
          <a:p>
            <a:pPr lvl="1"/>
            <a:r>
              <a:rPr lang="en-US" sz="1800" dirty="0">
                <a:latin typeface="Calibri" panose="020F0502020204030204" pitchFamily="34" charset="0"/>
                <a:cs typeface="Calibri" panose="020F0502020204030204" pitchFamily="34" charset="0"/>
              </a:rPr>
              <a:t>Is this value correct or incorrect? Why?</a:t>
            </a:r>
          </a:p>
          <a:p>
            <a:pPr lvl="1"/>
            <a:r>
              <a:rPr lang="en-US" sz="1800" dirty="0">
                <a:latin typeface="Calibri" panose="020F0502020204030204" pitchFamily="34" charset="0"/>
                <a:cs typeface="Calibri" panose="020F0502020204030204" pitchFamily="34" charset="0"/>
              </a:rPr>
              <a:t>Will this be the amount you see on your first paycheck?</a:t>
            </a:r>
          </a:p>
          <a:p>
            <a:pPr lvl="1"/>
            <a:endParaRPr lang="en-US" sz="700" dirty="0">
              <a:latin typeface="Calibri" panose="020F0502020204030204" pitchFamily="34" charset="0"/>
              <a:cs typeface="Calibri" panose="020F0502020204030204" pitchFamily="34" charset="0"/>
            </a:endParaRPr>
          </a:p>
          <a:p>
            <a:pPr marL="400050" lvl="1" indent="0">
              <a:buNone/>
            </a:pPr>
            <a:br>
              <a:rPr lang="en-US" sz="1800" dirty="0"/>
            </a:br>
            <a:endParaRPr lang="en-US" sz="1800" dirty="0"/>
          </a:p>
          <a:p>
            <a:pPr marL="457200" indent="-457200">
              <a:buFont typeface="+mj-lt"/>
              <a:buAutoNum type="arabicPeriod"/>
            </a:pPr>
            <a:endParaRPr lang="en-US" sz="2000" dirty="0"/>
          </a:p>
        </p:txBody>
      </p:sp>
      <p:pic>
        <p:nvPicPr>
          <p:cNvPr id="6" name="Picture 5">
            <a:extLst>
              <a:ext uri="{FF2B5EF4-FFF2-40B4-BE49-F238E27FC236}">
                <a16:creationId xmlns:a16="http://schemas.microsoft.com/office/drawing/2014/main" id="{6F9B7600-02D5-476A-A1FE-F145AAC6DD59}"/>
              </a:ext>
            </a:extLst>
          </p:cNvPr>
          <p:cNvPicPr>
            <a:picLocks noChangeAspect="1"/>
          </p:cNvPicPr>
          <p:nvPr/>
        </p:nvPicPr>
        <p:blipFill>
          <a:blip r:embed="rId3"/>
          <a:stretch>
            <a:fillRect/>
          </a:stretch>
        </p:blipFill>
        <p:spPr>
          <a:xfrm rot="20731015">
            <a:off x="758408" y="2468843"/>
            <a:ext cx="3691414" cy="2667000"/>
          </a:xfrm>
          <a:prstGeom prst="rect">
            <a:avLst/>
          </a:prstGeom>
        </p:spPr>
      </p:pic>
      <p:sp>
        <p:nvSpPr>
          <p:cNvPr id="5" name="Text Placeholder 4">
            <a:extLst>
              <a:ext uri="{FF2B5EF4-FFF2-40B4-BE49-F238E27FC236}">
                <a16:creationId xmlns:a16="http://schemas.microsoft.com/office/drawing/2014/main" id="{2AC00653-320E-4905-BDFA-E0601E9D0348}"/>
              </a:ext>
            </a:extLst>
          </p:cNvPr>
          <p:cNvSpPr>
            <a:spLocks noGrp="1"/>
          </p:cNvSpPr>
          <p:nvPr>
            <p:ph type="body" sz="half" idx="2"/>
          </p:nvPr>
        </p:nvSpPr>
        <p:spPr>
          <a:xfrm rot="21228848">
            <a:off x="609601" y="1770918"/>
            <a:ext cx="4011084" cy="4534465"/>
          </a:xfrm>
        </p:spPr>
        <p:txBody>
          <a:bodyPr/>
          <a:lstStyle/>
          <a:p>
            <a:endParaRPr lang="en-US" dirty="0"/>
          </a:p>
        </p:txBody>
      </p:sp>
      <p:sp>
        <p:nvSpPr>
          <p:cNvPr id="4" name="Content Placeholder 2">
            <a:extLst>
              <a:ext uri="{FF2B5EF4-FFF2-40B4-BE49-F238E27FC236}">
                <a16:creationId xmlns:a16="http://schemas.microsoft.com/office/drawing/2014/main" id="{66A74D6C-2388-DF49-A664-86FC320E15E4}"/>
              </a:ext>
            </a:extLst>
          </p:cNvPr>
          <p:cNvSpPr txBox="1">
            <a:spLocks/>
          </p:cNvSpPr>
          <p:nvPr/>
        </p:nvSpPr>
        <p:spPr bwMode="auto">
          <a:xfrm>
            <a:off x="1046376" y="1679482"/>
            <a:ext cx="8683658" cy="45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a:p>
            <a:pPr marL="457200" indent="-457200">
              <a:buFont typeface="+mj-lt"/>
              <a:buAutoNum type="arabicPeriod"/>
            </a:pPr>
            <a:endParaRPr lang="en-US" sz="2000" dirty="0"/>
          </a:p>
        </p:txBody>
      </p:sp>
    </p:spTree>
    <p:extLst>
      <p:ext uri="{BB962C8B-B14F-4D97-AF65-F5344CB8AC3E}">
        <p14:creationId xmlns:p14="http://schemas.microsoft.com/office/powerpoint/2010/main" val="26961038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nodePh="1">
                                  <p:stCondLst>
                                    <p:cond delay="0"/>
                                  </p:stCondLst>
                                  <p:endCondLst>
                                    <p:cond evt="begin" delay="0">
                                      <p:tn val="53"/>
                                    </p:cond>
                                  </p:end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981200" y="1517714"/>
            <a:ext cx="8229600" cy="813341"/>
          </a:xfrm>
        </p:spPr>
        <p:txBody>
          <a:bodyPr/>
          <a:lstStyle/>
          <a:p>
            <a:r>
              <a:rPr lang="en" sz="4400" dirty="0"/>
              <a:t>Warm-Up Answers</a:t>
            </a:r>
            <a:br>
              <a:rPr lang="en" sz="4400" dirty="0"/>
            </a:b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1981200" y="1628112"/>
            <a:ext cx="3886200" cy="3779520"/>
          </a:xfrm>
        </p:spPr>
        <p:txBody>
          <a:bodyPr/>
          <a:lstStyle/>
          <a:p>
            <a:pPr lvl="1"/>
            <a:endParaRPr lang="en-US" sz="700" dirty="0">
              <a:latin typeface="Calibri" panose="020F0502020204030204" pitchFamily="34" charset="0"/>
              <a:cs typeface="Calibri" panose="020F0502020204030204" pitchFamily="34" charset="0"/>
            </a:endParaRPr>
          </a:p>
          <a:p>
            <a:pPr marL="400050" lvl="1" indent="0">
              <a:buNone/>
            </a:pPr>
            <a:br>
              <a:rPr lang="en-US" sz="1800" dirty="0"/>
            </a:br>
            <a:endParaRPr lang="en-US" sz="1800" dirty="0"/>
          </a:p>
          <a:p>
            <a:pPr lvl="1"/>
            <a:endParaRPr lang="en-US" sz="700" dirty="0">
              <a:latin typeface="Calibri" panose="020F0502020204030204" pitchFamily="34" charset="0"/>
              <a:cs typeface="Calibri" panose="020F0502020204030204" pitchFamily="34" charset="0"/>
            </a:endParaRPr>
          </a:p>
          <a:p>
            <a:pPr marL="457200" indent="-457200">
              <a:buFont typeface="+mj-lt"/>
              <a:buAutoNum type="arabicPeriod"/>
            </a:pPr>
            <a:endParaRPr lang="en-US" sz="2000" dirty="0"/>
          </a:p>
        </p:txBody>
      </p:sp>
      <p:sp>
        <p:nvSpPr>
          <p:cNvPr id="6" name="TextBox 5">
            <a:extLst>
              <a:ext uri="{FF2B5EF4-FFF2-40B4-BE49-F238E27FC236}">
                <a16:creationId xmlns:a16="http://schemas.microsoft.com/office/drawing/2014/main" id="{9AD25C35-36B1-45C9-BEC7-27F829276E14}"/>
              </a:ext>
            </a:extLst>
          </p:cNvPr>
          <p:cNvSpPr txBox="1"/>
          <p:nvPr/>
        </p:nvSpPr>
        <p:spPr>
          <a:xfrm>
            <a:off x="560439" y="2331055"/>
            <a:ext cx="10972799" cy="3862596"/>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You have been hired to work a part-time job for 15 hours/week at $10/hour.</a:t>
            </a:r>
          </a:p>
          <a:p>
            <a:pPr algn="ctr"/>
            <a:endParaRPr lang="en-US" sz="20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Calculate your first paycheck amount </a:t>
            </a:r>
            <a:r>
              <a:rPr lang="en-US" sz="1800" dirty="0">
                <a:highlight>
                  <a:srgbClr val="FFFF00"/>
                </a:highlight>
                <a:latin typeface="Calibri" panose="020F0502020204030204" pitchFamily="34" charset="0"/>
                <a:cs typeface="Calibri" panose="020F0502020204030204" pitchFamily="34" charset="0"/>
              </a:rPr>
              <a:t>(15 hours X $10 hour=$150)</a:t>
            </a:r>
          </a:p>
          <a:p>
            <a:pPr lvl="1"/>
            <a:endParaRPr lang="en-US"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Is this value correct or incorrect? Why?</a:t>
            </a:r>
          </a:p>
          <a:p>
            <a:pPr lvl="1"/>
            <a:r>
              <a:rPr lang="en-US" dirty="0">
                <a:highlight>
                  <a:srgbClr val="FFFF00"/>
                </a:highlight>
                <a:latin typeface="Calibri" panose="020F0502020204030204" pitchFamily="34" charset="0"/>
                <a:cs typeface="Calibri" panose="020F0502020204030204" pitchFamily="34" charset="0"/>
              </a:rPr>
              <a:t>Yes and no; the value of $150 reflects your gross pay, but it won’t likely be what you will see on your first paycheck.</a:t>
            </a:r>
          </a:p>
          <a:p>
            <a:pPr lvl="1"/>
            <a:endParaRPr lang="en-US" sz="1800" dirty="0">
              <a:highlight>
                <a:srgbClr val="FFFF00"/>
              </a:highlight>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Will this be the amount you see on your first paycheck?</a:t>
            </a:r>
          </a:p>
          <a:p>
            <a:pPr lvl="1"/>
            <a:r>
              <a:rPr lang="en-US" sz="1800" dirty="0">
                <a:highlight>
                  <a:srgbClr val="FFFF00"/>
                </a:highlight>
                <a:latin typeface="Calibri" panose="020F0502020204030204" pitchFamily="34" charset="0"/>
                <a:cs typeface="Calibri" panose="020F0502020204030204" pitchFamily="34" charset="0"/>
              </a:rPr>
              <a:t>No, it does not reflect any taxes and other deductions removed from the gross pay.</a:t>
            </a:r>
          </a:p>
          <a:p>
            <a:pPr lvl="1"/>
            <a:endParaRPr lang="en-US" sz="700" dirty="0">
              <a:latin typeface="Calibri" panose="020F0502020204030204" pitchFamily="34" charset="0"/>
              <a:cs typeface="Calibri" panose="020F0502020204030204" pitchFamily="34" charset="0"/>
            </a:endParaRPr>
          </a:p>
          <a:p>
            <a:pPr marL="400050" lvl="1" indent="0"/>
            <a:br>
              <a:rPr lang="en-US" sz="1800" dirty="0"/>
            </a:br>
            <a:endParaRPr lang="en-US" sz="1800" dirty="0"/>
          </a:p>
        </p:txBody>
      </p:sp>
    </p:spTree>
    <p:extLst>
      <p:ext uri="{BB962C8B-B14F-4D97-AF65-F5344CB8AC3E}">
        <p14:creationId xmlns:p14="http://schemas.microsoft.com/office/powerpoint/2010/main" val="2229933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anim calcmode="lin" valueType="num">
                                      <p:cBhvr>
                                        <p:cTn id="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1000"/>
                                        <p:tgtEl>
                                          <p:spTgt spid="6">
                                            <p:txEl>
                                              <p:pRg st="8" end="8"/>
                                            </p:txEl>
                                          </p:spTgt>
                                        </p:tgtEl>
                                      </p:cBhvr>
                                    </p:animEffect>
                                    <p:anim calcmode="lin" valueType="num">
                                      <p:cBhvr>
                                        <p:cTn id="2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8" end="8"/>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1000"/>
                                        <p:tgtEl>
                                          <p:spTgt spid="6">
                                            <p:txEl>
                                              <p:pRg st="9" end="9"/>
                                            </p:txEl>
                                          </p:spTgt>
                                        </p:tgtEl>
                                      </p:cBhvr>
                                    </p:animEffect>
                                    <p:anim calcmode="lin" valueType="num">
                                      <p:cBhvr>
                                        <p:cTn id="3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EC4E-ABB6-4ACA-9F8B-A53EB3AE4CE4}"/>
              </a:ext>
            </a:extLst>
          </p:cNvPr>
          <p:cNvSpPr>
            <a:spLocks noGrp="1"/>
          </p:cNvSpPr>
          <p:nvPr>
            <p:ph type="title"/>
          </p:nvPr>
        </p:nvSpPr>
        <p:spPr>
          <a:xfrm>
            <a:off x="3078480" y="273050"/>
            <a:ext cx="7020559" cy="1586230"/>
          </a:xfrm>
        </p:spPr>
        <p:txBody>
          <a:bodyPr/>
          <a:lstStyle/>
          <a:p>
            <a:r>
              <a:rPr lang="en-US" sz="4400" dirty="0"/>
              <a:t>Warm up #2: Tax Math</a:t>
            </a:r>
          </a:p>
        </p:txBody>
      </p:sp>
      <p:sp>
        <p:nvSpPr>
          <p:cNvPr id="3" name="Content Placeholder 2">
            <a:extLst>
              <a:ext uri="{FF2B5EF4-FFF2-40B4-BE49-F238E27FC236}">
                <a16:creationId xmlns:a16="http://schemas.microsoft.com/office/drawing/2014/main" id="{5C14ED00-866B-497E-BB42-902F44894562}"/>
              </a:ext>
            </a:extLst>
          </p:cNvPr>
          <p:cNvSpPr>
            <a:spLocks noGrp="1"/>
          </p:cNvSpPr>
          <p:nvPr>
            <p:ph idx="1"/>
          </p:nvPr>
        </p:nvSpPr>
        <p:spPr>
          <a:xfrm>
            <a:off x="5882640" y="1859280"/>
            <a:ext cx="5598160" cy="4266884"/>
          </a:xfrm>
        </p:spPr>
        <p:txBody>
          <a:bodyPr/>
          <a:lstStyle/>
          <a:p>
            <a:pPr marL="0" indent="0">
              <a:buNone/>
            </a:pPr>
            <a:r>
              <a:rPr lang="en-US"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 new CD that Janice has wanted to buy is on sale for $12.99.  The sales tax where she lives amounts to 6.5%.  With tax included, how much will Janice pay for her the CD?</a:t>
            </a:r>
          </a:p>
          <a:p>
            <a:endParaRPr lang="en-US"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D622049-D2DC-4467-A3F6-2E821CBCAB42}"/>
              </a:ext>
            </a:extLst>
          </p:cNvPr>
          <p:cNvSpPr>
            <a:spLocks noGrp="1"/>
          </p:cNvSpPr>
          <p:nvPr>
            <p:ph type="body" sz="half" idx="2"/>
          </p:nvPr>
        </p:nvSpPr>
        <p:spPr>
          <a:xfrm>
            <a:off x="-2570479" y="2153589"/>
            <a:ext cx="2598848" cy="3868003"/>
          </a:xfrm>
        </p:spPr>
        <p:txBody>
          <a:bodyPr/>
          <a:lstStyle/>
          <a:p>
            <a:endParaRPr lang="en-US" dirty="0"/>
          </a:p>
        </p:txBody>
      </p:sp>
      <p:pic>
        <p:nvPicPr>
          <p:cNvPr id="3074" name="Picture 2" descr="Album, cd, disc, music cd, music disc, disk icon - Download on Iconfinder">
            <a:extLst>
              <a:ext uri="{FF2B5EF4-FFF2-40B4-BE49-F238E27FC236}">
                <a16:creationId xmlns:a16="http://schemas.microsoft.com/office/drawing/2014/main" id="{02CC4C36-F37E-4B6C-BA9A-F56FE4ED1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28" y="1982146"/>
            <a:ext cx="4021152" cy="40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07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3737-67A4-423E-A912-D93CCF583F97}"/>
              </a:ext>
            </a:extLst>
          </p:cNvPr>
          <p:cNvSpPr>
            <a:spLocks noGrp="1"/>
          </p:cNvSpPr>
          <p:nvPr>
            <p:ph type="title"/>
          </p:nvPr>
        </p:nvSpPr>
        <p:spPr/>
        <p:txBody>
          <a:bodyPr/>
          <a:lstStyle/>
          <a:p>
            <a:r>
              <a:rPr lang="en-US" sz="4400" dirty="0"/>
              <a:t>Warm up #2:  Tax Math Answer</a:t>
            </a:r>
          </a:p>
        </p:txBody>
      </p:sp>
      <p:sp>
        <p:nvSpPr>
          <p:cNvPr id="3" name="Content Placeholder 2">
            <a:extLst>
              <a:ext uri="{FF2B5EF4-FFF2-40B4-BE49-F238E27FC236}">
                <a16:creationId xmlns:a16="http://schemas.microsoft.com/office/drawing/2014/main" id="{2460BF5F-3B2B-4E6A-BCB6-0EFE8E0069C3}"/>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A new CD that Janice has wanted to buy is on sale for $12.99.  The sales tax where she lives amounts to 6.5%.  With tax included, how much will Janice pay for her the CD?</a:t>
            </a:r>
          </a:p>
          <a:p>
            <a:pPr marL="0" indent="0">
              <a:buNone/>
            </a:pPr>
            <a:r>
              <a:rPr lang="en-US" dirty="0"/>
              <a:t> 	</a:t>
            </a:r>
            <a:r>
              <a:rPr lang="en-US" dirty="0">
                <a:latin typeface="Calibri" panose="020F0502020204030204" pitchFamily="34" charset="0"/>
                <a:cs typeface="Calibri" panose="020F0502020204030204" pitchFamily="34" charset="0"/>
              </a:rPr>
              <a:t>$12.99 X 6.5%= .84 (tax)</a:t>
            </a:r>
          </a:p>
          <a:p>
            <a:pPr marL="0" indent="0">
              <a:buNone/>
            </a:pPr>
            <a:r>
              <a:rPr lang="en-US" dirty="0">
                <a:latin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cs typeface="Calibri" panose="020F0502020204030204" pitchFamily="34" charset="0"/>
              </a:rPr>
              <a:t>	Total Cost of the CD:  $12.99 + $0.84= </a:t>
            </a:r>
            <a:r>
              <a:rPr lang="en-US" dirty="0">
                <a:highlight>
                  <a:srgbClr val="FFFF00"/>
                </a:highlight>
                <a:latin typeface="Calibri" panose="020F0502020204030204" pitchFamily="34" charset="0"/>
                <a:cs typeface="Calibri" panose="020F0502020204030204" pitchFamily="34" charset="0"/>
              </a:rPr>
              <a:t>$13.83</a:t>
            </a:r>
          </a:p>
        </p:txBody>
      </p:sp>
    </p:spTree>
    <p:extLst>
      <p:ext uri="{BB962C8B-B14F-4D97-AF65-F5344CB8AC3E}">
        <p14:creationId xmlns:p14="http://schemas.microsoft.com/office/powerpoint/2010/main" val="25915424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C104-88C1-4C52-8512-B51E2EC0494D}"/>
              </a:ext>
            </a:extLst>
          </p:cNvPr>
          <p:cNvSpPr>
            <a:spLocks noGrp="1"/>
          </p:cNvSpPr>
          <p:nvPr>
            <p:ph type="title"/>
          </p:nvPr>
        </p:nvSpPr>
        <p:spPr/>
        <p:txBody>
          <a:bodyPr/>
          <a:lstStyle/>
          <a:p>
            <a:r>
              <a:rPr lang="en-US" sz="4400" dirty="0"/>
              <a:t>Warm up #3: Freddie, Elissa, and Velma</a:t>
            </a:r>
          </a:p>
        </p:txBody>
      </p:sp>
      <p:graphicFrame>
        <p:nvGraphicFramePr>
          <p:cNvPr id="4" name="Table 4">
            <a:extLst>
              <a:ext uri="{FF2B5EF4-FFF2-40B4-BE49-F238E27FC236}">
                <a16:creationId xmlns:a16="http://schemas.microsoft.com/office/drawing/2014/main" id="{F9140C65-DA51-437A-80EA-F81A37319736}"/>
              </a:ext>
            </a:extLst>
          </p:cNvPr>
          <p:cNvGraphicFramePr>
            <a:graphicFrameLocks noGrp="1"/>
          </p:cNvGraphicFramePr>
          <p:nvPr>
            <p:ph idx="1"/>
            <p:extLst>
              <p:ext uri="{D42A27DB-BD31-4B8C-83A1-F6EECF244321}">
                <p14:modId xmlns:p14="http://schemas.microsoft.com/office/powerpoint/2010/main" val="4210562870"/>
              </p:ext>
            </p:extLst>
          </p:nvPr>
        </p:nvGraphicFramePr>
        <p:xfrm>
          <a:off x="609600" y="2378075"/>
          <a:ext cx="10972800" cy="2911680"/>
        </p:xfrm>
        <a:graphic>
          <a:graphicData uri="http://schemas.openxmlformats.org/drawingml/2006/table">
            <a:tbl>
              <a:tblPr firstRow="1" bandRow="1">
                <a:tableStyleId>{5C22544A-7EE6-4342-B048-85BDC9FD1C3A}</a:tableStyleId>
              </a:tblPr>
              <a:tblGrid>
                <a:gridCol w="1887794">
                  <a:extLst>
                    <a:ext uri="{9D8B030D-6E8A-4147-A177-3AD203B41FA5}">
                      <a16:colId xmlns:a16="http://schemas.microsoft.com/office/drawing/2014/main" val="3945697034"/>
                    </a:ext>
                  </a:extLst>
                </a:gridCol>
                <a:gridCol w="2713703">
                  <a:extLst>
                    <a:ext uri="{9D8B030D-6E8A-4147-A177-3AD203B41FA5}">
                      <a16:colId xmlns:a16="http://schemas.microsoft.com/office/drawing/2014/main" val="272022476"/>
                    </a:ext>
                  </a:extLst>
                </a:gridCol>
                <a:gridCol w="2733368">
                  <a:extLst>
                    <a:ext uri="{9D8B030D-6E8A-4147-A177-3AD203B41FA5}">
                      <a16:colId xmlns:a16="http://schemas.microsoft.com/office/drawing/2014/main" val="2210714017"/>
                    </a:ext>
                  </a:extLst>
                </a:gridCol>
                <a:gridCol w="3637935">
                  <a:extLst>
                    <a:ext uri="{9D8B030D-6E8A-4147-A177-3AD203B41FA5}">
                      <a16:colId xmlns:a16="http://schemas.microsoft.com/office/drawing/2014/main" val="2401932866"/>
                    </a:ext>
                  </a:extLst>
                </a:gridCol>
              </a:tblGrid>
              <a:tr h="727920">
                <a:tc>
                  <a:txBody>
                    <a:bodyPr/>
                    <a:lstStyle/>
                    <a:p>
                      <a:endParaRPr lang="en-US" dirty="0"/>
                    </a:p>
                  </a:txBody>
                  <a:tcPr/>
                </a:tc>
                <a:tc>
                  <a:txBody>
                    <a:bodyPr/>
                    <a:lstStyle/>
                    <a:p>
                      <a:pPr algn="ctr"/>
                      <a:r>
                        <a:rPr lang="en-US" dirty="0"/>
                        <a:t>Taxable Income</a:t>
                      </a:r>
                    </a:p>
                  </a:txBody>
                  <a:tcPr anchor="ctr"/>
                </a:tc>
                <a:tc>
                  <a:txBody>
                    <a:bodyPr/>
                    <a:lstStyle/>
                    <a:p>
                      <a:pPr algn="ctr"/>
                      <a:r>
                        <a:rPr lang="en-US" dirty="0"/>
                        <a:t>Income Tax Paid</a:t>
                      </a:r>
                    </a:p>
                  </a:txBody>
                  <a:tcPr anchor="ctr"/>
                </a:tc>
                <a:tc>
                  <a:txBody>
                    <a:bodyPr/>
                    <a:lstStyle/>
                    <a:p>
                      <a:pPr algn="ctr"/>
                      <a:r>
                        <a:rPr lang="en-US" dirty="0"/>
                        <a:t>Tax Paid as a Percent of Taxable Income</a:t>
                      </a:r>
                    </a:p>
                  </a:txBody>
                  <a:tcPr anchor="ctr"/>
                </a:tc>
                <a:extLst>
                  <a:ext uri="{0D108BD9-81ED-4DB2-BD59-A6C34878D82A}">
                    <a16:rowId xmlns:a16="http://schemas.microsoft.com/office/drawing/2014/main" val="2262314812"/>
                  </a:ext>
                </a:extLst>
              </a:tr>
              <a:tr h="727920">
                <a:tc>
                  <a:txBody>
                    <a:bodyPr/>
                    <a:lstStyle/>
                    <a:p>
                      <a:r>
                        <a:rPr lang="en-US" dirty="0"/>
                        <a:t>Freddie</a:t>
                      </a:r>
                    </a:p>
                  </a:txBody>
                  <a:tcPr anchor="b"/>
                </a:tc>
                <a:tc>
                  <a:txBody>
                    <a:bodyPr/>
                    <a:lstStyle/>
                    <a:p>
                      <a:pPr algn="ctr"/>
                      <a:r>
                        <a:rPr lang="en-US" dirty="0"/>
                        <a:t>$17,000</a:t>
                      </a:r>
                    </a:p>
                  </a:txBody>
                  <a:tcPr anchor="b"/>
                </a:tc>
                <a:tc>
                  <a:txBody>
                    <a:bodyPr/>
                    <a:lstStyle/>
                    <a:p>
                      <a:pPr algn="ctr"/>
                      <a:r>
                        <a:rPr lang="en-US" dirty="0"/>
                        <a:t>$2554</a:t>
                      </a:r>
                    </a:p>
                  </a:txBody>
                  <a:tcPr anchor="b"/>
                </a:tc>
                <a:tc>
                  <a:txBody>
                    <a:bodyPr/>
                    <a:lstStyle/>
                    <a:p>
                      <a:endParaRPr lang="en-US" dirty="0"/>
                    </a:p>
                  </a:txBody>
                  <a:tcPr anchor="b"/>
                </a:tc>
                <a:extLst>
                  <a:ext uri="{0D108BD9-81ED-4DB2-BD59-A6C34878D82A}">
                    <a16:rowId xmlns:a16="http://schemas.microsoft.com/office/drawing/2014/main" val="3184376658"/>
                  </a:ext>
                </a:extLst>
              </a:tr>
              <a:tr h="727920">
                <a:tc>
                  <a:txBody>
                    <a:bodyPr/>
                    <a:lstStyle/>
                    <a:p>
                      <a:r>
                        <a:rPr lang="en-US" dirty="0"/>
                        <a:t>Elissa</a:t>
                      </a:r>
                    </a:p>
                  </a:txBody>
                  <a:tcPr anchor="b"/>
                </a:tc>
                <a:tc>
                  <a:txBody>
                    <a:bodyPr/>
                    <a:lstStyle/>
                    <a:p>
                      <a:pPr algn="ctr"/>
                      <a:r>
                        <a:rPr lang="en-US" dirty="0"/>
                        <a:t>$51,000</a:t>
                      </a:r>
                    </a:p>
                  </a:txBody>
                  <a:tcPr anchor="b"/>
                </a:tc>
                <a:tc>
                  <a:txBody>
                    <a:bodyPr/>
                    <a:lstStyle/>
                    <a:p>
                      <a:pPr algn="ctr"/>
                      <a:r>
                        <a:rPr lang="en-US" dirty="0"/>
                        <a:t>$10,940</a:t>
                      </a:r>
                    </a:p>
                  </a:txBody>
                  <a:tcPr anchor="b"/>
                </a:tc>
                <a:tc>
                  <a:txBody>
                    <a:bodyPr/>
                    <a:lstStyle/>
                    <a:p>
                      <a:endParaRPr lang="en-US" dirty="0"/>
                    </a:p>
                  </a:txBody>
                  <a:tcPr anchor="b"/>
                </a:tc>
                <a:extLst>
                  <a:ext uri="{0D108BD9-81ED-4DB2-BD59-A6C34878D82A}">
                    <a16:rowId xmlns:a16="http://schemas.microsoft.com/office/drawing/2014/main" val="3960097237"/>
                  </a:ext>
                </a:extLst>
              </a:tr>
              <a:tr h="727920">
                <a:tc>
                  <a:txBody>
                    <a:bodyPr/>
                    <a:lstStyle/>
                    <a:p>
                      <a:r>
                        <a:rPr lang="en-US" dirty="0"/>
                        <a:t>Velma</a:t>
                      </a:r>
                    </a:p>
                  </a:txBody>
                  <a:tcPr anchor="b"/>
                </a:tc>
                <a:tc>
                  <a:txBody>
                    <a:bodyPr/>
                    <a:lstStyle/>
                    <a:p>
                      <a:pPr algn="ctr"/>
                      <a:r>
                        <a:rPr lang="en-US" dirty="0"/>
                        <a:t>$102,000</a:t>
                      </a:r>
                    </a:p>
                  </a:txBody>
                  <a:tcPr anchor="b"/>
                </a:tc>
                <a:tc>
                  <a:txBody>
                    <a:bodyPr/>
                    <a:lstStyle/>
                    <a:p>
                      <a:pPr algn="ctr"/>
                      <a:r>
                        <a:rPr lang="en-US" dirty="0"/>
                        <a:t>$26,399</a:t>
                      </a:r>
                    </a:p>
                  </a:txBody>
                  <a:tcPr anchor="b"/>
                </a:tc>
                <a:tc>
                  <a:txBody>
                    <a:bodyPr/>
                    <a:lstStyle/>
                    <a:p>
                      <a:endParaRPr lang="en-US" dirty="0"/>
                    </a:p>
                  </a:txBody>
                  <a:tcPr anchor="b"/>
                </a:tc>
                <a:extLst>
                  <a:ext uri="{0D108BD9-81ED-4DB2-BD59-A6C34878D82A}">
                    <a16:rowId xmlns:a16="http://schemas.microsoft.com/office/drawing/2014/main" val="2659199167"/>
                  </a:ext>
                </a:extLst>
              </a:tr>
            </a:tbl>
          </a:graphicData>
        </a:graphic>
      </p:graphicFrame>
    </p:spTree>
    <p:extLst>
      <p:ext uri="{BB962C8B-B14F-4D97-AF65-F5344CB8AC3E}">
        <p14:creationId xmlns:p14="http://schemas.microsoft.com/office/powerpoint/2010/main" val="3246994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B951-E228-4EAF-875C-4E4480459432}"/>
              </a:ext>
            </a:extLst>
          </p:cNvPr>
          <p:cNvSpPr>
            <a:spLocks noGrp="1"/>
          </p:cNvSpPr>
          <p:nvPr>
            <p:ph type="title"/>
          </p:nvPr>
        </p:nvSpPr>
        <p:spPr/>
        <p:txBody>
          <a:bodyPr/>
          <a:lstStyle/>
          <a:p>
            <a:r>
              <a:rPr lang="en-US" sz="4400" dirty="0"/>
              <a:t>Warm-up #3: Practice Makes Permanent</a:t>
            </a:r>
          </a:p>
        </p:txBody>
      </p:sp>
      <p:sp>
        <p:nvSpPr>
          <p:cNvPr id="3" name="Content Placeholder 2">
            <a:extLst>
              <a:ext uri="{FF2B5EF4-FFF2-40B4-BE49-F238E27FC236}">
                <a16:creationId xmlns:a16="http://schemas.microsoft.com/office/drawing/2014/main" id="{E540676E-75C1-4C06-8DE5-3AACD587D77E}"/>
              </a:ext>
            </a:extLst>
          </p:cNvPr>
          <p:cNvSpPr>
            <a:spLocks noGrp="1"/>
          </p:cNvSpPr>
          <p:nvPr>
            <p:ph idx="1"/>
          </p:nvPr>
        </p:nvSpPr>
        <p:spPr>
          <a:xfrm>
            <a:off x="609600" y="1987827"/>
            <a:ext cx="10972800" cy="4521128"/>
          </a:xfrm>
        </p:spPr>
        <p:txBody>
          <a:bodyPr/>
          <a:lstStyle/>
          <a:p>
            <a:pPr marL="514350" indent="-514350">
              <a:buFont typeface="+mj-lt"/>
              <a:buAutoNum type="arabicPeriod"/>
            </a:pPr>
            <a:r>
              <a:rPr lang="en-US" dirty="0">
                <a:latin typeface="Calibri" panose="020F0502020204030204" pitchFamily="34" charset="0"/>
                <a:cs typeface="Calibri" panose="020F0502020204030204" pitchFamily="34" charset="0"/>
              </a:rPr>
              <a:t>Let’s calculate the total tax paid by each person as a percent of his/her taxable income; enter the percentage in the last column of the table. This percent is known as the </a:t>
            </a:r>
            <a:r>
              <a:rPr lang="en-US" b="1" dirty="0">
                <a:latin typeface="Calibri" panose="020F0502020204030204" pitchFamily="34" charset="0"/>
                <a:cs typeface="Calibri" panose="020F0502020204030204" pitchFamily="34" charset="0"/>
              </a:rPr>
              <a:t>average</a:t>
            </a:r>
            <a:r>
              <a:rPr lang="en-US" dirty="0">
                <a:latin typeface="Calibri" panose="020F0502020204030204" pitchFamily="34" charset="0"/>
                <a:cs typeface="Calibri" panose="020F0502020204030204" pitchFamily="34" charset="0"/>
              </a:rPr>
              <a:t> tax rate.</a:t>
            </a:r>
          </a:p>
          <a:p>
            <a:pPr marL="514350" indent="-514350">
              <a:buFont typeface="+mj-lt"/>
              <a:buAutoNum type="arabicPeriod"/>
            </a:pPr>
            <a:r>
              <a:rPr lang="en-US" dirty="0">
                <a:latin typeface="Calibri" panose="020F0502020204030204" pitchFamily="34" charset="0"/>
                <a:cs typeface="Calibri" panose="020F0502020204030204" pitchFamily="34" charset="0"/>
              </a:rPr>
              <a:t>Who pays the largest share of taxable income in the form of income taxes?  Who has the lowest average tax liability?</a:t>
            </a:r>
          </a:p>
          <a:p>
            <a:pPr marL="514350" indent="-514350">
              <a:buFont typeface="+mj-lt"/>
              <a:buAutoNum type="arabicPeriod"/>
            </a:pPr>
            <a:r>
              <a:rPr lang="en-US" dirty="0">
                <a:latin typeface="Calibri" panose="020F0502020204030204" pitchFamily="34" charset="0"/>
                <a:cs typeface="Calibri" panose="020F0502020204030204" pitchFamily="34" charset="0"/>
              </a:rPr>
              <a:t>Our federal income tax is known as a progressive tax (the average rate of taxation is higher for higher-income earners than it is for lower income earners).  How does the table on the previous slide indicate that we have a progressive tax system?</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48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072247-C7E1-482E-96A8-9C34BE7BC220}"/>
              </a:ext>
            </a:extLst>
          </p:cNvPr>
          <p:cNvSpPr>
            <a:spLocks noGrp="1"/>
          </p:cNvSpPr>
          <p:nvPr>
            <p:ph type="title"/>
          </p:nvPr>
        </p:nvSpPr>
        <p:spPr>
          <a:xfrm>
            <a:off x="609601" y="238539"/>
            <a:ext cx="4011084" cy="1452609"/>
          </a:xfrm>
        </p:spPr>
        <p:txBody>
          <a:bodyPr/>
          <a:lstStyle/>
          <a:p>
            <a:pPr algn="r"/>
            <a:r>
              <a:rPr lang="en-US" sz="2800" dirty="0"/>
              <a:t>Answers to Warm-up #3</a:t>
            </a:r>
          </a:p>
        </p:txBody>
      </p:sp>
      <p:pic>
        <p:nvPicPr>
          <p:cNvPr id="11" name="Content Placeholder 10">
            <a:extLst>
              <a:ext uri="{FF2B5EF4-FFF2-40B4-BE49-F238E27FC236}">
                <a16:creationId xmlns:a16="http://schemas.microsoft.com/office/drawing/2014/main" id="{D88BD549-287C-4368-9AF0-F2A0830B3315}"/>
              </a:ext>
            </a:extLst>
          </p:cNvPr>
          <p:cNvPicPr>
            <a:picLocks noGrp="1" noChangeAspect="1"/>
          </p:cNvPicPr>
          <p:nvPr>
            <p:ph idx="1"/>
          </p:nvPr>
        </p:nvPicPr>
        <p:blipFill>
          <a:blip r:embed="rId2"/>
          <a:stretch>
            <a:fillRect/>
          </a:stretch>
        </p:blipFill>
        <p:spPr>
          <a:xfrm>
            <a:off x="6361043" y="1160207"/>
            <a:ext cx="5337313" cy="5101240"/>
          </a:xfrm>
        </p:spPr>
      </p:pic>
      <p:sp>
        <p:nvSpPr>
          <p:cNvPr id="13" name="Text Placeholder 12">
            <a:extLst>
              <a:ext uri="{FF2B5EF4-FFF2-40B4-BE49-F238E27FC236}">
                <a16:creationId xmlns:a16="http://schemas.microsoft.com/office/drawing/2014/main" id="{3B73F4FA-96EE-4094-9AF2-BADC3F5B1179}"/>
              </a:ext>
            </a:extLst>
          </p:cNvPr>
          <p:cNvSpPr>
            <a:spLocks noGrp="1"/>
          </p:cNvSpPr>
          <p:nvPr>
            <p:ph type="body" sz="half" idx="2"/>
          </p:nvPr>
        </p:nvSpPr>
        <p:spPr>
          <a:xfrm>
            <a:off x="609600" y="2035277"/>
            <a:ext cx="5486400" cy="4226169"/>
          </a:xfrm>
        </p:spPr>
        <p:txBody>
          <a:bodyPr/>
          <a:lstStyle/>
          <a:p>
            <a:pPr marL="457200" indent="-457200">
              <a:buAutoNum type="arabicPeriod"/>
            </a:pPr>
            <a:r>
              <a:rPr lang="en-US" sz="2000" dirty="0">
                <a:latin typeface="Calibri" panose="020F0502020204030204" pitchFamily="34" charset="0"/>
                <a:cs typeface="Calibri" panose="020F0502020204030204" pitchFamily="34" charset="0"/>
              </a:rPr>
              <a:t>Freddie: 15%, Elissa 21.5%, and Velma 25.9%  </a:t>
            </a:r>
          </a:p>
          <a:p>
            <a:r>
              <a:rPr lang="en-US" sz="2000" dirty="0">
                <a:latin typeface="Calibri" panose="020F0502020204030204" pitchFamily="34" charset="0"/>
                <a:cs typeface="Calibri" panose="020F0502020204030204" pitchFamily="34" charset="0"/>
              </a:rPr>
              <a:t>Ex.  Freddie:  $2554/$17,000=15%</a:t>
            </a:r>
          </a:p>
          <a:p>
            <a:r>
              <a:rPr lang="en-US" sz="2000" dirty="0">
                <a:latin typeface="Calibri" panose="020F0502020204030204" pitchFamily="34" charset="0"/>
                <a:cs typeface="Calibri" panose="020F0502020204030204" pitchFamily="34" charset="0"/>
              </a:rPr>
              <a:t>2. Velma pays the largest share of her income in the form of taxes.  Freddie has the lowest average tax liability.</a:t>
            </a:r>
          </a:p>
          <a:p>
            <a:r>
              <a:rPr lang="en-US" sz="2000" dirty="0">
                <a:latin typeface="Calibri" panose="020F0502020204030204" pitchFamily="34" charset="0"/>
                <a:cs typeface="Calibri" panose="020F0502020204030204" pitchFamily="34" charset="0"/>
              </a:rPr>
              <a:t>3. The table on the previous slide shows that the average tax rate for the individuals increased as the taxable income increased. Since the average rate increased, the marginal rates must have increased for various increments of income to make the average rates higher for higher levels of income.</a:t>
            </a:r>
          </a:p>
          <a:p>
            <a:pPr marL="457200" indent="-457200">
              <a:buAutoNum type="arabicPeriod"/>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8917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7073</TotalTime>
  <Words>2432</Words>
  <Application>Microsoft Office PowerPoint</Application>
  <PresentationFormat>Widescreen</PresentationFormat>
  <Paragraphs>246</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Open Sans</vt:lpstr>
      <vt:lpstr>Office Theme</vt:lpstr>
      <vt:lpstr>  National Personal Finance Challenge Webinar Series Standard 1: Earning an Income Lesson 2: Uncle Sam Takes a Bite + Tax Math Presented by Susan McNamara, January 2021 mcnamarasa@vcu.edu </vt:lpstr>
      <vt:lpstr>Standard 1: Earning an Income</vt:lpstr>
      <vt:lpstr>Warm-Up</vt:lpstr>
      <vt:lpstr>Warm-Up Answers </vt:lpstr>
      <vt:lpstr>Warm up #2: Tax Math</vt:lpstr>
      <vt:lpstr>Warm up #2:  Tax Math Answer</vt:lpstr>
      <vt:lpstr>Warm up #3: Freddie, Elissa, and Velma</vt:lpstr>
      <vt:lpstr>Warm-up #3: Practice Makes Permanent</vt:lpstr>
      <vt:lpstr>Answers to Warm-up #3</vt:lpstr>
      <vt:lpstr>Key Concepts</vt:lpstr>
      <vt:lpstr>Key Terms</vt:lpstr>
      <vt:lpstr>Key Terms, cont.</vt:lpstr>
      <vt:lpstr>Example of a Pay Stub</vt:lpstr>
      <vt:lpstr>Check for understanding </vt:lpstr>
      <vt:lpstr>Check for understanding Answers </vt:lpstr>
      <vt:lpstr>PowerPoint Presentation</vt:lpstr>
      <vt:lpstr>PowerPoint Presentation</vt:lpstr>
      <vt:lpstr>What’s Your Bracket?</vt:lpstr>
      <vt:lpstr>Meet the Green Family</vt:lpstr>
      <vt:lpstr> Let’s practice with the Green Family!  What was their total tax obligation for year 2020? </vt:lpstr>
      <vt:lpstr>Green Family Calculations and Answers Total Taxes Due for 2020 are: $26,779.66</vt:lpstr>
      <vt:lpstr>Tax Savings Strategies</vt:lpstr>
      <vt:lpstr>More Tax-Saving Strategies</vt:lpstr>
      <vt:lpstr>Tax Tables and Forms</vt:lpstr>
      <vt:lpstr>In this world, nothing can be said to be certain except death and taxes. Benjamin Franklin, 1789 </vt:lpstr>
      <vt:lpstr>Questions?</vt:lpstr>
      <vt:lpstr>References</vt:lpstr>
      <vt:lpstr>CEE Affiliates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Personal Finance Challenge Webinar Series Standard 1: Earning an Income Lesson 2: Uncle Sam Takes a Bite Presented by Susan McNamara, January 2021 mcnamarasa@vcu.edu</dc:title>
  <dc:creator>Susan McNamara</dc:creator>
  <cp:lastModifiedBy>Susan McNamara</cp:lastModifiedBy>
  <cp:revision>45</cp:revision>
  <dcterms:created xsi:type="dcterms:W3CDTF">2020-12-27T18:44:17Z</dcterms:created>
  <dcterms:modified xsi:type="dcterms:W3CDTF">2021-01-04T13:03:21Z</dcterms:modified>
</cp:coreProperties>
</file>