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21"/>
  </p:notesMasterIdLst>
  <p:sldIdLst>
    <p:sldId id="256" r:id="rId5"/>
    <p:sldId id="268" r:id="rId6"/>
    <p:sldId id="278" r:id="rId7"/>
    <p:sldId id="280" r:id="rId8"/>
    <p:sldId id="282" r:id="rId9"/>
    <p:sldId id="283" r:id="rId10"/>
    <p:sldId id="284" r:id="rId11"/>
    <p:sldId id="285" r:id="rId12"/>
    <p:sldId id="286" r:id="rId13"/>
    <p:sldId id="287" r:id="rId14"/>
    <p:sldId id="289" r:id="rId15"/>
    <p:sldId id="288" r:id="rId16"/>
    <p:sldId id="292" r:id="rId17"/>
    <p:sldId id="293" r:id="rId18"/>
    <p:sldId id="260" r:id="rId19"/>
    <p:sldId id="266" r:id="rId20"/>
  </p:sldIdLst>
  <p:sldSz cx="12192000" cy="6858000"/>
  <p:notesSz cx="6858000" cy="9144000"/>
  <p:defaultTextStyle>
    <a:defPPr>
      <a:defRPr lang="en-US"/>
    </a:defPPr>
    <a:lvl1pPr algn="l" rtl="0" fontAlgn="base">
      <a:spcBef>
        <a:spcPct val="0"/>
      </a:spcBef>
      <a:spcAft>
        <a:spcPct val="0"/>
      </a:spcAft>
      <a:defRPr kern="1200">
        <a:solidFill>
          <a:schemeClr val="tx1"/>
        </a:solidFill>
        <a:latin typeface="Arial" pitchFamily="-108" charset="0"/>
        <a:ea typeface="ＭＳ Ｐゴシック" pitchFamily="-108" charset="-128"/>
        <a:cs typeface="ＭＳ Ｐゴシック" pitchFamily="-108" charset="-128"/>
      </a:defRPr>
    </a:lvl1pPr>
    <a:lvl2pPr marL="457200" algn="l" rtl="0" fontAlgn="base">
      <a:spcBef>
        <a:spcPct val="0"/>
      </a:spcBef>
      <a:spcAft>
        <a:spcPct val="0"/>
      </a:spcAft>
      <a:defRPr kern="1200">
        <a:solidFill>
          <a:schemeClr val="tx1"/>
        </a:solidFill>
        <a:latin typeface="Arial" pitchFamily="-108" charset="0"/>
        <a:ea typeface="ＭＳ Ｐゴシック" pitchFamily="-108" charset="-128"/>
        <a:cs typeface="ＭＳ Ｐゴシック" pitchFamily="-108" charset="-128"/>
      </a:defRPr>
    </a:lvl2pPr>
    <a:lvl3pPr marL="914400" algn="l" rtl="0" fontAlgn="base">
      <a:spcBef>
        <a:spcPct val="0"/>
      </a:spcBef>
      <a:spcAft>
        <a:spcPct val="0"/>
      </a:spcAft>
      <a:defRPr kern="1200">
        <a:solidFill>
          <a:schemeClr val="tx1"/>
        </a:solidFill>
        <a:latin typeface="Arial" pitchFamily="-108" charset="0"/>
        <a:ea typeface="ＭＳ Ｐゴシック" pitchFamily="-108" charset="-128"/>
        <a:cs typeface="ＭＳ Ｐゴシック" pitchFamily="-108" charset="-128"/>
      </a:defRPr>
    </a:lvl3pPr>
    <a:lvl4pPr marL="1371600" algn="l" rtl="0" fontAlgn="base">
      <a:spcBef>
        <a:spcPct val="0"/>
      </a:spcBef>
      <a:spcAft>
        <a:spcPct val="0"/>
      </a:spcAft>
      <a:defRPr kern="1200">
        <a:solidFill>
          <a:schemeClr val="tx1"/>
        </a:solidFill>
        <a:latin typeface="Arial" pitchFamily="-108" charset="0"/>
        <a:ea typeface="ＭＳ Ｐゴシック" pitchFamily="-108" charset="-128"/>
        <a:cs typeface="ＭＳ Ｐゴシック" pitchFamily="-108" charset="-128"/>
      </a:defRPr>
    </a:lvl4pPr>
    <a:lvl5pPr marL="1828800" algn="l" rtl="0" fontAlgn="base">
      <a:spcBef>
        <a:spcPct val="0"/>
      </a:spcBef>
      <a:spcAft>
        <a:spcPct val="0"/>
      </a:spcAft>
      <a:defRPr kern="1200">
        <a:solidFill>
          <a:schemeClr val="tx1"/>
        </a:solidFill>
        <a:latin typeface="Arial" pitchFamily="-108" charset="0"/>
        <a:ea typeface="ＭＳ Ｐゴシック" pitchFamily="-108" charset="-128"/>
        <a:cs typeface="ＭＳ Ｐゴシック" pitchFamily="-108" charset="-128"/>
      </a:defRPr>
    </a:lvl5pPr>
    <a:lvl6pPr marL="2286000" algn="l" defTabSz="457200" rtl="0" eaLnBrk="1" latinLnBrk="0" hangingPunct="1">
      <a:defRPr kern="1200">
        <a:solidFill>
          <a:schemeClr val="tx1"/>
        </a:solidFill>
        <a:latin typeface="Arial" pitchFamily="-108" charset="0"/>
        <a:ea typeface="ＭＳ Ｐゴシック" pitchFamily="-108" charset="-128"/>
        <a:cs typeface="ＭＳ Ｐゴシック" pitchFamily="-108" charset="-128"/>
      </a:defRPr>
    </a:lvl6pPr>
    <a:lvl7pPr marL="2743200" algn="l" defTabSz="457200" rtl="0" eaLnBrk="1" latinLnBrk="0" hangingPunct="1">
      <a:defRPr kern="1200">
        <a:solidFill>
          <a:schemeClr val="tx1"/>
        </a:solidFill>
        <a:latin typeface="Arial" pitchFamily="-108" charset="0"/>
        <a:ea typeface="ＭＳ Ｐゴシック" pitchFamily="-108" charset="-128"/>
        <a:cs typeface="ＭＳ Ｐゴシック" pitchFamily="-108" charset="-128"/>
      </a:defRPr>
    </a:lvl7pPr>
    <a:lvl8pPr marL="3200400" algn="l" defTabSz="457200" rtl="0" eaLnBrk="1" latinLnBrk="0" hangingPunct="1">
      <a:defRPr kern="1200">
        <a:solidFill>
          <a:schemeClr val="tx1"/>
        </a:solidFill>
        <a:latin typeface="Arial" pitchFamily="-108" charset="0"/>
        <a:ea typeface="ＭＳ Ｐゴシック" pitchFamily="-108" charset="-128"/>
        <a:cs typeface="ＭＳ Ｐゴシック" pitchFamily="-108" charset="-128"/>
      </a:defRPr>
    </a:lvl8pPr>
    <a:lvl9pPr marL="3657600" algn="l" defTabSz="457200" rtl="0" eaLnBrk="1" latinLnBrk="0" hangingPunct="1">
      <a:defRPr kern="1200">
        <a:solidFill>
          <a:schemeClr val="tx1"/>
        </a:solidFill>
        <a:latin typeface="Arial" pitchFamily="-108" charset="0"/>
        <a:ea typeface="ＭＳ Ｐゴシック" pitchFamily="-108" charset="-128"/>
        <a:cs typeface="ＭＳ Ｐゴシック" pitchFamily="-108" charset="-128"/>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4080"/>
    <a:srgbClr val="7A9900"/>
    <a:srgbClr val="005CB8"/>
    <a:srgbClr val="8BAF00"/>
    <a:srgbClr val="C7C6F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2" d="100"/>
          <a:sy n="62" d="100"/>
        </p:scale>
        <p:origin x="804" y="56"/>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ea typeface="+mn-ea"/>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smtClean="0">
                <a:latin typeface="+mn-lt"/>
                <a:ea typeface="+mn-ea"/>
                <a:cs typeface="+mn-cs"/>
              </a:defRPr>
            </a:lvl1pPr>
          </a:lstStyle>
          <a:p>
            <a:pPr>
              <a:defRPr/>
            </a:pPr>
            <a:fld id="{C7AA5DFF-1E16-7F4C-8980-AB1611AD8891}" type="datetime1">
              <a:rPr lang="en-US"/>
              <a:pPr>
                <a:defRPr/>
              </a:pPr>
              <a:t>12/29/2020</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ea typeface="+mn-ea"/>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smtClean="0">
                <a:latin typeface="+mn-lt"/>
                <a:ea typeface="+mn-ea"/>
                <a:cs typeface="+mn-cs"/>
              </a:defRPr>
            </a:lvl1pPr>
          </a:lstStyle>
          <a:p>
            <a:pPr>
              <a:defRPr/>
            </a:pPr>
            <a:fld id="{D483F68B-FDA9-C243-94A1-26FE62BE8226}" type="slidenum">
              <a:rPr lang="en-US"/>
              <a:pPr>
                <a:defRPr/>
              </a:pPr>
              <a:t>‹#›</a:t>
            </a:fld>
            <a:endParaRPr lang="en-US"/>
          </a:p>
        </p:txBody>
      </p:sp>
    </p:spTree>
    <p:extLst>
      <p:ext uri="{BB962C8B-B14F-4D97-AF65-F5344CB8AC3E}">
        <p14:creationId xmlns:p14="http://schemas.microsoft.com/office/powerpoint/2010/main" val="4039772401"/>
      </p:ext>
    </p:extLst>
  </p:cSld>
  <p:clrMap bg1="lt1" tx1="dk1" bg2="lt2" tx2="dk2" accent1="accent1" accent2="accent2" accent3="accent3" accent4="accent4" accent5="accent5" accent6="accent6" hlink="hlink" folHlink="folHlink"/>
  <p:notesStyle>
    <a:lvl1pPr algn="l" defTabSz="457200" rtl="0" fontAlgn="base">
      <a:spcBef>
        <a:spcPct val="30000"/>
      </a:spcBef>
      <a:spcAft>
        <a:spcPct val="0"/>
      </a:spcAft>
      <a:defRPr sz="1200" kern="1200">
        <a:solidFill>
          <a:schemeClr val="tx1"/>
        </a:solidFill>
        <a:latin typeface="+mn-lt"/>
        <a:ea typeface="ＭＳ Ｐゴシック" pitchFamily="-108" charset="-128"/>
        <a:cs typeface="ＭＳ Ｐゴシック" pitchFamily="-108" charset="-128"/>
      </a:defRPr>
    </a:lvl1pPr>
    <a:lvl2pPr marL="457200" algn="l" defTabSz="457200" rtl="0" fontAlgn="base">
      <a:spcBef>
        <a:spcPct val="30000"/>
      </a:spcBef>
      <a:spcAft>
        <a:spcPct val="0"/>
      </a:spcAft>
      <a:defRPr sz="1200" kern="1200">
        <a:solidFill>
          <a:schemeClr val="tx1"/>
        </a:solidFill>
        <a:latin typeface="+mn-lt"/>
        <a:ea typeface="ＭＳ Ｐゴシック" pitchFamily="-108" charset="-128"/>
        <a:cs typeface="+mn-cs"/>
      </a:defRPr>
    </a:lvl2pPr>
    <a:lvl3pPr marL="914400" algn="l" defTabSz="457200" rtl="0" fontAlgn="base">
      <a:spcBef>
        <a:spcPct val="30000"/>
      </a:spcBef>
      <a:spcAft>
        <a:spcPct val="0"/>
      </a:spcAft>
      <a:defRPr sz="1200" kern="1200">
        <a:solidFill>
          <a:schemeClr val="tx1"/>
        </a:solidFill>
        <a:latin typeface="+mn-lt"/>
        <a:ea typeface="ＭＳ Ｐゴシック" pitchFamily="-108" charset="-128"/>
        <a:cs typeface="+mn-cs"/>
      </a:defRPr>
    </a:lvl3pPr>
    <a:lvl4pPr marL="1371600" algn="l" defTabSz="457200" rtl="0" fontAlgn="base">
      <a:spcBef>
        <a:spcPct val="30000"/>
      </a:spcBef>
      <a:spcAft>
        <a:spcPct val="0"/>
      </a:spcAft>
      <a:defRPr sz="1200" kern="1200">
        <a:solidFill>
          <a:schemeClr val="tx1"/>
        </a:solidFill>
        <a:latin typeface="+mn-lt"/>
        <a:ea typeface="ＭＳ Ｐゴシック" pitchFamily="-108" charset="-128"/>
        <a:cs typeface="+mn-cs"/>
      </a:defRPr>
    </a:lvl4pPr>
    <a:lvl5pPr marL="1828800" algn="l" defTabSz="457200" rtl="0" fontAlgn="base">
      <a:spcBef>
        <a:spcPct val="30000"/>
      </a:spcBef>
      <a:spcAft>
        <a:spcPct val="0"/>
      </a:spcAft>
      <a:defRPr sz="1200" kern="1200">
        <a:solidFill>
          <a:schemeClr val="tx1"/>
        </a:solidFill>
        <a:latin typeface="+mn-lt"/>
        <a:ea typeface="ＭＳ Ｐゴシック" pitchFamily="-108"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a:defRPr/>
            </a:pPr>
            <a:fld id="{D483F68B-FDA9-C243-94A1-26FE62BE8226}" type="slidenum">
              <a:rPr lang="en-US"/>
              <a:pPr>
                <a:defRPr/>
              </a:pPr>
              <a:t>1</a:t>
            </a:fld>
            <a:endParaRPr lang="en-US"/>
          </a:p>
        </p:txBody>
      </p:sp>
    </p:spTree>
    <p:extLst>
      <p:ext uri="{BB962C8B-B14F-4D97-AF65-F5344CB8AC3E}">
        <p14:creationId xmlns:p14="http://schemas.microsoft.com/office/powerpoint/2010/main" val="44436759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D483F68B-FDA9-C243-94A1-26FE62BE8226}" type="slidenum">
              <a:rPr lang="en-US" smtClean="0"/>
              <a:pPr>
                <a:defRPr/>
              </a:pPr>
              <a:t>10</a:t>
            </a:fld>
            <a:endParaRPr lang="en-US"/>
          </a:p>
        </p:txBody>
      </p:sp>
    </p:spTree>
    <p:extLst>
      <p:ext uri="{BB962C8B-B14F-4D97-AF65-F5344CB8AC3E}">
        <p14:creationId xmlns:p14="http://schemas.microsoft.com/office/powerpoint/2010/main" val="222432937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marR="0" lvl="0" indent="0" algn="l" defTabSz="457200" rtl="0" eaLnBrk="1" fontAlgn="base" latinLnBrk="0" hangingPunct="1">
              <a:lnSpc>
                <a:spcPct val="100000"/>
              </a:lnSpc>
              <a:spcBef>
                <a:spcPct val="30000"/>
              </a:spcBef>
              <a:spcAft>
                <a:spcPct val="0"/>
              </a:spcAft>
              <a:buClrTx/>
              <a:buSzTx/>
              <a:buFontTx/>
              <a:buNone/>
              <a:tabLst/>
              <a:defRPr/>
            </a:pPr>
            <a:r>
              <a:rPr lang="en-US" sz="1200" dirty="0">
                <a:solidFill>
                  <a:schemeClr val="dk1"/>
                </a:solidFill>
                <a:highlight>
                  <a:srgbClr val="FFFFFF"/>
                </a:highlight>
                <a:latin typeface="+mn-lt"/>
                <a:ea typeface="Calibri"/>
                <a:cs typeface="Calibri"/>
                <a:sym typeface="Calibri"/>
              </a:rPr>
              <a:t>Explain that luckily, most investments do not pay interest only once! Some pay once a year or once a quarter (every three months) or once a month, or even daily. The more often interest is calculated, the more money your money can earn. Explain that we use an exponent to calculate the number of years or periods that interest will be calculated.</a:t>
            </a:r>
            <a:endParaRPr lang="en-US" dirty="0"/>
          </a:p>
          <a:p>
            <a:endParaRPr lang="en-US" dirty="0"/>
          </a:p>
        </p:txBody>
      </p:sp>
      <p:sp>
        <p:nvSpPr>
          <p:cNvPr id="4" name="Slide Number Placeholder 3"/>
          <p:cNvSpPr>
            <a:spLocks noGrp="1"/>
          </p:cNvSpPr>
          <p:nvPr>
            <p:ph type="sldNum" sz="quarter" idx="5"/>
          </p:nvPr>
        </p:nvSpPr>
        <p:spPr/>
        <p:txBody>
          <a:bodyPr/>
          <a:lstStyle/>
          <a:p>
            <a:pPr>
              <a:defRPr/>
            </a:pPr>
            <a:fld id="{D483F68B-FDA9-C243-94A1-26FE62BE8226}" type="slidenum">
              <a:rPr lang="en-US" smtClean="0"/>
              <a:pPr>
                <a:defRPr/>
              </a:pPr>
              <a:t>11</a:t>
            </a:fld>
            <a:endParaRPr lang="en-US"/>
          </a:p>
        </p:txBody>
      </p:sp>
    </p:spTree>
    <p:extLst>
      <p:ext uri="{BB962C8B-B14F-4D97-AF65-F5344CB8AC3E}">
        <p14:creationId xmlns:p14="http://schemas.microsoft.com/office/powerpoint/2010/main" val="375284316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marR="0" lvl="0" indent="0" algn="l" defTabSz="457200" rtl="0" eaLnBrk="1" fontAlgn="base" latinLnBrk="0" hangingPunct="1">
              <a:lnSpc>
                <a:spcPct val="100000"/>
              </a:lnSpc>
              <a:spcBef>
                <a:spcPct val="30000"/>
              </a:spcBef>
              <a:spcAft>
                <a:spcPct val="0"/>
              </a:spcAft>
              <a:buClrTx/>
              <a:buSzTx/>
              <a:buFontTx/>
              <a:buNone/>
              <a:tabLst/>
              <a:defRPr/>
            </a:pPr>
            <a:r>
              <a:rPr lang="en-US" sz="1200" dirty="0">
                <a:solidFill>
                  <a:schemeClr val="dk1"/>
                </a:solidFill>
                <a:highlight>
                  <a:srgbClr val="FFFFFF"/>
                </a:highlight>
                <a:latin typeface="+mn-lt"/>
                <a:ea typeface="Calibri"/>
                <a:cs typeface="Calibri"/>
                <a:sym typeface="Calibri"/>
              </a:rPr>
              <a:t>This shows Jerry’s problem again.  Ask students to calculate the future value of Leo’s $50, using this equation. Students might be confused about why the interest rate is 0.05/4. Explain that if the interest rate is 5% per year, but we are calculating interest 4 times a year, we have to divide the interest rate by 4. Otherwise, we would end up seriously overestimating how much the money will grow! (The answer to the calculation question is $696.17) Explain that if you subtract the initial $50, Leo owes Jerry’s mom $646.17 in interest.</a:t>
            </a:r>
            <a:endParaRPr lang="en-US" dirty="0"/>
          </a:p>
          <a:p>
            <a:endParaRPr lang="en-US" dirty="0"/>
          </a:p>
        </p:txBody>
      </p:sp>
      <p:sp>
        <p:nvSpPr>
          <p:cNvPr id="4" name="Slide Number Placeholder 3"/>
          <p:cNvSpPr>
            <a:spLocks noGrp="1"/>
          </p:cNvSpPr>
          <p:nvPr>
            <p:ph type="sldNum" sz="quarter" idx="5"/>
          </p:nvPr>
        </p:nvSpPr>
        <p:spPr/>
        <p:txBody>
          <a:bodyPr/>
          <a:lstStyle/>
          <a:p>
            <a:pPr>
              <a:defRPr/>
            </a:pPr>
            <a:fld id="{D483F68B-FDA9-C243-94A1-26FE62BE8226}" type="slidenum">
              <a:rPr lang="en-US" smtClean="0"/>
              <a:pPr>
                <a:defRPr/>
              </a:pPr>
              <a:t>12</a:t>
            </a:fld>
            <a:endParaRPr lang="en-US"/>
          </a:p>
        </p:txBody>
      </p:sp>
    </p:spTree>
    <p:extLst>
      <p:ext uri="{BB962C8B-B14F-4D97-AF65-F5344CB8AC3E}">
        <p14:creationId xmlns:p14="http://schemas.microsoft.com/office/powerpoint/2010/main" val="146310284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D483F68B-FDA9-C243-94A1-26FE62BE8226}" type="slidenum">
              <a:rPr lang="en-US" smtClean="0"/>
              <a:pPr>
                <a:defRPr/>
              </a:pPr>
              <a:t>13</a:t>
            </a:fld>
            <a:endParaRPr lang="en-US"/>
          </a:p>
        </p:txBody>
      </p:sp>
    </p:spTree>
    <p:extLst>
      <p:ext uri="{BB962C8B-B14F-4D97-AF65-F5344CB8AC3E}">
        <p14:creationId xmlns:p14="http://schemas.microsoft.com/office/powerpoint/2010/main" val="172630107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a:defRPr/>
            </a:pPr>
            <a:fld id="{D483F68B-FDA9-C243-94A1-26FE62BE8226}" type="slidenum">
              <a:rPr lang="en-US"/>
              <a:pPr>
                <a:defRPr/>
              </a:pPr>
              <a:t>15</a:t>
            </a:fld>
            <a:endParaRPr lang="en-US"/>
          </a:p>
        </p:txBody>
      </p:sp>
    </p:spTree>
    <p:extLst>
      <p:ext uri="{BB962C8B-B14F-4D97-AF65-F5344CB8AC3E}">
        <p14:creationId xmlns:p14="http://schemas.microsoft.com/office/powerpoint/2010/main" val="407689294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a:defRPr/>
            </a:pPr>
            <a:fld id="{D483F68B-FDA9-C243-94A1-26FE62BE8226}" type="slidenum">
              <a:rPr lang="en-US"/>
              <a:pPr>
                <a:defRPr/>
              </a:pPr>
              <a:t>16</a:t>
            </a:fld>
            <a:endParaRPr lang="en-US"/>
          </a:p>
        </p:txBody>
      </p:sp>
    </p:spTree>
    <p:extLst>
      <p:ext uri="{BB962C8B-B14F-4D97-AF65-F5344CB8AC3E}">
        <p14:creationId xmlns:p14="http://schemas.microsoft.com/office/powerpoint/2010/main" val="35737835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D483F68B-FDA9-C243-94A1-26FE62BE8226}" type="slidenum">
              <a:rPr lang="en-US" smtClean="0"/>
              <a:pPr>
                <a:defRPr/>
              </a:pPr>
              <a:t>2</a:t>
            </a:fld>
            <a:endParaRPr lang="en-US"/>
          </a:p>
        </p:txBody>
      </p:sp>
    </p:spTree>
    <p:extLst>
      <p:ext uri="{BB962C8B-B14F-4D97-AF65-F5344CB8AC3E}">
        <p14:creationId xmlns:p14="http://schemas.microsoft.com/office/powerpoint/2010/main" val="409013773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D483F68B-FDA9-C243-94A1-26FE62BE8226}" type="slidenum">
              <a:rPr lang="en-US" smtClean="0"/>
              <a:pPr>
                <a:defRPr/>
              </a:pPr>
              <a:t>3</a:t>
            </a:fld>
            <a:endParaRPr lang="en-US"/>
          </a:p>
        </p:txBody>
      </p:sp>
    </p:spTree>
    <p:extLst>
      <p:ext uri="{BB962C8B-B14F-4D97-AF65-F5344CB8AC3E}">
        <p14:creationId xmlns:p14="http://schemas.microsoft.com/office/powerpoint/2010/main" val="100914267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D483F68B-FDA9-C243-94A1-26FE62BE8226}" type="slidenum">
              <a:rPr lang="en-US" smtClean="0"/>
              <a:pPr>
                <a:defRPr/>
              </a:pPr>
              <a:t>4</a:t>
            </a:fld>
            <a:endParaRPr lang="en-US"/>
          </a:p>
        </p:txBody>
      </p:sp>
    </p:spTree>
    <p:extLst>
      <p:ext uri="{BB962C8B-B14F-4D97-AF65-F5344CB8AC3E}">
        <p14:creationId xmlns:p14="http://schemas.microsoft.com/office/powerpoint/2010/main" val="307565403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marR="0" lvl="0" indent="0" algn="l" defTabSz="457200" rtl="0" eaLnBrk="1" fontAlgn="base" latinLnBrk="0" hangingPunct="1">
              <a:lnSpc>
                <a:spcPct val="100000"/>
              </a:lnSpc>
              <a:spcBef>
                <a:spcPct val="30000"/>
              </a:spcBef>
              <a:spcAft>
                <a:spcPct val="0"/>
              </a:spcAft>
              <a:buClrTx/>
              <a:buSzTx/>
              <a:buFontTx/>
              <a:buNone/>
              <a:tabLst/>
              <a:defRPr/>
            </a:pPr>
            <a:r>
              <a:rPr lang="en-US" sz="1200" dirty="0">
                <a:solidFill>
                  <a:schemeClr val="dk1"/>
                </a:solidFill>
                <a:highlight>
                  <a:srgbClr val="FFFFFF"/>
                </a:highlight>
                <a:latin typeface="+mn-lt"/>
                <a:ea typeface="Calibri"/>
                <a:cs typeface="Calibri"/>
                <a:sym typeface="Calibri"/>
              </a:rPr>
              <a:t>Ask students to again consider the first question from the warm-up: Would you rather have $100 today or $100 one year from today? (Most students will clearly prefer $100 now, although some worry they would spend it too quickly and opt for the later time.) Explain to students that $100 in hand right now is worth more than $100 one year from today for several reasons: 1) Inflation will decrease the value of the $100 during the year, meaning $100 won’t buy as much one year from now, and 2) The $100 could be invested and earning interest during this time, so there is an opportunity cost of foregone interest.  (You might want to point out that there is a risk that you might lose money on an investment.)</a:t>
            </a:r>
            <a:endParaRPr lang="en-US" dirty="0"/>
          </a:p>
          <a:p>
            <a:endParaRPr lang="en-US" dirty="0"/>
          </a:p>
        </p:txBody>
      </p:sp>
      <p:sp>
        <p:nvSpPr>
          <p:cNvPr id="4" name="Slide Number Placeholder 3"/>
          <p:cNvSpPr>
            <a:spLocks noGrp="1"/>
          </p:cNvSpPr>
          <p:nvPr>
            <p:ph type="sldNum" sz="quarter" idx="5"/>
          </p:nvPr>
        </p:nvSpPr>
        <p:spPr/>
        <p:txBody>
          <a:bodyPr/>
          <a:lstStyle/>
          <a:p>
            <a:pPr>
              <a:defRPr/>
            </a:pPr>
            <a:fld id="{D483F68B-FDA9-C243-94A1-26FE62BE8226}" type="slidenum">
              <a:rPr lang="en-US" smtClean="0"/>
              <a:pPr>
                <a:defRPr/>
              </a:pPr>
              <a:t>5</a:t>
            </a:fld>
            <a:endParaRPr lang="en-US"/>
          </a:p>
        </p:txBody>
      </p:sp>
    </p:spTree>
    <p:extLst>
      <p:ext uri="{BB962C8B-B14F-4D97-AF65-F5344CB8AC3E}">
        <p14:creationId xmlns:p14="http://schemas.microsoft.com/office/powerpoint/2010/main" val="356484561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marR="0" lvl="0" indent="0" algn="l" defTabSz="457200" rtl="0" eaLnBrk="1" fontAlgn="base" latinLnBrk="0" hangingPunct="1">
              <a:lnSpc>
                <a:spcPct val="100000"/>
              </a:lnSpc>
              <a:spcBef>
                <a:spcPct val="30000"/>
              </a:spcBef>
              <a:spcAft>
                <a:spcPct val="0"/>
              </a:spcAft>
              <a:buClrTx/>
              <a:buSzTx/>
              <a:buFontTx/>
              <a:buNone/>
              <a:tabLst/>
              <a:defRPr/>
            </a:pPr>
            <a:r>
              <a:rPr lang="en-US" sz="1200" dirty="0">
                <a:solidFill>
                  <a:schemeClr val="dk1"/>
                </a:solidFill>
                <a:highlight>
                  <a:srgbClr val="FFFFFF"/>
                </a:highlight>
                <a:latin typeface="+mn-lt"/>
                <a:ea typeface="Calibri"/>
                <a:cs typeface="Calibri"/>
                <a:sym typeface="Calibri"/>
              </a:rPr>
              <a:t>This give examples of how inflation and interest change the value of money over time. </a:t>
            </a:r>
            <a:endParaRPr lang="en-US" dirty="0"/>
          </a:p>
          <a:p>
            <a:endParaRPr lang="en-US" dirty="0"/>
          </a:p>
        </p:txBody>
      </p:sp>
      <p:sp>
        <p:nvSpPr>
          <p:cNvPr id="4" name="Slide Number Placeholder 3"/>
          <p:cNvSpPr>
            <a:spLocks noGrp="1"/>
          </p:cNvSpPr>
          <p:nvPr>
            <p:ph type="sldNum" sz="quarter" idx="5"/>
          </p:nvPr>
        </p:nvSpPr>
        <p:spPr/>
        <p:txBody>
          <a:bodyPr/>
          <a:lstStyle/>
          <a:p>
            <a:pPr>
              <a:defRPr/>
            </a:pPr>
            <a:fld id="{D483F68B-FDA9-C243-94A1-26FE62BE8226}" type="slidenum">
              <a:rPr lang="en-US" smtClean="0"/>
              <a:pPr>
                <a:defRPr/>
              </a:pPr>
              <a:t>6</a:t>
            </a:fld>
            <a:endParaRPr lang="en-US"/>
          </a:p>
        </p:txBody>
      </p:sp>
    </p:spTree>
    <p:extLst>
      <p:ext uri="{BB962C8B-B14F-4D97-AF65-F5344CB8AC3E}">
        <p14:creationId xmlns:p14="http://schemas.microsoft.com/office/powerpoint/2010/main" val="189637567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D483F68B-FDA9-C243-94A1-26FE62BE8226}" type="slidenum">
              <a:rPr lang="en-US" smtClean="0"/>
              <a:pPr>
                <a:defRPr/>
              </a:pPr>
              <a:t>7</a:t>
            </a:fld>
            <a:endParaRPr lang="en-US"/>
          </a:p>
        </p:txBody>
      </p:sp>
    </p:spTree>
    <p:extLst>
      <p:ext uri="{BB962C8B-B14F-4D97-AF65-F5344CB8AC3E}">
        <p14:creationId xmlns:p14="http://schemas.microsoft.com/office/powerpoint/2010/main" val="350326023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marR="0" lvl="0" indent="0" algn="l" defTabSz="457200" rtl="0" eaLnBrk="1" fontAlgn="base" latinLnBrk="0" hangingPunct="1">
              <a:lnSpc>
                <a:spcPct val="100000"/>
              </a:lnSpc>
              <a:spcBef>
                <a:spcPct val="30000"/>
              </a:spcBef>
              <a:spcAft>
                <a:spcPct val="0"/>
              </a:spcAft>
              <a:buClrTx/>
              <a:buSzTx/>
              <a:buFontTx/>
              <a:buNone/>
              <a:tabLst/>
              <a:defRPr/>
            </a:pPr>
            <a:r>
              <a:rPr lang="en-US" sz="1200" dirty="0">
                <a:solidFill>
                  <a:schemeClr val="dk1"/>
                </a:solidFill>
                <a:highlight>
                  <a:srgbClr val="FFFFFF"/>
                </a:highlight>
                <a:latin typeface="+mn-lt"/>
                <a:ea typeface="Calibri"/>
                <a:cs typeface="Calibri"/>
                <a:sym typeface="Calibri"/>
              </a:rPr>
              <a:t>Explain that economists, business managers and financial planners need to know more specifics about the value of money and how it changes over time. They need to be able to advise people on questions like:</a:t>
            </a:r>
            <a:br>
              <a:rPr lang="en-US" sz="1200" dirty="0">
                <a:solidFill>
                  <a:schemeClr val="dk1"/>
                </a:solidFill>
                <a:highlight>
                  <a:srgbClr val="FFFFFF"/>
                </a:highlight>
                <a:latin typeface="+mn-lt"/>
                <a:ea typeface="Calibri"/>
                <a:cs typeface="Calibri"/>
                <a:sym typeface="Calibri"/>
              </a:rPr>
            </a:br>
            <a:r>
              <a:rPr lang="en-US" sz="1200" dirty="0">
                <a:solidFill>
                  <a:schemeClr val="dk1"/>
                </a:solidFill>
                <a:highlight>
                  <a:srgbClr val="FFFFFF"/>
                </a:highlight>
                <a:latin typeface="+mn-lt"/>
                <a:ea typeface="Calibri"/>
                <a:cs typeface="Calibri"/>
                <a:sym typeface="Calibri"/>
              </a:rPr>
              <a:t>a. Should I pay off my house now, or invest cash in a stock account?</a:t>
            </a:r>
            <a:br>
              <a:rPr lang="en-US" sz="1200" dirty="0">
                <a:solidFill>
                  <a:schemeClr val="dk1"/>
                </a:solidFill>
                <a:highlight>
                  <a:srgbClr val="FFFFFF"/>
                </a:highlight>
                <a:latin typeface="+mn-lt"/>
                <a:ea typeface="Calibri"/>
                <a:cs typeface="Calibri"/>
                <a:sym typeface="Calibri"/>
              </a:rPr>
            </a:br>
            <a:r>
              <a:rPr lang="en-US" sz="1200" dirty="0">
                <a:solidFill>
                  <a:schemeClr val="dk1"/>
                </a:solidFill>
                <a:highlight>
                  <a:srgbClr val="FFFFFF"/>
                </a:highlight>
                <a:latin typeface="+mn-lt"/>
                <a:ea typeface="Calibri"/>
                <a:cs typeface="Calibri"/>
                <a:sym typeface="Calibri"/>
              </a:rPr>
              <a:t>b. Should I overpay my income tax during the year, to get a refund? Or underpay and owe money at tax time? </a:t>
            </a:r>
            <a:br>
              <a:rPr lang="en-US" sz="1200" dirty="0">
                <a:solidFill>
                  <a:schemeClr val="dk1"/>
                </a:solidFill>
                <a:highlight>
                  <a:srgbClr val="FFFFFF"/>
                </a:highlight>
                <a:latin typeface="+mn-lt"/>
                <a:ea typeface="Calibri"/>
                <a:cs typeface="Calibri"/>
                <a:sym typeface="Calibri"/>
              </a:rPr>
            </a:br>
            <a:r>
              <a:rPr lang="en-US" sz="1200" dirty="0">
                <a:solidFill>
                  <a:schemeClr val="dk1"/>
                </a:solidFill>
                <a:highlight>
                  <a:srgbClr val="FFFFFF"/>
                </a:highlight>
                <a:latin typeface="+mn-lt"/>
                <a:ea typeface="Calibri"/>
                <a:cs typeface="Calibri"/>
                <a:sym typeface="Calibri"/>
              </a:rPr>
              <a:t>c. How much should I pay to take over someone’s business?</a:t>
            </a:r>
            <a:endParaRPr lang="en-US" dirty="0"/>
          </a:p>
          <a:p>
            <a:endParaRPr lang="en-US" dirty="0"/>
          </a:p>
        </p:txBody>
      </p:sp>
      <p:sp>
        <p:nvSpPr>
          <p:cNvPr id="4" name="Slide Number Placeholder 3"/>
          <p:cNvSpPr>
            <a:spLocks noGrp="1"/>
          </p:cNvSpPr>
          <p:nvPr>
            <p:ph type="sldNum" sz="quarter" idx="5"/>
          </p:nvPr>
        </p:nvSpPr>
        <p:spPr/>
        <p:txBody>
          <a:bodyPr/>
          <a:lstStyle/>
          <a:p>
            <a:pPr>
              <a:defRPr/>
            </a:pPr>
            <a:fld id="{D483F68B-FDA9-C243-94A1-26FE62BE8226}" type="slidenum">
              <a:rPr lang="en-US" smtClean="0"/>
              <a:pPr>
                <a:defRPr/>
              </a:pPr>
              <a:t>8</a:t>
            </a:fld>
            <a:endParaRPr lang="en-US"/>
          </a:p>
        </p:txBody>
      </p:sp>
    </p:spTree>
    <p:extLst>
      <p:ext uri="{BB962C8B-B14F-4D97-AF65-F5344CB8AC3E}">
        <p14:creationId xmlns:p14="http://schemas.microsoft.com/office/powerpoint/2010/main" val="342368840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marR="0" lvl="0" indent="0" algn="l" defTabSz="457200" rtl="0" eaLnBrk="1" fontAlgn="base" latinLnBrk="0" hangingPunct="1">
              <a:lnSpc>
                <a:spcPct val="100000"/>
              </a:lnSpc>
              <a:spcBef>
                <a:spcPct val="30000"/>
              </a:spcBef>
              <a:spcAft>
                <a:spcPct val="0"/>
              </a:spcAft>
              <a:buClrTx/>
              <a:buSzTx/>
              <a:buFontTx/>
              <a:buNone/>
              <a:tabLst/>
              <a:defRPr/>
            </a:pPr>
            <a:r>
              <a:rPr lang="en-US" sz="1200" dirty="0">
                <a:solidFill>
                  <a:schemeClr val="dk1"/>
                </a:solidFill>
                <a:highlight>
                  <a:srgbClr val="FFFFFF"/>
                </a:highlight>
                <a:latin typeface="+mn-lt"/>
                <a:ea typeface="Calibri"/>
                <a:cs typeface="Calibri"/>
                <a:sym typeface="Calibri"/>
              </a:rPr>
              <a:t>Explain that time value of money can also matter for regular people, when they borrow and lend money. Consider this episode from the TV comedy, Seinfeld. Jerry shows up to help his grandmother open a catsup bottle and finds out a little family secret. Show the Seinfeld clip (3:41) (http://</a:t>
            </a:r>
            <a:r>
              <a:rPr lang="en-US" sz="1200" dirty="0" err="1">
                <a:solidFill>
                  <a:schemeClr val="dk1"/>
                </a:solidFill>
                <a:highlight>
                  <a:srgbClr val="FFFFFF"/>
                </a:highlight>
                <a:latin typeface="+mn-lt"/>
                <a:ea typeface="Calibri"/>
                <a:cs typeface="Calibri"/>
                <a:sym typeface="Calibri"/>
              </a:rPr>
              <a:t>www.yadayadayadaecon.com</a:t>
            </a:r>
            <a:r>
              <a:rPr lang="en-US" sz="1200" dirty="0">
                <a:solidFill>
                  <a:schemeClr val="dk1"/>
                </a:solidFill>
                <a:highlight>
                  <a:srgbClr val="FFFFFF"/>
                </a:highlight>
                <a:latin typeface="+mn-lt"/>
                <a:ea typeface="Calibri"/>
                <a:cs typeface="Calibri"/>
                <a:sym typeface="Calibri"/>
              </a:rPr>
              <a:t>/clip/61/) and ask students:</a:t>
            </a:r>
            <a:br>
              <a:rPr lang="en-US" sz="1200" dirty="0">
                <a:solidFill>
                  <a:schemeClr val="dk1"/>
                </a:solidFill>
                <a:highlight>
                  <a:srgbClr val="FFFFFF"/>
                </a:highlight>
                <a:latin typeface="+mn-lt"/>
                <a:ea typeface="Calibri"/>
                <a:cs typeface="Calibri"/>
                <a:sym typeface="Calibri"/>
              </a:rPr>
            </a:br>
            <a:r>
              <a:rPr lang="en-US" sz="1200" dirty="0">
                <a:solidFill>
                  <a:schemeClr val="dk1"/>
                </a:solidFill>
                <a:highlight>
                  <a:srgbClr val="FFFFFF"/>
                </a:highlight>
                <a:latin typeface="+mn-lt"/>
                <a:ea typeface="Calibri"/>
                <a:cs typeface="Calibri"/>
                <a:sym typeface="Calibri"/>
              </a:rPr>
              <a:t>a. How much money did Uncle Leo owe Jerry’s mom? ($50)</a:t>
            </a:r>
            <a:br>
              <a:rPr lang="en-US" sz="1200" dirty="0">
                <a:solidFill>
                  <a:schemeClr val="dk1"/>
                </a:solidFill>
                <a:highlight>
                  <a:srgbClr val="FFFFFF"/>
                </a:highlight>
                <a:latin typeface="+mn-lt"/>
                <a:ea typeface="Calibri"/>
                <a:cs typeface="Calibri"/>
                <a:sym typeface="Calibri"/>
              </a:rPr>
            </a:br>
            <a:r>
              <a:rPr lang="en-US" sz="1200" dirty="0">
                <a:solidFill>
                  <a:schemeClr val="dk1"/>
                </a:solidFill>
                <a:highlight>
                  <a:srgbClr val="FFFFFF"/>
                </a:highlight>
                <a:latin typeface="+mn-lt"/>
                <a:ea typeface="Calibri"/>
                <a:cs typeface="Calibri"/>
                <a:sym typeface="Calibri"/>
              </a:rPr>
              <a:t>b. How many years have passed? (53 years)</a:t>
            </a:r>
            <a:br>
              <a:rPr lang="en-US" sz="1200" dirty="0">
                <a:solidFill>
                  <a:schemeClr val="dk1"/>
                </a:solidFill>
                <a:highlight>
                  <a:srgbClr val="FFFFFF"/>
                </a:highlight>
                <a:latin typeface="+mn-lt"/>
                <a:ea typeface="Calibri"/>
                <a:cs typeface="Calibri"/>
                <a:sym typeface="Calibri"/>
              </a:rPr>
            </a:br>
            <a:r>
              <a:rPr lang="en-US" sz="1200" dirty="0">
                <a:solidFill>
                  <a:schemeClr val="dk1"/>
                </a:solidFill>
                <a:highlight>
                  <a:srgbClr val="FFFFFF"/>
                </a:highlight>
                <a:latin typeface="+mn-lt"/>
                <a:ea typeface="Calibri"/>
                <a:cs typeface="Calibri"/>
                <a:sym typeface="Calibri"/>
              </a:rPr>
              <a:t>c. What did Jerry’s dad say that money was worth now? ($663.45) (you might want to explain that this figure is close but not exactly right – you will do the calculations shortly)</a:t>
            </a:r>
            <a:br>
              <a:rPr lang="en-US" sz="1200" dirty="0">
                <a:solidFill>
                  <a:schemeClr val="dk1"/>
                </a:solidFill>
                <a:highlight>
                  <a:srgbClr val="FFFFFF"/>
                </a:highlight>
                <a:latin typeface="+mn-lt"/>
                <a:ea typeface="Calibri"/>
                <a:cs typeface="Calibri"/>
                <a:sym typeface="Calibri"/>
              </a:rPr>
            </a:br>
            <a:r>
              <a:rPr lang="en-US" sz="1200" dirty="0">
                <a:solidFill>
                  <a:schemeClr val="dk1"/>
                </a:solidFill>
                <a:highlight>
                  <a:srgbClr val="FFFFFF"/>
                </a:highlight>
                <a:latin typeface="+mn-lt"/>
                <a:ea typeface="Calibri"/>
                <a:cs typeface="Calibri"/>
                <a:sym typeface="Calibri"/>
              </a:rPr>
              <a:t>d. How do you think he figured that out? (ask students to discuss with a partner)</a:t>
            </a:r>
            <a:br>
              <a:rPr lang="en-US" sz="1200" dirty="0">
                <a:solidFill>
                  <a:schemeClr val="dk1"/>
                </a:solidFill>
                <a:highlight>
                  <a:srgbClr val="FFFFFF"/>
                </a:highlight>
                <a:latin typeface="+mn-lt"/>
                <a:ea typeface="Calibri"/>
                <a:cs typeface="Calibri"/>
                <a:sym typeface="Calibri"/>
              </a:rPr>
            </a:br>
            <a:r>
              <a:rPr lang="en-US" sz="1200" dirty="0">
                <a:solidFill>
                  <a:schemeClr val="dk1"/>
                </a:solidFill>
                <a:highlight>
                  <a:srgbClr val="FFFFFF"/>
                </a:highlight>
                <a:latin typeface="+mn-lt"/>
                <a:ea typeface="Calibri"/>
                <a:cs typeface="Calibri"/>
                <a:sym typeface="Calibri"/>
              </a:rPr>
              <a:t>5. Show Slide 7. Explain to students that if you invest $100 at a simple interest rate of 5%, at the end of the year you will have your $100 + (0.05)x$100 = $105. </a:t>
            </a:r>
            <a:endParaRPr lang="en-US" dirty="0"/>
          </a:p>
          <a:p>
            <a:endParaRPr lang="en-US" dirty="0"/>
          </a:p>
        </p:txBody>
      </p:sp>
      <p:sp>
        <p:nvSpPr>
          <p:cNvPr id="4" name="Slide Number Placeholder 3"/>
          <p:cNvSpPr>
            <a:spLocks noGrp="1"/>
          </p:cNvSpPr>
          <p:nvPr>
            <p:ph type="sldNum" sz="quarter" idx="5"/>
          </p:nvPr>
        </p:nvSpPr>
        <p:spPr/>
        <p:txBody>
          <a:bodyPr/>
          <a:lstStyle/>
          <a:p>
            <a:pPr>
              <a:defRPr/>
            </a:pPr>
            <a:fld id="{D483F68B-FDA9-C243-94A1-26FE62BE8226}" type="slidenum">
              <a:rPr lang="en-US" smtClean="0"/>
              <a:pPr>
                <a:defRPr/>
              </a:pPr>
              <a:t>9</a:t>
            </a:fld>
            <a:endParaRPr lang="en-US"/>
          </a:p>
        </p:txBody>
      </p:sp>
    </p:spTree>
    <p:extLst>
      <p:ext uri="{BB962C8B-B14F-4D97-AF65-F5344CB8AC3E}">
        <p14:creationId xmlns:p14="http://schemas.microsoft.com/office/powerpoint/2010/main" val="24464120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lvl1pPr>
              <a:defRPr sz="6600" b="1" i="0">
                <a:solidFill>
                  <a:srgbClr val="005CB8"/>
                </a:solidFill>
                <a:effectLst>
                  <a:outerShdw blurRad="50800" dist="50800" dir="5400000" algn="ctr" rotWithShape="0">
                    <a:srgbClr val="000000">
                      <a:alpha val="0"/>
                    </a:srgbClr>
                  </a:outerShdw>
                </a:effectLst>
                <a:latin typeface="Calibri" panose="020F0502020204030204" pitchFamily="34" charset="0"/>
                <a:cs typeface="Calibri" panose="020F0502020204030204" pitchFamily="34" charset="0"/>
              </a:defRPr>
            </a:lvl1p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Tree>
  </p:cSld>
  <p:clrMapOvr>
    <a:masterClrMapping/>
  </p:clrMapOvr>
  <p:transition spd="slow"/>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transition spd="slow"/>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transition spd="slow"/>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914400"/>
            <a:ext cx="10972800" cy="1143000"/>
          </a:xfrm>
        </p:spPr>
        <p:txBody>
          <a:bodyPr/>
          <a:lstStyle/>
          <a:p>
            <a:r>
              <a:rPr lang="en-US"/>
              <a:t>Click to edit Master title style</a:t>
            </a:r>
          </a:p>
        </p:txBody>
      </p:sp>
      <p:sp>
        <p:nvSpPr>
          <p:cNvPr id="3" name="Content Placeholder 2"/>
          <p:cNvSpPr>
            <a:spLocks noGrp="1"/>
          </p:cNvSpPr>
          <p:nvPr>
            <p:ph idx="1"/>
          </p:nvPr>
        </p:nvSpPr>
        <p:spPr>
          <a:xfrm>
            <a:off x="609600" y="2377440"/>
            <a:ext cx="10972800" cy="37795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transition spd="slow"/>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Tree>
  </p:cSld>
  <p:clrMapOvr>
    <a:masterClrMapping/>
  </p:clrMapOvr>
  <p:transition spd="slow"/>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transition spd="slow"/>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transition spd="slow"/>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cSld>
  <p:clrMapOvr>
    <a:masterClrMapping/>
  </p:clrMapOvr>
  <p:transition spd="slow"/>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spd="slow"/>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transition spd="slow"/>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transition spd="slow"/>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1069848"/>
            <a:ext cx="109728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scene3d>
              <a:camera prst="orthographicFront">
                <a:rot lat="0" lon="0" rev="0"/>
              </a:camera>
              <a:lightRig rig="threePt" dir="t"/>
            </a:scene3d>
            <a:sp3d>
              <a:bevelT w="0"/>
            </a:sp3d>
          </a:bodyPr>
          <a:lstStyle/>
          <a:p>
            <a:pPr lvl="0"/>
            <a:r>
              <a:rPr lang="en-US"/>
              <a:t>Click to edit Master title style</a:t>
            </a:r>
          </a:p>
        </p:txBody>
      </p:sp>
      <p:sp>
        <p:nvSpPr>
          <p:cNvPr id="1027" name="Text Placeholder 2"/>
          <p:cNvSpPr>
            <a:spLocks noGrp="1"/>
          </p:cNvSpPr>
          <p:nvPr>
            <p:ph type="body" idx="1"/>
          </p:nvPr>
        </p:nvSpPr>
        <p:spPr bwMode="auto">
          <a:xfrm>
            <a:off x="304800" y="2055039"/>
            <a:ext cx="109728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slow"/>
  <p:txStyles>
    <p:titleStyle>
      <a:lvl1pPr algn="ctr" rtl="0" fontAlgn="base">
        <a:lnSpc>
          <a:spcPts val="5700"/>
        </a:lnSpc>
        <a:spcBef>
          <a:spcPct val="0"/>
        </a:spcBef>
        <a:spcAft>
          <a:spcPct val="0"/>
        </a:spcAft>
        <a:defRPr sz="6600" b="1" i="0" kern="1200">
          <a:solidFill>
            <a:srgbClr val="005CB8"/>
          </a:solidFill>
          <a:effectLst>
            <a:glow>
              <a:schemeClr val="accent1">
                <a:alpha val="0"/>
              </a:schemeClr>
            </a:glow>
            <a:outerShdw blurRad="50800" dist="50800" dir="5400000" algn="ctr" rotWithShape="0">
              <a:srgbClr val="000000">
                <a:alpha val="0"/>
              </a:srgbClr>
            </a:outerShdw>
            <a:reflection stA="0" endPos="65000" dist="50800" dir="5400000" sy="-100000" algn="bl" rotWithShape="0"/>
          </a:effectLst>
          <a:latin typeface="Calibri" panose="020F0502020204030204" pitchFamily="34" charset="0"/>
          <a:ea typeface="ＭＳ Ｐゴシック" pitchFamily="-108" charset="-128"/>
          <a:cs typeface="Calibri" panose="020F0502020204030204" pitchFamily="34" charset="0"/>
        </a:defRPr>
      </a:lvl1pPr>
      <a:lvl2pPr algn="ctr" rtl="0" fontAlgn="base">
        <a:spcBef>
          <a:spcPct val="0"/>
        </a:spcBef>
        <a:spcAft>
          <a:spcPct val="0"/>
        </a:spcAft>
        <a:defRPr sz="4400">
          <a:solidFill>
            <a:schemeClr val="tx1"/>
          </a:solidFill>
          <a:latin typeface="Calibri" pitchFamily="-108" charset="0"/>
          <a:ea typeface="ＭＳ Ｐゴシック" pitchFamily="-108" charset="-128"/>
          <a:cs typeface="ＭＳ Ｐゴシック" pitchFamily="-108" charset="-128"/>
        </a:defRPr>
      </a:lvl2pPr>
      <a:lvl3pPr algn="ctr" rtl="0" fontAlgn="base">
        <a:spcBef>
          <a:spcPct val="0"/>
        </a:spcBef>
        <a:spcAft>
          <a:spcPct val="0"/>
        </a:spcAft>
        <a:defRPr sz="4400">
          <a:solidFill>
            <a:schemeClr val="tx1"/>
          </a:solidFill>
          <a:latin typeface="Calibri" pitchFamily="-108" charset="0"/>
          <a:ea typeface="ＭＳ Ｐゴシック" pitchFamily="-108" charset="-128"/>
          <a:cs typeface="ＭＳ Ｐゴシック" pitchFamily="-108" charset="-128"/>
        </a:defRPr>
      </a:lvl3pPr>
      <a:lvl4pPr algn="ctr" rtl="0" fontAlgn="base">
        <a:spcBef>
          <a:spcPct val="0"/>
        </a:spcBef>
        <a:spcAft>
          <a:spcPct val="0"/>
        </a:spcAft>
        <a:defRPr sz="4400">
          <a:solidFill>
            <a:schemeClr val="tx1"/>
          </a:solidFill>
          <a:latin typeface="Calibri" pitchFamily="-108" charset="0"/>
          <a:ea typeface="ＭＳ Ｐゴシック" pitchFamily="-108" charset="-128"/>
          <a:cs typeface="ＭＳ Ｐゴシック" pitchFamily="-108" charset="-128"/>
        </a:defRPr>
      </a:lvl4pPr>
      <a:lvl5pPr algn="ctr" rtl="0" fontAlgn="base">
        <a:spcBef>
          <a:spcPct val="0"/>
        </a:spcBef>
        <a:spcAft>
          <a:spcPct val="0"/>
        </a:spcAft>
        <a:defRPr sz="4400">
          <a:solidFill>
            <a:schemeClr val="tx1"/>
          </a:solidFill>
          <a:latin typeface="Calibri" pitchFamily="-108" charset="0"/>
          <a:ea typeface="ＭＳ Ｐゴシック" pitchFamily="-108" charset="-128"/>
          <a:cs typeface="ＭＳ Ｐゴシック" pitchFamily="-108" charset="-128"/>
        </a:defRPr>
      </a:lvl5pPr>
      <a:lvl6pPr marL="457200" algn="ctr" rtl="0" fontAlgn="base">
        <a:spcBef>
          <a:spcPct val="0"/>
        </a:spcBef>
        <a:spcAft>
          <a:spcPct val="0"/>
        </a:spcAft>
        <a:defRPr sz="4400">
          <a:solidFill>
            <a:schemeClr val="tx1"/>
          </a:solidFill>
          <a:latin typeface="Calibri" pitchFamily="-108" charset="0"/>
          <a:ea typeface="ＭＳ Ｐゴシック" pitchFamily="-108" charset="-128"/>
          <a:cs typeface="ＭＳ Ｐゴシック" pitchFamily="-108" charset="-128"/>
        </a:defRPr>
      </a:lvl6pPr>
      <a:lvl7pPr marL="914400" algn="ctr" rtl="0" fontAlgn="base">
        <a:spcBef>
          <a:spcPct val="0"/>
        </a:spcBef>
        <a:spcAft>
          <a:spcPct val="0"/>
        </a:spcAft>
        <a:defRPr sz="4400">
          <a:solidFill>
            <a:schemeClr val="tx1"/>
          </a:solidFill>
          <a:latin typeface="Calibri" pitchFamily="-108" charset="0"/>
          <a:ea typeface="ＭＳ Ｐゴシック" pitchFamily="-108" charset="-128"/>
          <a:cs typeface="ＭＳ Ｐゴシック" pitchFamily="-108" charset="-128"/>
        </a:defRPr>
      </a:lvl7pPr>
      <a:lvl8pPr marL="1371600" algn="ctr" rtl="0" fontAlgn="base">
        <a:spcBef>
          <a:spcPct val="0"/>
        </a:spcBef>
        <a:spcAft>
          <a:spcPct val="0"/>
        </a:spcAft>
        <a:defRPr sz="4400">
          <a:solidFill>
            <a:schemeClr val="tx1"/>
          </a:solidFill>
          <a:latin typeface="Calibri" pitchFamily="-108" charset="0"/>
          <a:ea typeface="ＭＳ Ｐゴシック" pitchFamily="-108" charset="-128"/>
          <a:cs typeface="ＭＳ Ｐゴシック" pitchFamily="-108" charset="-128"/>
        </a:defRPr>
      </a:lvl8pPr>
      <a:lvl9pPr marL="1828800" algn="ctr" rtl="0" fontAlgn="base">
        <a:spcBef>
          <a:spcPct val="0"/>
        </a:spcBef>
        <a:spcAft>
          <a:spcPct val="0"/>
        </a:spcAft>
        <a:defRPr sz="4400">
          <a:solidFill>
            <a:schemeClr val="tx1"/>
          </a:solidFill>
          <a:latin typeface="Calibri" pitchFamily="-108" charset="0"/>
          <a:ea typeface="ＭＳ Ｐゴシック" pitchFamily="-108" charset="-128"/>
          <a:cs typeface="ＭＳ Ｐゴシック" pitchFamily="-108" charset="-128"/>
        </a:defRPr>
      </a:lvl9pPr>
    </p:titleStyle>
    <p:bodyStyle>
      <a:lvl1pPr marL="342900" indent="-342900" algn="l" rtl="0" fontAlgn="base">
        <a:spcBef>
          <a:spcPts val="0"/>
        </a:spcBef>
        <a:spcAft>
          <a:spcPts val="1800"/>
        </a:spcAft>
        <a:buFont typeface="Arial" pitchFamily="-108" charset="0"/>
        <a:buChar char="•"/>
        <a:defRPr sz="2800" b="0" i="0" kern="1200">
          <a:solidFill>
            <a:schemeClr val="tx1"/>
          </a:solidFill>
          <a:latin typeface="Calibri Light" panose="020F0302020204030204" pitchFamily="34" charset="0"/>
          <a:ea typeface="ＭＳ Ｐゴシック" pitchFamily="-108" charset="-128"/>
          <a:cs typeface="Calibri Light" panose="020F0302020204030204" pitchFamily="34" charset="0"/>
        </a:defRPr>
      </a:lvl1pPr>
      <a:lvl2pPr marL="742950" indent="-285750" algn="l" rtl="0" fontAlgn="base">
        <a:spcBef>
          <a:spcPts val="0"/>
        </a:spcBef>
        <a:spcAft>
          <a:spcPts val="1800"/>
        </a:spcAft>
        <a:buFont typeface="Arial" pitchFamily="-108" charset="0"/>
        <a:buChar char="–"/>
        <a:defRPr sz="2800" b="0" i="0" kern="1200">
          <a:solidFill>
            <a:schemeClr val="tx1"/>
          </a:solidFill>
          <a:latin typeface="Calibri Light" panose="020F0302020204030204" pitchFamily="34" charset="0"/>
          <a:ea typeface="ＭＳ Ｐゴシック" pitchFamily="-108" charset="-128"/>
          <a:cs typeface="Calibri Light" panose="020F0302020204030204" pitchFamily="34" charset="0"/>
        </a:defRPr>
      </a:lvl2pPr>
      <a:lvl3pPr marL="1143000" indent="-228600" algn="l" rtl="0" fontAlgn="base">
        <a:spcBef>
          <a:spcPts val="0"/>
        </a:spcBef>
        <a:spcAft>
          <a:spcPts val="1800"/>
        </a:spcAft>
        <a:buFont typeface="Arial" pitchFamily="-108" charset="0"/>
        <a:buChar char="•"/>
        <a:defRPr sz="2800" b="0" i="0" kern="1200">
          <a:solidFill>
            <a:schemeClr val="tx1"/>
          </a:solidFill>
          <a:latin typeface="Calibri Light" panose="020F0302020204030204" pitchFamily="34" charset="0"/>
          <a:ea typeface="ＭＳ Ｐゴシック" pitchFamily="-108" charset="-128"/>
          <a:cs typeface="Calibri Light" panose="020F0302020204030204" pitchFamily="34" charset="0"/>
        </a:defRPr>
      </a:lvl3pPr>
      <a:lvl4pPr marL="1600200" indent="-228600" algn="l" rtl="0" fontAlgn="base">
        <a:spcBef>
          <a:spcPts val="0"/>
        </a:spcBef>
        <a:spcAft>
          <a:spcPts val="1800"/>
        </a:spcAft>
        <a:buFont typeface="Arial" pitchFamily="-108" charset="0"/>
        <a:buChar char="–"/>
        <a:defRPr sz="2800" b="0" i="0" kern="1200">
          <a:solidFill>
            <a:schemeClr val="tx1"/>
          </a:solidFill>
          <a:latin typeface="Calibri Light" panose="020F0302020204030204" pitchFamily="34" charset="0"/>
          <a:ea typeface="ＭＳ Ｐゴシック" pitchFamily="-108" charset="-128"/>
          <a:cs typeface="Calibri Light" panose="020F0302020204030204" pitchFamily="34" charset="0"/>
        </a:defRPr>
      </a:lvl4pPr>
      <a:lvl5pPr marL="2057400" indent="-228600" algn="l" rtl="0" fontAlgn="base">
        <a:spcBef>
          <a:spcPts val="0"/>
        </a:spcBef>
        <a:spcAft>
          <a:spcPts val="1800"/>
        </a:spcAft>
        <a:buFont typeface="Arial" pitchFamily="-108" charset="0"/>
        <a:buChar char="»"/>
        <a:defRPr sz="2800" b="0" i="0" kern="1200">
          <a:solidFill>
            <a:schemeClr val="tx1"/>
          </a:solidFill>
          <a:latin typeface="Calibri Light" panose="020F0302020204030204" pitchFamily="34" charset="0"/>
          <a:ea typeface="ＭＳ Ｐゴシック" pitchFamily="-108" charset="-128"/>
          <a:cs typeface="Calibri Light" panose="020F0302020204030204"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julia.heath@uc.edu"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www.investopedia.com/calculator/fvcal.aspx"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hyperlink" Target="https://www.investopedia.com/calculator/pvcal.aspx" TargetMode="External"/></Relationships>
</file>

<file path=ppt/slides/_rels/slide14.xml.rels><?xml version="1.0" encoding="UTF-8" standalone="yes"?>
<Relationships xmlns="http://schemas.openxmlformats.org/package/2006/relationships"><Relationship Id="rId2" Type="http://schemas.openxmlformats.org/officeDocument/2006/relationships/hyperlink" Target="https://www.businessinsider.com/what-100-was-worth-in-the-decade-you-were-born-2016-6#-1"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www.councilforeconed.org/resource/national-standards-for-financial-literacy/#sthash.11CbykLO.dpbs"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hyperlink" Target="https://www.econedlink.org/resources/time-value-of-money/"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www.councilforeconed.org/resources/local-affiliates/"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09800" y="1066801"/>
            <a:ext cx="7772400" cy="4244939"/>
          </a:xfrm>
        </p:spPr>
        <p:txBody>
          <a:bodyPr rtlCol="0">
            <a:normAutofit fontScale="90000"/>
            <a:scene3d>
              <a:camera prst="orthographicFront"/>
              <a:lightRig rig="glow" dir="tl">
                <a:rot lat="0" lon="0" rev="5400000"/>
              </a:lightRig>
            </a:scene3d>
            <a:sp3d>
              <a:bevelT w="0" h="0"/>
              <a:contourClr>
                <a:schemeClr val="accent6">
                  <a:shade val="73000"/>
                </a:schemeClr>
              </a:contourClr>
            </a:sp3d>
          </a:bodyPr>
          <a:lstStyle/>
          <a:p>
            <a:pPr fontAlgn="auto">
              <a:spcAft>
                <a:spcPts val="0"/>
              </a:spcAft>
              <a:defRPr/>
            </a:pPr>
            <a:br>
              <a:rPr lang="en-US" sz="6000" dirty="0"/>
            </a:br>
            <a:br>
              <a:rPr lang="en-US" sz="6000" dirty="0"/>
            </a:br>
            <a:r>
              <a:rPr lang="en-US" sz="6000" dirty="0">
                <a:latin typeface="Calibri"/>
                <a:ea typeface="ＭＳ Ｐゴシック"/>
                <a:cs typeface="Calibri"/>
              </a:rPr>
              <a:t>National Personal Finance Challenge Webinar Series</a:t>
            </a:r>
            <a:br>
              <a:rPr lang="en-US" sz="6000" dirty="0">
                <a:ln w="11430"/>
                <a:effectLst>
                  <a:outerShdw blurRad="80000" dist="40000" dir="5040000" algn="tl">
                    <a:srgbClr val="000000">
                      <a:alpha val="0"/>
                    </a:srgbClr>
                  </a:outerShdw>
                </a:effectLst>
                <a:ea typeface="+mj-ea"/>
                <a:cs typeface="+mj-cs"/>
              </a:rPr>
            </a:br>
            <a:r>
              <a:rPr lang="en-US" sz="4400" dirty="0">
                <a:ln w="11430"/>
                <a:solidFill>
                  <a:schemeClr val="tx1"/>
                </a:solidFill>
                <a:effectLst>
                  <a:outerShdw blurRad="80000" dist="40000" dir="5040000" algn="tl">
                    <a:srgbClr val="000000">
                      <a:alpha val="0"/>
                    </a:srgbClr>
                  </a:outerShdw>
                </a:effectLst>
                <a:latin typeface="Calibri"/>
                <a:ea typeface="ＭＳ Ｐゴシック"/>
                <a:cs typeface="Calibri"/>
              </a:rPr>
              <a:t>Standard 1: Earning an Income</a:t>
            </a:r>
            <a:br>
              <a:rPr lang="en-US" sz="4400" dirty="0">
                <a:ln w="11430"/>
                <a:solidFill>
                  <a:schemeClr val="tx1"/>
                </a:solidFill>
                <a:effectLst>
                  <a:outerShdw blurRad="80000" dist="40000" dir="5040000" algn="tl">
                    <a:srgbClr val="000000">
                      <a:alpha val="0"/>
                    </a:srgbClr>
                  </a:outerShdw>
                </a:effectLst>
                <a:latin typeface="Calibri"/>
                <a:ea typeface="ＭＳ Ｐゴシック"/>
                <a:cs typeface="Calibri"/>
              </a:rPr>
            </a:br>
            <a:r>
              <a:rPr lang="en-US" sz="3600" dirty="0">
                <a:ln w="11430"/>
                <a:solidFill>
                  <a:schemeClr val="tx1"/>
                </a:solidFill>
                <a:effectLst>
                  <a:outerShdw blurRad="80000" dist="40000" dir="5040000" algn="tl">
                    <a:srgbClr val="000000">
                      <a:alpha val="0"/>
                    </a:srgbClr>
                  </a:outerShdw>
                </a:effectLst>
                <a:latin typeface="Calibri"/>
                <a:ea typeface="ＭＳ Ｐゴシック"/>
                <a:cs typeface="Calibri"/>
              </a:rPr>
              <a:t>Lesson 1: Time Value of Money</a:t>
            </a:r>
            <a:br>
              <a:rPr lang="en-US" sz="4400" dirty="0"/>
            </a:br>
            <a:r>
              <a:rPr lang="en-US" sz="2200" i="1" dirty="0">
                <a:solidFill>
                  <a:schemeClr val="tx1"/>
                </a:solidFill>
                <a:latin typeface="Calibri"/>
                <a:ea typeface="ＭＳ Ｐゴシック"/>
                <a:cs typeface="Calibri"/>
              </a:rPr>
              <a:t>Presented by</a:t>
            </a:r>
            <a:br>
              <a:rPr lang="en-US" sz="2200" i="1" dirty="0">
                <a:solidFill>
                  <a:schemeClr val="tx1"/>
                </a:solidFill>
                <a:latin typeface="Calibri"/>
                <a:ea typeface="ＭＳ Ｐゴシック"/>
                <a:cs typeface="Calibri"/>
              </a:rPr>
            </a:br>
            <a:r>
              <a:rPr lang="en-US" sz="2200" i="1" dirty="0">
                <a:solidFill>
                  <a:schemeClr val="tx1"/>
                </a:solidFill>
                <a:latin typeface="Calibri"/>
                <a:ea typeface="ＭＳ Ｐゴシック"/>
                <a:cs typeface="Calibri"/>
              </a:rPr>
              <a:t>Dr. Julie Heath</a:t>
            </a:r>
            <a:br>
              <a:rPr lang="en-US" sz="1600" dirty="0">
                <a:solidFill>
                  <a:schemeClr val="tx1"/>
                </a:solidFill>
                <a:latin typeface="Calibri"/>
                <a:ea typeface="ＭＳ Ｐゴシック"/>
                <a:cs typeface="Calibri"/>
              </a:rPr>
            </a:br>
            <a:r>
              <a:rPr lang="en-US" sz="2200" dirty="0">
                <a:solidFill>
                  <a:schemeClr val="tx1"/>
                </a:solidFill>
                <a:latin typeface="Calibri"/>
                <a:ea typeface="ＭＳ Ｐゴシック"/>
                <a:cs typeface="Calibri"/>
                <a:hlinkClick r:id="rId3"/>
              </a:rPr>
              <a:t>julia.heath@uc.edu</a:t>
            </a:r>
            <a:r>
              <a:rPr lang="en-US" sz="2200" dirty="0">
                <a:solidFill>
                  <a:schemeClr val="tx1"/>
                </a:solidFill>
                <a:latin typeface="Calibri"/>
                <a:ea typeface="ＭＳ Ｐゴシック"/>
                <a:cs typeface="Calibri"/>
              </a:rPr>
              <a:t> </a:t>
            </a:r>
            <a:endParaRPr lang="en-US" sz="2200" dirty="0">
              <a:ln w="11430"/>
              <a:solidFill>
                <a:schemeClr val="tx1"/>
              </a:solidFill>
              <a:effectLst>
                <a:outerShdw blurRad="80000" dist="40000" dir="5040000" algn="tl">
                  <a:srgbClr val="000000">
                    <a:alpha val="0"/>
                  </a:srgbClr>
                </a:outerShdw>
              </a:effectLst>
              <a:ea typeface="+mj-ea"/>
              <a:cs typeface="Calibri"/>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F27830-CFE1-B145-9F01-2511806104CF}"/>
              </a:ext>
            </a:extLst>
          </p:cNvPr>
          <p:cNvSpPr>
            <a:spLocks noGrp="1"/>
          </p:cNvSpPr>
          <p:nvPr>
            <p:ph type="title"/>
          </p:nvPr>
        </p:nvSpPr>
        <p:spPr>
          <a:xfrm>
            <a:off x="1981200" y="990600"/>
            <a:ext cx="8229600" cy="1143000"/>
          </a:xfrm>
        </p:spPr>
        <p:txBody>
          <a:bodyPr/>
          <a:lstStyle/>
          <a:p>
            <a:r>
              <a:rPr lang="en" sz="4400" dirty="0"/>
              <a:t>The Calculation</a:t>
            </a:r>
            <a:endParaRPr lang="en-US" sz="4400" dirty="0"/>
          </a:p>
        </p:txBody>
      </p:sp>
      <p:sp>
        <p:nvSpPr>
          <p:cNvPr id="3" name="Content Placeholder 2">
            <a:extLst>
              <a:ext uri="{FF2B5EF4-FFF2-40B4-BE49-F238E27FC236}">
                <a16:creationId xmlns:a16="http://schemas.microsoft.com/office/drawing/2014/main" id="{C687AE50-0B8A-E743-A9F2-4056808E97D3}"/>
              </a:ext>
            </a:extLst>
          </p:cNvPr>
          <p:cNvSpPr>
            <a:spLocks noGrp="1"/>
          </p:cNvSpPr>
          <p:nvPr>
            <p:ph idx="1"/>
          </p:nvPr>
        </p:nvSpPr>
        <p:spPr>
          <a:xfrm>
            <a:off x="1981200" y="1691811"/>
            <a:ext cx="8501865" cy="3779520"/>
          </a:xfrm>
        </p:spPr>
        <p:txBody>
          <a:bodyPr/>
          <a:lstStyle/>
          <a:p>
            <a:r>
              <a:rPr lang="en-US" sz="2400" dirty="0"/>
              <a:t>Invest $100 for 1 year at 5% interest:</a:t>
            </a:r>
          </a:p>
          <a:p>
            <a:pPr marL="457200" lvl="1" indent="0">
              <a:buNone/>
            </a:pPr>
            <a:r>
              <a:rPr lang="en-US" sz="2400" dirty="0"/>
              <a:t>$100 + (0.05) x $100 = $105</a:t>
            </a:r>
          </a:p>
          <a:p>
            <a:pPr marL="0" indent="0">
              <a:buNone/>
            </a:pPr>
            <a:r>
              <a:rPr lang="en-US" sz="2400" dirty="0"/>
              <a:t>You can use algebra to rearrange this equation:</a:t>
            </a:r>
          </a:p>
          <a:p>
            <a:pPr marL="0" indent="0">
              <a:buNone/>
            </a:pPr>
            <a:r>
              <a:rPr lang="en-US" sz="2400" dirty="0"/>
              <a:t>$100 x (1 + 0.05) = $105</a:t>
            </a:r>
          </a:p>
          <a:p>
            <a:pPr marL="0" indent="0">
              <a:buNone/>
            </a:pPr>
            <a:r>
              <a:rPr lang="en-US" sz="2400" dirty="0"/>
              <a:t>You can also change $100 to </a:t>
            </a:r>
            <a:r>
              <a:rPr lang="en-US" sz="2400" b="1" dirty="0"/>
              <a:t>X</a:t>
            </a:r>
            <a:r>
              <a:rPr lang="en-US" sz="2400" dirty="0"/>
              <a:t> (to represent any amount you would invest) and 5% to r (to represent any interest rate)</a:t>
            </a:r>
          </a:p>
          <a:p>
            <a:pPr marL="0" indent="0">
              <a:buNone/>
            </a:pPr>
            <a:r>
              <a:rPr lang="en-US" sz="2400" b="1" dirty="0"/>
              <a:t>X </a:t>
            </a:r>
            <a:r>
              <a:rPr lang="en-US" sz="2400" b="1" dirty="0" err="1"/>
              <a:t>x</a:t>
            </a:r>
            <a:r>
              <a:rPr lang="en-US" sz="2400" b="1" dirty="0"/>
              <a:t> (1 + r) = future value</a:t>
            </a:r>
          </a:p>
          <a:p>
            <a:pPr marL="457200" lvl="1" indent="0">
              <a:buNone/>
            </a:pPr>
            <a:endParaRPr lang="en-US" dirty="0"/>
          </a:p>
          <a:p>
            <a:endParaRPr lang="en-US" dirty="0"/>
          </a:p>
          <a:p>
            <a:pPr marL="0" indent="0">
              <a:buNone/>
            </a:pPr>
            <a:endParaRPr lang="en-US" dirty="0"/>
          </a:p>
        </p:txBody>
      </p:sp>
    </p:spTree>
    <p:extLst>
      <p:ext uri="{BB962C8B-B14F-4D97-AF65-F5344CB8AC3E}">
        <p14:creationId xmlns:p14="http://schemas.microsoft.com/office/powerpoint/2010/main" val="2655863048"/>
      </p:ext>
    </p:extLst>
  </p:cSld>
  <p:clrMapOvr>
    <a:masterClrMapping/>
  </p:clrMapOvr>
  <p:transition spd="slow"/>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F27830-CFE1-B145-9F01-2511806104CF}"/>
              </a:ext>
            </a:extLst>
          </p:cNvPr>
          <p:cNvSpPr>
            <a:spLocks noGrp="1"/>
          </p:cNvSpPr>
          <p:nvPr>
            <p:ph type="title"/>
          </p:nvPr>
        </p:nvSpPr>
        <p:spPr>
          <a:xfrm>
            <a:off x="1981200" y="990600"/>
            <a:ext cx="8229600" cy="1143000"/>
          </a:xfrm>
        </p:spPr>
        <p:txBody>
          <a:bodyPr/>
          <a:lstStyle/>
          <a:p>
            <a:r>
              <a:rPr lang="en" sz="4400" dirty="0"/>
              <a:t>The Calculation</a:t>
            </a:r>
            <a:endParaRPr lang="en-US" sz="4400" dirty="0"/>
          </a:p>
        </p:txBody>
      </p:sp>
      <p:sp>
        <p:nvSpPr>
          <p:cNvPr id="3" name="Content Placeholder 2">
            <a:extLst>
              <a:ext uri="{FF2B5EF4-FFF2-40B4-BE49-F238E27FC236}">
                <a16:creationId xmlns:a16="http://schemas.microsoft.com/office/drawing/2014/main" id="{C687AE50-0B8A-E743-A9F2-4056808E97D3}"/>
              </a:ext>
            </a:extLst>
          </p:cNvPr>
          <p:cNvSpPr>
            <a:spLocks noGrp="1"/>
          </p:cNvSpPr>
          <p:nvPr>
            <p:ph idx="1"/>
          </p:nvPr>
        </p:nvSpPr>
        <p:spPr>
          <a:xfrm>
            <a:off x="2283280" y="2133600"/>
            <a:ext cx="7927521" cy="3779520"/>
          </a:xfrm>
        </p:spPr>
        <p:txBody>
          <a:bodyPr/>
          <a:lstStyle/>
          <a:p>
            <a:pPr marL="0" indent="0">
              <a:buNone/>
            </a:pPr>
            <a:r>
              <a:rPr lang="en-US" dirty="0"/>
              <a:t>It gets a little more complicated when we include compound interest (meaning your interest earns interest) AND include multiple years. The # of years or periods is an exponent, which allows you to earn interest every year or multiple times a year. </a:t>
            </a:r>
          </a:p>
          <a:p>
            <a:pPr marL="0" indent="0">
              <a:buNone/>
            </a:pPr>
            <a:endParaRPr lang="en-US" dirty="0"/>
          </a:p>
          <a:p>
            <a:pPr marL="0" indent="0">
              <a:spcBef>
                <a:spcPts val="1600"/>
              </a:spcBef>
              <a:spcAft>
                <a:spcPts val="1600"/>
              </a:spcAft>
              <a:buNone/>
            </a:pPr>
            <a:r>
              <a:rPr lang="en-US" b="1" dirty="0"/>
              <a:t>X </a:t>
            </a:r>
            <a:r>
              <a:rPr lang="en-US" sz="1400" b="1" baseline="30000" dirty="0"/>
              <a:t>x</a:t>
            </a:r>
            <a:r>
              <a:rPr lang="en-US" b="1" dirty="0"/>
              <a:t> (1 + r)</a:t>
            </a:r>
            <a:r>
              <a:rPr lang="en-US" b="1" baseline="30000" dirty="0"/>
              <a:t>#periods</a:t>
            </a:r>
            <a:r>
              <a:rPr lang="en-US" b="1" dirty="0"/>
              <a:t> = future value</a:t>
            </a:r>
          </a:p>
        </p:txBody>
      </p:sp>
    </p:spTree>
    <p:extLst>
      <p:ext uri="{BB962C8B-B14F-4D97-AF65-F5344CB8AC3E}">
        <p14:creationId xmlns:p14="http://schemas.microsoft.com/office/powerpoint/2010/main" val="455648261"/>
      </p:ext>
    </p:extLst>
  </p:cSld>
  <p:clrMapOvr>
    <a:masterClrMapping/>
  </p:clrMapOvr>
  <p:transition spd="slow"/>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F27830-CFE1-B145-9F01-2511806104CF}"/>
              </a:ext>
            </a:extLst>
          </p:cNvPr>
          <p:cNvSpPr>
            <a:spLocks noGrp="1"/>
          </p:cNvSpPr>
          <p:nvPr>
            <p:ph type="title"/>
          </p:nvPr>
        </p:nvSpPr>
        <p:spPr>
          <a:xfrm>
            <a:off x="1981200" y="990600"/>
            <a:ext cx="8229600" cy="1143000"/>
          </a:xfrm>
        </p:spPr>
        <p:txBody>
          <a:bodyPr/>
          <a:lstStyle/>
          <a:p>
            <a:r>
              <a:rPr lang="en" sz="4400" dirty="0"/>
              <a:t>The Calculation</a:t>
            </a:r>
            <a:endParaRPr lang="en-US" sz="4400" dirty="0"/>
          </a:p>
        </p:txBody>
      </p:sp>
      <p:sp>
        <p:nvSpPr>
          <p:cNvPr id="3" name="Content Placeholder 2">
            <a:extLst>
              <a:ext uri="{FF2B5EF4-FFF2-40B4-BE49-F238E27FC236}">
                <a16:creationId xmlns:a16="http://schemas.microsoft.com/office/drawing/2014/main" id="{C687AE50-0B8A-E743-A9F2-4056808E97D3}"/>
              </a:ext>
            </a:extLst>
          </p:cNvPr>
          <p:cNvSpPr>
            <a:spLocks noGrp="1"/>
          </p:cNvSpPr>
          <p:nvPr>
            <p:ph idx="1"/>
          </p:nvPr>
        </p:nvSpPr>
        <p:spPr>
          <a:xfrm>
            <a:off x="2283280" y="2133600"/>
            <a:ext cx="7927521" cy="3779520"/>
          </a:xfrm>
        </p:spPr>
        <p:txBody>
          <a:bodyPr/>
          <a:lstStyle/>
          <a:p>
            <a:pPr marL="0" indent="0">
              <a:buNone/>
            </a:pPr>
            <a:r>
              <a:rPr lang="en-US" dirty="0"/>
              <a:t>Let’s consider Jerry’s situation. Leo owes his mom $50 for 53 years. Jerry’s dad is compounding the interest quarterly — 4 times a year — at 5%. </a:t>
            </a:r>
          </a:p>
          <a:p>
            <a:pPr marL="0" indent="0">
              <a:buNone/>
            </a:pPr>
            <a:endParaRPr lang="en-US" dirty="0"/>
          </a:p>
          <a:p>
            <a:pPr marL="0" indent="0">
              <a:spcBef>
                <a:spcPts val="1600"/>
              </a:spcBef>
              <a:buNone/>
            </a:pPr>
            <a:r>
              <a:rPr lang="en-US" b="1" dirty="0"/>
              <a:t>X </a:t>
            </a:r>
            <a:r>
              <a:rPr lang="en-US" sz="1400" b="1" baseline="30000" dirty="0"/>
              <a:t>x</a:t>
            </a:r>
            <a:r>
              <a:rPr lang="en-US" b="1" dirty="0"/>
              <a:t> (1 + r)</a:t>
            </a:r>
            <a:r>
              <a:rPr lang="en-US" b="1" baseline="30000" dirty="0"/>
              <a:t>#periods</a:t>
            </a:r>
            <a:r>
              <a:rPr lang="en-US" b="1" dirty="0"/>
              <a:t> = future value</a:t>
            </a:r>
          </a:p>
          <a:p>
            <a:pPr marL="0" indent="0">
              <a:spcBef>
                <a:spcPts val="1600"/>
              </a:spcBef>
              <a:spcAft>
                <a:spcPts val="1600"/>
              </a:spcAft>
              <a:buClr>
                <a:schemeClr val="dk1"/>
              </a:buClr>
              <a:buSzPts val="1100"/>
              <a:buNone/>
            </a:pPr>
            <a:r>
              <a:rPr lang="en-US" b="1" dirty="0"/>
              <a:t>$50 </a:t>
            </a:r>
            <a:r>
              <a:rPr lang="en-US" sz="1400" b="1" baseline="30000" dirty="0"/>
              <a:t>x</a:t>
            </a:r>
            <a:r>
              <a:rPr lang="en-US" b="1" dirty="0"/>
              <a:t> (1 + .05/4)</a:t>
            </a:r>
            <a:r>
              <a:rPr lang="en-US" b="1" baseline="30000" dirty="0"/>
              <a:t>212</a:t>
            </a:r>
            <a:r>
              <a:rPr lang="en-US" b="1" dirty="0"/>
              <a:t> = future value</a:t>
            </a:r>
          </a:p>
        </p:txBody>
      </p:sp>
    </p:spTree>
    <p:extLst>
      <p:ext uri="{BB962C8B-B14F-4D97-AF65-F5344CB8AC3E}">
        <p14:creationId xmlns:p14="http://schemas.microsoft.com/office/powerpoint/2010/main" val="4199704876"/>
      </p:ext>
    </p:extLst>
  </p:cSld>
  <p:clrMapOvr>
    <a:masterClrMapping/>
  </p:clrMapOvr>
  <p:transition spd="slow"/>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F27830-CFE1-B145-9F01-2511806104CF}"/>
              </a:ext>
            </a:extLst>
          </p:cNvPr>
          <p:cNvSpPr>
            <a:spLocks noGrp="1"/>
          </p:cNvSpPr>
          <p:nvPr>
            <p:ph type="title"/>
          </p:nvPr>
        </p:nvSpPr>
        <p:spPr>
          <a:xfrm>
            <a:off x="1981200" y="990600"/>
            <a:ext cx="8229600" cy="1143000"/>
          </a:xfrm>
        </p:spPr>
        <p:txBody>
          <a:bodyPr/>
          <a:lstStyle/>
          <a:p>
            <a:r>
              <a:rPr lang="en" sz="4400" dirty="0"/>
              <a:t>Online Calculator</a:t>
            </a:r>
            <a:endParaRPr lang="en-US" sz="4400" dirty="0"/>
          </a:p>
        </p:txBody>
      </p:sp>
      <p:sp>
        <p:nvSpPr>
          <p:cNvPr id="3" name="Content Placeholder 2">
            <a:extLst>
              <a:ext uri="{FF2B5EF4-FFF2-40B4-BE49-F238E27FC236}">
                <a16:creationId xmlns:a16="http://schemas.microsoft.com/office/drawing/2014/main" id="{C687AE50-0B8A-E743-A9F2-4056808E97D3}"/>
              </a:ext>
            </a:extLst>
          </p:cNvPr>
          <p:cNvSpPr>
            <a:spLocks noGrp="1"/>
          </p:cNvSpPr>
          <p:nvPr>
            <p:ph idx="1"/>
          </p:nvPr>
        </p:nvSpPr>
        <p:spPr>
          <a:xfrm>
            <a:off x="1981200" y="2133600"/>
            <a:ext cx="8229600" cy="3779520"/>
          </a:xfrm>
        </p:spPr>
        <p:txBody>
          <a:bodyPr/>
          <a:lstStyle/>
          <a:p>
            <a:r>
              <a:rPr lang="en-US" dirty="0"/>
              <a:t>Calculate future value of a present dollar amount:</a:t>
            </a:r>
          </a:p>
          <a:p>
            <a:pPr marL="400050" lvl="1" indent="0">
              <a:buNone/>
            </a:pPr>
            <a:r>
              <a:rPr lang="en-US" sz="2200" dirty="0">
                <a:hlinkClick r:id="rId3"/>
              </a:rPr>
              <a:t>https://</a:t>
            </a:r>
            <a:r>
              <a:rPr lang="en-US" sz="2200" dirty="0" err="1">
                <a:hlinkClick r:id="rId3"/>
              </a:rPr>
              <a:t>www.investopedia.com</a:t>
            </a:r>
            <a:r>
              <a:rPr lang="en-US" sz="2200" dirty="0">
                <a:hlinkClick r:id="rId3"/>
              </a:rPr>
              <a:t>/calculator/</a:t>
            </a:r>
            <a:r>
              <a:rPr lang="en-US" sz="2200" dirty="0" err="1">
                <a:hlinkClick r:id="rId3"/>
              </a:rPr>
              <a:t>fvcal.aspx</a:t>
            </a:r>
            <a:r>
              <a:rPr lang="en-US" sz="2200" dirty="0">
                <a:hlinkClick r:id="rId3"/>
              </a:rPr>
              <a:t> </a:t>
            </a:r>
            <a:endParaRPr lang="en-US" sz="2200" dirty="0"/>
          </a:p>
          <a:p>
            <a:r>
              <a:rPr lang="en-US" dirty="0"/>
              <a:t>Calculate present value of a future dollar amount:</a:t>
            </a:r>
          </a:p>
          <a:p>
            <a:pPr marL="400050" lvl="1" indent="0">
              <a:buNone/>
            </a:pPr>
            <a:r>
              <a:rPr lang="en-US" sz="2200" dirty="0">
                <a:hlinkClick r:id="rId4"/>
              </a:rPr>
              <a:t>https://</a:t>
            </a:r>
            <a:r>
              <a:rPr lang="en-US" sz="2200" dirty="0" err="1">
                <a:hlinkClick r:id="rId4"/>
              </a:rPr>
              <a:t>www.investopedia.com</a:t>
            </a:r>
            <a:r>
              <a:rPr lang="en-US" sz="2200" dirty="0">
                <a:hlinkClick r:id="rId4"/>
              </a:rPr>
              <a:t>/calculator/</a:t>
            </a:r>
            <a:r>
              <a:rPr lang="en-US" sz="2200" dirty="0" err="1">
                <a:hlinkClick r:id="rId4"/>
              </a:rPr>
              <a:t>pvcal.aspx</a:t>
            </a:r>
            <a:endParaRPr lang="en-US" sz="2200" dirty="0"/>
          </a:p>
        </p:txBody>
      </p:sp>
    </p:spTree>
    <p:extLst>
      <p:ext uri="{BB962C8B-B14F-4D97-AF65-F5344CB8AC3E}">
        <p14:creationId xmlns:p14="http://schemas.microsoft.com/office/powerpoint/2010/main" val="2814761850"/>
      </p:ext>
    </p:extLst>
  </p:cSld>
  <p:clrMapOvr>
    <a:masterClrMapping/>
  </p:clrMapOvr>
  <p:transition spd="slow"/>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A50788-1B04-4369-8E4A-FF7967087E40}"/>
              </a:ext>
            </a:extLst>
          </p:cNvPr>
          <p:cNvSpPr>
            <a:spLocks noGrp="1"/>
          </p:cNvSpPr>
          <p:nvPr>
            <p:ph type="title"/>
          </p:nvPr>
        </p:nvSpPr>
        <p:spPr/>
        <p:txBody>
          <a:bodyPr/>
          <a:lstStyle/>
          <a:p>
            <a:r>
              <a:rPr lang="en-US" sz="4000" dirty="0"/>
              <a:t>What was $100 worth the decade you were born?</a:t>
            </a:r>
          </a:p>
        </p:txBody>
      </p:sp>
      <p:sp>
        <p:nvSpPr>
          <p:cNvPr id="3" name="Content Placeholder 2">
            <a:extLst>
              <a:ext uri="{FF2B5EF4-FFF2-40B4-BE49-F238E27FC236}">
                <a16:creationId xmlns:a16="http://schemas.microsoft.com/office/drawing/2014/main" id="{892D6D25-35A9-42CF-AC56-95FC271D0F4D}"/>
              </a:ext>
            </a:extLst>
          </p:cNvPr>
          <p:cNvSpPr>
            <a:spLocks noGrp="1"/>
          </p:cNvSpPr>
          <p:nvPr>
            <p:ph idx="1"/>
          </p:nvPr>
        </p:nvSpPr>
        <p:spPr/>
        <p:txBody>
          <a:bodyPr/>
          <a:lstStyle/>
          <a:p>
            <a:pPr marL="0" indent="0">
              <a:buNone/>
            </a:pPr>
            <a:r>
              <a:rPr lang="en-US" dirty="0">
                <a:hlinkClick r:id="rId2"/>
              </a:rPr>
              <a:t>Business Insider</a:t>
            </a:r>
            <a:endParaRPr lang="en-US" dirty="0"/>
          </a:p>
          <a:p>
            <a:pPr marL="0" indent="0">
              <a:buNone/>
            </a:pPr>
            <a:r>
              <a:rPr lang="en-US" dirty="0"/>
              <a:t>Fun look back at how much $100 (in 2016) would have been worth in the past.</a:t>
            </a:r>
          </a:p>
        </p:txBody>
      </p:sp>
    </p:spTree>
    <p:extLst>
      <p:ext uri="{BB962C8B-B14F-4D97-AF65-F5344CB8AC3E}">
        <p14:creationId xmlns:p14="http://schemas.microsoft.com/office/powerpoint/2010/main" val="2437423067"/>
      </p:ext>
    </p:extLst>
  </p:cSld>
  <p:clrMapOvr>
    <a:masterClrMapping/>
  </p:clrMapOvr>
  <p:transition spd="slow"/>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p:spPr>
        <p:txBody>
          <a:bodyPr rtlCol="0">
            <a:normAutofit/>
            <a:scene3d>
              <a:camera prst="orthographicFront"/>
              <a:lightRig rig="glow" dir="tl">
                <a:rot lat="0" lon="0" rev="5400000"/>
              </a:lightRig>
            </a:scene3d>
            <a:sp3d>
              <a:bevelT w="0" h="0"/>
              <a:contourClr>
                <a:schemeClr val="accent6">
                  <a:shade val="73000"/>
                </a:schemeClr>
              </a:contourClr>
            </a:sp3d>
          </a:bodyPr>
          <a:lstStyle/>
          <a:p>
            <a:pPr fontAlgn="auto">
              <a:spcAft>
                <a:spcPts val="0"/>
              </a:spcAft>
              <a:defRPr/>
            </a:pPr>
            <a:r>
              <a:rPr lang="en-US" sz="5500"/>
              <a:t>References</a:t>
            </a:r>
            <a:endParaRPr lang="en-US" sz="5500">
              <a:ln w="11430"/>
              <a:effectLst>
                <a:outerShdw blurRad="80000" dist="40000" dir="5040000" algn="tl">
                  <a:srgbClr val="000000">
                    <a:alpha val="0"/>
                  </a:srgbClr>
                </a:outerShdw>
              </a:effectLst>
              <a:ea typeface="+mj-ea"/>
              <a:cs typeface="+mj-cs"/>
            </a:endParaRPr>
          </a:p>
        </p:txBody>
      </p:sp>
      <p:sp>
        <p:nvSpPr>
          <p:cNvPr id="5" name="Content Placeholder 4">
            <a:extLst>
              <a:ext uri="{FF2B5EF4-FFF2-40B4-BE49-F238E27FC236}">
                <a16:creationId xmlns:a16="http://schemas.microsoft.com/office/drawing/2014/main" id="{28F1D3A3-98BD-4497-A322-D25C364A1332}"/>
              </a:ext>
            </a:extLst>
          </p:cNvPr>
          <p:cNvSpPr>
            <a:spLocks noGrp="1"/>
          </p:cNvSpPr>
          <p:nvPr>
            <p:ph idx="1"/>
          </p:nvPr>
        </p:nvSpPr>
        <p:spPr>
          <a:xfrm>
            <a:off x="1981200" y="1915103"/>
            <a:ext cx="8229600" cy="4352133"/>
          </a:xfrm>
        </p:spPr>
        <p:txBody>
          <a:bodyPr/>
          <a:lstStyle/>
          <a:p>
            <a:r>
              <a:rPr lang="en-US" dirty="0"/>
              <a:t>National Standards for Financial Literacy</a:t>
            </a:r>
          </a:p>
          <a:p>
            <a:pPr marL="0" indent="0">
              <a:buNone/>
            </a:pPr>
            <a:r>
              <a:rPr lang="en-US" dirty="0">
                <a:hlinkClick r:id="rId3"/>
              </a:rPr>
              <a:t>https://www.councilforeconed.org/resource/national-standards-for-financial-literacy/#sthash.11CbykLO.dpbs</a:t>
            </a:r>
            <a:endParaRPr lang="en-US" dirty="0"/>
          </a:p>
          <a:p>
            <a:pPr>
              <a:buFont typeface="Arial" panose="020B0604020202020204" pitchFamily="34" charset="0"/>
              <a:buChar char="•"/>
            </a:pPr>
            <a:r>
              <a:rPr lang="en-US" dirty="0"/>
              <a:t>Time Value of Money </a:t>
            </a:r>
            <a:r>
              <a:rPr lang="en-US" u="sng" dirty="0">
                <a:solidFill>
                  <a:srgbClr val="0563C1"/>
                </a:solidFill>
                <a:latin typeface="Calibri" panose="020F0502020204030204" pitchFamily="34" charset="0"/>
                <a:ea typeface="Calibri" panose="020F0502020204030204" pitchFamily="34" charset="0"/>
                <a:cs typeface="Times New Roman" panose="02020603050405020304" pitchFamily="18" charset="0"/>
                <a:hlinkClick r:id="rId4"/>
              </a:rPr>
              <a:t>https://www.econedlink.org/resources/time-value-of-money/</a:t>
            </a:r>
            <a:endParaRPr lang="en-US" dirty="0">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US"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1069848"/>
            <a:ext cx="8229600" cy="1143000"/>
          </a:xfrm>
          <a:noFill/>
        </p:spPr>
        <p:txBody>
          <a:bodyPr rtlCol="0">
            <a:normAutofit/>
            <a:scene3d>
              <a:camera prst="orthographicFront"/>
              <a:lightRig rig="glow" dir="tl">
                <a:rot lat="0" lon="0" rev="5400000"/>
              </a:lightRig>
            </a:scene3d>
            <a:sp3d>
              <a:bevelT w="0" h="0"/>
              <a:contourClr>
                <a:schemeClr val="accent6">
                  <a:shade val="73000"/>
                </a:schemeClr>
              </a:contourClr>
            </a:sp3d>
          </a:bodyPr>
          <a:lstStyle/>
          <a:p>
            <a:pPr fontAlgn="auto">
              <a:spcAft>
                <a:spcPts val="0"/>
              </a:spcAft>
              <a:defRPr/>
            </a:pPr>
            <a:r>
              <a:rPr lang="en-US" sz="5500">
                <a:latin typeface="Calibri"/>
                <a:ea typeface="ＭＳ Ｐゴシック"/>
                <a:cs typeface="Calibri"/>
              </a:rPr>
              <a:t>CEE Affiliates</a:t>
            </a:r>
            <a:endParaRPr lang="en-US" sz="5500">
              <a:ln w="11430"/>
              <a:effectLst>
                <a:outerShdw blurRad="80000" dist="40000" dir="5040000" algn="tl">
                  <a:srgbClr val="000000">
                    <a:alpha val="0"/>
                  </a:srgbClr>
                </a:outerShdw>
              </a:effectLst>
              <a:ea typeface="+mj-ea"/>
              <a:cs typeface="+mj-cs"/>
            </a:endParaRPr>
          </a:p>
        </p:txBody>
      </p:sp>
      <p:sp>
        <p:nvSpPr>
          <p:cNvPr id="3" name="TextBox 2">
            <a:extLst>
              <a:ext uri="{FF2B5EF4-FFF2-40B4-BE49-F238E27FC236}">
                <a16:creationId xmlns:a16="http://schemas.microsoft.com/office/drawing/2014/main" id="{03AF44DA-7F29-495C-9279-01A773172FC7}"/>
              </a:ext>
            </a:extLst>
          </p:cNvPr>
          <p:cNvSpPr txBox="1"/>
          <p:nvPr/>
        </p:nvSpPr>
        <p:spPr>
          <a:xfrm>
            <a:off x="3025667" y="5134679"/>
            <a:ext cx="6140667" cy="64633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a:latin typeface="Arial"/>
                <a:cs typeface="Arial"/>
                <a:hlinkClick r:id="rId3"/>
              </a:rPr>
              <a:t>https://www.councilforeconed.org/resources/local-affiliates/</a:t>
            </a:r>
            <a:endParaRPr lang="en-US"/>
          </a:p>
          <a:p>
            <a:pPr algn="l"/>
            <a:endParaRPr lang="en-US"/>
          </a:p>
        </p:txBody>
      </p:sp>
      <p:pic>
        <p:nvPicPr>
          <p:cNvPr id="4" name="Picture 4" descr="A picture containing bird&#10;&#10;Description generated with very high confidence">
            <a:extLst>
              <a:ext uri="{FF2B5EF4-FFF2-40B4-BE49-F238E27FC236}">
                <a16:creationId xmlns:a16="http://schemas.microsoft.com/office/drawing/2014/main" id="{85988BD1-7DE7-45DD-9D4C-654DA4937CCE}"/>
              </a:ext>
            </a:extLst>
          </p:cNvPr>
          <p:cNvPicPr>
            <a:picLocks noChangeAspect="1"/>
          </p:cNvPicPr>
          <p:nvPr/>
        </p:nvPicPr>
        <p:blipFill>
          <a:blip r:embed="rId4"/>
          <a:stretch>
            <a:fillRect/>
          </a:stretch>
        </p:blipFill>
        <p:spPr>
          <a:xfrm>
            <a:off x="3048002" y="2335948"/>
            <a:ext cx="6095999" cy="2403817"/>
          </a:xfrm>
          <a:prstGeom prst="rect">
            <a:avLst/>
          </a:prstGeom>
        </p:spPr>
      </p:pic>
    </p:spTree>
    <p:extLst>
      <p:ext uri="{BB962C8B-B14F-4D97-AF65-F5344CB8AC3E}">
        <p14:creationId xmlns:p14="http://schemas.microsoft.com/office/powerpoint/2010/main" val="33426158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E7669C-7687-471A-8B42-A0B355C5F893}"/>
              </a:ext>
            </a:extLst>
          </p:cNvPr>
          <p:cNvSpPr>
            <a:spLocks noGrp="1"/>
          </p:cNvSpPr>
          <p:nvPr>
            <p:ph type="title"/>
          </p:nvPr>
        </p:nvSpPr>
        <p:spPr/>
        <p:txBody>
          <a:bodyPr/>
          <a:lstStyle/>
          <a:p>
            <a:r>
              <a:rPr lang="en-US" sz="4800" dirty="0"/>
              <a:t>Standard 1: Earning an Income</a:t>
            </a:r>
          </a:p>
        </p:txBody>
      </p:sp>
      <p:sp>
        <p:nvSpPr>
          <p:cNvPr id="3" name="Content Placeholder 2">
            <a:extLst>
              <a:ext uri="{FF2B5EF4-FFF2-40B4-BE49-F238E27FC236}">
                <a16:creationId xmlns:a16="http://schemas.microsoft.com/office/drawing/2014/main" id="{97001D52-ED67-4464-AC28-4273D50DCE71}"/>
              </a:ext>
            </a:extLst>
          </p:cNvPr>
          <p:cNvSpPr>
            <a:spLocks noGrp="1"/>
          </p:cNvSpPr>
          <p:nvPr>
            <p:ph idx="1"/>
          </p:nvPr>
        </p:nvSpPr>
        <p:spPr/>
        <p:txBody>
          <a:bodyPr/>
          <a:lstStyle/>
          <a:p>
            <a:pPr marL="0" indent="0">
              <a:buNone/>
            </a:pPr>
            <a:r>
              <a:rPr lang="en-US" sz="2400" dirty="0">
                <a:latin typeface="Open Sans" panose="020B0606030504020204" pitchFamily="34" charset="0"/>
                <a:ea typeface="Calibri" panose="020F0502020204030204" pitchFamily="34" charset="0"/>
              </a:rPr>
              <a:t>Income for most people is determined by the </a:t>
            </a:r>
            <a:r>
              <a:rPr lang="en-US" sz="2400" b="1" dirty="0">
                <a:latin typeface="Open Sans" panose="020B0606030504020204" pitchFamily="34" charset="0"/>
                <a:ea typeface="Calibri" panose="020F0502020204030204" pitchFamily="34" charset="0"/>
              </a:rPr>
              <a:t>market value </a:t>
            </a:r>
            <a:r>
              <a:rPr lang="en-US" sz="2400" dirty="0">
                <a:latin typeface="Open Sans" panose="020B0606030504020204" pitchFamily="34" charset="0"/>
                <a:ea typeface="Calibri" panose="020F0502020204030204" pitchFamily="34" charset="0"/>
              </a:rPr>
              <a:t>of their labor, paid as </a:t>
            </a:r>
            <a:r>
              <a:rPr lang="en-US" sz="2400" b="1" dirty="0">
                <a:latin typeface="Open Sans" panose="020B0606030504020204" pitchFamily="34" charset="0"/>
                <a:ea typeface="Calibri" panose="020F0502020204030204" pitchFamily="34" charset="0"/>
              </a:rPr>
              <a:t>wages and salaries</a:t>
            </a:r>
            <a:r>
              <a:rPr lang="en-US" sz="2400" dirty="0">
                <a:latin typeface="Open Sans" panose="020B0606030504020204" pitchFamily="34" charset="0"/>
                <a:ea typeface="Calibri" panose="020F0502020204030204" pitchFamily="34" charset="0"/>
              </a:rPr>
              <a:t>. People can increase their income and job opportunities by choosing to acquire more </a:t>
            </a:r>
            <a:r>
              <a:rPr lang="en-US" sz="2400" b="1" dirty="0">
                <a:latin typeface="Open Sans" panose="020B0606030504020204" pitchFamily="34" charset="0"/>
                <a:ea typeface="Calibri" panose="020F0502020204030204" pitchFamily="34" charset="0"/>
              </a:rPr>
              <a:t>education, work experience, and job skills.</a:t>
            </a:r>
            <a:r>
              <a:rPr lang="en-US" sz="2400" dirty="0">
                <a:latin typeface="Open Sans" panose="020B0606030504020204" pitchFamily="34" charset="0"/>
                <a:ea typeface="Calibri" panose="020F0502020204030204" pitchFamily="34" charset="0"/>
              </a:rPr>
              <a:t> The decision to undertake an activity that increases income or job opportunities is affected by the expected benefits and costs of such an activity. Income also is obtained from other sources such as </a:t>
            </a:r>
            <a:r>
              <a:rPr lang="en-US" sz="2400" b="1" dirty="0">
                <a:latin typeface="Open Sans" panose="020B0606030504020204" pitchFamily="34" charset="0"/>
                <a:ea typeface="Calibri" panose="020F0502020204030204" pitchFamily="34" charset="0"/>
              </a:rPr>
              <a:t>interest, rents, capital gains, dividends, and profits.</a:t>
            </a:r>
          </a:p>
          <a:p>
            <a:pPr marL="0" indent="0">
              <a:buNone/>
            </a:pPr>
            <a:endParaRPr lang="en-US" dirty="0"/>
          </a:p>
        </p:txBody>
      </p:sp>
    </p:spTree>
    <p:extLst>
      <p:ext uri="{BB962C8B-B14F-4D97-AF65-F5344CB8AC3E}">
        <p14:creationId xmlns:p14="http://schemas.microsoft.com/office/powerpoint/2010/main" val="2827807377"/>
      </p:ext>
    </p:extLst>
  </p:cSld>
  <p:clrMapOvr>
    <a:masterClrMapping/>
  </p:clrMapOvr>
  <p:transition spd="slow"/>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F27830-CFE1-B145-9F01-2511806104CF}"/>
              </a:ext>
            </a:extLst>
          </p:cNvPr>
          <p:cNvSpPr>
            <a:spLocks noGrp="1"/>
          </p:cNvSpPr>
          <p:nvPr>
            <p:ph type="title"/>
          </p:nvPr>
        </p:nvSpPr>
        <p:spPr>
          <a:xfrm>
            <a:off x="1981200" y="990600"/>
            <a:ext cx="8229600" cy="550524"/>
          </a:xfrm>
        </p:spPr>
        <p:txBody>
          <a:bodyPr/>
          <a:lstStyle/>
          <a:p>
            <a:r>
              <a:rPr lang="en" sz="4400" dirty="0"/>
              <a:t>Warm-Up</a:t>
            </a:r>
            <a:endParaRPr lang="en-US" sz="4400" dirty="0"/>
          </a:p>
        </p:txBody>
      </p:sp>
      <p:sp>
        <p:nvSpPr>
          <p:cNvPr id="3" name="Content Placeholder 2">
            <a:extLst>
              <a:ext uri="{FF2B5EF4-FFF2-40B4-BE49-F238E27FC236}">
                <a16:creationId xmlns:a16="http://schemas.microsoft.com/office/drawing/2014/main" id="{C687AE50-0B8A-E743-A9F2-4056808E97D3}"/>
              </a:ext>
            </a:extLst>
          </p:cNvPr>
          <p:cNvSpPr>
            <a:spLocks noGrp="1"/>
          </p:cNvSpPr>
          <p:nvPr>
            <p:ph idx="1"/>
          </p:nvPr>
        </p:nvSpPr>
        <p:spPr>
          <a:xfrm>
            <a:off x="1981200" y="1679482"/>
            <a:ext cx="3886200" cy="3779520"/>
          </a:xfrm>
        </p:spPr>
        <p:txBody>
          <a:bodyPr/>
          <a:lstStyle/>
          <a:p>
            <a:pPr marL="228600" indent="-228600">
              <a:buFont typeface="+mj-lt"/>
              <a:buAutoNum type="arabicPeriod"/>
            </a:pPr>
            <a:r>
              <a:rPr lang="en-US" sz="2000" dirty="0">
                <a:latin typeface="Calibri" panose="020F0502020204030204" pitchFamily="34" charset="0"/>
                <a:cs typeface="Calibri" panose="020F0502020204030204" pitchFamily="34" charset="0"/>
              </a:rPr>
              <a:t>Which would you rather have?</a:t>
            </a:r>
          </a:p>
          <a:p>
            <a:pPr lvl="1"/>
            <a:r>
              <a:rPr lang="en-US" sz="1800" dirty="0">
                <a:latin typeface="Calibri" panose="020F0502020204030204" pitchFamily="34" charset="0"/>
                <a:cs typeface="Calibri" panose="020F0502020204030204" pitchFamily="34" charset="0"/>
              </a:rPr>
              <a:t>$100 today</a:t>
            </a:r>
          </a:p>
          <a:p>
            <a:pPr lvl="1"/>
            <a:r>
              <a:rPr lang="en-US" sz="1800" dirty="0">
                <a:latin typeface="Calibri" panose="020F0502020204030204" pitchFamily="34" charset="0"/>
                <a:cs typeface="Calibri" panose="020F0502020204030204" pitchFamily="34" charset="0"/>
              </a:rPr>
              <a:t>$100 one year from today</a:t>
            </a:r>
          </a:p>
          <a:p>
            <a:pPr lvl="1"/>
            <a:endParaRPr lang="en-US" sz="700" dirty="0">
              <a:latin typeface="Calibri" panose="020F0502020204030204" pitchFamily="34" charset="0"/>
              <a:cs typeface="Calibri" panose="020F0502020204030204" pitchFamily="34" charset="0"/>
            </a:endParaRPr>
          </a:p>
          <a:p>
            <a:pPr marL="228600" indent="-228600">
              <a:buFont typeface="+mj-lt"/>
              <a:buAutoNum type="arabicPeriod"/>
            </a:pPr>
            <a:r>
              <a:rPr lang="en-US" sz="2000" dirty="0">
                <a:latin typeface="Calibri" panose="020F0502020204030204" pitchFamily="34" charset="0"/>
                <a:cs typeface="Calibri" panose="020F0502020204030204" pitchFamily="34" charset="0"/>
              </a:rPr>
              <a:t>If the interest rate is 5%, $100 today is basically equal to ___ one year from now.</a:t>
            </a:r>
          </a:p>
          <a:p>
            <a:pPr marL="857250" lvl="1" indent="-457200"/>
            <a:r>
              <a:rPr lang="en-US" sz="1800" dirty="0">
                <a:latin typeface="Calibri" panose="020F0502020204030204" pitchFamily="34" charset="0"/>
                <a:cs typeface="Calibri" panose="020F0502020204030204" pitchFamily="34" charset="0"/>
              </a:rPr>
              <a:t>$95</a:t>
            </a:r>
          </a:p>
          <a:p>
            <a:pPr marL="857250" lvl="1" indent="-457200"/>
            <a:r>
              <a:rPr lang="en-US" sz="1800" dirty="0">
                <a:latin typeface="Calibri" panose="020F0502020204030204" pitchFamily="34" charset="0"/>
                <a:cs typeface="Calibri" panose="020F0502020204030204" pitchFamily="34" charset="0"/>
              </a:rPr>
              <a:t>$100</a:t>
            </a:r>
          </a:p>
          <a:p>
            <a:pPr marL="857250" lvl="1" indent="-457200"/>
            <a:r>
              <a:rPr lang="en-US" sz="1800" dirty="0">
                <a:latin typeface="Calibri" panose="020F0502020204030204" pitchFamily="34" charset="0"/>
                <a:cs typeface="Calibri" panose="020F0502020204030204" pitchFamily="34" charset="0"/>
              </a:rPr>
              <a:t>$105</a:t>
            </a:r>
          </a:p>
          <a:p>
            <a:pPr marL="857250" lvl="1" indent="-457200"/>
            <a:r>
              <a:rPr lang="en-US" sz="1800" dirty="0">
                <a:latin typeface="Calibri" panose="020F0502020204030204" pitchFamily="34" charset="0"/>
                <a:cs typeface="Calibri" panose="020F0502020204030204" pitchFamily="34" charset="0"/>
              </a:rPr>
              <a:t>$150</a:t>
            </a:r>
            <a:br>
              <a:rPr lang="en-US" sz="1800" dirty="0"/>
            </a:br>
            <a:endParaRPr lang="en-US" sz="1800" dirty="0"/>
          </a:p>
          <a:p>
            <a:pPr marL="457200" indent="-457200">
              <a:buFont typeface="+mj-lt"/>
              <a:buAutoNum type="arabicPeriod"/>
            </a:pPr>
            <a:endParaRPr lang="en-US" sz="2000" dirty="0"/>
          </a:p>
        </p:txBody>
      </p:sp>
      <p:sp>
        <p:nvSpPr>
          <p:cNvPr id="4" name="Content Placeholder 2">
            <a:extLst>
              <a:ext uri="{FF2B5EF4-FFF2-40B4-BE49-F238E27FC236}">
                <a16:creationId xmlns:a16="http://schemas.microsoft.com/office/drawing/2014/main" id="{66A74D6C-2388-DF49-A664-86FC320E15E4}"/>
              </a:ext>
            </a:extLst>
          </p:cNvPr>
          <p:cNvSpPr txBox="1">
            <a:spLocks/>
          </p:cNvSpPr>
          <p:nvPr/>
        </p:nvSpPr>
        <p:spPr bwMode="auto">
          <a:xfrm>
            <a:off x="6096000" y="1679482"/>
            <a:ext cx="4190998" cy="377952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fontAlgn="base">
              <a:spcBef>
                <a:spcPts val="1200"/>
              </a:spcBef>
              <a:spcAft>
                <a:spcPts val="0"/>
              </a:spcAft>
              <a:buFont typeface="Arial" pitchFamily="-108" charset="0"/>
              <a:buChar char="•"/>
              <a:defRPr sz="2200" b="0" i="0" kern="1200">
                <a:solidFill>
                  <a:schemeClr val="tx1"/>
                </a:solidFill>
                <a:latin typeface="Calibri" panose="020F0502020204030204" pitchFamily="34" charset="0"/>
                <a:ea typeface="ＭＳ Ｐゴシック" pitchFamily="-108" charset="-128"/>
                <a:cs typeface="Calibri" panose="020F0502020204030204" pitchFamily="34" charset="0"/>
              </a:defRPr>
            </a:lvl1pPr>
            <a:lvl2pPr marL="742950" indent="-285750" algn="l" rtl="0" fontAlgn="base">
              <a:spcBef>
                <a:spcPts val="0"/>
              </a:spcBef>
              <a:spcAft>
                <a:spcPts val="0"/>
              </a:spcAft>
              <a:buFont typeface="Arial" panose="020B0604020202020204" pitchFamily="34" charset="0"/>
              <a:buChar char="•"/>
              <a:defRPr sz="2000" b="0" i="0" kern="1200">
                <a:solidFill>
                  <a:schemeClr val="tx1"/>
                </a:solidFill>
                <a:latin typeface="Calibri Light" panose="020F0302020204030204" pitchFamily="34" charset="0"/>
                <a:ea typeface="ＭＳ Ｐゴシック" pitchFamily="-108" charset="-128"/>
                <a:cs typeface="Calibri Light" panose="020F0302020204030204" pitchFamily="34" charset="0"/>
              </a:defRPr>
            </a:lvl2pPr>
            <a:lvl3pPr marL="1143000" indent="-228600" algn="l" rtl="0" fontAlgn="base">
              <a:spcBef>
                <a:spcPts val="0"/>
              </a:spcBef>
              <a:spcAft>
                <a:spcPts val="0"/>
              </a:spcAft>
              <a:buFont typeface="Arial" pitchFamily="-108" charset="0"/>
              <a:buChar char="•"/>
              <a:defRPr sz="2000" b="0" i="0" kern="1200">
                <a:solidFill>
                  <a:schemeClr val="tx1"/>
                </a:solidFill>
                <a:latin typeface="Calibri Light" panose="020F0302020204030204" pitchFamily="34" charset="0"/>
                <a:ea typeface="ＭＳ Ｐゴシック" pitchFamily="-108" charset="-128"/>
                <a:cs typeface="Calibri Light" panose="020F0302020204030204" pitchFamily="34" charset="0"/>
              </a:defRPr>
            </a:lvl3pPr>
            <a:lvl4pPr marL="1600200" indent="-228600" algn="l" rtl="0" fontAlgn="base">
              <a:spcBef>
                <a:spcPts val="0"/>
              </a:spcBef>
              <a:spcAft>
                <a:spcPts val="0"/>
              </a:spcAft>
              <a:buFont typeface="Arial" pitchFamily="-108" charset="0"/>
              <a:buChar char="–"/>
              <a:defRPr sz="2000" b="0" i="0" kern="1200">
                <a:solidFill>
                  <a:schemeClr val="tx1"/>
                </a:solidFill>
                <a:latin typeface="Calibri Light" panose="020F0302020204030204" pitchFamily="34" charset="0"/>
                <a:ea typeface="ＭＳ Ｐゴシック" pitchFamily="-108" charset="-128"/>
                <a:cs typeface="Calibri Light" panose="020F0302020204030204" pitchFamily="34" charset="0"/>
              </a:defRPr>
            </a:lvl4pPr>
            <a:lvl5pPr marL="2057400" indent="-228600" algn="l" rtl="0" fontAlgn="base">
              <a:spcBef>
                <a:spcPts val="0"/>
              </a:spcBef>
              <a:spcAft>
                <a:spcPts val="0"/>
              </a:spcAft>
              <a:buFont typeface="Arial" pitchFamily="-108" charset="0"/>
              <a:buChar char="»"/>
              <a:defRPr sz="2000" b="0" i="0" kern="1200">
                <a:solidFill>
                  <a:schemeClr val="tx1"/>
                </a:solidFill>
                <a:latin typeface="Calibri Light" panose="020F0302020204030204" pitchFamily="34" charset="0"/>
                <a:ea typeface="ＭＳ Ｐゴシック" pitchFamily="-108" charset="-128"/>
                <a:cs typeface="Calibri Light" panose="020F0302020204030204"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n-US" sz="2000" dirty="0"/>
              <a:t>3. If you lent a friend $50 two years ago and the interest rate is 2%, he or she now owes you approximately</a:t>
            </a:r>
          </a:p>
          <a:p>
            <a:pPr lvl="1" indent="-342900"/>
            <a:r>
              <a:rPr lang="en-US" sz="1800" dirty="0"/>
              <a:t>$48</a:t>
            </a:r>
          </a:p>
          <a:p>
            <a:pPr lvl="1" indent="-342900"/>
            <a:r>
              <a:rPr lang="en-US" sz="1800" dirty="0"/>
              <a:t>$100</a:t>
            </a:r>
          </a:p>
          <a:p>
            <a:pPr lvl="1" indent="-342900"/>
            <a:r>
              <a:rPr lang="en-US" sz="1800" dirty="0"/>
              <a:t>$50</a:t>
            </a:r>
          </a:p>
          <a:p>
            <a:pPr lvl="1" indent="-342900"/>
            <a:r>
              <a:rPr lang="en-US" sz="1800" dirty="0"/>
              <a:t>$52</a:t>
            </a:r>
          </a:p>
          <a:p>
            <a:pPr lvl="1" indent="-342900"/>
            <a:endParaRPr lang="en-US" sz="700" dirty="0"/>
          </a:p>
          <a:p>
            <a:pPr marL="0" indent="0">
              <a:buNone/>
            </a:pPr>
            <a:r>
              <a:rPr lang="en-US" sz="2000" dirty="0"/>
              <a:t>4. Which of these is the most valuable, if the interest rate is 10%?</a:t>
            </a:r>
          </a:p>
          <a:p>
            <a:pPr lvl="1"/>
            <a:r>
              <a:rPr lang="en-US" sz="1800" dirty="0"/>
              <a:t>$800 today</a:t>
            </a:r>
          </a:p>
          <a:p>
            <a:pPr lvl="1"/>
            <a:r>
              <a:rPr lang="en-US" sz="1800" dirty="0"/>
              <a:t>$1000 three years from now</a:t>
            </a:r>
          </a:p>
          <a:p>
            <a:pPr lvl="1"/>
            <a:r>
              <a:rPr lang="en-US" sz="1800" dirty="0"/>
              <a:t>$2000 ten years from now</a:t>
            </a:r>
          </a:p>
          <a:p>
            <a:pPr lvl="1"/>
            <a:r>
              <a:rPr lang="en-US" sz="1800" dirty="0"/>
              <a:t>$3000 twenty years from now </a:t>
            </a:r>
          </a:p>
          <a:p>
            <a:pPr marL="457200" indent="-457200">
              <a:buFont typeface="+mj-lt"/>
              <a:buAutoNum type="arabicPeriod"/>
            </a:pPr>
            <a:endParaRPr lang="en-US" sz="2000" dirty="0"/>
          </a:p>
        </p:txBody>
      </p:sp>
    </p:spTree>
    <p:extLst>
      <p:ext uri="{BB962C8B-B14F-4D97-AF65-F5344CB8AC3E}">
        <p14:creationId xmlns:p14="http://schemas.microsoft.com/office/powerpoint/2010/main" val="2696103892"/>
      </p:ext>
    </p:extLst>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additive="base">
                                        <p:cTn id="1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grpId="0"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 calcmode="lin" valueType="num">
                                      <p:cBhvr additive="base">
                                        <p:cTn id="2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4" end="4"/>
                                            </p:txEl>
                                          </p:spTgt>
                                        </p:tgtEl>
                                        <p:attrNameLst>
                                          <p:attrName>ppt_y</p:attrName>
                                        </p:attrNameLst>
                                      </p:cBhvr>
                                      <p:tavLst>
                                        <p:tav tm="0">
                                          <p:val>
                                            <p:strVal val="1+#ppt_h/2"/>
                                          </p:val>
                                        </p:tav>
                                        <p:tav tm="100000">
                                          <p:val>
                                            <p:strVal val="#ppt_y"/>
                                          </p:val>
                                        </p:tav>
                                      </p:tavLst>
                                    </p:anim>
                                  </p:childTnLst>
                                </p:cTn>
                              </p:par>
                              <p:par>
                                <p:cTn id="23" presetID="2" presetClass="entr" presetSubtype="4" fill="hold" grpId="0" nodeType="with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anim calcmode="lin" valueType="num">
                                      <p:cBhvr additive="base">
                                        <p:cTn id="25"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5" end="5"/>
                                            </p:txEl>
                                          </p:spTgt>
                                        </p:tgtEl>
                                        <p:attrNameLst>
                                          <p:attrName>ppt_y</p:attrName>
                                        </p:attrNameLst>
                                      </p:cBhvr>
                                      <p:tavLst>
                                        <p:tav tm="0">
                                          <p:val>
                                            <p:strVal val="1+#ppt_h/2"/>
                                          </p:val>
                                        </p:tav>
                                        <p:tav tm="100000">
                                          <p:val>
                                            <p:strVal val="#ppt_y"/>
                                          </p:val>
                                        </p:tav>
                                      </p:tavLst>
                                    </p:anim>
                                  </p:childTnLst>
                                </p:cTn>
                              </p:par>
                              <p:par>
                                <p:cTn id="27" presetID="2" presetClass="entr" presetSubtype="4" fill="hold" grpId="0" nodeType="withEffect">
                                  <p:stCondLst>
                                    <p:cond delay="0"/>
                                  </p:stCondLst>
                                  <p:childTnLst>
                                    <p:set>
                                      <p:cBhvr>
                                        <p:cTn id="28" dur="1" fill="hold">
                                          <p:stCondLst>
                                            <p:cond delay="0"/>
                                          </p:stCondLst>
                                        </p:cTn>
                                        <p:tgtEl>
                                          <p:spTgt spid="3">
                                            <p:txEl>
                                              <p:pRg st="6" end="6"/>
                                            </p:txEl>
                                          </p:spTgt>
                                        </p:tgtEl>
                                        <p:attrNameLst>
                                          <p:attrName>style.visibility</p:attrName>
                                        </p:attrNameLst>
                                      </p:cBhvr>
                                      <p:to>
                                        <p:strVal val="visible"/>
                                      </p:to>
                                    </p:set>
                                    <p:anim calcmode="lin" valueType="num">
                                      <p:cBhvr additive="base">
                                        <p:cTn id="29"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
                                            <p:txEl>
                                              <p:pRg st="6" end="6"/>
                                            </p:txEl>
                                          </p:spTgt>
                                        </p:tgtEl>
                                        <p:attrNameLst>
                                          <p:attrName>ppt_y</p:attrName>
                                        </p:attrNameLst>
                                      </p:cBhvr>
                                      <p:tavLst>
                                        <p:tav tm="0">
                                          <p:val>
                                            <p:strVal val="1+#ppt_h/2"/>
                                          </p:val>
                                        </p:tav>
                                        <p:tav tm="100000">
                                          <p:val>
                                            <p:strVal val="#ppt_y"/>
                                          </p:val>
                                        </p:tav>
                                      </p:tavLst>
                                    </p:anim>
                                  </p:childTnLst>
                                </p:cTn>
                              </p:par>
                              <p:par>
                                <p:cTn id="31" presetID="2" presetClass="entr" presetSubtype="4" fill="hold" grpId="0" nodeType="withEffect">
                                  <p:stCondLst>
                                    <p:cond delay="0"/>
                                  </p:stCondLst>
                                  <p:childTnLst>
                                    <p:set>
                                      <p:cBhvr>
                                        <p:cTn id="32" dur="1" fill="hold">
                                          <p:stCondLst>
                                            <p:cond delay="0"/>
                                          </p:stCondLst>
                                        </p:cTn>
                                        <p:tgtEl>
                                          <p:spTgt spid="3">
                                            <p:txEl>
                                              <p:pRg st="7" end="7"/>
                                            </p:txEl>
                                          </p:spTgt>
                                        </p:tgtEl>
                                        <p:attrNameLst>
                                          <p:attrName>style.visibility</p:attrName>
                                        </p:attrNameLst>
                                      </p:cBhvr>
                                      <p:to>
                                        <p:strVal val="visible"/>
                                      </p:to>
                                    </p:set>
                                    <p:anim calcmode="lin" valueType="num">
                                      <p:cBhvr additive="base">
                                        <p:cTn id="33"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3">
                                            <p:txEl>
                                              <p:pRg st="7" end="7"/>
                                            </p:txEl>
                                          </p:spTgt>
                                        </p:tgtEl>
                                        <p:attrNameLst>
                                          <p:attrName>ppt_y</p:attrName>
                                        </p:attrNameLst>
                                      </p:cBhvr>
                                      <p:tavLst>
                                        <p:tav tm="0">
                                          <p:val>
                                            <p:strVal val="1+#ppt_h/2"/>
                                          </p:val>
                                        </p:tav>
                                        <p:tav tm="100000">
                                          <p:val>
                                            <p:strVal val="#ppt_y"/>
                                          </p:val>
                                        </p:tav>
                                      </p:tavLst>
                                    </p:anim>
                                  </p:childTnLst>
                                </p:cTn>
                              </p:par>
                              <p:par>
                                <p:cTn id="35" presetID="2" presetClass="entr" presetSubtype="4" fill="hold" grpId="0" nodeType="withEffect">
                                  <p:stCondLst>
                                    <p:cond delay="0"/>
                                  </p:stCondLst>
                                  <p:childTnLst>
                                    <p:set>
                                      <p:cBhvr>
                                        <p:cTn id="36" dur="1" fill="hold">
                                          <p:stCondLst>
                                            <p:cond delay="0"/>
                                          </p:stCondLst>
                                        </p:cTn>
                                        <p:tgtEl>
                                          <p:spTgt spid="3">
                                            <p:txEl>
                                              <p:pRg st="8" end="8"/>
                                            </p:txEl>
                                          </p:spTgt>
                                        </p:tgtEl>
                                        <p:attrNameLst>
                                          <p:attrName>style.visibility</p:attrName>
                                        </p:attrNameLst>
                                      </p:cBhvr>
                                      <p:to>
                                        <p:strVal val="visible"/>
                                      </p:to>
                                    </p:set>
                                    <p:anim calcmode="lin" valueType="num">
                                      <p:cBhvr additive="base">
                                        <p:cTn id="37"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4">
                                            <p:txEl>
                                              <p:pRg st="0" end="0"/>
                                            </p:txEl>
                                          </p:spTgt>
                                        </p:tgtEl>
                                        <p:attrNameLst>
                                          <p:attrName>style.visibility</p:attrName>
                                        </p:attrNameLst>
                                      </p:cBhvr>
                                      <p:to>
                                        <p:strVal val="visible"/>
                                      </p:to>
                                    </p:set>
                                    <p:anim calcmode="lin" valueType="num">
                                      <p:cBhvr additive="base">
                                        <p:cTn id="43"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4">
                                            <p:txEl>
                                              <p:pRg st="0" end="0"/>
                                            </p:txEl>
                                          </p:spTgt>
                                        </p:tgtEl>
                                        <p:attrNameLst>
                                          <p:attrName>ppt_y</p:attrName>
                                        </p:attrNameLst>
                                      </p:cBhvr>
                                      <p:tavLst>
                                        <p:tav tm="0">
                                          <p:val>
                                            <p:strVal val="1+#ppt_h/2"/>
                                          </p:val>
                                        </p:tav>
                                        <p:tav tm="100000">
                                          <p:val>
                                            <p:strVal val="#ppt_y"/>
                                          </p:val>
                                        </p:tav>
                                      </p:tavLst>
                                    </p:anim>
                                  </p:childTnLst>
                                </p:cTn>
                              </p:par>
                              <p:par>
                                <p:cTn id="45" presetID="2" presetClass="entr" presetSubtype="4" fill="hold" grpId="0" nodeType="withEffect">
                                  <p:stCondLst>
                                    <p:cond delay="0"/>
                                  </p:stCondLst>
                                  <p:childTnLst>
                                    <p:set>
                                      <p:cBhvr>
                                        <p:cTn id="46" dur="1" fill="hold">
                                          <p:stCondLst>
                                            <p:cond delay="0"/>
                                          </p:stCondLst>
                                        </p:cTn>
                                        <p:tgtEl>
                                          <p:spTgt spid="4">
                                            <p:txEl>
                                              <p:pRg st="1" end="1"/>
                                            </p:txEl>
                                          </p:spTgt>
                                        </p:tgtEl>
                                        <p:attrNameLst>
                                          <p:attrName>style.visibility</p:attrName>
                                        </p:attrNameLst>
                                      </p:cBhvr>
                                      <p:to>
                                        <p:strVal val="visible"/>
                                      </p:to>
                                    </p:set>
                                    <p:anim calcmode="lin" valueType="num">
                                      <p:cBhvr additive="base">
                                        <p:cTn id="47"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48" dur="500" fill="hold"/>
                                        <p:tgtEl>
                                          <p:spTgt spid="4">
                                            <p:txEl>
                                              <p:pRg st="1" end="1"/>
                                            </p:txEl>
                                          </p:spTgt>
                                        </p:tgtEl>
                                        <p:attrNameLst>
                                          <p:attrName>ppt_y</p:attrName>
                                        </p:attrNameLst>
                                      </p:cBhvr>
                                      <p:tavLst>
                                        <p:tav tm="0">
                                          <p:val>
                                            <p:strVal val="1+#ppt_h/2"/>
                                          </p:val>
                                        </p:tav>
                                        <p:tav tm="100000">
                                          <p:val>
                                            <p:strVal val="#ppt_y"/>
                                          </p:val>
                                        </p:tav>
                                      </p:tavLst>
                                    </p:anim>
                                  </p:childTnLst>
                                </p:cTn>
                              </p:par>
                              <p:par>
                                <p:cTn id="49" presetID="2" presetClass="entr" presetSubtype="4" fill="hold" grpId="0" nodeType="withEffect">
                                  <p:stCondLst>
                                    <p:cond delay="0"/>
                                  </p:stCondLst>
                                  <p:childTnLst>
                                    <p:set>
                                      <p:cBhvr>
                                        <p:cTn id="50" dur="1" fill="hold">
                                          <p:stCondLst>
                                            <p:cond delay="0"/>
                                          </p:stCondLst>
                                        </p:cTn>
                                        <p:tgtEl>
                                          <p:spTgt spid="4">
                                            <p:txEl>
                                              <p:pRg st="2" end="2"/>
                                            </p:txEl>
                                          </p:spTgt>
                                        </p:tgtEl>
                                        <p:attrNameLst>
                                          <p:attrName>style.visibility</p:attrName>
                                        </p:attrNameLst>
                                      </p:cBhvr>
                                      <p:to>
                                        <p:strVal val="visible"/>
                                      </p:to>
                                    </p:set>
                                    <p:anim calcmode="lin" valueType="num">
                                      <p:cBhvr additive="base">
                                        <p:cTn id="51"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52" dur="500" fill="hold"/>
                                        <p:tgtEl>
                                          <p:spTgt spid="4">
                                            <p:txEl>
                                              <p:pRg st="2" end="2"/>
                                            </p:txEl>
                                          </p:spTgt>
                                        </p:tgtEl>
                                        <p:attrNameLst>
                                          <p:attrName>ppt_y</p:attrName>
                                        </p:attrNameLst>
                                      </p:cBhvr>
                                      <p:tavLst>
                                        <p:tav tm="0">
                                          <p:val>
                                            <p:strVal val="1+#ppt_h/2"/>
                                          </p:val>
                                        </p:tav>
                                        <p:tav tm="100000">
                                          <p:val>
                                            <p:strVal val="#ppt_y"/>
                                          </p:val>
                                        </p:tav>
                                      </p:tavLst>
                                    </p:anim>
                                  </p:childTnLst>
                                </p:cTn>
                              </p:par>
                              <p:par>
                                <p:cTn id="53" presetID="2" presetClass="entr" presetSubtype="4" fill="hold" grpId="0" nodeType="withEffect">
                                  <p:stCondLst>
                                    <p:cond delay="0"/>
                                  </p:stCondLst>
                                  <p:childTnLst>
                                    <p:set>
                                      <p:cBhvr>
                                        <p:cTn id="54" dur="1" fill="hold">
                                          <p:stCondLst>
                                            <p:cond delay="0"/>
                                          </p:stCondLst>
                                        </p:cTn>
                                        <p:tgtEl>
                                          <p:spTgt spid="4">
                                            <p:txEl>
                                              <p:pRg st="3" end="3"/>
                                            </p:txEl>
                                          </p:spTgt>
                                        </p:tgtEl>
                                        <p:attrNameLst>
                                          <p:attrName>style.visibility</p:attrName>
                                        </p:attrNameLst>
                                      </p:cBhvr>
                                      <p:to>
                                        <p:strVal val="visible"/>
                                      </p:to>
                                    </p:set>
                                    <p:anim calcmode="lin" valueType="num">
                                      <p:cBhvr additive="base">
                                        <p:cTn id="55"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4">
                                            <p:txEl>
                                              <p:pRg st="3" end="3"/>
                                            </p:txEl>
                                          </p:spTgt>
                                        </p:tgtEl>
                                        <p:attrNameLst>
                                          <p:attrName>ppt_y</p:attrName>
                                        </p:attrNameLst>
                                      </p:cBhvr>
                                      <p:tavLst>
                                        <p:tav tm="0">
                                          <p:val>
                                            <p:strVal val="1+#ppt_h/2"/>
                                          </p:val>
                                        </p:tav>
                                        <p:tav tm="100000">
                                          <p:val>
                                            <p:strVal val="#ppt_y"/>
                                          </p:val>
                                        </p:tav>
                                      </p:tavLst>
                                    </p:anim>
                                  </p:childTnLst>
                                </p:cTn>
                              </p:par>
                              <p:par>
                                <p:cTn id="57" presetID="2" presetClass="entr" presetSubtype="4" fill="hold" grpId="0" nodeType="withEffect">
                                  <p:stCondLst>
                                    <p:cond delay="0"/>
                                  </p:stCondLst>
                                  <p:childTnLst>
                                    <p:set>
                                      <p:cBhvr>
                                        <p:cTn id="58" dur="1" fill="hold">
                                          <p:stCondLst>
                                            <p:cond delay="0"/>
                                          </p:stCondLst>
                                        </p:cTn>
                                        <p:tgtEl>
                                          <p:spTgt spid="4">
                                            <p:txEl>
                                              <p:pRg st="4" end="4"/>
                                            </p:txEl>
                                          </p:spTgt>
                                        </p:tgtEl>
                                        <p:attrNameLst>
                                          <p:attrName>style.visibility</p:attrName>
                                        </p:attrNameLst>
                                      </p:cBhvr>
                                      <p:to>
                                        <p:strVal val="visible"/>
                                      </p:to>
                                    </p:set>
                                    <p:anim calcmode="lin" valueType="num">
                                      <p:cBhvr additive="base">
                                        <p:cTn id="59"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60" dur="500" fill="hold"/>
                                        <p:tgtEl>
                                          <p:spTgt spid="4">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61" fill="hold">
                      <p:stCondLst>
                        <p:cond delay="indefinite"/>
                      </p:stCondLst>
                      <p:childTnLst>
                        <p:par>
                          <p:cTn id="62" fill="hold">
                            <p:stCondLst>
                              <p:cond delay="0"/>
                            </p:stCondLst>
                            <p:childTnLst>
                              <p:par>
                                <p:cTn id="63" presetID="2" presetClass="entr" presetSubtype="4" fill="hold" grpId="0" nodeType="clickEffect">
                                  <p:stCondLst>
                                    <p:cond delay="0"/>
                                  </p:stCondLst>
                                  <p:childTnLst>
                                    <p:set>
                                      <p:cBhvr>
                                        <p:cTn id="64" dur="1" fill="hold">
                                          <p:stCondLst>
                                            <p:cond delay="0"/>
                                          </p:stCondLst>
                                        </p:cTn>
                                        <p:tgtEl>
                                          <p:spTgt spid="4">
                                            <p:txEl>
                                              <p:pRg st="6" end="6"/>
                                            </p:txEl>
                                          </p:spTgt>
                                        </p:tgtEl>
                                        <p:attrNameLst>
                                          <p:attrName>style.visibility</p:attrName>
                                        </p:attrNameLst>
                                      </p:cBhvr>
                                      <p:to>
                                        <p:strVal val="visible"/>
                                      </p:to>
                                    </p:set>
                                    <p:anim calcmode="lin" valueType="num">
                                      <p:cBhvr additive="base">
                                        <p:cTn id="65"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66" dur="500" fill="hold"/>
                                        <p:tgtEl>
                                          <p:spTgt spid="4">
                                            <p:txEl>
                                              <p:pRg st="6" end="6"/>
                                            </p:txEl>
                                          </p:spTgt>
                                        </p:tgtEl>
                                        <p:attrNameLst>
                                          <p:attrName>ppt_y</p:attrName>
                                        </p:attrNameLst>
                                      </p:cBhvr>
                                      <p:tavLst>
                                        <p:tav tm="0">
                                          <p:val>
                                            <p:strVal val="1+#ppt_h/2"/>
                                          </p:val>
                                        </p:tav>
                                        <p:tav tm="100000">
                                          <p:val>
                                            <p:strVal val="#ppt_y"/>
                                          </p:val>
                                        </p:tav>
                                      </p:tavLst>
                                    </p:anim>
                                  </p:childTnLst>
                                </p:cTn>
                              </p:par>
                              <p:par>
                                <p:cTn id="67" presetID="2" presetClass="entr" presetSubtype="4" fill="hold" grpId="0" nodeType="withEffect">
                                  <p:stCondLst>
                                    <p:cond delay="0"/>
                                  </p:stCondLst>
                                  <p:childTnLst>
                                    <p:set>
                                      <p:cBhvr>
                                        <p:cTn id="68" dur="1" fill="hold">
                                          <p:stCondLst>
                                            <p:cond delay="0"/>
                                          </p:stCondLst>
                                        </p:cTn>
                                        <p:tgtEl>
                                          <p:spTgt spid="4">
                                            <p:txEl>
                                              <p:pRg st="7" end="7"/>
                                            </p:txEl>
                                          </p:spTgt>
                                        </p:tgtEl>
                                        <p:attrNameLst>
                                          <p:attrName>style.visibility</p:attrName>
                                        </p:attrNameLst>
                                      </p:cBhvr>
                                      <p:to>
                                        <p:strVal val="visible"/>
                                      </p:to>
                                    </p:set>
                                    <p:anim calcmode="lin" valueType="num">
                                      <p:cBhvr additive="base">
                                        <p:cTn id="69"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70" dur="500" fill="hold"/>
                                        <p:tgtEl>
                                          <p:spTgt spid="4">
                                            <p:txEl>
                                              <p:pRg st="7" end="7"/>
                                            </p:txEl>
                                          </p:spTgt>
                                        </p:tgtEl>
                                        <p:attrNameLst>
                                          <p:attrName>ppt_y</p:attrName>
                                        </p:attrNameLst>
                                      </p:cBhvr>
                                      <p:tavLst>
                                        <p:tav tm="0">
                                          <p:val>
                                            <p:strVal val="1+#ppt_h/2"/>
                                          </p:val>
                                        </p:tav>
                                        <p:tav tm="100000">
                                          <p:val>
                                            <p:strVal val="#ppt_y"/>
                                          </p:val>
                                        </p:tav>
                                      </p:tavLst>
                                    </p:anim>
                                  </p:childTnLst>
                                </p:cTn>
                              </p:par>
                              <p:par>
                                <p:cTn id="71" presetID="2" presetClass="entr" presetSubtype="4" fill="hold" grpId="0" nodeType="withEffect">
                                  <p:stCondLst>
                                    <p:cond delay="0"/>
                                  </p:stCondLst>
                                  <p:childTnLst>
                                    <p:set>
                                      <p:cBhvr>
                                        <p:cTn id="72" dur="1" fill="hold">
                                          <p:stCondLst>
                                            <p:cond delay="0"/>
                                          </p:stCondLst>
                                        </p:cTn>
                                        <p:tgtEl>
                                          <p:spTgt spid="4">
                                            <p:txEl>
                                              <p:pRg st="8" end="8"/>
                                            </p:txEl>
                                          </p:spTgt>
                                        </p:tgtEl>
                                        <p:attrNameLst>
                                          <p:attrName>style.visibility</p:attrName>
                                        </p:attrNameLst>
                                      </p:cBhvr>
                                      <p:to>
                                        <p:strVal val="visible"/>
                                      </p:to>
                                    </p:set>
                                    <p:anim calcmode="lin" valueType="num">
                                      <p:cBhvr additive="base">
                                        <p:cTn id="73"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4">
                                            <p:txEl>
                                              <p:pRg st="8" end="8"/>
                                            </p:txEl>
                                          </p:spTgt>
                                        </p:tgtEl>
                                        <p:attrNameLst>
                                          <p:attrName>ppt_y</p:attrName>
                                        </p:attrNameLst>
                                      </p:cBhvr>
                                      <p:tavLst>
                                        <p:tav tm="0">
                                          <p:val>
                                            <p:strVal val="1+#ppt_h/2"/>
                                          </p:val>
                                        </p:tav>
                                        <p:tav tm="100000">
                                          <p:val>
                                            <p:strVal val="#ppt_y"/>
                                          </p:val>
                                        </p:tav>
                                      </p:tavLst>
                                    </p:anim>
                                  </p:childTnLst>
                                </p:cTn>
                              </p:par>
                              <p:par>
                                <p:cTn id="75" presetID="2" presetClass="entr" presetSubtype="4" fill="hold" grpId="0" nodeType="withEffect">
                                  <p:stCondLst>
                                    <p:cond delay="0"/>
                                  </p:stCondLst>
                                  <p:childTnLst>
                                    <p:set>
                                      <p:cBhvr>
                                        <p:cTn id="76" dur="1" fill="hold">
                                          <p:stCondLst>
                                            <p:cond delay="0"/>
                                          </p:stCondLst>
                                        </p:cTn>
                                        <p:tgtEl>
                                          <p:spTgt spid="4">
                                            <p:txEl>
                                              <p:pRg st="9" end="9"/>
                                            </p:txEl>
                                          </p:spTgt>
                                        </p:tgtEl>
                                        <p:attrNameLst>
                                          <p:attrName>style.visibility</p:attrName>
                                        </p:attrNameLst>
                                      </p:cBhvr>
                                      <p:to>
                                        <p:strVal val="visible"/>
                                      </p:to>
                                    </p:set>
                                    <p:anim calcmode="lin" valueType="num">
                                      <p:cBhvr additive="base">
                                        <p:cTn id="77" dur="500" fill="hold"/>
                                        <p:tgtEl>
                                          <p:spTgt spid="4">
                                            <p:txEl>
                                              <p:pRg st="9" end="9"/>
                                            </p:txEl>
                                          </p:spTgt>
                                        </p:tgtEl>
                                        <p:attrNameLst>
                                          <p:attrName>ppt_x</p:attrName>
                                        </p:attrNameLst>
                                      </p:cBhvr>
                                      <p:tavLst>
                                        <p:tav tm="0">
                                          <p:val>
                                            <p:strVal val="#ppt_x"/>
                                          </p:val>
                                        </p:tav>
                                        <p:tav tm="100000">
                                          <p:val>
                                            <p:strVal val="#ppt_x"/>
                                          </p:val>
                                        </p:tav>
                                      </p:tavLst>
                                    </p:anim>
                                    <p:anim calcmode="lin" valueType="num">
                                      <p:cBhvr additive="base">
                                        <p:cTn id="78" dur="500" fill="hold"/>
                                        <p:tgtEl>
                                          <p:spTgt spid="4">
                                            <p:txEl>
                                              <p:pRg st="9" end="9"/>
                                            </p:txEl>
                                          </p:spTgt>
                                        </p:tgtEl>
                                        <p:attrNameLst>
                                          <p:attrName>ppt_y</p:attrName>
                                        </p:attrNameLst>
                                      </p:cBhvr>
                                      <p:tavLst>
                                        <p:tav tm="0">
                                          <p:val>
                                            <p:strVal val="1+#ppt_h/2"/>
                                          </p:val>
                                        </p:tav>
                                        <p:tav tm="100000">
                                          <p:val>
                                            <p:strVal val="#ppt_y"/>
                                          </p:val>
                                        </p:tav>
                                      </p:tavLst>
                                    </p:anim>
                                  </p:childTnLst>
                                </p:cTn>
                              </p:par>
                              <p:par>
                                <p:cTn id="79" presetID="2" presetClass="entr" presetSubtype="4" fill="hold" grpId="0" nodeType="withEffect">
                                  <p:stCondLst>
                                    <p:cond delay="0"/>
                                  </p:stCondLst>
                                  <p:childTnLst>
                                    <p:set>
                                      <p:cBhvr>
                                        <p:cTn id="80" dur="1" fill="hold">
                                          <p:stCondLst>
                                            <p:cond delay="0"/>
                                          </p:stCondLst>
                                        </p:cTn>
                                        <p:tgtEl>
                                          <p:spTgt spid="4">
                                            <p:txEl>
                                              <p:pRg st="10" end="10"/>
                                            </p:txEl>
                                          </p:spTgt>
                                        </p:tgtEl>
                                        <p:attrNameLst>
                                          <p:attrName>style.visibility</p:attrName>
                                        </p:attrNameLst>
                                      </p:cBhvr>
                                      <p:to>
                                        <p:strVal val="visible"/>
                                      </p:to>
                                    </p:set>
                                    <p:anim calcmode="lin" valueType="num">
                                      <p:cBhvr additive="base">
                                        <p:cTn id="81" dur="500" fill="hold"/>
                                        <p:tgtEl>
                                          <p:spTgt spid="4">
                                            <p:txEl>
                                              <p:pRg st="10" end="10"/>
                                            </p:txEl>
                                          </p:spTgt>
                                        </p:tgtEl>
                                        <p:attrNameLst>
                                          <p:attrName>ppt_x</p:attrName>
                                        </p:attrNameLst>
                                      </p:cBhvr>
                                      <p:tavLst>
                                        <p:tav tm="0">
                                          <p:val>
                                            <p:strVal val="#ppt_x"/>
                                          </p:val>
                                        </p:tav>
                                        <p:tav tm="100000">
                                          <p:val>
                                            <p:strVal val="#ppt_x"/>
                                          </p:val>
                                        </p:tav>
                                      </p:tavLst>
                                    </p:anim>
                                    <p:anim calcmode="lin" valueType="num">
                                      <p:cBhvr additive="base">
                                        <p:cTn id="82" dur="500" fill="hold"/>
                                        <p:tgtEl>
                                          <p:spTgt spid="4">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F27830-CFE1-B145-9F01-2511806104CF}"/>
              </a:ext>
            </a:extLst>
          </p:cNvPr>
          <p:cNvSpPr>
            <a:spLocks noGrp="1"/>
          </p:cNvSpPr>
          <p:nvPr>
            <p:ph type="title"/>
          </p:nvPr>
        </p:nvSpPr>
        <p:spPr>
          <a:xfrm>
            <a:off x="1981200" y="1152504"/>
            <a:ext cx="8229600" cy="951216"/>
          </a:xfrm>
        </p:spPr>
        <p:txBody>
          <a:bodyPr/>
          <a:lstStyle/>
          <a:p>
            <a:r>
              <a:rPr lang="en" sz="4400" dirty="0"/>
              <a:t>Warm-Up Answers</a:t>
            </a:r>
            <a:br>
              <a:rPr lang="en" sz="4400" dirty="0"/>
            </a:br>
            <a:endParaRPr lang="en-US" sz="4400" dirty="0"/>
          </a:p>
        </p:txBody>
      </p:sp>
      <p:sp>
        <p:nvSpPr>
          <p:cNvPr id="3" name="Content Placeholder 2">
            <a:extLst>
              <a:ext uri="{FF2B5EF4-FFF2-40B4-BE49-F238E27FC236}">
                <a16:creationId xmlns:a16="http://schemas.microsoft.com/office/drawing/2014/main" id="{C687AE50-0B8A-E743-A9F2-4056808E97D3}"/>
              </a:ext>
            </a:extLst>
          </p:cNvPr>
          <p:cNvSpPr>
            <a:spLocks noGrp="1"/>
          </p:cNvSpPr>
          <p:nvPr>
            <p:ph idx="1"/>
          </p:nvPr>
        </p:nvSpPr>
        <p:spPr>
          <a:xfrm>
            <a:off x="1981200" y="1628112"/>
            <a:ext cx="3886200" cy="3779520"/>
          </a:xfrm>
        </p:spPr>
        <p:txBody>
          <a:bodyPr/>
          <a:lstStyle/>
          <a:p>
            <a:pPr marL="228600" indent="-228600">
              <a:buFont typeface="+mj-lt"/>
              <a:buAutoNum type="arabicPeriod"/>
            </a:pPr>
            <a:r>
              <a:rPr lang="en-US" sz="2000" dirty="0">
                <a:latin typeface="Calibri" panose="020F0502020204030204" pitchFamily="34" charset="0"/>
                <a:cs typeface="Calibri" panose="020F0502020204030204" pitchFamily="34" charset="0"/>
              </a:rPr>
              <a:t>Which would you rather have?</a:t>
            </a:r>
          </a:p>
          <a:p>
            <a:pPr lvl="1"/>
            <a:r>
              <a:rPr lang="en-US" sz="1800" dirty="0">
                <a:highlight>
                  <a:srgbClr val="FFFF00"/>
                </a:highlight>
                <a:latin typeface="Calibri" panose="020F0502020204030204" pitchFamily="34" charset="0"/>
                <a:cs typeface="Calibri" panose="020F0502020204030204" pitchFamily="34" charset="0"/>
              </a:rPr>
              <a:t>$100 today</a:t>
            </a:r>
          </a:p>
          <a:p>
            <a:pPr lvl="1"/>
            <a:r>
              <a:rPr lang="en-US" sz="1800" dirty="0">
                <a:latin typeface="Calibri" panose="020F0502020204030204" pitchFamily="34" charset="0"/>
                <a:cs typeface="Calibri" panose="020F0502020204030204" pitchFamily="34" charset="0"/>
              </a:rPr>
              <a:t>$100 one year from today</a:t>
            </a:r>
          </a:p>
          <a:p>
            <a:pPr lvl="1"/>
            <a:endParaRPr lang="en-US" sz="700" dirty="0">
              <a:latin typeface="Calibri" panose="020F0502020204030204" pitchFamily="34" charset="0"/>
              <a:cs typeface="Calibri" panose="020F0502020204030204" pitchFamily="34" charset="0"/>
            </a:endParaRPr>
          </a:p>
          <a:p>
            <a:pPr marL="228600" indent="-228600">
              <a:buFont typeface="+mj-lt"/>
              <a:buAutoNum type="arabicPeriod"/>
            </a:pPr>
            <a:r>
              <a:rPr lang="en-US" sz="2000" dirty="0">
                <a:latin typeface="Calibri" panose="020F0502020204030204" pitchFamily="34" charset="0"/>
                <a:cs typeface="Calibri" panose="020F0502020204030204" pitchFamily="34" charset="0"/>
              </a:rPr>
              <a:t>If the interest rate is 5%, $100 today is basically equal to ___ one year from now.</a:t>
            </a:r>
          </a:p>
          <a:p>
            <a:pPr marL="857250" lvl="1" indent="-457200"/>
            <a:r>
              <a:rPr lang="en-US" sz="1800" dirty="0">
                <a:latin typeface="Calibri" panose="020F0502020204030204" pitchFamily="34" charset="0"/>
                <a:cs typeface="Calibri" panose="020F0502020204030204" pitchFamily="34" charset="0"/>
              </a:rPr>
              <a:t>$95</a:t>
            </a:r>
          </a:p>
          <a:p>
            <a:pPr marL="857250" lvl="1" indent="-457200"/>
            <a:r>
              <a:rPr lang="en-US" sz="1800" dirty="0">
                <a:latin typeface="Calibri" panose="020F0502020204030204" pitchFamily="34" charset="0"/>
                <a:cs typeface="Calibri" panose="020F0502020204030204" pitchFamily="34" charset="0"/>
              </a:rPr>
              <a:t>$100</a:t>
            </a:r>
          </a:p>
          <a:p>
            <a:pPr marL="857250" lvl="1" indent="-457200"/>
            <a:r>
              <a:rPr lang="en-US" sz="1800" dirty="0">
                <a:highlight>
                  <a:srgbClr val="FFFF00"/>
                </a:highlight>
                <a:latin typeface="Calibri" panose="020F0502020204030204" pitchFamily="34" charset="0"/>
                <a:cs typeface="Calibri" panose="020F0502020204030204" pitchFamily="34" charset="0"/>
              </a:rPr>
              <a:t>$105</a:t>
            </a:r>
          </a:p>
          <a:p>
            <a:pPr marL="857250" lvl="1" indent="-457200"/>
            <a:r>
              <a:rPr lang="en-US" sz="1800" dirty="0">
                <a:latin typeface="Calibri" panose="020F0502020204030204" pitchFamily="34" charset="0"/>
                <a:cs typeface="Calibri" panose="020F0502020204030204" pitchFamily="34" charset="0"/>
              </a:rPr>
              <a:t>$150</a:t>
            </a:r>
            <a:br>
              <a:rPr lang="en-US" sz="1800" dirty="0"/>
            </a:br>
            <a:endParaRPr lang="en-US" sz="1800" dirty="0"/>
          </a:p>
          <a:p>
            <a:pPr marL="457200" indent="-457200">
              <a:buFont typeface="+mj-lt"/>
              <a:buAutoNum type="arabicPeriod"/>
            </a:pPr>
            <a:endParaRPr lang="en-US" sz="2000" dirty="0"/>
          </a:p>
        </p:txBody>
      </p:sp>
      <p:sp>
        <p:nvSpPr>
          <p:cNvPr id="4" name="Content Placeholder 2">
            <a:extLst>
              <a:ext uri="{FF2B5EF4-FFF2-40B4-BE49-F238E27FC236}">
                <a16:creationId xmlns:a16="http://schemas.microsoft.com/office/drawing/2014/main" id="{66A74D6C-2388-DF49-A664-86FC320E15E4}"/>
              </a:ext>
            </a:extLst>
          </p:cNvPr>
          <p:cNvSpPr txBox="1">
            <a:spLocks/>
          </p:cNvSpPr>
          <p:nvPr/>
        </p:nvSpPr>
        <p:spPr bwMode="auto">
          <a:xfrm>
            <a:off x="6096003" y="1628112"/>
            <a:ext cx="4190998" cy="377952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fontAlgn="base">
              <a:spcBef>
                <a:spcPts val="1200"/>
              </a:spcBef>
              <a:spcAft>
                <a:spcPts val="0"/>
              </a:spcAft>
              <a:buFont typeface="Arial" pitchFamily="-108" charset="0"/>
              <a:buChar char="•"/>
              <a:defRPr sz="2200" b="0" i="0" kern="1200">
                <a:solidFill>
                  <a:schemeClr val="tx1"/>
                </a:solidFill>
                <a:latin typeface="Calibri" panose="020F0502020204030204" pitchFamily="34" charset="0"/>
                <a:ea typeface="ＭＳ Ｐゴシック" pitchFamily="-108" charset="-128"/>
                <a:cs typeface="Calibri" panose="020F0502020204030204" pitchFamily="34" charset="0"/>
              </a:defRPr>
            </a:lvl1pPr>
            <a:lvl2pPr marL="742950" indent="-285750" algn="l" rtl="0" fontAlgn="base">
              <a:spcBef>
                <a:spcPts val="0"/>
              </a:spcBef>
              <a:spcAft>
                <a:spcPts val="0"/>
              </a:spcAft>
              <a:buFont typeface="Arial" panose="020B0604020202020204" pitchFamily="34" charset="0"/>
              <a:buChar char="•"/>
              <a:defRPr sz="2000" b="0" i="0" kern="1200">
                <a:solidFill>
                  <a:schemeClr val="tx1"/>
                </a:solidFill>
                <a:latin typeface="Calibri Light" panose="020F0302020204030204" pitchFamily="34" charset="0"/>
                <a:ea typeface="ＭＳ Ｐゴシック" pitchFamily="-108" charset="-128"/>
                <a:cs typeface="Calibri Light" panose="020F0302020204030204" pitchFamily="34" charset="0"/>
              </a:defRPr>
            </a:lvl2pPr>
            <a:lvl3pPr marL="1143000" indent="-228600" algn="l" rtl="0" fontAlgn="base">
              <a:spcBef>
                <a:spcPts val="0"/>
              </a:spcBef>
              <a:spcAft>
                <a:spcPts val="0"/>
              </a:spcAft>
              <a:buFont typeface="Arial" pitchFamily="-108" charset="0"/>
              <a:buChar char="•"/>
              <a:defRPr sz="2000" b="0" i="0" kern="1200">
                <a:solidFill>
                  <a:schemeClr val="tx1"/>
                </a:solidFill>
                <a:latin typeface="Calibri Light" panose="020F0302020204030204" pitchFamily="34" charset="0"/>
                <a:ea typeface="ＭＳ Ｐゴシック" pitchFamily="-108" charset="-128"/>
                <a:cs typeface="Calibri Light" panose="020F0302020204030204" pitchFamily="34" charset="0"/>
              </a:defRPr>
            </a:lvl3pPr>
            <a:lvl4pPr marL="1600200" indent="-228600" algn="l" rtl="0" fontAlgn="base">
              <a:spcBef>
                <a:spcPts val="0"/>
              </a:spcBef>
              <a:spcAft>
                <a:spcPts val="0"/>
              </a:spcAft>
              <a:buFont typeface="Arial" pitchFamily="-108" charset="0"/>
              <a:buChar char="–"/>
              <a:defRPr sz="2000" b="0" i="0" kern="1200">
                <a:solidFill>
                  <a:schemeClr val="tx1"/>
                </a:solidFill>
                <a:latin typeface="Calibri Light" panose="020F0302020204030204" pitchFamily="34" charset="0"/>
                <a:ea typeface="ＭＳ Ｐゴシック" pitchFamily="-108" charset="-128"/>
                <a:cs typeface="Calibri Light" panose="020F0302020204030204" pitchFamily="34" charset="0"/>
              </a:defRPr>
            </a:lvl4pPr>
            <a:lvl5pPr marL="2057400" indent="-228600" algn="l" rtl="0" fontAlgn="base">
              <a:spcBef>
                <a:spcPts val="0"/>
              </a:spcBef>
              <a:spcAft>
                <a:spcPts val="0"/>
              </a:spcAft>
              <a:buFont typeface="Arial" pitchFamily="-108" charset="0"/>
              <a:buChar char="»"/>
              <a:defRPr sz="2000" b="0" i="0" kern="1200">
                <a:solidFill>
                  <a:schemeClr val="tx1"/>
                </a:solidFill>
                <a:latin typeface="Calibri Light" panose="020F0302020204030204" pitchFamily="34" charset="0"/>
                <a:ea typeface="ＭＳ Ｐゴシック" pitchFamily="-108" charset="-128"/>
                <a:cs typeface="Calibri Light" panose="020F0302020204030204"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n-US" sz="2000" dirty="0"/>
              <a:t>3. If you lent a friend $50 two years ago and the interest rate is 2%, he or she now owes you approximately</a:t>
            </a:r>
          </a:p>
          <a:p>
            <a:pPr lvl="1" indent="-342900"/>
            <a:r>
              <a:rPr lang="en-US" sz="1800" dirty="0"/>
              <a:t>$48</a:t>
            </a:r>
          </a:p>
          <a:p>
            <a:pPr lvl="1" indent="-342900"/>
            <a:r>
              <a:rPr lang="en-US" sz="1800" dirty="0"/>
              <a:t>$100</a:t>
            </a:r>
          </a:p>
          <a:p>
            <a:pPr lvl="1" indent="-342900"/>
            <a:r>
              <a:rPr lang="en-US" sz="1800" dirty="0"/>
              <a:t>$50</a:t>
            </a:r>
          </a:p>
          <a:p>
            <a:pPr lvl="1" indent="-342900"/>
            <a:r>
              <a:rPr lang="en-US" sz="1800" dirty="0">
                <a:highlight>
                  <a:srgbClr val="FFFF00"/>
                </a:highlight>
              </a:rPr>
              <a:t>$52</a:t>
            </a:r>
          </a:p>
          <a:p>
            <a:pPr lvl="1" indent="-342900"/>
            <a:endParaRPr lang="en-US" sz="700" dirty="0">
              <a:highlight>
                <a:srgbClr val="FFFF00"/>
              </a:highlight>
            </a:endParaRPr>
          </a:p>
          <a:p>
            <a:pPr marL="0" indent="0">
              <a:buNone/>
            </a:pPr>
            <a:r>
              <a:rPr lang="en-US" sz="2000" dirty="0"/>
              <a:t>4. Which of these is the most valuable, if the interest rate is 10%?</a:t>
            </a:r>
          </a:p>
          <a:p>
            <a:pPr lvl="1"/>
            <a:r>
              <a:rPr lang="en-US" sz="1800" dirty="0">
                <a:highlight>
                  <a:srgbClr val="FFFF00"/>
                </a:highlight>
              </a:rPr>
              <a:t>$800 today</a:t>
            </a:r>
          </a:p>
          <a:p>
            <a:pPr lvl="1"/>
            <a:r>
              <a:rPr lang="en-US" sz="1800" dirty="0"/>
              <a:t>$1000 three years from now</a:t>
            </a:r>
          </a:p>
          <a:p>
            <a:pPr lvl="1"/>
            <a:r>
              <a:rPr lang="en-US" sz="1800" dirty="0"/>
              <a:t>$2000 ten years from now</a:t>
            </a:r>
          </a:p>
          <a:p>
            <a:pPr lvl="1"/>
            <a:r>
              <a:rPr lang="en-US" sz="1800" dirty="0"/>
              <a:t>$3000 twenty years from now </a:t>
            </a:r>
          </a:p>
          <a:p>
            <a:pPr marL="457200" indent="-457200">
              <a:buFont typeface="+mj-lt"/>
              <a:buAutoNum type="arabicPeriod"/>
            </a:pPr>
            <a:endParaRPr lang="en-US" sz="2000" dirty="0"/>
          </a:p>
        </p:txBody>
      </p:sp>
    </p:spTree>
    <p:extLst>
      <p:ext uri="{BB962C8B-B14F-4D97-AF65-F5344CB8AC3E}">
        <p14:creationId xmlns:p14="http://schemas.microsoft.com/office/powerpoint/2010/main" val="2229933827"/>
      </p:ext>
    </p:extLst>
  </p:cSld>
  <p:clrMapOvr>
    <a:masterClrMapping/>
  </p:clrMapOvr>
  <p:transition spd="slow"/>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F27830-CFE1-B145-9F01-2511806104CF}"/>
              </a:ext>
            </a:extLst>
          </p:cNvPr>
          <p:cNvSpPr>
            <a:spLocks noGrp="1"/>
          </p:cNvSpPr>
          <p:nvPr>
            <p:ph type="title"/>
          </p:nvPr>
        </p:nvSpPr>
        <p:spPr>
          <a:xfrm>
            <a:off x="1981200" y="990600"/>
            <a:ext cx="8229600" cy="1143000"/>
          </a:xfrm>
        </p:spPr>
        <p:txBody>
          <a:bodyPr/>
          <a:lstStyle/>
          <a:p>
            <a:r>
              <a:rPr lang="en" sz="4400" dirty="0"/>
              <a:t>What is your money worth?</a:t>
            </a:r>
            <a:endParaRPr lang="en-US" sz="4400" dirty="0"/>
          </a:p>
        </p:txBody>
      </p:sp>
      <p:sp>
        <p:nvSpPr>
          <p:cNvPr id="3" name="Content Placeholder 2">
            <a:extLst>
              <a:ext uri="{FF2B5EF4-FFF2-40B4-BE49-F238E27FC236}">
                <a16:creationId xmlns:a16="http://schemas.microsoft.com/office/drawing/2014/main" id="{C687AE50-0B8A-E743-A9F2-4056808E97D3}"/>
              </a:ext>
            </a:extLst>
          </p:cNvPr>
          <p:cNvSpPr>
            <a:spLocks noGrp="1"/>
          </p:cNvSpPr>
          <p:nvPr>
            <p:ph idx="1"/>
          </p:nvPr>
        </p:nvSpPr>
        <p:spPr>
          <a:xfrm>
            <a:off x="1981200" y="2133600"/>
            <a:ext cx="8229600" cy="3779520"/>
          </a:xfrm>
        </p:spPr>
        <p:txBody>
          <a:bodyPr/>
          <a:lstStyle/>
          <a:p>
            <a:r>
              <a:rPr lang="en-US" dirty="0"/>
              <a:t>Would you rather have $100 today or $100 one year from today?</a:t>
            </a:r>
          </a:p>
          <a:p>
            <a:pPr marL="0" indent="0">
              <a:buNone/>
            </a:pPr>
            <a:endParaRPr lang="en-US" dirty="0"/>
          </a:p>
        </p:txBody>
      </p:sp>
    </p:spTree>
    <p:extLst>
      <p:ext uri="{BB962C8B-B14F-4D97-AF65-F5344CB8AC3E}">
        <p14:creationId xmlns:p14="http://schemas.microsoft.com/office/powerpoint/2010/main" val="333779480"/>
      </p:ext>
    </p:extLst>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F27830-CFE1-B145-9F01-2511806104CF}"/>
              </a:ext>
            </a:extLst>
          </p:cNvPr>
          <p:cNvSpPr>
            <a:spLocks noGrp="1"/>
          </p:cNvSpPr>
          <p:nvPr>
            <p:ph type="title"/>
          </p:nvPr>
        </p:nvSpPr>
        <p:spPr>
          <a:xfrm>
            <a:off x="1981200" y="990600"/>
            <a:ext cx="8229600" cy="1143000"/>
          </a:xfrm>
        </p:spPr>
        <p:txBody>
          <a:bodyPr/>
          <a:lstStyle/>
          <a:p>
            <a:r>
              <a:rPr lang="en" sz="4400"/>
              <a:t>#1 Inflation: Money loses value</a:t>
            </a:r>
            <a:endParaRPr lang="en-US" sz="4400" dirty="0"/>
          </a:p>
        </p:txBody>
      </p:sp>
      <p:sp>
        <p:nvSpPr>
          <p:cNvPr id="3" name="Content Placeholder 2">
            <a:extLst>
              <a:ext uri="{FF2B5EF4-FFF2-40B4-BE49-F238E27FC236}">
                <a16:creationId xmlns:a16="http://schemas.microsoft.com/office/drawing/2014/main" id="{C687AE50-0B8A-E743-A9F2-4056808E97D3}"/>
              </a:ext>
            </a:extLst>
          </p:cNvPr>
          <p:cNvSpPr>
            <a:spLocks noGrp="1"/>
          </p:cNvSpPr>
          <p:nvPr>
            <p:ph idx="1"/>
          </p:nvPr>
        </p:nvSpPr>
        <p:spPr>
          <a:xfrm>
            <a:off x="1981200" y="2133600"/>
            <a:ext cx="3886200" cy="3779520"/>
          </a:xfrm>
        </p:spPr>
        <p:txBody>
          <a:bodyPr/>
          <a:lstStyle/>
          <a:p>
            <a:r>
              <a:rPr lang="en-US" dirty="0"/>
              <a:t>In 2000, $100 buys 40 Big Macs ($2.50 each)</a:t>
            </a:r>
          </a:p>
          <a:p>
            <a:r>
              <a:rPr lang="en-US" dirty="0"/>
              <a:t>In 2020, $100 buys 25 Big Macs ($3.99 each)</a:t>
            </a:r>
          </a:p>
        </p:txBody>
      </p:sp>
      <p:pic>
        <p:nvPicPr>
          <p:cNvPr id="6" name="Picture 5">
            <a:extLst>
              <a:ext uri="{FF2B5EF4-FFF2-40B4-BE49-F238E27FC236}">
                <a16:creationId xmlns:a16="http://schemas.microsoft.com/office/drawing/2014/main" id="{8E515C84-7529-CB4A-B25C-C135E83920C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705600" y="2085618"/>
            <a:ext cx="3124200" cy="2943582"/>
          </a:xfrm>
          <a:prstGeom prst="rect">
            <a:avLst/>
          </a:prstGeom>
        </p:spPr>
      </p:pic>
    </p:spTree>
    <p:extLst>
      <p:ext uri="{BB962C8B-B14F-4D97-AF65-F5344CB8AC3E}">
        <p14:creationId xmlns:p14="http://schemas.microsoft.com/office/powerpoint/2010/main" val="1239515930"/>
      </p:ext>
    </p:extLst>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F27830-CFE1-B145-9F01-2511806104CF}"/>
              </a:ext>
            </a:extLst>
          </p:cNvPr>
          <p:cNvSpPr>
            <a:spLocks noGrp="1"/>
          </p:cNvSpPr>
          <p:nvPr>
            <p:ph type="title"/>
          </p:nvPr>
        </p:nvSpPr>
        <p:spPr>
          <a:xfrm>
            <a:off x="1828800" y="990600"/>
            <a:ext cx="8534400" cy="1143000"/>
          </a:xfrm>
        </p:spPr>
        <p:txBody>
          <a:bodyPr/>
          <a:lstStyle/>
          <a:p>
            <a:r>
              <a:rPr lang="en" sz="4400" dirty="0"/>
              <a:t>#2 Interest: Money grows over time</a:t>
            </a:r>
            <a:endParaRPr lang="en-US" sz="4400" dirty="0"/>
          </a:p>
        </p:txBody>
      </p:sp>
      <p:sp>
        <p:nvSpPr>
          <p:cNvPr id="3" name="Content Placeholder 2">
            <a:extLst>
              <a:ext uri="{FF2B5EF4-FFF2-40B4-BE49-F238E27FC236}">
                <a16:creationId xmlns:a16="http://schemas.microsoft.com/office/drawing/2014/main" id="{C687AE50-0B8A-E743-A9F2-4056808E97D3}"/>
              </a:ext>
            </a:extLst>
          </p:cNvPr>
          <p:cNvSpPr>
            <a:spLocks noGrp="1"/>
          </p:cNvSpPr>
          <p:nvPr>
            <p:ph idx="1"/>
          </p:nvPr>
        </p:nvSpPr>
        <p:spPr>
          <a:xfrm>
            <a:off x="1981200" y="2133600"/>
            <a:ext cx="8229600" cy="3779520"/>
          </a:xfrm>
        </p:spPr>
        <p:txBody>
          <a:bodyPr/>
          <a:lstStyle/>
          <a:p>
            <a:r>
              <a:rPr lang="en-US" dirty="0"/>
              <a:t>$100 invested in an S&amp;P indexed stock fund in 2000 would be worth approximately $338 today</a:t>
            </a:r>
          </a:p>
          <a:p>
            <a:r>
              <a:rPr lang="en-US" dirty="0"/>
              <a:t>$100 today is worth $100 today</a:t>
            </a:r>
          </a:p>
        </p:txBody>
      </p:sp>
      <p:pic>
        <p:nvPicPr>
          <p:cNvPr id="6" name="Picture 5">
            <a:extLst>
              <a:ext uri="{FF2B5EF4-FFF2-40B4-BE49-F238E27FC236}">
                <a16:creationId xmlns:a16="http://schemas.microsoft.com/office/drawing/2014/main" id="{92CB5DD7-EF17-CE4E-8B5E-32EF405D9F8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327976" y="4800600"/>
            <a:ext cx="3082225" cy="1638300"/>
          </a:xfrm>
          <a:prstGeom prst="rect">
            <a:avLst/>
          </a:prstGeom>
        </p:spPr>
      </p:pic>
      <p:pic>
        <p:nvPicPr>
          <p:cNvPr id="7" name="Picture 6">
            <a:extLst>
              <a:ext uri="{FF2B5EF4-FFF2-40B4-BE49-F238E27FC236}">
                <a16:creationId xmlns:a16="http://schemas.microsoft.com/office/drawing/2014/main" id="{5C8BEE0E-6F61-D84B-9A70-E8D17F4BBF0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327976" y="4325112"/>
            <a:ext cx="3082225" cy="1638300"/>
          </a:xfrm>
          <a:prstGeom prst="rect">
            <a:avLst/>
          </a:prstGeom>
        </p:spPr>
      </p:pic>
      <p:pic>
        <p:nvPicPr>
          <p:cNvPr id="8" name="Picture 7">
            <a:extLst>
              <a:ext uri="{FF2B5EF4-FFF2-40B4-BE49-F238E27FC236}">
                <a16:creationId xmlns:a16="http://schemas.microsoft.com/office/drawing/2014/main" id="{EA593EF5-EBE3-B941-A2F8-F832DBF7305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327976" y="3848100"/>
            <a:ext cx="3082225" cy="1638300"/>
          </a:xfrm>
          <a:prstGeom prst="rect">
            <a:avLst/>
          </a:prstGeom>
        </p:spPr>
      </p:pic>
      <p:pic>
        <p:nvPicPr>
          <p:cNvPr id="9" name="Picture 8">
            <a:extLst>
              <a:ext uri="{FF2B5EF4-FFF2-40B4-BE49-F238E27FC236}">
                <a16:creationId xmlns:a16="http://schemas.microsoft.com/office/drawing/2014/main" id="{8093E92D-5FA7-F947-AC53-9C1A99F474D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899976" y="4800600"/>
            <a:ext cx="3082225" cy="1638300"/>
          </a:xfrm>
          <a:prstGeom prst="rect">
            <a:avLst/>
          </a:prstGeom>
        </p:spPr>
      </p:pic>
    </p:spTree>
    <p:extLst>
      <p:ext uri="{BB962C8B-B14F-4D97-AF65-F5344CB8AC3E}">
        <p14:creationId xmlns:p14="http://schemas.microsoft.com/office/powerpoint/2010/main" val="790320371"/>
      </p:ext>
    </p:extLst>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F27830-CFE1-B145-9F01-2511806104CF}"/>
              </a:ext>
            </a:extLst>
          </p:cNvPr>
          <p:cNvSpPr>
            <a:spLocks noGrp="1"/>
          </p:cNvSpPr>
          <p:nvPr>
            <p:ph type="title"/>
          </p:nvPr>
        </p:nvSpPr>
        <p:spPr>
          <a:xfrm>
            <a:off x="1828800" y="990600"/>
            <a:ext cx="8534400" cy="1143000"/>
          </a:xfrm>
        </p:spPr>
        <p:txBody>
          <a:bodyPr/>
          <a:lstStyle/>
          <a:p>
            <a:r>
              <a:rPr lang="en" sz="4400" dirty="0"/>
              <a:t>If I want the most money...</a:t>
            </a:r>
            <a:endParaRPr lang="en-US" sz="4400" dirty="0"/>
          </a:p>
        </p:txBody>
      </p:sp>
      <p:sp>
        <p:nvSpPr>
          <p:cNvPr id="3" name="Content Placeholder 2">
            <a:extLst>
              <a:ext uri="{FF2B5EF4-FFF2-40B4-BE49-F238E27FC236}">
                <a16:creationId xmlns:a16="http://schemas.microsoft.com/office/drawing/2014/main" id="{C687AE50-0B8A-E743-A9F2-4056808E97D3}"/>
              </a:ext>
            </a:extLst>
          </p:cNvPr>
          <p:cNvSpPr>
            <a:spLocks noGrp="1"/>
          </p:cNvSpPr>
          <p:nvPr>
            <p:ph idx="1"/>
          </p:nvPr>
        </p:nvSpPr>
        <p:spPr>
          <a:xfrm>
            <a:off x="1981200" y="2133600"/>
            <a:ext cx="8229600" cy="3779520"/>
          </a:xfrm>
        </p:spPr>
        <p:txBody>
          <a:bodyPr/>
          <a:lstStyle/>
          <a:p>
            <a:r>
              <a:rPr lang="en-US" dirty="0"/>
              <a:t>Should I pay off my house now, or invest cash in a stock account?</a:t>
            </a:r>
          </a:p>
          <a:p>
            <a:r>
              <a:rPr lang="en-US" dirty="0"/>
              <a:t>Should I overpay my income tax during the year, to get a refund? Or underpay and owe money at tax time?</a:t>
            </a:r>
          </a:p>
          <a:p>
            <a:r>
              <a:rPr lang="en-US" dirty="0"/>
              <a:t>How much should I pay to take over someone’s business?</a:t>
            </a:r>
          </a:p>
          <a:p>
            <a:endParaRPr lang="en-US" dirty="0"/>
          </a:p>
        </p:txBody>
      </p:sp>
    </p:spTree>
    <p:extLst>
      <p:ext uri="{BB962C8B-B14F-4D97-AF65-F5344CB8AC3E}">
        <p14:creationId xmlns:p14="http://schemas.microsoft.com/office/powerpoint/2010/main" val="943015607"/>
      </p:ext>
    </p:extLst>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F27830-CFE1-B145-9F01-2511806104CF}"/>
              </a:ext>
            </a:extLst>
          </p:cNvPr>
          <p:cNvSpPr>
            <a:spLocks noGrp="1"/>
          </p:cNvSpPr>
          <p:nvPr>
            <p:ph type="title"/>
          </p:nvPr>
        </p:nvSpPr>
        <p:spPr>
          <a:xfrm>
            <a:off x="1828800" y="2857500"/>
            <a:ext cx="8534400" cy="1143000"/>
          </a:xfrm>
        </p:spPr>
        <p:txBody>
          <a:bodyPr/>
          <a:lstStyle/>
          <a:p>
            <a:r>
              <a:rPr lang="en" sz="4400" dirty="0"/>
              <a:t>Where’s that money you owe me?</a:t>
            </a:r>
            <a:endParaRPr lang="en-US" sz="4400" dirty="0"/>
          </a:p>
        </p:txBody>
      </p:sp>
    </p:spTree>
    <p:extLst>
      <p:ext uri="{BB962C8B-B14F-4D97-AF65-F5344CB8AC3E}">
        <p14:creationId xmlns:p14="http://schemas.microsoft.com/office/powerpoint/2010/main" val="1029556341"/>
      </p:ext>
    </p:extLst>
  </p:cSld>
  <p:clrMapOvr>
    <a:masterClrMapping/>
  </p:clrMapOvr>
  <p:transition spd="slow"/>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SharedWithUsers xmlns="9cd82c5b-74c9-4827-94f1-5bf219ae6b20">
      <UserInfo>
        <DisplayName/>
        <AccountId xsi:nil="true"/>
        <AccountType/>
      </UserInfo>
    </SharedWithUser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481A42C9A1FF0C4E8EFDD6E1EC68268E" ma:contentTypeVersion="12" ma:contentTypeDescription="Create a new document." ma:contentTypeScope="" ma:versionID="74f415700e677f67570d1265c4de6c02">
  <xsd:schema xmlns:xsd="http://www.w3.org/2001/XMLSchema" xmlns:xs="http://www.w3.org/2001/XMLSchema" xmlns:p="http://schemas.microsoft.com/office/2006/metadata/properties" xmlns:ns2="bfa4db11-c700-41fb-b639-f7e6b4e680b5" xmlns:ns3="9cd82c5b-74c9-4827-94f1-5bf219ae6b20" targetNamespace="http://schemas.microsoft.com/office/2006/metadata/properties" ma:root="true" ma:fieldsID="60f53a838a094153ce095486d560252d" ns2:_="" ns3:_="">
    <xsd:import namespace="bfa4db11-c700-41fb-b639-f7e6b4e680b5"/>
    <xsd:import namespace="9cd82c5b-74c9-4827-94f1-5bf219ae6b20"/>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DateTaken" minOccurs="0"/>
                <xsd:element ref="ns2:MediaServiceAutoTags" minOccurs="0"/>
                <xsd:element ref="ns2:MediaServiceGenerationTime" minOccurs="0"/>
                <xsd:element ref="ns2:MediaServiceEventHashCode" minOccurs="0"/>
                <xsd:element ref="ns2:MediaServiceOCR" minOccurs="0"/>
                <xsd:element ref="ns2:MediaServiceLocation"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fa4db11-c700-41fb-b639-f7e6b4e680b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9cd82c5b-74c9-4827-94f1-5bf219ae6b20"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0F85DF1F-BC57-4156-92DD-D8D43BF52544}">
  <ds:schemaRefs>
    <ds:schemaRef ds:uri="http://schemas.microsoft.com/sharepoint/v3/contenttype/forms"/>
  </ds:schemaRefs>
</ds:datastoreItem>
</file>

<file path=customXml/itemProps2.xml><?xml version="1.0" encoding="utf-8"?>
<ds:datastoreItem xmlns:ds="http://schemas.openxmlformats.org/officeDocument/2006/customXml" ds:itemID="{7F8332A4-542C-494D-8506-1C720B46413C}">
  <ds:schemaRefs>
    <ds:schemaRef ds:uri="http://schemas.microsoft.com/office/infopath/2007/PartnerControls"/>
    <ds:schemaRef ds:uri="http://purl.org/dc/terms/"/>
    <ds:schemaRef ds:uri="http://schemas.microsoft.com/office/2006/documentManagement/types"/>
    <ds:schemaRef ds:uri="http://purl.org/dc/elements/1.1/"/>
    <ds:schemaRef ds:uri="9cd82c5b-74c9-4827-94f1-5bf219ae6b20"/>
    <ds:schemaRef ds:uri="bfa4db11-c700-41fb-b639-f7e6b4e680b5"/>
    <ds:schemaRef ds:uri="http://schemas.openxmlformats.org/package/2006/metadata/core-properties"/>
    <ds:schemaRef ds:uri="http://www.w3.org/XML/1998/namespace"/>
    <ds:schemaRef ds:uri="http://schemas.microsoft.com/office/2006/metadata/properties"/>
    <ds:schemaRef ds:uri="http://purl.org/dc/dcmitype/"/>
  </ds:schemaRefs>
</ds:datastoreItem>
</file>

<file path=customXml/itemProps3.xml><?xml version="1.0" encoding="utf-8"?>
<ds:datastoreItem xmlns:ds="http://schemas.openxmlformats.org/officeDocument/2006/customXml" ds:itemID="{3D6113DE-D385-4A48-8B16-CD7F492379D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fa4db11-c700-41fb-b639-f7e6b4e680b5"/>
    <ds:schemaRef ds:uri="9cd82c5b-74c9-4827-94f1-5bf219ae6b2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279</TotalTime>
  <Words>1527</Words>
  <Application>Microsoft Office PowerPoint</Application>
  <PresentationFormat>Widescreen</PresentationFormat>
  <Paragraphs>110</Paragraphs>
  <Slides>16</Slides>
  <Notes>15</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16</vt:i4>
      </vt:variant>
    </vt:vector>
  </HeadingPairs>
  <TitlesOfParts>
    <vt:vector size="21" baseType="lpstr">
      <vt:lpstr>Arial</vt:lpstr>
      <vt:lpstr>Calibri</vt:lpstr>
      <vt:lpstr>Calibri Light</vt:lpstr>
      <vt:lpstr>Open Sans</vt:lpstr>
      <vt:lpstr>Office Theme</vt:lpstr>
      <vt:lpstr>  National Personal Finance Challenge Webinar Series Standard 1: Earning an Income Lesson 1: Time Value of Money Presented by Dr. Julie Heath julia.heath@uc.edu </vt:lpstr>
      <vt:lpstr>Standard 1: Earning an Income</vt:lpstr>
      <vt:lpstr>Warm-Up</vt:lpstr>
      <vt:lpstr>Warm-Up Answers </vt:lpstr>
      <vt:lpstr>What is your money worth?</vt:lpstr>
      <vt:lpstr>#1 Inflation: Money loses value</vt:lpstr>
      <vt:lpstr>#2 Interest: Money grows over time</vt:lpstr>
      <vt:lpstr>If I want the most money...</vt:lpstr>
      <vt:lpstr>Where’s that money you owe me?</vt:lpstr>
      <vt:lpstr>The Calculation</vt:lpstr>
      <vt:lpstr>The Calculation</vt:lpstr>
      <vt:lpstr>The Calculation</vt:lpstr>
      <vt:lpstr>Online Calculator</vt:lpstr>
      <vt:lpstr>What was $100 worth the decade you were born?</vt:lpstr>
      <vt:lpstr>References</vt:lpstr>
      <vt:lpstr>CEE Affiliates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 the Business of….?</dc:title>
  <dc:creator>Marsha Masters</dc:creator>
  <cp:lastModifiedBy>Heath, Julia (heathja)</cp:lastModifiedBy>
  <cp:revision>96</cp:revision>
  <dcterms:created xsi:type="dcterms:W3CDTF">2012-09-11T15:07:18Z</dcterms:created>
  <dcterms:modified xsi:type="dcterms:W3CDTF">2020-12-29T17:19:12Z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0x010100481A42C9A1FF0C4E8EFDD6E1EC68268E</vt:lpwstr>
  </property>
  <property fmtid="{D5CDD505-2E9C-101B-9397-08002B2CF9AE}" pid="3" name="Order">
    <vt:r8>2199100</vt:r8>
  </property>
  <property fmtid="{D5CDD505-2E9C-101B-9397-08002B2CF9AE}" pid="4" name="xd_Signature">
    <vt:bool>false</vt:bool>
  </property>
  <property fmtid="{D5CDD505-2E9C-101B-9397-08002B2CF9AE}" pid="5" name="xd_ProgID">
    <vt:lpwstr/>
  </property>
  <property fmtid="{D5CDD505-2E9C-101B-9397-08002B2CF9AE}" pid="6" name="ComplianceAssetId">
    <vt:lpwstr/>
  </property>
  <property fmtid="{D5CDD505-2E9C-101B-9397-08002B2CF9AE}" pid="7" name="TemplateUrl">
    <vt:lpwstr/>
  </property>
</Properties>
</file>