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6"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4" r:id="rId26"/>
    <p:sldId id="293" r:id="rId27"/>
    <p:sldId id="292" r:id="rId28"/>
  </p:sldIdLst>
  <p:sldSz cx="12192000" cy="6858000"/>
  <p:notesSz cx="7102475" cy="9388475"/>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9900"/>
    <a:srgbClr val="005CB8"/>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663" autoAdjust="0"/>
  </p:normalViewPr>
  <p:slideViewPr>
    <p:cSldViewPr snapToGrid="0">
      <p:cViewPr varScale="1">
        <p:scale>
          <a:sx n="62" d="100"/>
          <a:sy n="62" d="100"/>
        </p:scale>
        <p:origin x="1459"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1/20/2021</a:t>
            </a:fld>
            <a:endParaRPr lang="en-US"/>
          </a:p>
        </p:txBody>
      </p:sp>
      <p:sp>
        <p:nvSpPr>
          <p:cNvPr id="4" name="Slide Image Placeholder 3"/>
          <p:cNvSpPr>
            <a:spLocks noGrp="1" noRot="1" noChangeAspect="1"/>
          </p:cNvSpPr>
          <p:nvPr>
            <p:ph type="sldImg" idx="2"/>
          </p:nvPr>
        </p:nvSpPr>
        <p:spPr>
          <a:xfrm>
            <a:off x="422275" y="704850"/>
            <a:ext cx="6257925" cy="3519488"/>
          </a:xfrm>
          <a:prstGeom prst="rect">
            <a:avLst/>
          </a:prstGeom>
          <a:noFill/>
          <a:ln w="12700">
            <a:solidFill>
              <a:prstClr val="black"/>
            </a:solidFill>
          </a:ln>
        </p:spPr>
        <p:txBody>
          <a:bodyPr vert="horz" lIns="94229" tIns="47114" rIns="94229" bIns="47114" rtlCol="0" anchor="ctr"/>
          <a:lstStyle/>
          <a:p>
            <a:pPr lvl="0"/>
            <a:endParaRPr lang="en-US" noProof="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704850"/>
            <a:ext cx="6257925" cy="35194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have looked at four types of institutions, let’s examine four types of services.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12</a:t>
            </a:fld>
            <a:endParaRPr lang="en-US"/>
          </a:p>
        </p:txBody>
      </p:sp>
    </p:spTree>
    <p:extLst>
      <p:ext uri="{BB962C8B-B14F-4D97-AF65-F5344CB8AC3E}">
        <p14:creationId xmlns:p14="http://schemas.microsoft.com/office/powerpoint/2010/main" val="345466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information to students on the 5 deposit services.</a:t>
            </a:r>
          </a:p>
          <a:p>
            <a:r>
              <a:rPr lang="en-US" b="1" dirty="0"/>
              <a:t>CD’s</a:t>
            </a:r>
            <a:r>
              <a:rPr lang="en-US" dirty="0"/>
              <a:t>: leave $ in the account for a set amount of time (3 months to 5 years), receives a fixed interest rate, usually higher than savings, may require a minimum deposit, and early withdrawal may result in loss of earned interest.</a:t>
            </a:r>
          </a:p>
          <a:p>
            <a:r>
              <a:rPr lang="en-US" b="1" dirty="0"/>
              <a:t>Checking Accounts</a:t>
            </a:r>
            <a:r>
              <a:rPr lang="en-US" dirty="0"/>
              <a:t>:  convenient, insured by the Fed. Gov’t, transactions include checks, debit cards, or online banking instead of cash, record of transaction is provided. May have an associated fee for the account for checks and may require a minimum balance to avoid monthly maintenance fees.  Low or no interest on the account.</a:t>
            </a:r>
          </a:p>
          <a:p>
            <a:r>
              <a:rPr lang="en-US" b="1" dirty="0"/>
              <a:t>Deposit Insurance</a:t>
            </a:r>
            <a:r>
              <a:rPr lang="en-US" dirty="0"/>
              <a:t>: Fed Gov’t will reimburse depositors up to $250,000 if the financial institution fails  FDIC (Federal Deposit Insurance Corporation) for banks and S&amp;L’s and NCUA(National Credit Union Administration for credit unions.</a:t>
            </a:r>
          </a:p>
          <a:p>
            <a:r>
              <a:rPr lang="en-US" b="1" dirty="0"/>
              <a:t>Money Market Deposit Accounts</a:t>
            </a:r>
            <a:r>
              <a:rPr lang="en-US" dirty="0"/>
              <a:t>: Earns higher interest rates but may require a larger minimum deposit and monthly balance.  Interest rates vary and users are allowed a limited number of withdrawals without a service charge.</a:t>
            </a:r>
          </a:p>
          <a:p>
            <a:r>
              <a:rPr lang="en-US" b="1" dirty="0"/>
              <a:t>Savings Accounts</a:t>
            </a:r>
            <a:r>
              <a:rPr lang="en-US" dirty="0"/>
              <a:t>: Insured and interest earned on deposits but vary depending on account balance. Funds are withdrawn via withdrawal slips, ATM’s, withdrawals are limited, interest rates are typically lower than inflation rates.</a:t>
            </a:r>
          </a:p>
          <a:p>
            <a:r>
              <a:rPr lang="en-US" dirty="0"/>
              <a:t>  </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13</a:t>
            </a:fld>
            <a:endParaRPr lang="en-US"/>
          </a:p>
        </p:txBody>
      </p:sp>
    </p:spTree>
    <p:extLst>
      <p:ext uri="{BB962C8B-B14F-4D97-AF65-F5344CB8AC3E}">
        <p14:creationId xmlns:p14="http://schemas.microsoft.com/office/powerpoint/2010/main" val="1921862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ATM’s</a:t>
            </a:r>
            <a:r>
              <a:rPr lang="en-US" dirty="0"/>
              <a:t>:  Automated Teller Machines</a:t>
            </a:r>
          </a:p>
          <a:p>
            <a:r>
              <a:rPr lang="en-US" b="1" dirty="0"/>
              <a:t>Automatic Deposit and Payment: </a:t>
            </a:r>
            <a:r>
              <a:rPr lang="en-US" b="0" dirty="0"/>
              <a:t>Payroll check is auto-deposited, you can set up automatic bill pay.</a:t>
            </a:r>
            <a:endParaRPr lang="en-US" b="1" dirty="0"/>
          </a:p>
          <a:p>
            <a:r>
              <a:rPr lang="en-US" b="1" dirty="0"/>
              <a:t>Debit Card: </a:t>
            </a:r>
            <a:r>
              <a:rPr lang="en-US" b="0" dirty="0"/>
              <a:t>plastic card that deducts payment immediately at the point of sale from your account.</a:t>
            </a:r>
            <a:endParaRPr lang="en-US" b="1" dirty="0"/>
          </a:p>
          <a:p>
            <a:r>
              <a:rPr lang="en-US" b="1" dirty="0"/>
              <a:t>Money Order: </a:t>
            </a:r>
            <a:r>
              <a:rPr lang="en-US" b="0" dirty="0"/>
              <a:t>used for making payments as required by a business, allows for payments if you do not have a checking account.  Issued only after a buyer pays with cash or other funds, generally a fee associated for the money order issued.</a:t>
            </a:r>
            <a:endParaRPr lang="en-US" b="1" dirty="0"/>
          </a:p>
          <a:p>
            <a:r>
              <a:rPr lang="en-US" b="1" dirty="0"/>
              <a:t>Online Banking:  </a:t>
            </a:r>
            <a:r>
              <a:rPr lang="en-US" b="0" dirty="0"/>
              <a:t>allows for user to do banking via phone, tablet or computer</a:t>
            </a:r>
          </a:p>
          <a:p>
            <a:r>
              <a:rPr lang="en-US" b="1" dirty="0"/>
              <a:t>Overdraft Protection: </a:t>
            </a:r>
            <a:r>
              <a:rPr lang="en-US" b="0" dirty="0"/>
              <a:t>protection offered when a withdrawal exceeds the amount in the account. Fees associated.</a:t>
            </a:r>
          </a:p>
          <a:p>
            <a:r>
              <a:rPr lang="en-US" b="1" dirty="0"/>
              <a:t>Person to Person Account: </a:t>
            </a:r>
            <a:r>
              <a:rPr lang="en-US" b="0" dirty="0"/>
              <a:t>payments sent to another person via mobile device, tablet, or computer.  Account is linked to one for more of the user’s accounts. </a:t>
            </a:r>
            <a:r>
              <a:rPr lang="en-US" b="1" dirty="0"/>
              <a:t>Examples</a:t>
            </a:r>
            <a:r>
              <a:rPr lang="en-US" b="0" dirty="0"/>
              <a:t>:  </a:t>
            </a:r>
            <a:r>
              <a:rPr lang="en-US" b="0" dirty="0" err="1"/>
              <a:t>Zelle</a:t>
            </a:r>
            <a:r>
              <a:rPr lang="en-US" b="0" dirty="0"/>
              <a:t>®, </a:t>
            </a:r>
            <a:r>
              <a:rPr lang="en-US" b="0" i="1" dirty="0"/>
              <a:t>Venmo</a:t>
            </a:r>
          </a:p>
          <a:p>
            <a:r>
              <a:rPr lang="en-US" b="1" dirty="0"/>
              <a:t>Prepaid Debit Cards: </a:t>
            </a:r>
            <a:r>
              <a:rPr lang="en-US" b="0" dirty="0"/>
              <a:t>plastic card loaded with cash and more value can be added to it. Not credit so no debt. Activation fees, reload charged and ATM fees that vary widely.</a:t>
            </a:r>
          </a:p>
          <a:p>
            <a:r>
              <a:rPr lang="en-US" b="1" dirty="0"/>
              <a:t>Wire Transfer:</a:t>
            </a:r>
            <a:r>
              <a:rPr lang="en-US" b="0" dirty="0"/>
              <a:t> Electronic movement of money from one financial institution to another, worldwide, safe. User will pay a fee.</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14</a:t>
            </a:fld>
            <a:endParaRPr lang="en-US"/>
          </a:p>
        </p:txBody>
      </p:sp>
    </p:spTree>
    <p:extLst>
      <p:ext uri="{BB962C8B-B14F-4D97-AF65-F5344CB8AC3E}">
        <p14:creationId xmlns:p14="http://schemas.microsoft.com/office/powerpoint/2010/main" val="1703805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Credit Card</a:t>
            </a:r>
            <a:r>
              <a:rPr lang="en-US" dirty="0"/>
              <a:t>: a type of loan allowing the cardholder to “buy now/pay later” up to an approved limit. User pays fees for late payments, interest is charged on unpaid balances, and there are fees for charging more than you credit limit…if card is stolen, you are not responsible for purchases with a stolen card provided the theft is promptly reported to the financial institution.</a:t>
            </a:r>
          </a:p>
          <a:p>
            <a:r>
              <a:rPr lang="en-US" b="1" dirty="0"/>
              <a:t>Installment Loan and Line of Credit: </a:t>
            </a:r>
            <a:r>
              <a:rPr lang="en-US" b="0" dirty="0"/>
              <a:t>provide opportunities to borrow money for major items:  cars, home improvement, personal or household items.  Interest rates vary and add cost to the purchase.</a:t>
            </a:r>
          </a:p>
          <a:p>
            <a:r>
              <a:rPr lang="en-US" b="1" dirty="0"/>
              <a:t>Mortgage</a:t>
            </a:r>
            <a:r>
              <a:rPr lang="en-US" b="0" dirty="0"/>
              <a:t>: borrowing for the purchase of a home or business property.  Interest rates vary and add cost to the purchase.</a:t>
            </a:r>
          </a:p>
          <a:p>
            <a:pPr defTabSz="471145"/>
            <a:r>
              <a:rPr lang="en-US" b="1" dirty="0"/>
              <a:t>Student Loan</a:t>
            </a:r>
            <a:r>
              <a:rPr lang="en-US" b="0" dirty="0"/>
              <a:t>: borrowing money to pay for a college education (often at below market rates). Interest rates vary and add cost of your education.</a:t>
            </a:r>
          </a:p>
          <a:p>
            <a:pPr defTabSz="471145"/>
            <a:r>
              <a:rPr lang="en-US" b="1" dirty="0"/>
              <a:t>Payday Loan</a:t>
            </a:r>
            <a:r>
              <a:rPr lang="en-US" b="0" dirty="0"/>
              <a:t>: Easy to obtain even for those with bad credit, but usually loan must be repaid within 2 weeks. Needed:  proof of employment, checking account, and be 18 years old. Interest rates can be between 300-400% annually. If you do not make your payment, you may need another loan.</a:t>
            </a:r>
          </a:p>
          <a:p>
            <a:endParaRPr lang="en-US" b="1"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15</a:t>
            </a:fld>
            <a:endParaRPr lang="en-US"/>
          </a:p>
        </p:txBody>
      </p:sp>
    </p:spTree>
    <p:extLst>
      <p:ext uri="{BB962C8B-B14F-4D97-AF65-F5344CB8AC3E}">
        <p14:creationId xmlns:p14="http://schemas.microsoft.com/office/powerpoint/2010/main" val="3258729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IRA’s</a:t>
            </a:r>
            <a:r>
              <a:rPr lang="en-US" dirty="0"/>
              <a:t>:  provides a way for people to save a certain amount of money each year for their non-working years at a lower tax rate. There may be penalties for early withdrawal of funds.</a:t>
            </a:r>
          </a:p>
          <a:p>
            <a:r>
              <a:rPr lang="en-US" b="1" dirty="0"/>
              <a:t>Stock and Bond Accounts</a:t>
            </a:r>
            <a:r>
              <a:rPr lang="en-US" dirty="0"/>
              <a:t>: Provides a way for people to buy ownership of a corporation (stock) or lend money to corporations and governments (bonds) to make money for future financial wants.  Usually offer higher returns than savings accounts and CD’s but they are not insured and involve varying levels of risk.</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16</a:t>
            </a:fld>
            <a:endParaRPr lang="en-US"/>
          </a:p>
        </p:txBody>
      </p:sp>
    </p:spTree>
    <p:extLst>
      <p:ext uri="{BB962C8B-B14F-4D97-AF65-F5344CB8AC3E}">
        <p14:creationId xmlns:p14="http://schemas.microsoft.com/office/powerpoint/2010/main" val="1258759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 Parts to discuss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17</a:t>
            </a:fld>
            <a:endParaRPr lang="en-US"/>
          </a:p>
        </p:txBody>
      </p:sp>
    </p:spTree>
    <p:extLst>
      <p:ext uri="{BB962C8B-B14F-4D97-AF65-F5344CB8AC3E}">
        <p14:creationId xmlns:p14="http://schemas.microsoft.com/office/powerpoint/2010/main" val="12392200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information to share with students:  </a:t>
            </a:r>
          </a:p>
          <a:p>
            <a:r>
              <a:rPr lang="en-US" b="1" dirty="0"/>
              <a:t>Choosing an account</a:t>
            </a:r>
            <a:r>
              <a:rPr lang="en-US" dirty="0"/>
              <a:t>: There are 3 main types of checking accounts:  special, standard, and interest bearing.  Some may have associated fees for each check written, maintenance of the account.  Some fees may be avoided if a minimum balance is maintained.  Identify what fits your needs best.  </a:t>
            </a:r>
          </a:p>
          <a:p>
            <a:r>
              <a:rPr lang="en-US" b="1" dirty="0"/>
              <a:t>Opening an account</a:t>
            </a:r>
            <a:r>
              <a:rPr lang="en-US" dirty="0"/>
              <a:t>:  Bring an ID, select an account type that best fits your needs, complete a signature card, and make an opening deposit.</a:t>
            </a:r>
          </a:p>
          <a:p>
            <a:r>
              <a:rPr lang="en-US" b="1" dirty="0"/>
              <a:t>Making a deposit</a:t>
            </a:r>
            <a:r>
              <a:rPr lang="en-US" dirty="0"/>
              <a:t>: Review with students a deposit slip and how to fill it out.</a:t>
            </a:r>
          </a:p>
          <a:p>
            <a:r>
              <a:rPr lang="en-US" b="1" dirty="0"/>
              <a:t>Keeping records</a:t>
            </a:r>
            <a:r>
              <a:rPr lang="en-US" dirty="0"/>
              <a:t>: Review a check register and the importance of writing everything down. Discuss what it means if you are “</a:t>
            </a:r>
            <a:r>
              <a:rPr lang="en-US" b="1" dirty="0"/>
              <a:t>overdrawn</a:t>
            </a:r>
            <a:r>
              <a:rPr lang="en-US" dirty="0"/>
              <a:t>” and what “</a:t>
            </a:r>
            <a:r>
              <a:rPr lang="en-US" b="1" dirty="0"/>
              <a:t>overdraft protection</a:t>
            </a:r>
            <a:r>
              <a:rPr lang="en-US" dirty="0"/>
              <a:t>” means.</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18</a:t>
            </a:fld>
            <a:endParaRPr lang="en-US"/>
          </a:p>
        </p:txBody>
      </p:sp>
    </p:spTree>
    <p:extLst>
      <p:ext uri="{BB962C8B-B14F-4D97-AF65-F5344CB8AC3E}">
        <p14:creationId xmlns:p14="http://schemas.microsoft.com/office/powerpoint/2010/main" val="1374917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key components of writing and endorsing checks.  </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19</a:t>
            </a:fld>
            <a:endParaRPr lang="en-US"/>
          </a:p>
        </p:txBody>
      </p:sp>
    </p:spTree>
    <p:extLst>
      <p:ext uri="{BB962C8B-B14F-4D97-AF65-F5344CB8AC3E}">
        <p14:creationId xmlns:p14="http://schemas.microsoft.com/office/powerpoint/2010/main" val="37168016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Key Information:</a:t>
            </a:r>
          </a:p>
          <a:p>
            <a:r>
              <a:rPr lang="en-US" dirty="0"/>
              <a:t>Review with students' what types of transactions can be conducted at</a:t>
            </a:r>
            <a:r>
              <a:rPr lang="en-US" b="1" dirty="0"/>
              <a:t> ATM </a:t>
            </a:r>
            <a:r>
              <a:rPr lang="en-US" dirty="0"/>
              <a:t>machines:  deposits, withdrawals and transfers </a:t>
            </a:r>
          </a:p>
          <a:p>
            <a:r>
              <a:rPr lang="en-US" b="1" dirty="0"/>
              <a:t>PIN</a:t>
            </a:r>
            <a:r>
              <a:rPr lang="en-US" dirty="0"/>
              <a:t>: review privacy and not writing it on the card itself</a:t>
            </a:r>
          </a:p>
          <a:p>
            <a:r>
              <a:rPr lang="en-US" b="1" dirty="0"/>
              <a:t>Deposit Availability</a:t>
            </a:r>
            <a:r>
              <a:rPr lang="en-US" dirty="0"/>
              <a:t>: funds may not be available immediately depending on time of day and if the ATM is your own banking institution (could be several days)</a:t>
            </a:r>
          </a:p>
          <a:p>
            <a:r>
              <a:rPr lang="en-US" b="1" dirty="0"/>
              <a:t>Withdrawals</a:t>
            </a:r>
            <a:r>
              <a:rPr lang="en-US" dirty="0"/>
              <a:t>: may receive a receipt that indicates location, date, time, amount, any fee and the remaining balance after the transaction.  Review out of network charges with students.</a:t>
            </a:r>
          </a:p>
          <a:p>
            <a:r>
              <a:rPr lang="en-US" b="1" dirty="0"/>
              <a:t>Debit Cards</a:t>
            </a:r>
            <a:r>
              <a:rPr lang="en-US" dirty="0"/>
              <a:t>: review how Debit Cards can access ATM’s, making payments at the POS (Point of Sale), amount of the sale is withdrawn immediately, and be sure to keep receipts for record keeping.</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20</a:t>
            </a:fld>
            <a:endParaRPr lang="en-US"/>
          </a:p>
        </p:txBody>
      </p:sp>
    </p:spTree>
    <p:extLst>
      <p:ext uri="{BB962C8B-B14F-4D97-AF65-F5344CB8AC3E}">
        <p14:creationId xmlns:p14="http://schemas.microsoft.com/office/powerpoint/2010/main" val="24546971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2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Key information:</a:t>
            </a:r>
          </a:p>
          <a:p>
            <a:r>
              <a:rPr kumimoji="0" lang="en-US" sz="1200" b="1"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Routing </a:t>
            </a:r>
            <a:r>
              <a:rPr lang="en-US" b="1" dirty="0">
                <a:solidFill>
                  <a:prstClr val="black"/>
                </a:solidFill>
                <a:latin typeface="Calibri"/>
                <a:cs typeface="Calibri" panose="020F0502020204030204" pitchFamily="34" charset="0"/>
              </a:rPr>
              <a:t>Numbers </a:t>
            </a:r>
            <a:r>
              <a:rPr lang="en-US" dirty="0">
                <a:solidFill>
                  <a:prstClr val="black"/>
                </a:solidFill>
                <a:latin typeface="Calibri"/>
                <a:cs typeface="Calibri" panose="020F0502020204030204" pitchFamily="34" charset="0"/>
              </a:rPr>
              <a:t>and </a:t>
            </a:r>
            <a:r>
              <a:rPr lang="en-US" b="1" dirty="0">
                <a:solidFill>
                  <a:prstClr val="black"/>
                </a:solidFill>
                <a:latin typeface="Calibri"/>
                <a:cs typeface="Calibri" panose="020F0502020204030204" pitchFamily="34" charset="0"/>
              </a:rPr>
              <a:t>Account Numbers</a:t>
            </a:r>
            <a:r>
              <a:rPr lang="en-US" dirty="0">
                <a:solidFill>
                  <a:prstClr val="black"/>
                </a:solidFill>
                <a:latin typeface="Calibri"/>
                <a:cs typeface="Calibri" panose="020F0502020204030204" pitchFamily="34" charset="0"/>
              </a:rPr>
              <a:t>: </a:t>
            </a:r>
            <a:r>
              <a:rPr lang="en-US" b="1" dirty="0">
                <a:solidFill>
                  <a:prstClr val="black"/>
                </a:solidFill>
                <a:latin typeface="Calibri"/>
                <a:cs typeface="Calibri" panose="020F0502020204030204" pitchFamily="34" charset="0"/>
              </a:rPr>
              <a:t> 9 </a:t>
            </a:r>
            <a:r>
              <a:rPr lang="en-US" dirty="0">
                <a:solidFill>
                  <a:prstClr val="black"/>
                </a:solidFill>
                <a:latin typeface="Calibri"/>
                <a:cs typeface="Calibri" panose="020F0502020204030204" pitchFamily="34" charset="0"/>
              </a:rPr>
              <a:t>digit for Financial Institution, </a:t>
            </a:r>
            <a:r>
              <a:rPr lang="en-US" b="1" dirty="0">
                <a:solidFill>
                  <a:prstClr val="black"/>
                </a:solidFill>
                <a:latin typeface="Calibri"/>
                <a:cs typeface="Calibri" panose="020F0502020204030204" pitchFamily="34" charset="0"/>
              </a:rPr>
              <a:t>12 </a:t>
            </a:r>
            <a:r>
              <a:rPr lang="en-US" dirty="0">
                <a:solidFill>
                  <a:prstClr val="black"/>
                </a:solidFill>
                <a:latin typeface="Calibri"/>
                <a:cs typeface="Calibri" panose="020F0502020204030204" pitchFamily="34" charset="0"/>
              </a:rPr>
              <a:t>digit for your account which is the next set of numbers to the right of the routing number, last set of numbers indicate the check number.</a:t>
            </a:r>
            <a:r>
              <a:rPr kumimoji="0" lang="en-US" sz="12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a:t>
            </a:r>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21</a:t>
            </a:fld>
            <a:endParaRPr lang="en-US"/>
          </a:p>
        </p:txBody>
      </p:sp>
    </p:spTree>
    <p:extLst>
      <p:ext uri="{BB962C8B-B14F-4D97-AF65-F5344CB8AC3E}">
        <p14:creationId xmlns:p14="http://schemas.microsoft.com/office/powerpoint/2010/main" val="1006087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Lesson 2 of Standard 3:  Saving</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3072603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Students may generate examples of some of the financial institutions in their area:  they will most likely mention banks. As necessary, elaborate on their responses to produce a list that includes commercial banks, savings and loans, credit unions, check cashing stores, and payday lenders.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4</a:t>
            </a:fld>
            <a:endParaRPr lang="en-US"/>
          </a:p>
        </p:txBody>
      </p:sp>
    </p:spTree>
    <p:extLst>
      <p:ext uri="{BB962C8B-B14F-4D97-AF65-F5344CB8AC3E}">
        <p14:creationId xmlns:p14="http://schemas.microsoft.com/office/powerpoint/2010/main" val="160083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Answers may include the following:  checking accounts, savings accounts, stock purchases, direct deposit, bank transfers, loans, ATM’s, debit cards, etc.</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111656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part of this lesson, select these four to provide the description and services provided.</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7</a:t>
            </a:fld>
            <a:endParaRPr lang="en-US"/>
          </a:p>
        </p:txBody>
      </p:sp>
    </p:spTree>
    <p:extLst>
      <p:ext uri="{BB962C8B-B14F-4D97-AF65-F5344CB8AC3E}">
        <p14:creationId xmlns:p14="http://schemas.microsoft.com/office/powerpoint/2010/main" val="2746862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features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8</a:t>
            </a:fld>
            <a:endParaRPr lang="en-US"/>
          </a:p>
        </p:txBody>
      </p:sp>
    </p:spTree>
    <p:extLst>
      <p:ext uri="{BB962C8B-B14F-4D97-AF65-F5344CB8AC3E}">
        <p14:creationId xmlns:p14="http://schemas.microsoft.com/office/powerpoint/2010/main" val="593164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features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9</a:t>
            </a:fld>
            <a:endParaRPr lang="en-US"/>
          </a:p>
        </p:txBody>
      </p:sp>
    </p:spTree>
    <p:extLst>
      <p:ext uri="{BB962C8B-B14F-4D97-AF65-F5344CB8AC3E}">
        <p14:creationId xmlns:p14="http://schemas.microsoft.com/office/powerpoint/2010/main" val="3827015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a:t>
            </a:r>
            <a:r>
              <a:rPr lang="en-US" b="1" dirty="0"/>
              <a:t>FDIC:  Federal Deposit Insurance Corporation</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10</a:t>
            </a:fld>
            <a:endParaRPr lang="en-US"/>
          </a:p>
        </p:txBody>
      </p:sp>
    </p:spTree>
    <p:extLst>
      <p:ext uri="{BB962C8B-B14F-4D97-AF65-F5344CB8AC3E}">
        <p14:creationId xmlns:p14="http://schemas.microsoft.com/office/powerpoint/2010/main" val="823946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features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11</a:t>
            </a:fld>
            <a:endParaRPr lang="en-US"/>
          </a:p>
        </p:txBody>
      </p:sp>
    </p:spTree>
    <p:extLst>
      <p:ext uri="{BB962C8B-B14F-4D97-AF65-F5344CB8AC3E}">
        <p14:creationId xmlns:p14="http://schemas.microsoft.com/office/powerpoint/2010/main" val="14172253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6" name="Picture 5">
            <a:extLst>
              <a:ext uri="{FF2B5EF4-FFF2-40B4-BE49-F238E27FC236}">
                <a16:creationId xmlns:a16="http://schemas.microsoft.com/office/drawing/2014/main" id="{D096A0D6-A31E-434A-AB12-CF83A952442D}"/>
              </a:ext>
            </a:extLst>
          </p:cNvPr>
          <p:cNvPicPr>
            <a:picLocks noChangeAspect="1"/>
          </p:cNvPicPr>
          <p:nvPr userDrawn="1"/>
        </p:nvPicPr>
        <p:blipFill>
          <a:blip r:embed="rId2"/>
          <a:stretch>
            <a:fillRect/>
          </a:stretch>
        </p:blipFill>
        <p:spPr>
          <a:xfrm>
            <a:off x="9491375" y="276999"/>
            <a:ext cx="2419350" cy="724398"/>
          </a:xfrm>
          <a:prstGeom prst="rect">
            <a:avLst/>
          </a:prstGeom>
        </p:spPr>
      </p:pic>
      <p:pic>
        <p:nvPicPr>
          <p:cNvPr id="7" name="Picture 6" descr="Graphical user interface&#10;&#10;Description automatically generated with medium confidence">
            <a:extLst>
              <a:ext uri="{FF2B5EF4-FFF2-40B4-BE49-F238E27FC236}">
                <a16:creationId xmlns:a16="http://schemas.microsoft.com/office/drawing/2014/main" id="{5A591DB0-A09A-4DEF-9C3C-4CFA6E73D39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02047" y="345449"/>
            <a:ext cx="1498753" cy="724398"/>
          </a:xfrm>
          <a:prstGeom prst="rect">
            <a:avLst/>
          </a:prstGeom>
        </p:spPr>
      </p:pic>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p:spPr>
        <p:txBody>
          <a:bodyPr/>
          <a:lstStyle/>
          <a:p>
            <a:r>
              <a:rPr lang="en-US"/>
              <a:t>Click to edit Master title style</a:t>
            </a:r>
          </a:p>
        </p:txBody>
      </p:sp>
      <p:sp>
        <p:nvSpPr>
          <p:cNvPr id="3" name="Content Placeholder 2"/>
          <p:cNvSpPr>
            <a:spLocks noGrp="1"/>
          </p:cNvSpPr>
          <p:nvPr>
            <p:ph idx="1"/>
          </p:nvPr>
        </p:nvSpPr>
        <p:spPr>
          <a:xfrm>
            <a:off x="609600" y="2377440"/>
            <a:ext cx="109728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06984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304800" y="205503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econedlink.org/resources/financial-institutions-and-services/" TargetMode="External"/><Relationship Id="rId2" Type="http://schemas.openxmlformats.org/officeDocument/2006/relationships/hyperlink" Target="https://www.councilforeconed.org/resource/national-standards-for-financial-literacy/#sthash.11CbykLO.dpbs"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councilforeconed.org/resources/local-affiliate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066800"/>
            <a:ext cx="7772400" cy="3881718"/>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lnSpc>
                <a:spcPct val="100000"/>
              </a:lnSpc>
              <a:spcAft>
                <a:spcPts val="0"/>
              </a:spcAft>
              <a:defRPr/>
            </a:pPr>
            <a:br>
              <a:rPr lang="en-US" sz="6000" dirty="0"/>
            </a:br>
            <a:br>
              <a:rPr lang="en-US" sz="6000" dirty="0"/>
            </a:br>
            <a:r>
              <a:rPr lang="en-US" sz="6000" dirty="0">
                <a:latin typeface="Calibri"/>
                <a:ea typeface="ＭＳ Ｐゴシック"/>
                <a:cs typeface="Calibri"/>
              </a:rPr>
              <a:t>National Personal Finance</a:t>
            </a:r>
            <a:br>
              <a:rPr lang="en-US" sz="6000" dirty="0">
                <a:latin typeface="Calibri"/>
                <a:ea typeface="ＭＳ Ｐゴシック"/>
                <a:cs typeface="Calibri"/>
              </a:rPr>
            </a:br>
            <a:r>
              <a:rPr lang="en-US" sz="6000" dirty="0">
                <a:latin typeface="Calibri"/>
                <a:ea typeface="ＭＳ Ｐゴシック"/>
                <a:cs typeface="Calibri"/>
              </a:rPr>
              <a:t>Challenge Webinar Series</a:t>
            </a:r>
            <a:br>
              <a:rPr lang="en-US" sz="6000"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Standard 3:  Saving</a:t>
            </a:r>
            <a:br>
              <a:rPr lang="en-US" sz="440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3600">
                <a:ln w="11430"/>
                <a:solidFill>
                  <a:schemeClr val="tx1"/>
                </a:solidFill>
                <a:effectLst>
                  <a:outerShdw blurRad="80000" dist="40000" dir="5040000" algn="tl">
                    <a:srgbClr val="000000">
                      <a:alpha val="0"/>
                    </a:srgbClr>
                  </a:outerShdw>
                </a:effectLst>
                <a:latin typeface="Calibri"/>
                <a:ea typeface="ＭＳ Ｐゴシック"/>
                <a:cs typeface="Calibri"/>
              </a:rPr>
              <a:t>Lesson 2:  </a:t>
            </a:r>
            <a:br>
              <a:rPr lang="en-US" sz="3600"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3600" dirty="0">
                <a:ln w="11430"/>
                <a:solidFill>
                  <a:schemeClr val="tx1"/>
                </a:solidFill>
                <a:effectLst>
                  <a:outerShdw blurRad="80000" dist="40000" dir="5040000" algn="tl">
                    <a:srgbClr val="000000">
                      <a:alpha val="0"/>
                    </a:srgbClr>
                  </a:outerShdw>
                </a:effectLst>
                <a:latin typeface="Calibri"/>
                <a:ea typeface="ＭＳ Ｐゴシック"/>
                <a:cs typeface="Calibri"/>
              </a:rPr>
              <a:t>Financial Institutions and Services</a:t>
            </a:r>
            <a:br>
              <a:rPr lang="en-US" sz="4400" dirty="0"/>
            </a:br>
            <a:r>
              <a:rPr lang="en-US" sz="2200" i="1" dirty="0">
                <a:solidFill>
                  <a:schemeClr val="tx1"/>
                </a:solidFill>
                <a:latin typeface="Calibri"/>
                <a:ea typeface="ＭＳ Ｐゴシック"/>
                <a:cs typeface="Calibri"/>
              </a:rPr>
              <a:t>Presented by</a:t>
            </a:r>
            <a:br>
              <a:rPr lang="en-US" sz="2200" i="1" dirty="0">
                <a:solidFill>
                  <a:schemeClr val="tx1"/>
                </a:solidFill>
                <a:latin typeface="Calibri"/>
                <a:ea typeface="ＭＳ Ｐゴシック"/>
                <a:cs typeface="Calibri"/>
              </a:rPr>
            </a:b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Susan McNamara</a:t>
            </a:r>
            <a:br>
              <a:rPr lang="en-US" sz="2200" i="1" dirty="0">
                <a:solidFill>
                  <a:schemeClr val="tx1"/>
                </a:solidFill>
                <a:latin typeface="Calibri"/>
                <a:ea typeface="ＭＳ Ｐゴシック"/>
                <a:cs typeface="Calibri"/>
              </a:rPr>
            </a:br>
            <a:br>
              <a:rPr lang="en-US" sz="1600" dirty="0"/>
            </a:br>
            <a:r>
              <a:rPr lang="en-US" sz="2200" dirty="0">
                <a:solidFill>
                  <a:schemeClr val="tx1"/>
                </a:solidFill>
                <a:latin typeface="Calibri"/>
                <a:ea typeface="ＭＳ Ｐゴシック"/>
                <a:cs typeface="Calibri"/>
              </a:rPr>
              <a:t>January 2021</a:t>
            </a:r>
            <a:br>
              <a:rPr lang="en-US" sz="2200" dirty="0">
                <a:solidFill>
                  <a:schemeClr val="tx1"/>
                </a:solidFill>
                <a:latin typeface="Calibri"/>
                <a:ea typeface="ＭＳ Ｐゴシック"/>
                <a:cs typeface="Calibri"/>
              </a:rPr>
            </a:br>
            <a:br>
              <a:rPr lang="en-US" sz="1600"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rPr>
              <a:t>mcnamarasa@vcu.edu</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F48C1-960B-4ADB-959B-80686D2B66DD}"/>
              </a:ext>
            </a:extLst>
          </p:cNvPr>
          <p:cNvSpPr>
            <a:spLocks noGrp="1"/>
          </p:cNvSpPr>
          <p:nvPr>
            <p:ph type="ctrTitle"/>
          </p:nvPr>
        </p:nvSpPr>
        <p:spPr>
          <a:xfrm>
            <a:off x="914400" y="1093509"/>
            <a:ext cx="10363200" cy="499621"/>
          </a:xfrm>
        </p:spPr>
        <p:txBody>
          <a:bodyPr/>
          <a:lstStyle/>
          <a:p>
            <a:r>
              <a:rPr lang="en-US" sz="4400" dirty="0"/>
              <a:t>Bank</a:t>
            </a:r>
          </a:p>
        </p:txBody>
      </p:sp>
      <p:sp>
        <p:nvSpPr>
          <p:cNvPr id="3" name="Subtitle 2">
            <a:extLst>
              <a:ext uri="{FF2B5EF4-FFF2-40B4-BE49-F238E27FC236}">
                <a16:creationId xmlns:a16="http://schemas.microsoft.com/office/drawing/2014/main" id="{5BD9D6F7-4DCF-4A53-BFC5-E2DCFDD223CF}"/>
              </a:ext>
            </a:extLst>
          </p:cNvPr>
          <p:cNvSpPr>
            <a:spLocks noGrp="1"/>
          </p:cNvSpPr>
          <p:nvPr>
            <p:ph type="subTitle" idx="1"/>
          </p:nvPr>
        </p:nvSpPr>
        <p:spPr>
          <a:xfrm>
            <a:off x="650449" y="1593130"/>
            <a:ext cx="10897386" cy="5005633"/>
          </a:xfrm>
        </p:spPr>
        <p:txBody>
          <a:bodyPr/>
          <a:lstStyle/>
          <a:p>
            <a:pPr marL="0" marR="0" lvl="0" indent="0" algn="l" defTabSz="914400" rtl="0" eaLnBrk="1" fontAlgn="base" latinLnBrk="0" hangingPunct="1">
              <a:lnSpc>
                <a:spcPct val="100000"/>
              </a:lnSpc>
              <a:spcBef>
                <a:spcPts val="0"/>
              </a:spcBef>
              <a:spcAft>
                <a:spcPts val="1800"/>
              </a:spcAft>
              <a:buClrTx/>
              <a:buSzTx/>
              <a:buFont typeface="Arial" pitchFamily="-108" charset="0"/>
              <a:buNone/>
              <a:tabLst/>
              <a:defRPr/>
            </a:pP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Offers customers checking and savings accounts that are </a:t>
            </a:r>
            <a:r>
              <a:rPr kumimoji="0" lang="en-US" sz="2400" b="1"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insured </a:t>
            </a:r>
            <a:r>
              <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by the Federal Government </a:t>
            </a:r>
            <a:r>
              <a:rPr kumimoji="0" lang="en-US" sz="2400" b="1"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(FDIC) </a:t>
            </a:r>
            <a:r>
              <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Banks are for profit institutions.</a:t>
            </a:r>
          </a:p>
          <a:p>
            <a:pPr lvl="1" algn="l">
              <a:defRPr/>
            </a:pPr>
            <a:r>
              <a:rPr lang="en-US" sz="2400" dirty="0">
                <a:solidFill>
                  <a:prstClr val="black"/>
                </a:solidFill>
                <a:latin typeface="Calibri"/>
                <a:cs typeface="Calibri" panose="020F0502020204030204" pitchFamily="34" charset="0"/>
              </a:rPr>
              <a:t>Provides longer-term loans</a:t>
            </a:r>
          </a:p>
          <a:p>
            <a:pPr lvl="1" algn="l">
              <a:defRPr/>
            </a:pPr>
            <a:r>
              <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Home mortgages</a:t>
            </a:r>
          </a:p>
          <a:p>
            <a:pPr lvl="1" algn="l">
              <a:defRPr/>
            </a:pPr>
            <a:r>
              <a:rPr lang="en-US" sz="2400" dirty="0">
                <a:solidFill>
                  <a:prstClr val="black"/>
                </a:solidFill>
                <a:latin typeface="Calibri"/>
                <a:cs typeface="Calibri" panose="020F0502020204030204" pitchFamily="34" charset="0"/>
              </a:rPr>
              <a:t>Credit cards</a:t>
            </a:r>
          </a:p>
          <a:p>
            <a:pPr lvl="1" algn="l">
              <a:defRPr/>
            </a:pPr>
            <a:r>
              <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Retirement </a:t>
            </a:r>
            <a:r>
              <a:rPr lang="en-US" sz="2400" dirty="0">
                <a:solidFill>
                  <a:prstClr val="black"/>
                </a:solidFill>
                <a:latin typeface="Calibri"/>
                <a:cs typeface="Calibri" panose="020F0502020204030204" pitchFamily="34" charset="0"/>
              </a:rPr>
              <a:t>and Investment Accounts</a:t>
            </a:r>
          </a:p>
          <a:p>
            <a:pPr lvl="1" algn="l">
              <a:defRPr/>
            </a:pPr>
            <a:r>
              <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Interest rates on loans </a:t>
            </a:r>
            <a:r>
              <a:rPr lang="en-US" sz="2400" dirty="0">
                <a:solidFill>
                  <a:prstClr val="black"/>
                </a:solidFill>
                <a:latin typeface="Calibri"/>
                <a:cs typeface="Calibri" panose="020F0502020204030204" pitchFamily="34" charset="0"/>
              </a:rPr>
              <a:t>are lower than payday lenders</a:t>
            </a:r>
            <a:r>
              <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a:t>
            </a:r>
          </a:p>
          <a:p>
            <a:pPr lvl="1" algn="l">
              <a:defRPr/>
            </a:pPr>
            <a:r>
              <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Credit and background checks for loans and they make take longer</a:t>
            </a:r>
            <a:r>
              <a:rPr lang="en-US" sz="2400" dirty="0">
                <a:solidFill>
                  <a:prstClr val="black"/>
                </a:solidFill>
                <a:latin typeface="Calibri"/>
                <a:cs typeface="Calibri" panose="020F0502020204030204" pitchFamily="34" charset="0"/>
              </a:rPr>
              <a:t> to obtain</a:t>
            </a:r>
            <a:endPar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endParaRPr>
          </a:p>
          <a:p>
            <a:pPr lvl="1" algn="l">
              <a:defRPr/>
            </a:pPr>
            <a:r>
              <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Customers can develop a financial history</a:t>
            </a:r>
          </a:p>
          <a:p>
            <a:pPr marL="457200" marR="0" lvl="0" indent="-45720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endParaRPr>
          </a:p>
          <a:p>
            <a:endParaRPr lang="en-US" dirty="0"/>
          </a:p>
        </p:txBody>
      </p:sp>
    </p:spTree>
    <p:extLst>
      <p:ext uri="{BB962C8B-B14F-4D97-AF65-F5344CB8AC3E}">
        <p14:creationId xmlns:p14="http://schemas.microsoft.com/office/powerpoint/2010/main" val="46916907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F26F9-8975-4892-9F23-A2F27348CDC6}"/>
              </a:ext>
            </a:extLst>
          </p:cNvPr>
          <p:cNvSpPr>
            <a:spLocks noGrp="1"/>
          </p:cNvSpPr>
          <p:nvPr>
            <p:ph type="ctrTitle"/>
          </p:nvPr>
        </p:nvSpPr>
        <p:spPr>
          <a:xfrm>
            <a:off x="914400" y="1219201"/>
            <a:ext cx="10363200" cy="628453"/>
          </a:xfrm>
        </p:spPr>
        <p:txBody>
          <a:bodyPr/>
          <a:lstStyle/>
          <a:p>
            <a:r>
              <a:rPr lang="en-US" sz="4400" dirty="0"/>
              <a:t>Credit Union</a:t>
            </a:r>
          </a:p>
        </p:txBody>
      </p:sp>
      <p:sp>
        <p:nvSpPr>
          <p:cNvPr id="3" name="Subtitle 2">
            <a:extLst>
              <a:ext uri="{FF2B5EF4-FFF2-40B4-BE49-F238E27FC236}">
                <a16:creationId xmlns:a16="http://schemas.microsoft.com/office/drawing/2014/main" id="{2135F1DB-2043-42DA-84E9-E6A797BC6C62}"/>
              </a:ext>
            </a:extLst>
          </p:cNvPr>
          <p:cNvSpPr>
            <a:spLocks noGrp="1"/>
          </p:cNvSpPr>
          <p:nvPr>
            <p:ph type="subTitle" idx="1"/>
          </p:nvPr>
        </p:nvSpPr>
        <p:spPr>
          <a:xfrm>
            <a:off x="710119" y="1847654"/>
            <a:ext cx="10758791" cy="4694548"/>
          </a:xfrm>
        </p:spPr>
        <p:txBody>
          <a:bodyPr/>
          <a:lstStyle/>
          <a:p>
            <a:pPr marL="0" marR="0" lvl="0" indent="0" algn="l" defTabSz="914400" rtl="0" eaLnBrk="1" fontAlgn="base" latinLnBrk="0" hangingPunct="1">
              <a:lnSpc>
                <a:spcPct val="100000"/>
              </a:lnSpc>
              <a:spcBef>
                <a:spcPts val="0"/>
              </a:spcBef>
              <a:spcAft>
                <a:spcPts val="1800"/>
              </a:spcAft>
              <a:buClrTx/>
              <a:buSzTx/>
              <a:buFont typeface="Arial" pitchFamily="-108" charset="0"/>
              <a:buNone/>
              <a:tabLst/>
              <a:defRPr/>
            </a:pP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Non-profit financial institutions offered to their member-owners who meet certain requirements (may have a commonality such as military service, ex. </a:t>
            </a:r>
            <a:r>
              <a:rPr lang="en-US" sz="2400" dirty="0">
                <a:solidFill>
                  <a:prstClr val="black"/>
                </a:solidFill>
                <a:latin typeface="Calibri"/>
                <a:cs typeface="Calibri" panose="020F0502020204030204" pitchFamily="34" charset="0"/>
              </a:rPr>
              <a:t>Navy Federal Credit Union</a:t>
            </a: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a:t>
            </a:r>
          </a:p>
          <a:p>
            <a:pPr lvl="1" algn="l">
              <a:defRPr/>
            </a:pPr>
            <a:r>
              <a:rPr lang="en-US" sz="2400" dirty="0">
                <a:solidFill>
                  <a:prstClr val="black"/>
                </a:solidFill>
                <a:latin typeface="Calibri"/>
                <a:cs typeface="Calibri" panose="020F0502020204030204" pitchFamily="34" charset="0"/>
              </a:rPr>
              <a:t>Checking and savings accounts (insured by NCUA)</a:t>
            </a:r>
          </a:p>
          <a:p>
            <a:pPr lvl="1" algn="l">
              <a:defRPr/>
            </a:pPr>
            <a:r>
              <a:rPr lang="en-US" sz="2400" dirty="0">
                <a:solidFill>
                  <a:prstClr val="black"/>
                </a:solidFill>
                <a:latin typeface="Calibri"/>
                <a:cs typeface="Calibri" panose="020F0502020204030204" pitchFamily="34" charset="0"/>
              </a:rPr>
              <a:t>Longer-term loans, mortgages, credit cards </a:t>
            </a:r>
          </a:p>
          <a:p>
            <a:pPr lvl="1" algn="l">
              <a:defRPr/>
            </a:pPr>
            <a:r>
              <a:rPr lang="en-US" sz="2400" dirty="0">
                <a:solidFill>
                  <a:prstClr val="black"/>
                </a:solidFill>
                <a:latin typeface="Calibri"/>
                <a:cs typeface="Calibri" panose="020F0502020204030204" pitchFamily="34" charset="0"/>
              </a:rPr>
              <a:t>Retirement and investment accounts</a:t>
            </a:r>
          </a:p>
          <a:p>
            <a:pPr lvl="1" algn="l">
              <a:defRPr/>
            </a:pPr>
            <a:r>
              <a:rPr lang="en-US" sz="2400" dirty="0">
                <a:solidFill>
                  <a:prstClr val="black"/>
                </a:solidFill>
                <a:latin typeface="Calibri"/>
                <a:cs typeface="Calibri" panose="020F0502020204030204" pitchFamily="34" charset="0"/>
              </a:rPr>
              <a:t>Interest rates on loans are lower than payday lenders</a:t>
            </a:r>
          </a:p>
          <a:p>
            <a:pPr lvl="1" algn="l">
              <a:defRPr/>
            </a:pPr>
            <a:r>
              <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Credit and background checks for loans and they make take longer</a:t>
            </a:r>
            <a:r>
              <a:rPr lang="en-US" sz="2400" dirty="0">
                <a:solidFill>
                  <a:prstClr val="black"/>
                </a:solidFill>
                <a:latin typeface="Calibri"/>
                <a:cs typeface="Calibri" panose="020F0502020204030204" pitchFamily="34" charset="0"/>
              </a:rPr>
              <a:t> to obtain</a:t>
            </a:r>
          </a:p>
          <a:p>
            <a:pPr lvl="1" algn="l">
              <a:defRPr/>
            </a:pPr>
            <a:r>
              <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Customers can develop a financial history</a:t>
            </a:r>
          </a:p>
          <a:p>
            <a:pPr marL="457200" indent="-457200" algn="l">
              <a:buFont typeface="Arial" panose="020B0604020202020204" pitchFamily="34" charset="0"/>
              <a:buChar char="•"/>
              <a:defRPr/>
            </a:pPr>
            <a:endParaRPr lang="en-US" sz="2400" dirty="0">
              <a:solidFill>
                <a:prstClr val="black"/>
              </a:solidFill>
              <a:latin typeface="Calibri"/>
              <a:cs typeface="Calibri" panose="020F0502020204030204" pitchFamily="34" charset="0"/>
            </a:endParaRPr>
          </a:p>
          <a:p>
            <a:pPr marL="457200" indent="-457200" algn="l">
              <a:buFont typeface="Arial" panose="020B0604020202020204" pitchFamily="34" charset="0"/>
              <a:buChar char="•"/>
              <a:defRPr/>
            </a:pPr>
            <a:endParaRPr kumimoji="0" lang="en-US" sz="240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endParaRPr>
          </a:p>
          <a:p>
            <a:pPr marL="457200" marR="0" lvl="0" indent="-45720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endParaRPr lang="en-US" sz="2400" dirty="0">
              <a:solidFill>
                <a:prstClr val="black"/>
              </a:solidFill>
              <a:latin typeface="Calibri"/>
              <a:cs typeface="Calibri" panose="020F0502020204030204" pitchFamily="34" charset="0"/>
            </a:endParaRPr>
          </a:p>
          <a:p>
            <a:pPr marL="457200" marR="0" lvl="0" indent="-45720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endParaRPr lang="en-US" sz="2400" dirty="0">
              <a:solidFill>
                <a:prstClr val="black"/>
              </a:solidFill>
              <a:latin typeface="Calibri"/>
              <a:cs typeface="Calibri" panose="020F0502020204030204" pitchFamily="34" charset="0"/>
            </a:endParaRPr>
          </a:p>
          <a:p>
            <a:pPr marL="457200" marR="0" lvl="0" indent="-45720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endParaRPr lang="en-US" dirty="0">
              <a:solidFill>
                <a:prstClr val="black"/>
              </a:solidFill>
              <a:latin typeface="Calibri"/>
              <a:cs typeface="Calibri" panose="020F0502020204030204" pitchFamily="34" charset="0"/>
            </a:endParaRPr>
          </a:p>
          <a:p>
            <a:pPr marL="457200" marR="0" lvl="0" indent="-45720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endParaRPr lang="en-US" dirty="0">
              <a:solidFill>
                <a:prstClr val="black"/>
              </a:solidFill>
              <a:latin typeface="Calibri"/>
              <a:cs typeface="Calibri" panose="020F0502020204030204" pitchFamily="34" charset="0"/>
            </a:endParaRPr>
          </a:p>
          <a:p>
            <a:pPr marL="457200" marR="0" lvl="0" indent="-45720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endParaRPr lang="en-US" dirty="0">
              <a:solidFill>
                <a:prstClr val="black"/>
              </a:solidFill>
              <a:latin typeface="Calibri"/>
              <a:cs typeface="Calibri" panose="020F0502020204030204" pitchFamily="34" charset="0"/>
            </a:endParaRPr>
          </a:p>
          <a:p>
            <a:pPr marL="457200" marR="0" lvl="0" indent="-45720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endParaRPr lang="en-US" dirty="0">
              <a:solidFill>
                <a:prstClr val="black"/>
              </a:solidFill>
              <a:latin typeface="Calibri"/>
              <a:cs typeface="Calibri" panose="020F0502020204030204" pitchFamily="34" charset="0"/>
            </a:endParaRPr>
          </a:p>
          <a:p>
            <a:pPr marL="457200" marR="0" lvl="0" indent="-45720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endParaRPr lang="en-US" dirty="0">
              <a:solidFill>
                <a:prstClr val="black"/>
              </a:solidFill>
              <a:latin typeface="Calibri"/>
              <a:cs typeface="Calibri" panose="020F0502020204030204" pitchFamily="34" charset="0"/>
            </a:endParaRPr>
          </a:p>
          <a:p>
            <a:pPr marL="457200" marR="0" lvl="0" indent="-45720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endParaRPr>
          </a:p>
          <a:p>
            <a:endParaRPr lang="en-US" dirty="0"/>
          </a:p>
        </p:txBody>
      </p:sp>
    </p:spTree>
    <p:extLst>
      <p:ext uri="{BB962C8B-B14F-4D97-AF65-F5344CB8AC3E}">
        <p14:creationId xmlns:p14="http://schemas.microsoft.com/office/powerpoint/2010/main" val="384732069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AD0CE-38D4-47F2-BFFE-8F243850F539}"/>
              </a:ext>
            </a:extLst>
          </p:cNvPr>
          <p:cNvSpPr>
            <a:spLocks noGrp="1"/>
          </p:cNvSpPr>
          <p:nvPr>
            <p:ph type="ctrTitle"/>
          </p:nvPr>
        </p:nvSpPr>
        <p:spPr>
          <a:xfrm>
            <a:off x="565608" y="1131217"/>
            <a:ext cx="11019934" cy="1282046"/>
          </a:xfrm>
        </p:spPr>
        <p:txBody>
          <a:bodyPr/>
          <a:lstStyle/>
          <a:p>
            <a:r>
              <a:rPr lang="en-US" dirty="0"/>
              <a:t>Financial Services</a:t>
            </a:r>
          </a:p>
        </p:txBody>
      </p:sp>
      <p:sp>
        <p:nvSpPr>
          <p:cNvPr id="3" name="Subtitle 2">
            <a:extLst>
              <a:ext uri="{FF2B5EF4-FFF2-40B4-BE49-F238E27FC236}">
                <a16:creationId xmlns:a16="http://schemas.microsoft.com/office/drawing/2014/main" id="{4A455F3E-97C4-4222-94E6-23CBA2560EF8}"/>
              </a:ext>
            </a:extLst>
          </p:cNvPr>
          <p:cNvSpPr>
            <a:spLocks noGrp="1"/>
          </p:cNvSpPr>
          <p:nvPr>
            <p:ph type="subTitle" idx="1"/>
          </p:nvPr>
        </p:nvSpPr>
        <p:spPr>
          <a:xfrm>
            <a:off x="782425" y="2526384"/>
            <a:ext cx="10605154" cy="3619892"/>
          </a:xfrm>
        </p:spPr>
        <p:txBody>
          <a:bodyPr/>
          <a:lstStyle/>
          <a:p>
            <a:pPr marR="0" lvl="0" algn="l" defTabSz="914400" rtl="0" eaLnBrk="1" fontAlgn="base" latinLnBrk="0" hangingPunct="1">
              <a:lnSpc>
                <a:spcPct val="100000"/>
              </a:lnSpc>
              <a:spcBef>
                <a:spcPts val="0"/>
              </a:spcBef>
              <a:spcAft>
                <a:spcPts val="1800"/>
              </a:spcAft>
              <a:buClrTx/>
              <a:buSzTx/>
              <a:tabLst/>
              <a:defRPr/>
            </a:pPr>
            <a:r>
              <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ＭＳ Ｐゴシック" pitchFamily="-108" charset="-128"/>
                <a:cs typeface="Calibri" panose="020F0502020204030204" pitchFamily="34" charset="0"/>
              </a:rPr>
              <a:t>Deposit Services: Checking and Savings Accounts</a:t>
            </a:r>
          </a:p>
          <a:p>
            <a:pPr marR="0" lvl="0" algn="l" defTabSz="914400" rtl="0" eaLnBrk="1" fontAlgn="base" latinLnBrk="0" hangingPunct="1">
              <a:lnSpc>
                <a:spcPct val="100000"/>
              </a:lnSpc>
              <a:spcBef>
                <a:spcPts val="0"/>
              </a:spcBef>
              <a:spcAft>
                <a:spcPts val="1800"/>
              </a:spcAft>
              <a:buClrTx/>
              <a:buSzTx/>
              <a:tabLst/>
              <a:defRPr/>
            </a:pPr>
            <a:r>
              <a:rPr lang="en-US" sz="3200" dirty="0">
                <a:solidFill>
                  <a:prstClr val="black"/>
                </a:solidFill>
                <a:latin typeface="Calibri" panose="020F0502020204030204" pitchFamily="34" charset="0"/>
                <a:cs typeface="Calibri" panose="020F0502020204030204" pitchFamily="34" charset="0"/>
              </a:rPr>
              <a:t>Deposit Services:  Withdrawal, Deposit, Payment and Transfer Options</a:t>
            </a:r>
          </a:p>
          <a:p>
            <a:pPr marR="0" lvl="0" algn="l" defTabSz="914400" rtl="0" eaLnBrk="1" fontAlgn="base" latinLnBrk="0" hangingPunct="1">
              <a:lnSpc>
                <a:spcPct val="100000"/>
              </a:lnSpc>
              <a:spcBef>
                <a:spcPts val="0"/>
              </a:spcBef>
              <a:spcAft>
                <a:spcPts val="1800"/>
              </a:spcAft>
              <a:buClrTx/>
              <a:buSzTx/>
              <a:tabLst/>
              <a:defRPr/>
            </a:pPr>
            <a:r>
              <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ＭＳ Ｐゴシック" pitchFamily="-108" charset="-128"/>
                <a:cs typeface="Calibri" panose="020F0502020204030204" pitchFamily="34" charset="0"/>
              </a:rPr>
              <a:t>Credit Services</a:t>
            </a:r>
          </a:p>
          <a:p>
            <a:pPr marR="0" lvl="0" algn="l" defTabSz="914400" rtl="0" eaLnBrk="1" fontAlgn="base" latinLnBrk="0" hangingPunct="1">
              <a:lnSpc>
                <a:spcPct val="100000"/>
              </a:lnSpc>
              <a:spcBef>
                <a:spcPts val="0"/>
              </a:spcBef>
              <a:spcAft>
                <a:spcPts val="1800"/>
              </a:spcAft>
              <a:buClrTx/>
              <a:buSzTx/>
              <a:tabLst/>
              <a:defRPr/>
            </a:pPr>
            <a:r>
              <a:rPr lang="en-US" sz="3200" dirty="0">
                <a:solidFill>
                  <a:prstClr val="black"/>
                </a:solidFill>
                <a:latin typeface="Calibri" panose="020F0502020204030204" pitchFamily="34" charset="0"/>
                <a:cs typeface="Calibri" panose="020F0502020204030204" pitchFamily="34" charset="0"/>
              </a:rPr>
              <a:t>Investment Services</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ＭＳ Ｐゴシック" pitchFamily="-108" charset="-128"/>
              <a:cs typeface="Calibri" panose="020F0502020204030204" pitchFamily="34" charset="0"/>
            </a:endParaRPr>
          </a:p>
          <a:p>
            <a:pPr algn="l"/>
            <a:endParaRPr lang="en-US" sz="3200" dirty="0">
              <a:latin typeface="Calibri" panose="020F0502020204030204" pitchFamily="34" charset="0"/>
              <a:cs typeface="Calibri" panose="020F0502020204030204" pitchFamily="34" charset="0"/>
            </a:endParaRPr>
          </a:p>
          <a:p>
            <a:pPr marL="457200" indent="-457200" algn="l">
              <a:buFont typeface="Arial" panose="020B0604020202020204" pitchFamily="34" charset="0"/>
              <a:buChar char="•"/>
            </a:pP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345993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B7277-A18F-4477-A758-193153F7F41E}"/>
              </a:ext>
            </a:extLst>
          </p:cNvPr>
          <p:cNvSpPr>
            <a:spLocks noGrp="1"/>
          </p:cNvSpPr>
          <p:nvPr>
            <p:ph type="ctrTitle"/>
          </p:nvPr>
        </p:nvSpPr>
        <p:spPr>
          <a:xfrm>
            <a:off x="914400" y="1219200"/>
            <a:ext cx="10363200" cy="1165781"/>
          </a:xfrm>
        </p:spPr>
        <p:txBody>
          <a:bodyPr/>
          <a:lstStyle/>
          <a:p>
            <a:pPr>
              <a:lnSpc>
                <a:spcPct val="100000"/>
              </a:lnSpc>
            </a:pPr>
            <a:r>
              <a:rPr lang="en-US" sz="4400" dirty="0"/>
              <a:t>Deposit Services: </a:t>
            </a:r>
            <a:br>
              <a:rPr lang="en-US" sz="4400" dirty="0"/>
            </a:br>
            <a:r>
              <a:rPr lang="en-US" sz="4000" dirty="0"/>
              <a:t>Checking and Savings Accounts</a:t>
            </a:r>
          </a:p>
        </p:txBody>
      </p:sp>
      <p:sp>
        <p:nvSpPr>
          <p:cNvPr id="3" name="Subtitle 2">
            <a:extLst>
              <a:ext uri="{FF2B5EF4-FFF2-40B4-BE49-F238E27FC236}">
                <a16:creationId xmlns:a16="http://schemas.microsoft.com/office/drawing/2014/main" id="{D48FCBA8-4419-4B86-AE73-103E790BD267}"/>
              </a:ext>
            </a:extLst>
          </p:cNvPr>
          <p:cNvSpPr>
            <a:spLocks noGrp="1"/>
          </p:cNvSpPr>
          <p:nvPr>
            <p:ph type="subTitle" idx="1"/>
          </p:nvPr>
        </p:nvSpPr>
        <p:spPr>
          <a:xfrm>
            <a:off x="980388" y="2564091"/>
            <a:ext cx="10602011" cy="3625694"/>
          </a:xfrm>
        </p:spPr>
        <p:txBody>
          <a:bodyPr/>
          <a:lstStyle/>
          <a:p>
            <a:pPr algn="l"/>
            <a:r>
              <a:rPr kumimoji="0" lang="en-US" sz="2800" b="0" i="0" u="none" strike="noStrike" kern="1200" cap="none" spc="0" normalizeH="0" baseline="0" noProof="0" dirty="0">
                <a:ln>
                  <a:noFill/>
                </a:ln>
                <a:solidFill>
                  <a:prstClr val="black"/>
                </a:solidFill>
                <a:effectLst/>
                <a:uLnTx/>
                <a:uFillTx/>
                <a:latin typeface="+mn-lt"/>
                <a:cs typeface="Calibri" panose="020F0502020204030204" pitchFamily="34" charset="0"/>
              </a:rPr>
              <a:t>Certificate of Deposit (CD)</a:t>
            </a:r>
          </a:p>
          <a:p>
            <a:pPr algn="l"/>
            <a:r>
              <a:rPr lang="en-US" dirty="0">
                <a:solidFill>
                  <a:prstClr val="black"/>
                </a:solidFill>
                <a:latin typeface="+mn-lt"/>
                <a:cs typeface="Calibri" panose="020F0502020204030204" pitchFamily="34" charset="0"/>
              </a:rPr>
              <a:t>Checking Account</a:t>
            </a:r>
          </a:p>
          <a:p>
            <a:pPr algn="l"/>
            <a:r>
              <a:rPr kumimoji="0" lang="en-US" sz="2800" b="0" i="0" u="none" strike="noStrike" kern="1200" cap="none" spc="0" normalizeH="0" baseline="0" noProof="0" dirty="0">
                <a:ln>
                  <a:noFill/>
                </a:ln>
                <a:solidFill>
                  <a:prstClr val="black"/>
                </a:solidFill>
                <a:effectLst/>
                <a:uLnTx/>
                <a:uFillTx/>
                <a:latin typeface="+mn-lt"/>
                <a:cs typeface="Calibri" panose="020F0502020204030204" pitchFamily="34" charset="0"/>
              </a:rPr>
              <a:t>Deposit Insurance</a:t>
            </a:r>
          </a:p>
          <a:p>
            <a:pPr algn="l"/>
            <a:r>
              <a:rPr lang="en-US" dirty="0">
                <a:solidFill>
                  <a:prstClr val="black"/>
                </a:solidFill>
                <a:latin typeface="+mn-lt"/>
                <a:cs typeface="Calibri" panose="020F0502020204030204" pitchFamily="34" charset="0"/>
              </a:rPr>
              <a:t>Money Market Deposit Account</a:t>
            </a:r>
          </a:p>
          <a:p>
            <a:pPr algn="l"/>
            <a:r>
              <a:rPr kumimoji="0" lang="en-US" sz="2800" b="0" i="0" u="none" strike="noStrike" kern="1200" cap="none" spc="0" normalizeH="0" baseline="0" noProof="0" dirty="0">
                <a:ln>
                  <a:noFill/>
                </a:ln>
                <a:solidFill>
                  <a:prstClr val="black"/>
                </a:solidFill>
                <a:effectLst/>
                <a:uLnTx/>
                <a:uFillTx/>
                <a:latin typeface="+mn-lt"/>
                <a:cs typeface="Calibri" panose="020F0502020204030204" pitchFamily="34" charset="0"/>
              </a:rPr>
              <a:t>Savings Account</a:t>
            </a:r>
          </a:p>
          <a:p>
            <a:pPr algn="l"/>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738921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7C994-200F-4C5E-AF32-263B596AEB6C}"/>
              </a:ext>
            </a:extLst>
          </p:cNvPr>
          <p:cNvSpPr>
            <a:spLocks noGrp="1"/>
          </p:cNvSpPr>
          <p:nvPr>
            <p:ph type="ctrTitle"/>
          </p:nvPr>
        </p:nvSpPr>
        <p:spPr>
          <a:xfrm>
            <a:off x="633046" y="1219201"/>
            <a:ext cx="11078308" cy="1371599"/>
          </a:xfrm>
        </p:spPr>
        <p:txBody>
          <a:bodyPr/>
          <a:lstStyle/>
          <a:p>
            <a:r>
              <a:rPr lang="en-US" sz="4400" dirty="0"/>
              <a:t>Deposit Services</a:t>
            </a:r>
            <a:br>
              <a:rPr lang="en-US" sz="4400" dirty="0"/>
            </a:br>
            <a:r>
              <a:rPr lang="en-US" sz="4000" dirty="0"/>
              <a:t>Withdrawal, Deposit, Payment &amp; Transfer Options</a:t>
            </a:r>
          </a:p>
        </p:txBody>
      </p:sp>
      <p:sp>
        <p:nvSpPr>
          <p:cNvPr id="3" name="Subtitle 2">
            <a:extLst>
              <a:ext uri="{FF2B5EF4-FFF2-40B4-BE49-F238E27FC236}">
                <a16:creationId xmlns:a16="http://schemas.microsoft.com/office/drawing/2014/main" id="{93BC6DBD-A03E-4F2D-A1DA-96AC01AE76CF}"/>
              </a:ext>
            </a:extLst>
          </p:cNvPr>
          <p:cNvSpPr>
            <a:spLocks noGrp="1"/>
          </p:cNvSpPr>
          <p:nvPr>
            <p:ph type="subTitle" idx="1"/>
          </p:nvPr>
        </p:nvSpPr>
        <p:spPr>
          <a:xfrm>
            <a:off x="937846" y="2818614"/>
            <a:ext cx="10574216" cy="3176834"/>
          </a:xfrm>
        </p:spPr>
        <p:txBody>
          <a:bodyPr/>
          <a:lstStyle/>
          <a:p>
            <a:pPr algn="l"/>
            <a:r>
              <a:rPr kumimoji="0" lang="en-US" sz="2400" b="0" i="0" u="none" strike="noStrike" kern="1200" cap="none" spc="0" normalizeH="0" baseline="0" noProof="0" dirty="0">
                <a:ln>
                  <a:noFill/>
                </a:ln>
                <a:solidFill>
                  <a:prstClr val="black"/>
                </a:solidFill>
                <a:effectLst/>
                <a:uLnTx/>
                <a:uFillTx/>
                <a:latin typeface="+mn-lt"/>
                <a:cs typeface="Calibri" panose="020F0502020204030204" pitchFamily="34" charset="0"/>
              </a:rPr>
              <a:t>ATM’S					</a:t>
            </a:r>
            <a:r>
              <a:rPr lang="en-US" sz="2400" dirty="0">
                <a:solidFill>
                  <a:prstClr val="black"/>
                </a:solidFill>
                <a:latin typeface="+mn-lt"/>
                <a:cs typeface="Calibri" panose="020F0502020204030204" pitchFamily="34" charset="0"/>
              </a:rPr>
              <a:t>Overdraft Protection</a:t>
            </a:r>
            <a:endParaRPr kumimoji="0" lang="en-US" sz="2400" b="0" i="0" u="none" strike="noStrike" kern="1200" cap="none" spc="0" normalizeH="0" baseline="0" noProof="0" dirty="0">
              <a:ln>
                <a:noFill/>
              </a:ln>
              <a:solidFill>
                <a:prstClr val="black"/>
              </a:solidFill>
              <a:effectLst/>
              <a:uLnTx/>
              <a:uFillTx/>
              <a:latin typeface="+mn-lt"/>
              <a:cs typeface="Calibri" panose="020F0502020204030204" pitchFamily="34" charset="0"/>
            </a:endParaRPr>
          </a:p>
          <a:p>
            <a:pPr algn="l"/>
            <a:r>
              <a:rPr lang="en-US" sz="2400" dirty="0">
                <a:solidFill>
                  <a:prstClr val="black"/>
                </a:solidFill>
                <a:latin typeface="+mn-lt"/>
                <a:cs typeface="Calibri" panose="020F0502020204030204" pitchFamily="34" charset="0"/>
              </a:rPr>
              <a:t>Automatic Deposit and Payment	Person to Person Account (P2P)</a:t>
            </a:r>
          </a:p>
          <a:p>
            <a:pPr algn="l"/>
            <a:r>
              <a:rPr kumimoji="0" lang="en-US" sz="2400" b="0" i="0" u="none" strike="noStrike" kern="1200" cap="none" spc="0" normalizeH="0" baseline="0" noProof="0" dirty="0">
                <a:ln>
                  <a:noFill/>
                </a:ln>
                <a:solidFill>
                  <a:prstClr val="black"/>
                </a:solidFill>
                <a:effectLst/>
                <a:uLnTx/>
                <a:uFillTx/>
                <a:latin typeface="+mn-lt"/>
                <a:cs typeface="Calibri" panose="020F0502020204030204" pitchFamily="34" charset="0"/>
              </a:rPr>
              <a:t>Debit Card 				Prepaid Debit Cards</a:t>
            </a:r>
          </a:p>
          <a:p>
            <a:pPr algn="l"/>
            <a:r>
              <a:rPr lang="en-US" sz="2400" dirty="0">
                <a:solidFill>
                  <a:prstClr val="black"/>
                </a:solidFill>
                <a:latin typeface="+mn-lt"/>
                <a:cs typeface="Calibri" panose="020F0502020204030204" pitchFamily="34" charset="0"/>
              </a:rPr>
              <a:t>Money Order				Wire Transfer</a:t>
            </a:r>
          </a:p>
          <a:p>
            <a:pPr algn="l"/>
            <a:r>
              <a:rPr kumimoji="0" lang="en-US" sz="2400" b="0" i="0" u="none" strike="noStrike" kern="1200" cap="none" spc="0" normalizeH="0" baseline="0" noProof="0" dirty="0">
                <a:ln>
                  <a:noFill/>
                </a:ln>
                <a:solidFill>
                  <a:prstClr val="black"/>
                </a:solidFill>
                <a:effectLst/>
                <a:uLnTx/>
                <a:uFillTx/>
                <a:latin typeface="+mn-lt"/>
                <a:cs typeface="Calibri" panose="020F0502020204030204" pitchFamily="34" charset="0"/>
              </a:rPr>
              <a:t>Online Banking</a:t>
            </a:r>
          </a:p>
          <a:p>
            <a:pPr algn="l"/>
            <a:endParaRPr lang="en-US" sz="2400" dirty="0">
              <a:solidFill>
                <a:prstClr val="black"/>
              </a:solidFill>
              <a:latin typeface="+mn-lt"/>
              <a:cs typeface="Calibri" panose="020F0502020204030204" pitchFamily="34" charset="0"/>
            </a:endParaRPr>
          </a:p>
          <a:p>
            <a:pPr marL="457200" indent="-457200" algn="l">
              <a:buFont typeface="Arial" panose="020B0604020202020204" pitchFamily="34" charset="0"/>
              <a:buChar char="•"/>
            </a:pPr>
            <a:endParaRPr kumimoji="0" lang="en-US" sz="2800" b="0" i="0" u="none" strike="noStrike" kern="1200" cap="none" spc="0" normalizeH="0" baseline="0" noProof="0" dirty="0">
              <a:ln>
                <a:noFill/>
              </a:ln>
              <a:solidFill>
                <a:prstClr val="black"/>
              </a:solidFill>
              <a:effectLst/>
              <a:uLnTx/>
              <a:uFillTx/>
              <a:latin typeface="+mn-lt"/>
              <a:cs typeface="Calibri" panose="020F0502020204030204" pitchFamily="34" charset="0"/>
            </a:endParaRPr>
          </a:p>
          <a:p>
            <a:pPr algn="l"/>
            <a:endParaRPr lang="en-US" dirty="0"/>
          </a:p>
        </p:txBody>
      </p:sp>
    </p:spTree>
    <p:extLst>
      <p:ext uri="{BB962C8B-B14F-4D97-AF65-F5344CB8AC3E}">
        <p14:creationId xmlns:p14="http://schemas.microsoft.com/office/powerpoint/2010/main" val="322715442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B9BBC-41A0-4129-A6F7-979CB7A50E76}"/>
              </a:ext>
            </a:extLst>
          </p:cNvPr>
          <p:cNvSpPr>
            <a:spLocks noGrp="1"/>
          </p:cNvSpPr>
          <p:nvPr>
            <p:ph type="ctrTitle"/>
          </p:nvPr>
        </p:nvSpPr>
        <p:spPr>
          <a:xfrm>
            <a:off x="914400" y="1219201"/>
            <a:ext cx="10363200" cy="1125794"/>
          </a:xfrm>
        </p:spPr>
        <p:txBody>
          <a:bodyPr/>
          <a:lstStyle/>
          <a:p>
            <a:r>
              <a:rPr lang="en-US" sz="4400" dirty="0"/>
              <a:t>Credit Services</a:t>
            </a:r>
          </a:p>
        </p:txBody>
      </p:sp>
      <p:sp>
        <p:nvSpPr>
          <p:cNvPr id="3" name="Subtitle 2">
            <a:extLst>
              <a:ext uri="{FF2B5EF4-FFF2-40B4-BE49-F238E27FC236}">
                <a16:creationId xmlns:a16="http://schemas.microsoft.com/office/drawing/2014/main" id="{162BAAB3-0AE7-4F1B-A2A3-586F8DFE1DC5}"/>
              </a:ext>
            </a:extLst>
          </p:cNvPr>
          <p:cNvSpPr>
            <a:spLocks noGrp="1"/>
          </p:cNvSpPr>
          <p:nvPr>
            <p:ph type="subTitle" idx="1"/>
          </p:nvPr>
        </p:nvSpPr>
        <p:spPr>
          <a:xfrm>
            <a:off x="681135" y="2344995"/>
            <a:ext cx="10842171" cy="3293805"/>
          </a:xfrm>
        </p:spPr>
        <p:txBody>
          <a:bodyPr/>
          <a:lstStyle/>
          <a:p>
            <a:pPr lvl="1" algn="l">
              <a:defRPr/>
            </a:pP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Credit Card					</a:t>
            </a:r>
          </a:p>
          <a:p>
            <a:pPr lvl="1" algn="l">
              <a:defRPr/>
            </a:pP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Installment Loan and Line of Credit	</a:t>
            </a:r>
          </a:p>
          <a:p>
            <a:pPr lvl="1" algn="l">
              <a:defRPr/>
            </a:pP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Mortgage			</a:t>
            </a:r>
          </a:p>
          <a:p>
            <a:pPr lvl="1" algn="l">
              <a:defRPr/>
            </a:pP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Student Loan				</a:t>
            </a:r>
          </a:p>
          <a:p>
            <a:pPr lvl="1" algn="l">
              <a:defRPr/>
            </a:pP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Payday Loan</a:t>
            </a:r>
          </a:p>
          <a:p>
            <a:endParaRPr lang="en-US" dirty="0"/>
          </a:p>
        </p:txBody>
      </p:sp>
    </p:spTree>
    <p:extLst>
      <p:ext uri="{BB962C8B-B14F-4D97-AF65-F5344CB8AC3E}">
        <p14:creationId xmlns:p14="http://schemas.microsoft.com/office/powerpoint/2010/main" val="363988889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D7E63-7259-46CD-ADD7-1AA67A6FDFE2}"/>
              </a:ext>
            </a:extLst>
          </p:cNvPr>
          <p:cNvSpPr>
            <a:spLocks noGrp="1"/>
          </p:cNvSpPr>
          <p:nvPr>
            <p:ph type="ctrTitle"/>
          </p:nvPr>
        </p:nvSpPr>
        <p:spPr>
          <a:xfrm>
            <a:off x="914400" y="1296956"/>
            <a:ext cx="10363200" cy="793101"/>
          </a:xfrm>
        </p:spPr>
        <p:txBody>
          <a:bodyPr/>
          <a:lstStyle/>
          <a:p>
            <a:r>
              <a:rPr lang="en-US" sz="4400" dirty="0"/>
              <a:t>Investment Services</a:t>
            </a:r>
          </a:p>
        </p:txBody>
      </p:sp>
      <p:sp>
        <p:nvSpPr>
          <p:cNvPr id="3" name="Subtitle 2">
            <a:extLst>
              <a:ext uri="{FF2B5EF4-FFF2-40B4-BE49-F238E27FC236}">
                <a16:creationId xmlns:a16="http://schemas.microsoft.com/office/drawing/2014/main" id="{4F73404C-3B04-47AC-8835-62CFAFB9942B}"/>
              </a:ext>
            </a:extLst>
          </p:cNvPr>
          <p:cNvSpPr>
            <a:spLocks noGrp="1"/>
          </p:cNvSpPr>
          <p:nvPr>
            <p:ph type="subTitle" idx="1"/>
          </p:nvPr>
        </p:nvSpPr>
        <p:spPr>
          <a:xfrm>
            <a:off x="662473" y="2397967"/>
            <a:ext cx="10823511" cy="3240833"/>
          </a:xfrm>
        </p:spPr>
        <p:txBody>
          <a:bodyPr/>
          <a:lstStyle/>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Individual Retirement Account (IRA)					</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Stock and Bond Accounts</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a:t>
            </a:r>
          </a:p>
          <a:p>
            <a:pPr algn="l"/>
            <a:endParaRPr lang="en-US" dirty="0"/>
          </a:p>
        </p:txBody>
      </p:sp>
    </p:spTree>
    <p:extLst>
      <p:ext uri="{BB962C8B-B14F-4D97-AF65-F5344CB8AC3E}">
        <p14:creationId xmlns:p14="http://schemas.microsoft.com/office/powerpoint/2010/main" val="27781431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1633-E1DB-42A5-83C4-09D24FC33D0E}"/>
              </a:ext>
            </a:extLst>
          </p:cNvPr>
          <p:cNvSpPr>
            <a:spLocks noGrp="1"/>
          </p:cNvSpPr>
          <p:nvPr>
            <p:ph type="ctrTitle"/>
          </p:nvPr>
        </p:nvSpPr>
        <p:spPr>
          <a:xfrm>
            <a:off x="914400" y="1219201"/>
            <a:ext cx="10363200" cy="922116"/>
          </a:xfrm>
        </p:spPr>
        <p:txBody>
          <a:bodyPr/>
          <a:lstStyle/>
          <a:p>
            <a:r>
              <a:rPr lang="en-US" dirty="0"/>
              <a:t>Checking Accounts</a:t>
            </a:r>
          </a:p>
        </p:txBody>
      </p:sp>
      <p:sp>
        <p:nvSpPr>
          <p:cNvPr id="3" name="Subtitle 2">
            <a:extLst>
              <a:ext uri="{FF2B5EF4-FFF2-40B4-BE49-F238E27FC236}">
                <a16:creationId xmlns:a16="http://schemas.microsoft.com/office/drawing/2014/main" id="{CE576DC6-8BE2-4AF4-8EDF-20C816268B90}"/>
              </a:ext>
            </a:extLst>
          </p:cNvPr>
          <p:cNvSpPr>
            <a:spLocks noGrp="1"/>
          </p:cNvSpPr>
          <p:nvPr>
            <p:ph type="subTitle" idx="1"/>
          </p:nvPr>
        </p:nvSpPr>
        <p:spPr>
          <a:xfrm>
            <a:off x="601885" y="2594113"/>
            <a:ext cx="10926500" cy="3044687"/>
          </a:xfrm>
        </p:spPr>
        <p:txBody>
          <a:bodyPr/>
          <a:lstStyle/>
          <a:p>
            <a:pPr lvl="1" algn="l">
              <a:defRPr/>
            </a:pPr>
            <a:r>
              <a:rPr lang="en-US" dirty="0">
                <a:solidFill>
                  <a:prstClr val="black"/>
                </a:solidFill>
                <a:latin typeface="Calibri"/>
                <a:cs typeface="Calibri" panose="020F0502020204030204" pitchFamily="34" charset="0"/>
              </a:rPr>
              <a:t>Setting Up and Keeping Records</a:t>
            </a: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Writing and Endorsing Checks</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Using ATM’s, Debit Cards, and Online Banking			</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Reconciling Your Statement				</a:t>
            </a:r>
          </a:p>
          <a:p>
            <a:pPr lvl="1" algn="l">
              <a:defRPr/>
            </a:pPr>
            <a:endPar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endParaRPr>
          </a:p>
          <a:p>
            <a:pPr algn="l"/>
            <a:endParaRPr lang="en-US" dirty="0"/>
          </a:p>
        </p:txBody>
      </p:sp>
    </p:spTree>
    <p:extLst>
      <p:ext uri="{BB962C8B-B14F-4D97-AF65-F5344CB8AC3E}">
        <p14:creationId xmlns:p14="http://schemas.microsoft.com/office/powerpoint/2010/main" val="68750701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FC807-EEFA-4E63-B298-EAE2669592A8}"/>
              </a:ext>
            </a:extLst>
          </p:cNvPr>
          <p:cNvSpPr>
            <a:spLocks noGrp="1"/>
          </p:cNvSpPr>
          <p:nvPr>
            <p:ph type="ctrTitle"/>
          </p:nvPr>
        </p:nvSpPr>
        <p:spPr>
          <a:xfrm>
            <a:off x="655983" y="1219201"/>
            <a:ext cx="10903226" cy="848138"/>
          </a:xfrm>
        </p:spPr>
        <p:txBody>
          <a:bodyPr/>
          <a:lstStyle/>
          <a:p>
            <a:r>
              <a:rPr lang="en-US" sz="4400" dirty="0"/>
              <a:t>Setting Up and Keeping Records</a:t>
            </a:r>
          </a:p>
        </p:txBody>
      </p:sp>
      <p:sp>
        <p:nvSpPr>
          <p:cNvPr id="3" name="Subtitle 2">
            <a:extLst>
              <a:ext uri="{FF2B5EF4-FFF2-40B4-BE49-F238E27FC236}">
                <a16:creationId xmlns:a16="http://schemas.microsoft.com/office/drawing/2014/main" id="{97C6ABD3-A18B-4FBC-8DE0-F2C62D7E8390}"/>
              </a:ext>
            </a:extLst>
          </p:cNvPr>
          <p:cNvSpPr>
            <a:spLocks noGrp="1"/>
          </p:cNvSpPr>
          <p:nvPr>
            <p:ph type="subTitle" idx="1"/>
          </p:nvPr>
        </p:nvSpPr>
        <p:spPr>
          <a:xfrm>
            <a:off x="586409" y="2623930"/>
            <a:ext cx="10972800" cy="3707296"/>
          </a:xfrm>
        </p:spPr>
        <p:txBody>
          <a:bodyPr/>
          <a:lstStyle/>
          <a:p>
            <a:pPr lvl="1" algn="l">
              <a:defRPr/>
            </a:pPr>
            <a:r>
              <a:rPr lang="en-US" dirty="0">
                <a:solidFill>
                  <a:prstClr val="black"/>
                </a:solidFill>
                <a:latin typeface="Calibri"/>
                <a:cs typeface="Calibri" panose="020F0502020204030204" pitchFamily="34" charset="0"/>
              </a:rPr>
              <a:t>Choosing a checking account</a:t>
            </a: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Opening a Checking Account</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Making a Deposit			</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Keeping Records	</a:t>
            </a:r>
            <a:endParaRPr lang="en-US" dirty="0"/>
          </a:p>
        </p:txBody>
      </p:sp>
    </p:spTree>
    <p:extLst>
      <p:ext uri="{BB962C8B-B14F-4D97-AF65-F5344CB8AC3E}">
        <p14:creationId xmlns:p14="http://schemas.microsoft.com/office/powerpoint/2010/main" val="414128421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FB6E-9C7C-4864-88B6-9D293741D5E0}"/>
              </a:ext>
            </a:extLst>
          </p:cNvPr>
          <p:cNvSpPr>
            <a:spLocks noGrp="1"/>
          </p:cNvSpPr>
          <p:nvPr>
            <p:ph type="ctrTitle"/>
          </p:nvPr>
        </p:nvSpPr>
        <p:spPr>
          <a:xfrm>
            <a:off x="634701" y="1247888"/>
            <a:ext cx="10940527" cy="914399"/>
          </a:xfrm>
        </p:spPr>
        <p:txBody>
          <a:bodyPr/>
          <a:lstStyle/>
          <a:p>
            <a:r>
              <a:rPr lang="en-US" sz="4400" dirty="0"/>
              <a:t>Writing and Endorsing Checks</a:t>
            </a:r>
          </a:p>
        </p:txBody>
      </p:sp>
      <p:sp>
        <p:nvSpPr>
          <p:cNvPr id="3" name="Subtitle 2">
            <a:extLst>
              <a:ext uri="{FF2B5EF4-FFF2-40B4-BE49-F238E27FC236}">
                <a16:creationId xmlns:a16="http://schemas.microsoft.com/office/drawing/2014/main" id="{FEA2E44F-EA2D-4852-99F5-FE5D44E91FEF}"/>
              </a:ext>
            </a:extLst>
          </p:cNvPr>
          <p:cNvSpPr>
            <a:spLocks noGrp="1"/>
          </p:cNvSpPr>
          <p:nvPr>
            <p:ph type="subTitle" idx="1"/>
          </p:nvPr>
        </p:nvSpPr>
        <p:spPr>
          <a:xfrm>
            <a:off x="634701" y="2377440"/>
            <a:ext cx="10940527" cy="4023360"/>
          </a:xfrm>
        </p:spPr>
        <p:txBody>
          <a:bodyPr/>
          <a:lstStyle/>
          <a:p>
            <a:pPr lvl="1" algn="l">
              <a:defRPr/>
            </a:pPr>
            <a:r>
              <a:rPr lang="en-US" dirty="0">
                <a:solidFill>
                  <a:prstClr val="black"/>
                </a:solidFill>
                <a:latin typeface="Calibri"/>
                <a:cs typeface="Calibri" panose="020F0502020204030204" pitchFamily="34" charset="0"/>
              </a:rPr>
              <a:t>Writing Checks					Endorsing Checks</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Pen							Blank</a:t>
            </a:r>
          </a:p>
          <a:p>
            <a:pPr lvl="1" algn="l">
              <a:defRPr/>
            </a:pPr>
            <a:r>
              <a:rPr lang="en-US" dirty="0">
                <a:solidFill>
                  <a:prstClr val="black"/>
                </a:solidFill>
                <a:latin typeface="Calibri"/>
                <a:cs typeface="Calibri" panose="020F0502020204030204" pitchFamily="34" charset="0"/>
              </a:rPr>
              <a:t>	Current Date					Restrictive</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Payee							Special		</a:t>
            </a:r>
          </a:p>
          <a:p>
            <a:pPr lvl="1" algn="l">
              <a:defRPr/>
            </a:pPr>
            <a:r>
              <a:rPr lang="en-US" dirty="0">
                <a:solidFill>
                  <a:prstClr val="black"/>
                </a:solidFill>
                <a:latin typeface="Calibri"/>
                <a:cs typeface="Calibri" panose="020F0502020204030204" pitchFamily="34" charset="0"/>
              </a:rPr>
              <a:t>	Amount (numerically)</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Amount (written out)				</a:t>
            </a:r>
          </a:p>
        </p:txBody>
      </p:sp>
    </p:spTree>
    <p:extLst>
      <p:ext uri="{BB962C8B-B14F-4D97-AF65-F5344CB8AC3E}">
        <p14:creationId xmlns:p14="http://schemas.microsoft.com/office/powerpoint/2010/main" val="124223212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30499-C4D3-4309-AE26-E1164D91DB97}"/>
              </a:ext>
            </a:extLst>
          </p:cNvPr>
          <p:cNvSpPr>
            <a:spLocks noGrp="1"/>
          </p:cNvSpPr>
          <p:nvPr>
            <p:ph type="ctrTitle"/>
          </p:nvPr>
        </p:nvSpPr>
        <p:spPr>
          <a:xfrm>
            <a:off x="914400" y="1219200"/>
            <a:ext cx="10363200" cy="1062087"/>
          </a:xfrm>
        </p:spPr>
        <p:txBody>
          <a:bodyPr/>
          <a:lstStyle/>
          <a:p>
            <a:r>
              <a:rPr lang="en-US" dirty="0"/>
              <a:t>Standard 3: Saving</a:t>
            </a:r>
          </a:p>
        </p:txBody>
      </p:sp>
      <p:sp>
        <p:nvSpPr>
          <p:cNvPr id="3" name="Subtitle 2">
            <a:extLst>
              <a:ext uri="{FF2B5EF4-FFF2-40B4-BE49-F238E27FC236}">
                <a16:creationId xmlns:a16="http://schemas.microsoft.com/office/drawing/2014/main" id="{4124DDD7-806B-4915-8785-996C2CB9CC4B}"/>
              </a:ext>
            </a:extLst>
          </p:cNvPr>
          <p:cNvSpPr>
            <a:spLocks noGrp="1"/>
          </p:cNvSpPr>
          <p:nvPr>
            <p:ph type="subTitle" idx="1"/>
          </p:nvPr>
        </p:nvSpPr>
        <p:spPr>
          <a:xfrm>
            <a:off x="697583" y="2281287"/>
            <a:ext cx="10774837" cy="3357513"/>
          </a:xfrm>
        </p:spPr>
        <p:txBody>
          <a:bodyPr/>
          <a:lstStyle/>
          <a:p>
            <a:pPr marL="0" marR="0" lvl="0" indent="0" algn="l" defTabSz="914400" rtl="0" eaLnBrk="1" fontAlgn="base" latinLnBrk="0" hangingPunct="1">
              <a:lnSpc>
                <a:spcPct val="100000"/>
              </a:lnSpc>
              <a:spcBef>
                <a:spcPts val="0"/>
              </a:spcBef>
              <a:spcAft>
                <a:spcPts val="1800"/>
              </a:spcAft>
              <a:buClrTx/>
              <a:buSzTx/>
              <a:buFont typeface="Arial" pitchFamily="-108" charset="0"/>
              <a:buNone/>
              <a:tabLst/>
              <a:defRPr/>
            </a:pPr>
            <a:r>
              <a:rPr kumimoji="0" lang="en-US" sz="3200" b="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Light" panose="020F0302020204030204" pitchFamily="34" charset="0"/>
              </a:rPr>
              <a:t>Saving is the part of income that people choose to </a:t>
            </a:r>
            <a:r>
              <a:rPr kumimoji="0" lang="en-US" sz="3200" b="1"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Light" panose="020F0302020204030204" pitchFamily="34" charset="0"/>
              </a:rPr>
              <a:t>set aside </a:t>
            </a:r>
            <a:r>
              <a:rPr kumimoji="0" lang="en-US" sz="3200" b="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Light" panose="020F0302020204030204" pitchFamily="34" charset="0"/>
              </a:rPr>
              <a:t>for future uses. People save for </a:t>
            </a:r>
            <a:r>
              <a:rPr kumimoji="0" lang="en-US" sz="3200" b="1"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Light" panose="020F0302020204030204" pitchFamily="34" charset="0"/>
              </a:rPr>
              <a:t>different reasons </a:t>
            </a:r>
            <a:r>
              <a:rPr kumimoji="0" lang="en-US" sz="3200" b="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Light" panose="020F0302020204030204" pitchFamily="34" charset="0"/>
              </a:rPr>
              <a:t>during the course of their lives. People make </a:t>
            </a:r>
            <a:r>
              <a:rPr kumimoji="0" lang="en-US" sz="3200" b="1"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Light" panose="020F0302020204030204" pitchFamily="34" charset="0"/>
              </a:rPr>
              <a:t>different choices </a:t>
            </a:r>
            <a:r>
              <a:rPr kumimoji="0" lang="en-US" sz="3200" b="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Light" panose="020F0302020204030204" pitchFamily="34" charset="0"/>
              </a:rPr>
              <a:t>about how they save and how much they save. </a:t>
            </a:r>
            <a:r>
              <a:rPr kumimoji="0" lang="en-US" sz="3200" b="1"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Light" panose="020F0302020204030204" pitchFamily="34" charset="0"/>
              </a:rPr>
              <a:t>Time, interest rates, and inflation </a:t>
            </a:r>
            <a:r>
              <a:rPr kumimoji="0" lang="en-US" sz="3200" b="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Light" panose="020F0302020204030204" pitchFamily="34" charset="0"/>
              </a:rPr>
              <a:t>affect the value of savings.</a:t>
            </a:r>
            <a:endParaRPr kumimoji="0" lang="en-US" sz="3200" b="0" i="0" u="none" strike="noStrike" kern="1200" cap="none" spc="0" normalizeH="0" baseline="0" noProof="0" dirty="0">
              <a:ln>
                <a:noFill/>
              </a:ln>
              <a:solidFill>
                <a:prstClr val="black"/>
              </a:solidFill>
              <a:effectLst/>
              <a:uLnTx/>
              <a:uFillTx/>
              <a:latin typeface="Calibri"/>
              <a:ea typeface="ＭＳ Ｐゴシック" pitchFamily="-108" charset="-128"/>
              <a:cs typeface="Calibri Light" panose="020F0302020204030204" pitchFamily="34" charset="0"/>
            </a:endParaRPr>
          </a:p>
          <a:p>
            <a:endParaRPr lang="en-US" dirty="0"/>
          </a:p>
        </p:txBody>
      </p:sp>
    </p:spTree>
    <p:extLst>
      <p:ext uri="{BB962C8B-B14F-4D97-AF65-F5344CB8AC3E}">
        <p14:creationId xmlns:p14="http://schemas.microsoft.com/office/powerpoint/2010/main" val="1843166425"/>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CDD45-AA65-457A-A90B-DF74E62FDE2D}"/>
              </a:ext>
            </a:extLst>
          </p:cNvPr>
          <p:cNvSpPr>
            <a:spLocks noGrp="1"/>
          </p:cNvSpPr>
          <p:nvPr>
            <p:ph type="ctrTitle"/>
          </p:nvPr>
        </p:nvSpPr>
        <p:spPr>
          <a:xfrm>
            <a:off x="591671" y="1219201"/>
            <a:ext cx="10994315" cy="878540"/>
          </a:xfrm>
        </p:spPr>
        <p:txBody>
          <a:bodyPr/>
          <a:lstStyle/>
          <a:p>
            <a:r>
              <a:rPr lang="en-US" sz="4400" dirty="0"/>
              <a:t>Using ATM’s and Debit Cards</a:t>
            </a:r>
          </a:p>
        </p:txBody>
      </p:sp>
      <p:sp>
        <p:nvSpPr>
          <p:cNvPr id="3" name="Subtitle 2">
            <a:extLst>
              <a:ext uri="{FF2B5EF4-FFF2-40B4-BE49-F238E27FC236}">
                <a16:creationId xmlns:a16="http://schemas.microsoft.com/office/drawing/2014/main" id="{B13A5A95-C468-4417-A9B0-A27D092F6922}"/>
              </a:ext>
            </a:extLst>
          </p:cNvPr>
          <p:cNvSpPr>
            <a:spLocks noGrp="1"/>
          </p:cNvSpPr>
          <p:nvPr>
            <p:ph type="subTitle" idx="1"/>
          </p:nvPr>
        </p:nvSpPr>
        <p:spPr>
          <a:xfrm>
            <a:off x="591671" y="2097741"/>
            <a:ext cx="10994315" cy="4313817"/>
          </a:xfrm>
        </p:spPr>
        <p:txBody>
          <a:bodyPr/>
          <a:lstStyle/>
          <a:p>
            <a:pPr lvl="1" algn="l">
              <a:defRPr/>
            </a:pPr>
            <a:r>
              <a:rPr lang="en-US" sz="2400" dirty="0">
                <a:solidFill>
                  <a:prstClr val="black"/>
                </a:solidFill>
                <a:latin typeface="Calibri"/>
                <a:cs typeface="Calibri" panose="020F0502020204030204" pitchFamily="34" charset="0"/>
              </a:rPr>
              <a:t>ATM (Automated Teller Machine)</a:t>
            </a: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Debit Cards		</a:t>
            </a:r>
          </a:p>
          <a:p>
            <a:pPr lvl="1" algn="l">
              <a:defRPr/>
            </a:pP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PIN (Personal Identification Number)			Accessing ATM’s</a:t>
            </a:r>
          </a:p>
          <a:p>
            <a:pPr lvl="1" algn="l">
              <a:defRPr/>
            </a:pP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Deposit Availability					Make payments at stores</a:t>
            </a:r>
          </a:p>
          <a:p>
            <a:pPr lvl="1" algn="l">
              <a:defRPr/>
            </a:pPr>
            <a:r>
              <a:rPr kumimoji="0" lang="en-US" sz="24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Withdrawals (</a:t>
            </a:r>
            <a:r>
              <a:rPr lang="en-US" sz="2400" dirty="0">
                <a:solidFill>
                  <a:prstClr val="black"/>
                </a:solidFill>
                <a:latin typeface="Calibri"/>
                <a:cs typeface="Calibri" panose="020F0502020204030204" pitchFamily="34" charset="0"/>
              </a:rPr>
              <a:t>In and out of Network)			Amount withdrawn now</a:t>
            </a:r>
          </a:p>
          <a:p>
            <a:pPr lvl="1" algn="l">
              <a:defRPr/>
            </a:pPr>
            <a:r>
              <a:rPr lang="en-US" sz="2400" dirty="0">
                <a:solidFill>
                  <a:prstClr val="black"/>
                </a:solidFill>
                <a:latin typeface="Calibri"/>
                <a:cs typeface="Calibri" panose="020F0502020204030204" pitchFamily="34" charset="0"/>
              </a:rPr>
              <a:t>								Keep receipts</a:t>
            </a:r>
            <a:endParaRPr lang="en-US" sz="2400" dirty="0"/>
          </a:p>
        </p:txBody>
      </p:sp>
    </p:spTree>
    <p:extLst>
      <p:ext uri="{BB962C8B-B14F-4D97-AF65-F5344CB8AC3E}">
        <p14:creationId xmlns:p14="http://schemas.microsoft.com/office/powerpoint/2010/main" val="244805149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7F0A1-F97F-44A4-BC23-3BEF556DE33A}"/>
              </a:ext>
            </a:extLst>
          </p:cNvPr>
          <p:cNvSpPr>
            <a:spLocks noGrp="1"/>
          </p:cNvSpPr>
          <p:nvPr>
            <p:ph type="ctrTitle"/>
          </p:nvPr>
        </p:nvSpPr>
        <p:spPr>
          <a:xfrm>
            <a:off x="623945" y="1219201"/>
            <a:ext cx="10940526" cy="727933"/>
          </a:xfrm>
        </p:spPr>
        <p:txBody>
          <a:bodyPr/>
          <a:lstStyle/>
          <a:p>
            <a:r>
              <a:rPr lang="en-US" sz="4400" dirty="0"/>
              <a:t>Online Banking</a:t>
            </a:r>
          </a:p>
        </p:txBody>
      </p:sp>
      <p:sp>
        <p:nvSpPr>
          <p:cNvPr id="3" name="Subtitle 2">
            <a:extLst>
              <a:ext uri="{FF2B5EF4-FFF2-40B4-BE49-F238E27FC236}">
                <a16:creationId xmlns:a16="http://schemas.microsoft.com/office/drawing/2014/main" id="{D85B7D54-5D68-4B14-9335-C0A657091FDF}"/>
              </a:ext>
            </a:extLst>
          </p:cNvPr>
          <p:cNvSpPr>
            <a:spLocks noGrp="1"/>
          </p:cNvSpPr>
          <p:nvPr>
            <p:ph type="subTitle" idx="1"/>
          </p:nvPr>
        </p:nvSpPr>
        <p:spPr>
          <a:xfrm>
            <a:off x="623945" y="1947135"/>
            <a:ext cx="10940525" cy="4464424"/>
          </a:xfrm>
        </p:spPr>
        <p:txBody>
          <a:bodyPr/>
          <a:lstStyle/>
          <a:p>
            <a:pPr lvl="1" algn="l">
              <a:defRPr/>
            </a:pPr>
            <a:r>
              <a:rPr lang="en-US" dirty="0">
                <a:solidFill>
                  <a:prstClr val="black"/>
                </a:solidFill>
                <a:latin typeface="Calibri"/>
                <a:cs typeface="Calibri" panose="020F0502020204030204" pitchFamily="34" charset="0"/>
              </a:rPr>
              <a:t>Connects you to your account over the internet 24/7</a:t>
            </a: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Paycheck deposited automatically, bill pay, transfer funds between accounts, and checking balances</a:t>
            </a:r>
          </a:p>
          <a:p>
            <a:pPr lvl="1" algn="l">
              <a:defRPr/>
            </a:pPr>
            <a:r>
              <a:rPr lang="en-US" dirty="0">
                <a:solidFill>
                  <a:prstClr val="black"/>
                </a:solidFill>
                <a:latin typeface="Calibri"/>
                <a:cs typeface="Calibri" panose="020F0502020204030204" pitchFamily="34" charset="0"/>
              </a:rPr>
              <a:t>Allows for recurring payments to be set up</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Username and password</a:t>
            </a:r>
          </a:p>
          <a:p>
            <a:pPr lvl="1" algn="l">
              <a:defRPr/>
            </a:pPr>
            <a:r>
              <a:rPr lang="en-US" dirty="0">
                <a:solidFill>
                  <a:prstClr val="black"/>
                </a:solidFill>
                <a:latin typeface="Calibri"/>
                <a:cs typeface="Calibri" panose="020F0502020204030204" pitchFamily="34" charset="0"/>
              </a:rPr>
              <a:t>Statement balances</a:t>
            </a: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a:t>
            </a:r>
          </a:p>
          <a:p>
            <a:pPr lvl="1" algn="l">
              <a:defRPr/>
            </a:pPr>
            <a:r>
              <a:rPr kumimoji="0" lang="en-US" sz="2800" b="0" i="0" u="none" strike="noStrike" kern="1200" cap="none" spc="0" normalizeH="0" baseline="0" noProof="0" dirty="0">
                <a:ln>
                  <a:noFill/>
                </a:ln>
                <a:solidFill>
                  <a:prstClr val="black"/>
                </a:solidFill>
                <a:effectLst/>
                <a:uLnTx/>
                <a:uFillTx/>
                <a:latin typeface="Calibri"/>
                <a:ea typeface="ＭＳ Ｐゴシック" pitchFamily="-108" charset="-128"/>
                <a:cs typeface="Calibri" panose="020F0502020204030204" pitchFamily="34" charset="0"/>
              </a:rPr>
              <a:t>	</a:t>
            </a:r>
            <a:endParaRPr lang="en-US" dirty="0"/>
          </a:p>
        </p:txBody>
      </p:sp>
    </p:spTree>
    <p:extLst>
      <p:ext uri="{BB962C8B-B14F-4D97-AF65-F5344CB8AC3E}">
        <p14:creationId xmlns:p14="http://schemas.microsoft.com/office/powerpoint/2010/main" val="205340010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D2DFA-506F-40A2-9839-8CDB38038117}"/>
              </a:ext>
            </a:extLst>
          </p:cNvPr>
          <p:cNvSpPr>
            <a:spLocks noGrp="1"/>
          </p:cNvSpPr>
          <p:nvPr>
            <p:ph type="ctrTitle"/>
          </p:nvPr>
        </p:nvSpPr>
        <p:spPr/>
        <p:txBody>
          <a:bodyPr/>
          <a:lstStyle/>
          <a:p>
            <a:r>
              <a:rPr lang="en-US" dirty="0"/>
              <a:t>Questions?</a:t>
            </a:r>
          </a:p>
        </p:txBody>
      </p:sp>
      <p:sp>
        <p:nvSpPr>
          <p:cNvPr id="3" name="Subtitle 2">
            <a:extLst>
              <a:ext uri="{FF2B5EF4-FFF2-40B4-BE49-F238E27FC236}">
                <a16:creationId xmlns:a16="http://schemas.microsoft.com/office/drawing/2014/main" id="{CD436800-2608-4DAF-82BF-85381741426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80546447"/>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A32CC-52CC-48FA-AA7E-6FBEE39E811C}"/>
              </a:ext>
            </a:extLst>
          </p:cNvPr>
          <p:cNvSpPr>
            <a:spLocks noGrp="1"/>
          </p:cNvSpPr>
          <p:nvPr>
            <p:ph type="ctrTitle"/>
          </p:nvPr>
        </p:nvSpPr>
        <p:spPr>
          <a:xfrm>
            <a:off x="914400" y="1219200"/>
            <a:ext cx="10363200" cy="1190513"/>
          </a:xfrm>
        </p:spPr>
        <p:txBody>
          <a:bodyPr/>
          <a:lstStyle/>
          <a:p>
            <a:r>
              <a:rPr lang="en-US" sz="5500" dirty="0"/>
              <a:t>References</a:t>
            </a:r>
          </a:p>
        </p:txBody>
      </p:sp>
      <p:sp>
        <p:nvSpPr>
          <p:cNvPr id="3" name="Subtitle 2">
            <a:extLst>
              <a:ext uri="{FF2B5EF4-FFF2-40B4-BE49-F238E27FC236}">
                <a16:creationId xmlns:a16="http://schemas.microsoft.com/office/drawing/2014/main" id="{951BBBEF-19B3-4D48-90EC-F0A35B452D60}"/>
              </a:ext>
            </a:extLst>
          </p:cNvPr>
          <p:cNvSpPr>
            <a:spLocks noGrp="1"/>
          </p:cNvSpPr>
          <p:nvPr>
            <p:ph type="subTitle" idx="1"/>
          </p:nvPr>
        </p:nvSpPr>
        <p:spPr>
          <a:xfrm>
            <a:off x="666973" y="2216075"/>
            <a:ext cx="10875981" cy="4012603"/>
          </a:xfrm>
        </p:spPr>
        <p:txBody>
          <a:bodyPr/>
          <a:lstStyle/>
          <a:p>
            <a:pPr marL="0" marR="0" lvl="0" indent="0" algn="l" defTabSz="914400" rtl="0" eaLnBrk="1" fontAlgn="base" latinLnBrk="0" hangingPunct="1">
              <a:lnSpc>
                <a:spcPct val="100000"/>
              </a:lnSpc>
              <a:spcBef>
                <a:spcPts val="0"/>
              </a:spcBef>
              <a:spcAft>
                <a:spcPts val="1800"/>
              </a:spcAft>
              <a:buClrTx/>
              <a:buSzTx/>
              <a:buFont typeface="Arial" pitchFamily="-108"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ＭＳ Ｐゴシック" pitchFamily="-108" charset="-128"/>
                <a:cs typeface="Calibri" panose="020F0502020204030204" pitchFamily="34" charset="0"/>
              </a:rPr>
              <a:t>National Standards for Financial Literacy</a:t>
            </a:r>
          </a:p>
          <a:p>
            <a:pPr marL="0" marR="0" lvl="0" indent="0" algn="l" defTabSz="914400" rtl="0" eaLnBrk="1" fontAlgn="base" latinLnBrk="0" hangingPunct="1">
              <a:lnSpc>
                <a:spcPct val="100000"/>
              </a:lnSpc>
              <a:spcBef>
                <a:spcPts val="0"/>
              </a:spcBef>
              <a:spcAft>
                <a:spcPts val="1800"/>
              </a:spcAft>
              <a:buClrTx/>
              <a:buSzTx/>
              <a:buFont typeface="Arial" pitchFamily="-108" charset="0"/>
              <a:buNone/>
              <a:tabLst/>
              <a:defRPr/>
            </a:pPr>
            <a:r>
              <a:rPr kumimoji="0" lang="en-US" sz="2800" b="0" i="0" u="none" strike="noStrike" kern="1200" cap="none" spc="0" normalizeH="0" baseline="0" noProof="0" dirty="0">
                <a:ln>
                  <a:noFill/>
                </a:ln>
                <a:solidFill>
                  <a:prstClr val="black"/>
                </a:solidFill>
                <a:effectLst/>
                <a:uLnTx/>
                <a:uFillTx/>
                <a:latin typeface="Calibri Light" panose="020F0302020204030204" pitchFamily="34" charset="0"/>
                <a:ea typeface="ＭＳ Ｐゴシック" pitchFamily="-108" charset="-128"/>
                <a:cs typeface="Calibri Light" panose="020F0302020204030204" pitchFamily="34" charset="0"/>
                <a:hlinkClick r:id="rId2"/>
              </a:rPr>
              <a:t>https://www.councilforeconed.org/resource/national-standards-for-financial-literacy/#sthash.11CbykLO.dpbs</a:t>
            </a:r>
            <a:endParaRPr kumimoji="0" lang="en-US" sz="2800" b="0" i="0" u="none" strike="noStrike" kern="1200" cap="none" spc="0" normalizeH="0" baseline="0" noProof="0" dirty="0">
              <a:ln>
                <a:noFill/>
              </a:ln>
              <a:solidFill>
                <a:prstClr val="black"/>
              </a:solidFill>
              <a:effectLst/>
              <a:uLnTx/>
              <a:uFillTx/>
              <a:latin typeface="Calibri Light" panose="020F0302020204030204" pitchFamily="34" charset="0"/>
              <a:ea typeface="ＭＳ Ｐゴシック" pitchFamily="-108" charset="-128"/>
              <a:cs typeface="Calibri Light" panose="020F0302020204030204" pitchFamily="34" charset="0"/>
            </a:endParaRPr>
          </a:p>
          <a:p>
            <a:pPr marL="0" marR="0" lvl="0" indent="0" algn="l" defTabSz="914400" rtl="0" eaLnBrk="1" fontAlgn="base" latinLnBrk="0" hangingPunct="1">
              <a:lnSpc>
                <a:spcPct val="100000"/>
              </a:lnSpc>
              <a:spcBef>
                <a:spcPts val="0"/>
              </a:spcBef>
              <a:spcAft>
                <a:spcPts val="1800"/>
              </a:spcAft>
              <a:buClrTx/>
              <a:buSzTx/>
              <a:buFont typeface="Arial" pitchFamily="-108" charset="0"/>
              <a:buNone/>
              <a:tabLst/>
              <a:defRPr/>
            </a:pPr>
            <a:r>
              <a:rPr lang="en-US" dirty="0">
                <a:solidFill>
                  <a:prstClr val="black"/>
                </a:solidFill>
                <a:latin typeface="Calibri" panose="020F0502020204030204" pitchFamily="34" charset="0"/>
                <a:cs typeface="Calibri" panose="020F0502020204030204" pitchFamily="34" charset="0"/>
              </a:rPr>
              <a:t>Financial Institutions and Services</a:t>
            </a:r>
          </a:p>
          <a:p>
            <a:pPr marL="0" marR="0" lvl="0" indent="0" algn="l" defTabSz="914400" rtl="0" eaLnBrk="1" fontAlgn="base" latinLnBrk="0" hangingPunct="1">
              <a:lnSpc>
                <a:spcPct val="100000"/>
              </a:lnSpc>
              <a:spcBef>
                <a:spcPts val="0"/>
              </a:spcBef>
              <a:spcAft>
                <a:spcPts val="1800"/>
              </a:spcAft>
              <a:buClrTx/>
              <a:buSzTx/>
              <a:buFont typeface="Arial" pitchFamily="-108"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hlinkClick r:id="rId3"/>
              </a:rPr>
              <a:t>https://www.econedlink.org/resources/financial-institutions-and-services/</a:t>
            </a: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97566863"/>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D76A9-E08B-411E-963D-B03109CD49D8}"/>
              </a:ext>
            </a:extLst>
          </p:cNvPr>
          <p:cNvSpPr>
            <a:spLocks noGrp="1"/>
          </p:cNvSpPr>
          <p:nvPr>
            <p:ph type="ctrTitle"/>
          </p:nvPr>
        </p:nvSpPr>
        <p:spPr>
          <a:xfrm>
            <a:off x="914400" y="1527586"/>
            <a:ext cx="10363200" cy="1559859"/>
          </a:xfrm>
        </p:spPr>
        <p:txBody>
          <a:bodyPr/>
          <a:lstStyle/>
          <a:p>
            <a:r>
              <a:rPr lang="en-US" sz="5500" dirty="0"/>
              <a:t>CEE Affiliates</a:t>
            </a:r>
          </a:p>
        </p:txBody>
      </p:sp>
      <p:sp>
        <p:nvSpPr>
          <p:cNvPr id="3" name="Subtitle 2">
            <a:extLst>
              <a:ext uri="{FF2B5EF4-FFF2-40B4-BE49-F238E27FC236}">
                <a16:creationId xmlns:a16="http://schemas.microsoft.com/office/drawing/2014/main" id="{32984503-8269-41AF-81B3-9E9720DD9503}"/>
              </a:ext>
            </a:extLst>
          </p:cNvPr>
          <p:cNvSpPr>
            <a:spLocks noGrp="1"/>
          </p:cNvSpPr>
          <p:nvPr>
            <p:ph type="subTitle" idx="1"/>
          </p:nvPr>
        </p:nvSpPr>
        <p:spPr>
          <a:xfrm>
            <a:off x="1237129" y="5766099"/>
            <a:ext cx="9907793" cy="731520"/>
          </a:xfrm>
        </p:spPr>
        <p:txBody>
          <a:bodyPr/>
          <a:lstStyle/>
          <a:p>
            <a:r>
              <a:rPr lang="en-US" sz="1800" dirty="0">
                <a:latin typeface="Arial" panose="020B0604020202020204" pitchFamily="34" charset="0"/>
                <a:cs typeface="Arial" panose="020B0604020202020204" pitchFamily="34" charset="0"/>
                <a:hlinkClick r:id="rId2"/>
              </a:rPr>
              <a:t>https://www.councilforeconed.org/resources/local-affiliates/</a:t>
            </a:r>
            <a:endParaRPr lang="en-US" sz="1800" dirty="0">
              <a:latin typeface="Arial" panose="020B0604020202020204" pitchFamily="34" charset="0"/>
              <a:cs typeface="Arial" panose="020B0604020202020204" pitchFamily="34" charset="0"/>
            </a:endParaRPr>
          </a:p>
        </p:txBody>
      </p:sp>
      <p:pic>
        <p:nvPicPr>
          <p:cNvPr id="4" name="Picture 4" descr="A picture containing bird&#10;&#10;Description generated with very high confidence">
            <a:extLst>
              <a:ext uri="{FF2B5EF4-FFF2-40B4-BE49-F238E27FC236}">
                <a16:creationId xmlns:a16="http://schemas.microsoft.com/office/drawing/2014/main" id="{478064C1-1A4F-41F8-BB53-E151FC98BCA4}"/>
              </a:ext>
            </a:extLst>
          </p:cNvPr>
          <p:cNvPicPr>
            <a:picLocks noChangeAspect="1"/>
          </p:cNvPicPr>
          <p:nvPr/>
        </p:nvPicPr>
        <p:blipFill>
          <a:blip r:embed="rId3"/>
          <a:stretch>
            <a:fillRect/>
          </a:stretch>
        </p:blipFill>
        <p:spPr>
          <a:xfrm>
            <a:off x="2618513" y="3170816"/>
            <a:ext cx="6095999" cy="2261795"/>
          </a:xfrm>
          <a:prstGeom prst="rect">
            <a:avLst/>
          </a:prstGeom>
        </p:spPr>
      </p:pic>
    </p:spTree>
    <p:extLst>
      <p:ext uri="{BB962C8B-B14F-4D97-AF65-F5344CB8AC3E}">
        <p14:creationId xmlns:p14="http://schemas.microsoft.com/office/powerpoint/2010/main" val="37632841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F25AC-21C6-4DCF-94A8-4C9F72586786}"/>
              </a:ext>
            </a:extLst>
          </p:cNvPr>
          <p:cNvSpPr>
            <a:spLocks noGrp="1"/>
          </p:cNvSpPr>
          <p:nvPr>
            <p:ph type="ctrTitle"/>
          </p:nvPr>
        </p:nvSpPr>
        <p:spPr>
          <a:xfrm>
            <a:off x="914400" y="1219200"/>
            <a:ext cx="10363200" cy="1043233"/>
          </a:xfrm>
        </p:spPr>
        <p:txBody>
          <a:bodyPr/>
          <a:lstStyle/>
          <a:p>
            <a:r>
              <a:rPr lang="en-US" sz="4400" dirty="0"/>
              <a:t>Objectives</a:t>
            </a:r>
          </a:p>
        </p:txBody>
      </p:sp>
      <p:sp>
        <p:nvSpPr>
          <p:cNvPr id="3" name="Subtitle 2">
            <a:extLst>
              <a:ext uri="{FF2B5EF4-FFF2-40B4-BE49-F238E27FC236}">
                <a16:creationId xmlns:a16="http://schemas.microsoft.com/office/drawing/2014/main" id="{FA275134-720E-4AF3-BE48-9E68B1EA61CE}"/>
              </a:ext>
            </a:extLst>
          </p:cNvPr>
          <p:cNvSpPr>
            <a:spLocks noGrp="1"/>
          </p:cNvSpPr>
          <p:nvPr>
            <p:ph type="subTitle" idx="1"/>
          </p:nvPr>
        </p:nvSpPr>
        <p:spPr>
          <a:xfrm>
            <a:off x="591671" y="2196445"/>
            <a:ext cx="11037345" cy="3442355"/>
          </a:xfrm>
        </p:spPr>
        <p:txBody>
          <a:bodyPr/>
          <a:lstStyle/>
          <a:p>
            <a:pPr marL="0" marR="0" lvl="0" indent="0" algn="l" defTabSz="914400" rtl="0" eaLnBrk="1" fontAlgn="base" latinLnBrk="0" hangingPunct="1">
              <a:lnSpc>
                <a:spcPct val="100000"/>
              </a:lnSpc>
              <a:spcBef>
                <a:spcPts val="0"/>
              </a:spcBef>
              <a:spcAft>
                <a:spcPts val="1800"/>
              </a:spcAft>
              <a:buClrTx/>
              <a:buSzTx/>
              <a:buFont typeface="Arial" pitchFamily="-108"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Students will be able to :  </a:t>
            </a:r>
          </a:p>
          <a:p>
            <a:pPr marL="342900" marR="0" lvl="0" indent="-342900" algn="l" defTabSz="914400" rtl="0" eaLnBrk="1" fontAlgn="base" latinLnBrk="0" hangingPunct="1">
              <a:lnSpc>
                <a:spcPct val="100000"/>
              </a:lnSpc>
              <a:spcBef>
                <a:spcPts val="0"/>
              </a:spcBef>
              <a:spcAft>
                <a:spcPts val="1800"/>
              </a:spcAft>
              <a:buClrTx/>
              <a:buSzTx/>
              <a:buFont typeface="Arial" pitchFamily="-108"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Determine the appropriate financial institution to use for various types in financial services.</a:t>
            </a:r>
          </a:p>
          <a:p>
            <a:pPr marL="342900" marR="0" lvl="0" indent="-342900" algn="l" defTabSz="914400" rtl="0" eaLnBrk="1" fontAlgn="base" latinLnBrk="0" hangingPunct="1">
              <a:lnSpc>
                <a:spcPct val="100000"/>
              </a:lnSpc>
              <a:spcBef>
                <a:spcPts val="0"/>
              </a:spcBef>
              <a:spcAft>
                <a:spcPts val="1800"/>
              </a:spcAft>
              <a:buClrTx/>
              <a:buSzTx/>
              <a:buFont typeface="Arial" pitchFamily="-108"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Determine the appropriate financial service for different situations.</a:t>
            </a:r>
          </a:p>
          <a:p>
            <a:endParaRPr lang="en-US" dirty="0"/>
          </a:p>
        </p:txBody>
      </p:sp>
    </p:spTree>
    <p:extLst>
      <p:ext uri="{BB962C8B-B14F-4D97-AF65-F5344CB8AC3E}">
        <p14:creationId xmlns:p14="http://schemas.microsoft.com/office/powerpoint/2010/main" val="219476016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6B4A1-5DEA-4809-9CE5-592B96530790}"/>
              </a:ext>
            </a:extLst>
          </p:cNvPr>
          <p:cNvSpPr>
            <a:spLocks noGrp="1"/>
          </p:cNvSpPr>
          <p:nvPr>
            <p:ph type="ctrTitle"/>
          </p:nvPr>
        </p:nvSpPr>
        <p:spPr>
          <a:xfrm>
            <a:off x="914400" y="1219200"/>
            <a:ext cx="10363200" cy="1231769"/>
          </a:xfrm>
        </p:spPr>
        <p:txBody>
          <a:bodyPr/>
          <a:lstStyle/>
          <a:p>
            <a:r>
              <a:rPr lang="en-US" sz="4400" dirty="0"/>
              <a:t>Warm up</a:t>
            </a:r>
          </a:p>
        </p:txBody>
      </p:sp>
      <p:sp>
        <p:nvSpPr>
          <p:cNvPr id="3" name="Subtitle 2">
            <a:extLst>
              <a:ext uri="{FF2B5EF4-FFF2-40B4-BE49-F238E27FC236}">
                <a16:creationId xmlns:a16="http://schemas.microsoft.com/office/drawing/2014/main" id="{B1B2C73E-9321-4891-A546-D656570196D1}"/>
              </a:ext>
            </a:extLst>
          </p:cNvPr>
          <p:cNvSpPr>
            <a:spLocks noGrp="1"/>
          </p:cNvSpPr>
          <p:nvPr>
            <p:ph type="subTitle" idx="1"/>
          </p:nvPr>
        </p:nvSpPr>
        <p:spPr>
          <a:xfrm>
            <a:off x="570155" y="2450969"/>
            <a:ext cx="10972800" cy="3187831"/>
          </a:xfrm>
        </p:spPr>
        <p:txBody>
          <a:bodyPr/>
          <a:lstStyle/>
          <a:p>
            <a:pPr marR="0" lvl="0" algn="l" defTabSz="914400" rtl="0" eaLnBrk="1" fontAlgn="base" latinLnBrk="0" hangingPunct="1">
              <a:lnSpc>
                <a:spcPct val="100000"/>
              </a:lnSpc>
              <a:spcBef>
                <a:spcPts val="0"/>
              </a:spcBef>
              <a:spcAft>
                <a:spcPts val="1800"/>
              </a:spcAft>
              <a:buClrTx/>
              <a:buSzTx/>
              <a:tabLst/>
              <a:defRPr/>
            </a:pPr>
            <a:r>
              <a:rPr kumimoji="0" lang="en-US" sz="3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Put students into small groups of two (elbow partners). </a:t>
            </a:r>
          </a:p>
          <a:p>
            <a:pPr marR="0" lvl="0" algn="l" defTabSz="914400" rtl="0" eaLnBrk="1" fontAlgn="base" latinLnBrk="0" hangingPunct="1">
              <a:lnSpc>
                <a:spcPct val="100000"/>
              </a:lnSpc>
              <a:spcBef>
                <a:spcPts val="0"/>
              </a:spcBef>
              <a:spcAft>
                <a:spcPts val="1800"/>
              </a:spcAft>
              <a:buClrTx/>
              <a:buSzTx/>
              <a:tabLst/>
              <a:defRPr/>
            </a:pPr>
            <a:r>
              <a:rPr kumimoji="0" lang="en-US" sz="3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Ask students:</a:t>
            </a:r>
          </a:p>
          <a:p>
            <a:pPr marR="0" lvl="0" algn="l" defTabSz="914400" rtl="0" eaLnBrk="1" fontAlgn="base" latinLnBrk="0" hangingPunct="1">
              <a:lnSpc>
                <a:spcPct val="100000"/>
              </a:lnSpc>
              <a:spcBef>
                <a:spcPts val="0"/>
              </a:spcBef>
              <a:spcAft>
                <a:spcPts val="1800"/>
              </a:spcAft>
              <a:buClrTx/>
              <a:buSzTx/>
              <a:tabLst/>
              <a:defRPr/>
            </a:pPr>
            <a:r>
              <a:rPr kumimoji="0" lang="en-US" sz="3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“What is a financial institution?” </a:t>
            </a:r>
          </a:p>
          <a:p>
            <a:pPr marR="0" lvl="0" algn="l" defTabSz="914400" rtl="0" eaLnBrk="1" fontAlgn="base" latinLnBrk="0" hangingPunct="1">
              <a:lnSpc>
                <a:spcPct val="100000"/>
              </a:lnSpc>
              <a:spcBef>
                <a:spcPts val="0"/>
              </a:spcBef>
              <a:spcAft>
                <a:spcPts val="1800"/>
              </a:spcAft>
              <a:buClrTx/>
              <a:buSzTx/>
              <a:tabLst/>
              <a:defRPr/>
            </a:pPr>
            <a:r>
              <a:rPr kumimoji="0" lang="en-US" sz="3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“Name any financial institution(s) in your area.” </a:t>
            </a:r>
          </a:p>
          <a:p>
            <a:endParaRPr lang="en-US" dirty="0"/>
          </a:p>
        </p:txBody>
      </p:sp>
    </p:spTree>
    <p:extLst>
      <p:ext uri="{BB962C8B-B14F-4D97-AF65-F5344CB8AC3E}">
        <p14:creationId xmlns:p14="http://schemas.microsoft.com/office/powerpoint/2010/main" val="47558283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70030-5BE6-4C06-9B05-56789794D4CA}"/>
              </a:ext>
            </a:extLst>
          </p:cNvPr>
          <p:cNvSpPr>
            <a:spLocks noGrp="1"/>
          </p:cNvSpPr>
          <p:nvPr>
            <p:ph type="ctrTitle"/>
          </p:nvPr>
        </p:nvSpPr>
        <p:spPr>
          <a:xfrm>
            <a:off x="914400" y="1219201"/>
            <a:ext cx="10363200" cy="1052660"/>
          </a:xfrm>
        </p:spPr>
        <p:txBody>
          <a:bodyPr/>
          <a:lstStyle/>
          <a:p>
            <a:r>
              <a:rPr lang="en-US" sz="4400" dirty="0"/>
              <a:t>Warm up, cont.</a:t>
            </a:r>
          </a:p>
        </p:txBody>
      </p:sp>
      <p:sp>
        <p:nvSpPr>
          <p:cNvPr id="3" name="Subtitle 2">
            <a:extLst>
              <a:ext uri="{FF2B5EF4-FFF2-40B4-BE49-F238E27FC236}">
                <a16:creationId xmlns:a16="http://schemas.microsoft.com/office/drawing/2014/main" id="{D92FF109-30D6-4299-8339-457FC70BB1BA}"/>
              </a:ext>
            </a:extLst>
          </p:cNvPr>
          <p:cNvSpPr>
            <a:spLocks noGrp="1"/>
          </p:cNvSpPr>
          <p:nvPr>
            <p:ph type="subTitle" idx="1"/>
          </p:nvPr>
        </p:nvSpPr>
        <p:spPr>
          <a:xfrm>
            <a:off x="688489" y="2271861"/>
            <a:ext cx="10886739" cy="3366939"/>
          </a:xfrm>
        </p:spPr>
        <p:txBody>
          <a:bodyPr/>
          <a:lstStyle/>
          <a:p>
            <a:pPr algn="l"/>
            <a:r>
              <a:rPr kumimoji="0" lang="en-US" sz="2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What are some of the key financial services offered by these financial institutions?</a:t>
            </a:r>
          </a:p>
          <a:p>
            <a:endParaRPr lang="en-US" dirty="0"/>
          </a:p>
        </p:txBody>
      </p:sp>
    </p:spTree>
    <p:extLst>
      <p:ext uri="{BB962C8B-B14F-4D97-AF65-F5344CB8AC3E}">
        <p14:creationId xmlns:p14="http://schemas.microsoft.com/office/powerpoint/2010/main" val="313304677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1D756-6C59-401A-8BC2-13165830CA7E}"/>
              </a:ext>
            </a:extLst>
          </p:cNvPr>
          <p:cNvSpPr>
            <a:spLocks noGrp="1"/>
          </p:cNvSpPr>
          <p:nvPr>
            <p:ph type="ctrTitle"/>
          </p:nvPr>
        </p:nvSpPr>
        <p:spPr>
          <a:xfrm>
            <a:off x="593889" y="1329179"/>
            <a:ext cx="10953946" cy="1319754"/>
          </a:xfrm>
        </p:spPr>
        <p:txBody>
          <a:bodyPr/>
          <a:lstStyle/>
          <a:p>
            <a:r>
              <a:rPr lang="en-US" sz="4400" dirty="0"/>
              <a:t>Financial Institutions and Services Overview</a:t>
            </a:r>
          </a:p>
        </p:txBody>
      </p:sp>
      <p:sp>
        <p:nvSpPr>
          <p:cNvPr id="3" name="Subtitle 2">
            <a:extLst>
              <a:ext uri="{FF2B5EF4-FFF2-40B4-BE49-F238E27FC236}">
                <a16:creationId xmlns:a16="http://schemas.microsoft.com/office/drawing/2014/main" id="{383771B2-4F21-464E-82B8-BA6CDE3B4897}"/>
              </a:ext>
            </a:extLst>
          </p:cNvPr>
          <p:cNvSpPr>
            <a:spLocks noGrp="1"/>
          </p:cNvSpPr>
          <p:nvPr>
            <p:ph type="subTitle" idx="1"/>
          </p:nvPr>
        </p:nvSpPr>
        <p:spPr>
          <a:xfrm>
            <a:off x="593889" y="2828041"/>
            <a:ext cx="10953946" cy="2810759"/>
          </a:xfrm>
        </p:spPr>
        <p:txBody>
          <a:bodyPr/>
          <a:lstStyle/>
          <a:p>
            <a:pPr algn="l"/>
            <a:r>
              <a:rPr kumimoji="0" lang="en-US" sz="2800" b="0" i="0" u="none" strike="noStrike" kern="1200" cap="none" spc="0" normalizeH="0" baseline="0" noProof="0" dirty="0">
                <a:ln>
                  <a:noFill/>
                </a:ln>
                <a:solidFill>
                  <a:prstClr val="black"/>
                </a:solidFill>
                <a:effectLst/>
                <a:uLnTx/>
                <a:uFillTx/>
                <a:latin typeface="+mn-lt"/>
                <a:cs typeface="Calibri" panose="020F0502020204030204" pitchFamily="34" charset="0"/>
              </a:rPr>
              <a:t>A financial institution is a type of business that provides services to help people manage their money. The financial industry in the United States is complex and includes may kinds of institutions including banks.  Over 90% of people in the United States have a checking or savings account in either a bank or a credit union.</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04263880"/>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5970D-F8A3-41E1-96BD-E76267917F11}"/>
              </a:ext>
            </a:extLst>
          </p:cNvPr>
          <p:cNvSpPr>
            <a:spLocks noGrp="1"/>
          </p:cNvSpPr>
          <p:nvPr>
            <p:ph type="ctrTitle"/>
          </p:nvPr>
        </p:nvSpPr>
        <p:spPr>
          <a:xfrm>
            <a:off x="914400" y="1219200"/>
            <a:ext cx="10363200" cy="930613"/>
          </a:xfrm>
        </p:spPr>
        <p:txBody>
          <a:bodyPr/>
          <a:lstStyle/>
          <a:p>
            <a:r>
              <a:rPr lang="en-US" dirty="0"/>
              <a:t>Financial Institutions</a:t>
            </a:r>
          </a:p>
        </p:txBody>
      </p:sp>
      <p:sp>
        <p:nvSpPr>
          <p:cNvPr id="3" name="Subtitle 2">
            <a:extLst>
              <a:ext uri="{FF2B5EF4-FFF2-40B4-BE49-F238E27FC236}">
                <a16:creationId xmlns:a16="http://schemas.microsoft.com/office/drawing/2014/main" id="{E03CA6B2-A135-4410-B809-1535D89C950F}"/>
              </a:ext>
            </a:extLst>
          </p:cNvPr>
          <p:cNvSpPr>
            <a:spLocks noGrp="1"/>
          </p:cNvSpPr>
          <p:nvPr>
            <p:ph type="subTitle" idx="1"/>
          </p:nvPr>
        </p:nvSpPr>
        <p:spPr>
          <a:xfrm>
            <a:off x="641023" y="2677212"/>
            <a:ext cx="10774837" cy="2961588"/>
          </a:xfrm>
        </p:spPr>
        <p:txBody>
          <a:bodyPr/>
          <a:lstStyle/>
          <a:p>
            <a:pPr marR="0" lvl="0" algn="l" defTabSz="914400" rtl="0" eaLnBrk="1" fontAlgn="base" latinLnBrk="0" hangingPunct="1">
              <a:lnSpc>
                <a:spcPct val="100000"/>
              </a:lnSpc>
              <a:spcBef>
                <a:spcPts val="0"/>
              </a:spcBef>
              <a:spcAft>
                <a:spcPts val="1800"/>
              </a:spcAft>
              <a:buClrTx/>
              <a:buSzTx/>
              <a:tabLst/>
              <a:defRPr/>
            </a:pPr>
            <a:r>
              <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ＭＳ Ｐゴシック" pitchFamily="-108" charset="-128"/>
                <a:cs typeface="Calibri" panose="020F0502020204030204" pitchFamily="34" charset="0"/>
              </a:rPr>
              <a:t>Check-Cashing Store</a:t>
            </a:r>
          </a:p>
          <a:p>
            <a:pPr marR="0" lvl="0" algn="l" defTabSz="914400" rtl="0" eaLnBrk="1" fontAlgn="base" latinLnBrk="0" hangingPunct="1">
              <a:lnSpc>
                <a:spcPct val="100000"/>
              </a:lnSpc>
              <a:spcBef>
                <a:spcPts val="0"/>
              </a:spcBef>
              <a:spcAft>
                <a:spcPts val="1800"/>
              </a:spcAft>
              <a:buClrTx/>
              <a:buSzTx/>
              <a:tabLst/>
              <a:defRPr/>
            </a:pPr>
            <a:r>
              <a:rPr lang="en-US" sz="3200" dirty="0">
                <a:solidFill>
                  <a:prstClr val="black"/>
                </a:solidFill>
                <a:latin typeface="Calibri" panose="020F0502020204030204" pitchFamily="34" charset="0"/>
                <a:cs typeface="Calibri" panose="020F0502020204030204" pitchFamily="34" charset="0"/>
              </a:rPr>
              <a:t>Payday Loan Store</a:t>
            </a:r>
          </a:p>
          <a:p>
            <a:pPr marR="0" lvl="0" algn="l" defTabSz="914400" rtl="0" eaLnBrk="1" fontAlgn="base" latinLnBrk="0" hangingPunct="1">
              <a:lnSpc>
                <a:spcPct val="100000"/>
              </a:lnSpc>
              <a:spcBef>
                <a:spcPts val="0"/>
              </a:spcBef>
              <a:spcAft>
                <a:spcPts val="1800"/>
              </a:spcAft>
              <a:buClrTx/>
              <a:buSzTx/>
              <a:tabLst/>
              <a:defRPr/>
            </a:pPr>
            <a:r>
              <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ＭＳ Ｐゴシック" pitchFamily="-108" charset="-128"/>
                <a:cs typeface="Calibri" panose="020F0502020204030204" pitchFamily="34" charset="0"/>
              </a:rPr>
              <a:t>Bank</a:t>
            </a:r>
          </a:p>
          <a:p>
            <a:pPr marR="0" lvl="0" algn="l" defTabSz="914400" rtl="0" eaLnBrk="1" fontAlgn="base" latinLnBrk="0" hangingPunct="1">
              <a:lnSpc>
                <a:spcPct val="100000"/>
              </a:lnSpc>
              <a:spcBef>
                <a:spcPts val="0"/>
              </a:spcBef>
              <a:spcAft>
                <a:spcPts val="1800"/>
              </a:spcAft>
              <a:buClrTx/>
              <a:buSzTx/>
              <a:tabLst/>
              <a:defRPr/>
            </a:pPr>
            <a:r>
              <a:rPr lang="en-US" sz="3200" dirty="0">
                <a:solidFill>
                  <a:prstClr val="black"/>
                </a:solidFill>
                <a:latin typeface="Calibri" panose="020F0502020204030204" pitchFamily="34" charset="0"/>
                <a:cs typeface="Calibri" panose="020F0502020204030204" pitchFamily="34" charset="0"/>
              </a:rPr>
              <a:t>Credit Union</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ＭＳ Ｐゴシック" pitchFamily="-108" charset="-128"/>
              <a:cs typeface="Calibri" panose="020F0502020204030204" pitchFamily="34" charset="0"/>
            </a:endParaRPr>
          </a:p>
          <a:p>
            <a:endParaRPr lang="en-US" dirty="0"/>
          </a:p>
        </p:txBody>
      </p:sp>
    </p:spTree>
    <p:extLst>
      <p:ext uri="{BB962C8B-B14F-4D97-AF65-F5344CB8AC3E}">
        <p14:creationId xmlns:p14="http://schemas.microsoft.com/office/powerpoint/2010/main" val="150455665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1A7B0-1A0F-4A37-9E9D-C6362680A26B}"/>
              </a:ext>
            </a:extLst>
          </p:cNvPr>
          <p:cNvSpPr>
            <a:spLocks noGrp="1"/>
          </p:cNvSpPr>
          <p:nvPr>
            <p:ph type="ctrTitle"/>
          </p:nvPr>
        </p:nvSpPr>
        <p:spPr>
          <a:xfrm>
            <a:off x="914400" y="1219201"/>
            <a:ext cx="10363200" cy="1052660"/>
          </a:xfrm>
        </p:spPr>
        <p:txBody>
          <a:bodyPr/>
          <a:lstStyle/>
          <a:p>
            <a:r>
              <a:rPr lang="en-US" sz="4400" dirty="0"/>
              <a:t>Check-Cashing Store</a:t>
            </a:r>
          </a:p>
        </p:txBody>
      </p:sp>
      <p:sp>
        <p:nvSpPr>
          <p:cNvPr id="3" name="Subtitle 2">
            <a:extLst>
              <a:ext uri="{FF2B5EF4-FFF2-40B4-BE49-F238E27FC236}">
                <a16:creationId xmlns:a16="http://schemas.microsoft.com/office/drawing/2014/main" id="{A5F6CCCF-65F7-4A25-B1DB-4F75DF9BA9CA}"/>
              </a:ext>
            </a:extLst>
          </p:cNvPr>
          <p:cNvSpPr>
            <a:spLocks noGrp="1"/>
          </p:cNvSpPr>
          <p:nvPr>
            <p:ph type="subTitle" idx="1"/>
          </p:nvPr>
        </p:nvSpPr>
        <p:spPr>
          <a:xfrm>
            <a:off x="697585" y="2271861"/>
            <a:ext cx="10708848" cy="3535050"/>
          </a:xfrm>
        </p:spPr>
        <p:txBody>
          <a:bodyPr/>
          <a:lstStyle/>
          <a:p>
            <a:pPr algn="l"/>
            <a:r>
              <a:rPr kumimoji="0" lang="en-US" sz="2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Allows customers to cash checks, send wire transfers, and purchase money orders(pre-paid paper documents, other than checks) used for making payments. </a:t>
            </a:r>
            <a:r>
              <a:rPr lang="en-US" dirty="0">
                <a:solidFill>
                  <a:prstClr val="black"/>
                </a:solidFill>
                <a:latin typeface="Calibri" panose="020F0502020204030204" pitchFamily="34" charset="0"/>
                <a:cs typeface="Calibri" panose="020F0502020204030204" pitchFamily="34" charset="0"/>
              </a:rPr>
              <a:t>	</a:t>
            </a:r>
          </a:p>
          <a:p>
            <a:pPr lvl="1" algn="l"/>
            <a:r>
              <a:rPr lang="en-US" dirty="0">
                <a:solidFill>
                  <a:prstClr val="black"/>
                </a:solidFill>
                <a:latin typeface="Calibri" panose="020F0502020204030204" pitchFamily="34" charset="0"/>
                <a:cs typeface="Calibri" panose="020F0502020204030204" pitchFamily="34" charset="0"/>
              </a:rPr>
              <a:t>ID is required</a:t>
            </a:r>
          </a:p>
          <a:p>
            <a:pPr lvl="1" algn="l"/>
            <a:r>
              <a:rPr kumimoji="0" lang="en-US"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Usually, no credit background is required</a:t>
            </a:r>
          </a:p>
          <a:p>
            <a:pPr lvl="1" algn="l"/>
            <a:r>
              <a:rPr lang="en-US" dirty="0">
                <a:solidFill>
                  <a:prstClr val="black"/>
                </a:solidFill>
                <a:latin typeface="Calibri" panose="020F0502020204030204" pitchFamily="34" charset="0"/>
                <a:cs typeface="Calibri" panose="020F0502020204030204" pitchFamily="34" charset="0"/>
              </a:rPr>
              <a:t>Fees are typically higher than banks or credit unions.</a:t>
            </a:r>
            <a:endParaRPr kumimoji="0" lang="en-US"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algn="l"/>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330022470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F981B-20D8-40FE-94F2-5FF80BDE06CF}"/>
              </a:ext>
            </a:extLst>
          </p:cNvPr>
          <p:cNvSpPr>
            <a:spLocks noGrp="1"/>
          </p:cNvSpPr>
          <p:nvPr>
            <p:ph type="ctrTitle"/>
          </p:nvPr>
        </p:nvSpPr>
        <p:spPr>
          <a:xfrm>
            <a:off x="914400" y="1219200"/>
            <a:ext cx="10363200" cy="807563"/>
          </a:xfrm>
        </p:spPr>
        <p:txBody>
          <a:bodyPr/>
          <a:lstStyle/>
          <a:p>
            <a:r>
              <a:rPr lang="en-US" sz="4400" dirty="0"/>
              <a:t>Payday Loan Store</a:t>
            </a:r>
          </a:p>
        </p:txBody>
      </p:sp>
      <p:sp>
        <p:nvSpPr>
          <p:cNvPr id="3" name="Subtitle 2">
            <a:extLst>
              <a:ext uri="{FF2B5EF4-FFF2-40B4-BE49-F238E27FC236}">
                <a16:creationId xmlns:a16="http://schemas.microsoft.com/office/drawing/2014/main" id="{EB271C5A-F978-4D7F-B761-50517742248C}"/>
              </a:ext>
            </a:extLst>
          </p:cNvPr>
          <p:cNvSpPr>
            <a:spLocks noGrp="1"/>
          </p:cNvSpPr>
          <p:nvPr>
            <p:ph type="subTitle" idx="1"/>
          </p:nvPr>
        </p:nvSpPr>
        <p:spPr>
          <a:xfrm>
            <a:off x="622169" y="2026763"/>
            <a:ext cx="10869105" cy="4336329"/>
          </a:xfrm>
        </p:spPr>
        <p:txBody>
          <a:bodyPr/>
          <a:lstStyle/>
          <a:p>
            <a:pPr algn="l"/>
            <a:r>
              <a:rPr kumimoji="0" lang="en-US" sz="2400" b="0" i="0" u="none" strike="noStrike" kern="1200" cap="none" spc="0" normalizeH="0" baseline="0" noProof="0" dirty="0">
                <a:ln>
                  <a:noFill/>
                </a:ln>
                <a:solidFill>
                  <a:prstClr val="black"/>
                </a:solidFill>
                <a:effectLst/>
                <a:uLnTx/>
                <a:uFillTx/>
                <a:latin typeface="+mn-lt"/>
                <a:cs typeface="Calibri" panose="020F0502020204030204" pitchFamily="34" charset="0"/>
              </a:rPr>
              <a:t>Offer customer loans for </a:t>
            </a:r>
            <a:r>
              <a:rPr kumimoji="0" lang="en-US" sz="2400" b="1" i="0" u="none" strike="noStrike" kern="1200" cap="none" spc="0" normalizeH="0" baseline="0" noProof="0" dirty="0">
                <a:ln>
                  <a:noFill/>
                </a:ln>
                <a:solidFill>
                  <a:prstClr val="black"/>
                </a:solidFill>
                <a:effectLst/>
                <a:uLnTx/>
                <a:uFillTx/>
                <a:latin typeface="+mn-lt"/>
                <a:cs typeface="Calibri" panose="020F0502020204030204" pitchFamily="34" charset="0"/>
              </a:rPr>
              <a:t>small amounts </a:t>
            </a:r>
            <a:r>
              <a:rPr kumimoji="0" lang="en-US" sz="2400" b="0" i="0" u="none" strike="noStrike" kern="1200" cap="none" spc="0" normalizeH="0" baseline="0" noProof="0" dirty="0">
                <a:ln>
                  <a:noFill/>
                </a:ln>
                <a:solidFill>
                  <a:prstClr val="black"/>
                </a:solidFill>
                <a:effectLst/>
                <a:uLnTx/>
                <a:uFillTx/>
                <a:latin typeface="+mn-lt"/>
                <a:cs typeface="Calibri" panose="020F0502020204030204" pitchFamily="34" charset="0"/>
              </a:rPr>
              <a:t>of money that must be repaid by the borrower’s next payday (the next time you are paid by your employer).</a:t>
            </a:r>
          </a:p>
          <a:p>
            <a:pPr lvl="1" algn="l"/>
            <a:r>
              <a:rPr lang="en-US" sz="2400" dirty="0">
                <a:solidFill>
                  <a:prstClr val="black"/>
                </a:solidFill>
                <a:latin typeface="+mn-lt"/>
                <a:cs typeface="Calibri" panose="020F0502020204030204" pitchFamily="34" charset="0"/>
              </a:rPr>
              <a:t>Obtain loan immediately, usually no credit background required.</a:t>
            </a:r>
          </a:p>
          <a:p>
            <a:pPr lvl="1" algn="l"/>
            <a:r>
              <a:rPr kumimoji="0" lang="en-US" sz="2400" b="0" i="0" u="none" strike="noStrike" kern="1200" cap="none" spc="0" normalizeH="0" baseline="0" noProof="0" dirty="0">
                <a:ln>
                  <a:noFill/>
                </a:ln>
                <a:solidFill>
                  <a:prstClr val="black"/>
                </a:solidFill>
                <a:effectLst/>
                <a:uLnTx/>
                <a:uFillTx/>
                <a:latin typeface="+mn-lt"/>
                <a:cs typeface="Calibri" panose="020F0502020204030204" pitchFamily="34" charset="0"/>
              </a:rPr>
              <a:t>Must be 18 years of age, P</a:t>
            </a:r>
            <a:r>
              <a:rPr lang="en-US" sz="2400" dirty="0">
                <a:solidFill>
                  <a:prstClr val="black"/>
                </a:solidFill>
                <a:latin typeface="+mn-lt"/>
                <a:cs typeface="Calibri" panose="020F0502020204030204" pitchFamily="34" charset="0"/>
              </a:rPr>
              <a:t>roof of employment, and have a checking account.</a:t>
            </a:r>
            <a:endParaRPr kumimoji="0" lang="en-US" sz="2400" b="0" i="0" u="none" strike="noStrike" kern="1200" cap="none" spc="0" normalizeH="0" baseline="0" noProof="0" dirty="0">
              <a:ln>
                <a:noFill/>
              </a:ln>
              <a:solidFill>
                <a:prstClr val="black"/>
              </a:solidFill>
              <a:effectLst/>
              <a:uLnTx/>
              <a:uFillTx/>
              <a:latin typeface="+mn-lt"/>
              <a:cs typeface="Calibri" panose="020F0502020204030204" pitchFamily="34" charset="0"/>
            </a:endParaRPr>
          </a:p>
          <a:p>
            <a:pPr lvl="1" algn="l"/>
            <a:r>
              <a:rPr lang="en-US" sz="2400" dirty="0">
                <a:solidFill>
                  <a:prstClr val="black"/>
                </a:solidFill>
                <a:latin typeface="+mn-lt"/>
                <a:cs typeface="Calibri" panose="020F0502020204030204" pitchFamily="34" charset="0"/>
              </a:rPr>
              <a:t>Interest rate charged may be as high as 300-400%, far greater than banks and credit unions.</a:t>
            </a:r>
          </a:p>
          <a:p>
            <a:pPr lvl="1" algn="l"/>
            <a:r>
              <a:rPr kumimoji="0" lang="en-US" sz="2400" b="0" i="0" u="none" strike="noStrike" kern="1200" cap="none" spc="0" normalizeH="0" baseline="0" noProof="0" dirty="0">
                <a:ln>
                  <a:noFill/>
                </a:ln>
                <a:solidFill>
                  <a:prstClr val="black"/>
                </a:solidFill>
                <a:effectLst/>
                <a:uLnTx/>
                <a:uFillTx/>
                <a:latin typeface="+mn-lt"/>
                <a:cs typeface="Calibri" panose="020F0502020204030204" pitchFamily="34" charset="0"/>
              </a:rPr>
              <a:t>If </a:t>
            </a:r>
            <a:r>
              <a:rPr lang="en-US" sz="2400" dirty="0">
                <a:solidFill>
                  <a:prstClr val="black"/>
                </a:solidFill>
                <a:latin typeface="+mn-lt"/>
                <a:cs typeface="Calibri" panose="020F0502020204030204" pitchFamily="34" charset="0"/>
              </a:rPr>
              <a:t>you do not have enough to pay off the loan, you may need to take out another loan.</a:t>
            </a:r>
            <a:endParaRPr kumimoji="0" lang="en-US" sz="2400" b="0" i="0" u="none" strike="noStrike" kern="1200" cap="none" spc="0" normalizeH="0" baseline="0" noProof="0" dirty="0">
              <a:ln>
                <a:noFill/>
              </a:ln>
              <a:solidFill>
                <a:prstClr val="black"/>
              </a:solidFill>
              <a:effectLst/>
              <a:uLnTx/>
              <a:uFillTx/>
              <a:latin typeface="+mn-lt"/>
              <a:cs typeface="Calibri" panose="020F0502020204030204" pitchFamily="34" charset="0"/>
            </a:endParaRPr>
          </a:p>
          <a:p>
            <a:pPr marL="457200" indent="-457200" algn="l">
              <a:buFont typeface="Arial" panose="020B0604020202020204" pitchFamily="34" charset="0"/>
              <a:buChar char="•"/>
            </a:pPr>
            <a:endParaRPr kumimoji="0" lang="en-US" sz="2800" b="0" i="0" u="none" strike="noStrike" kern="1200" cap="none" spc="0" normalizeH="0" baseline="0" noProof="0" dirty="0">
              <a:ln>
                <a:noFill/>
              </a:ln>
              <a:solidFill>
                <a:prstClr val="black"/>
              </a:solidFill>
              <a:effectLst/>
              <a:uLnTx/>
              <a:uFillTx/>
              <a:latin typeface="+mn-lt"/>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040715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8332A4-542C-494D-8506-1C720B46413C}">
  <ds:schemaRefs>
    <ds:schemaRef ds:uri="http://schemas.microsoft.com/office/2006/documentManagement/types"/>
    <ds:schemaRef ds:uri="bfa4db11-c700-41fb-b639-f7e6b4e680b5"/>
    <ds:schemaRef ds:uri="http://schemas.microsoft.com/office/2006/metadata/properties"/>
    <ds:schemaRef ds:uri="9cd82c5b-74c9-4827-94f1-5bf219ae6b20"/>
    <ds:schemaRef ds:uri="http://purl.org/dc/terms/"/>
    <ds:schemaRef ds:uri="http://purl.org/dc/elements/1.1/"/>
    <ds:schemaRef ds:uri="http://www.w3.org/XML/1998/namespace"/>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3.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3335</TotalTime>
  <Words>2255</Words>
  <Application>Microsoft Office PowerPoint</Application>
  <PresentationFormat>Widescreen</PresentationFormat>
  <Paragraphs>192</Paragraphs>
  <Slides>24</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  National Personal Finance Challenge Webinar Series Standard 3:  Saving Lesson 2:   Financial Institutions and Services Presented by  Susan McNamara  January 2021  mcnamarasa@vcu.edu</vt:lpstr>
      <vt:lpstr>Standard 3: Saving</vt:lpstr>
      <vt:lpstr>Objectives</vt:lpstr>
      <vt:lpstr>Warm up</vt:lpstr>
      <vt:lpstr>Warm up, cont.</vt:lpstr>
      <vt:lpstr>Financial Institutions and Services Overview</vt:lpstr>
      <vt:lpstr>Financial Institutions</vt:lpstr>
      <vt:lpstr>Check-Cashing Store</vt:lpstr>
      <vt:lpstr>Payday Loan Store</vt:lpstr>
      <vt:lpstr>Bank</vt:lpstr>
      <vt:lpstr>Credit Union</vt:lpstr>
      <vt:lpstr>Financial Services</vt:lpstr>
      <vt:lpstr>Deposit Services:  Checking and Savings Accounts</vt:lpstr>
      <vt:lpstr>Deposit Services Withdrawal, Deposit, Payment &amp; Transfer Options</vt:lpstr>
      <vt:lpstr>Credit Services</vt:lpstr>
      <vt:lpstr>Investment Services</vt:lpstr>
      <vt:lpstr>Checking Accounts</vt:lpstr>
      <vt:lpstr>Setting Up and Keeping Records</vt:lpstr>
      <vt:lpstr>Writing and Endorsing Checks</vt:lpstr>
      <vt:lpstr>Using ATM’s and Debit Cards</vt:lpstr>
      <vt:lpstr>Online Banking</vt:lpstr>
      <vt:lpstr>Questions?</vt:lpstr>
      <vt:lpstr>References</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Jarvon Carson</cp:lastModifiedBy>
  <cp:revision>124</cp:revision>
  <dcterms:created xsi:type="dcterms:W3CDTF">2012-09-11T15:07:18Z</dcterms:created>
  <dcterms:modified xsi:type="dcterms:W3CDTF">2021-01-20T15:43:21Z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