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3"/>
  </p:notesMasterIdLst>
  <p:sldIdLst>
    <p:sldId id="256" r:id="rId5"/>
    <p:sldId id="268" r:id="rId6"/>
    <p:sldId id="257" r:id="rId7"/>
    <p:sldId id="258" r:id="rId8"/>
    <p:sldId id="259" r:id="rId9"/>
    <p:sldId id="261" r:id="rId10"/>
    <p:sldId id="262" r:id="rId11"/>
    <p:sldId id="263" r:id="rId12"/>
    <p:sldId id="264" r:id="rId13"/>
    <p:sldId id="265" r:id="rId14"/>
    <p:sldId id="296" r:id="rId15"/>
    <p:sldId id="267" r:id="rId16"/>
    <p:sldId id="297" r:id="rId17"/>
    <p:sldId id="269" r:id="rId18"/>
    <p:sldId id="270" r:id="rId19"/>
    <p:sldId id="294" r:id="rId20"/>
    <p:sldId id="260" r:id="rId21"/>
    <p:sldId id="266" r:id="rId22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080"/>
    <a:srgbClr val="7A9900"/>
    <a:srgbClr val="005CB8"/>
    <a:srgbClr val="8BAF00"/>
    <a:srgbClr val="C7C6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C7AA5DFF-1E16-7F4C-8980-AB1611AD8891}" type="datetime1">
              <a:rPr lang="en-US"/>
              <a:pPr>
                <a:defRPr/>
              </a:pPr>
              <a:t>12/19/2020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D483F68B-FDA9-C243-94A1-26FE62BE82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7724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ＭＳ Ｐゴシック" pitchFamily="-108" charset="-128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3675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9147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8004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81735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07856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00341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83219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89294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7835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1377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3013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1476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5245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0968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6093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1422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1610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 sz="6600" b="1" i="0">
                <a:solidFill>
                  <a:srgbClr val="005CB8"/>
                </a:solidFill>
                <a:effectLst>
                  <a:outerShdw blurRad="50800" dist="50800" dir="5400000" algn="ctr" rotWithShape="0">
                    <a:srgbClr val="000000">
                      <a:alpha val="0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377440"/>
            <a:ext cx="10972800" cy="3779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106984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>
                <a:rot lat="0" lon="0" rev="0"/>
              </a:camera>
              <a:lightRig rig="threePt" dir="t"/>
            </a:scene3d>
            <a:sp3d>
              <a:bevelT w="0"/>
            </a:sp3d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04800" y="2055039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/>
  <p:txStyles>
    <p:titleStyle>
      <a:lvl1pPr algn="ctr" rtl="0" fontAlgn="base">
        <a:lnSpc>
          <a:spcPts val="5700"/>
        </a:lnSpc>
        <a:spcBef>
          <a:spcPct val="0"/>
        </a:spcBef>
        <a:spcAft>
          <a:spcPct val="0"/>
        </a:spcAft>
        <a:defRPr sz="6600" b="1" i="0" kern="1200">
          <a:solidFill>
            <a:srgbClr val="005CB8"/>
          </a:solidFill>
          <a:effectLst>
            <a:glow>
              <a:schemeClr val="accent1">
                <a:alpha val="0"/>
              </a:schemeClr>
            </a:glow>
            <a:outerShdw blurRad="50800" dist="50800" dir="5400000" algn="ctr" rotWithShape="0">
              <a:srgbClr val="000000">
                <a:alpha val="0"/>
              </a:srgbClr>
            </a:outerShdw>
            <a:reflection stA="0" endPos="65000" dist="50800" dir="5400000" sy="-100000" algn="bl" rotWithShape="0"/>
          </a:effectLst>
          <a:latin typeface="Calibri" panose="020F0502020204030204" pitchFamily="34" charset="0"/>
          <a:ea typeface="ＭＳ Ｐゴシック" pitchFamily="-108" charset="-128"/>
          <a:cs typeface="Calibri" panose="020F0502020204030204" pitchFamily="34" charset="0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9pPr>
    </p:titleStyle>
    <p:bodyStyle>
      <a:lvl1pPr marL="342900" indent="-342900" algn="l" rtl="0" fontAlgn="base">
        <a:spcBef>
          <a:spcPts val="0"/>
        </a:spcBef>
        <a:spcAft>
          <a:spcPts val="1800"/>
        </a:spcAft>
        <a:buFont typeface="Arial" pitchFamily="-108" charset="0"/>
        <a:buChar char="•"/>
        <a:defRPr sz="2800" b="0" i="0" kern="1200">
          <a:solidFill>
            <a:schemeClr val="tx1"/>
          </a:solidFill>
          <a:latin typeface="Calibri Light" panose="020F0302020204030204" pitchFamily="34" charset="0"/>
          <a:ea typeface="ＭＳ Ｐゴシック" pitchFamily="-108" charset="-128"/>
          <a:cs typeface="Calibri Light" panose="020F0302020204030204" pitchFamily="34" charset="0"/>
        </a:defRPr>
      </a:lvl1pPr>
      <a:lvl2pPr marL="742950" indent="-285750" algn="l" rtl="0" fontAlgn="base">
        <a:spcBef>
          <a:spcPts val="0"/>
        </a:spcBef>
        <a:spcAft>
          <a:spcPts val="1800"/>
        </a:spcAft>
        <a:buFont typeface="Arial" pitchFamily="-108" charset="0"/>
        <a:buChar char="–"/>
        <a:defRPr sz="2800" b="0" i="0" kern="1200">
          <a:solidFill>
            <a:schemeClr val="tx1"/>
          </a:solidFill>
          <a:latin typeface="Calibri Light" panose="020F0302020204030204" pitchFamily="34" charset="0"/>
          <a:ea typeface="ＭＳ Ｐゴシック" pitchFamily="-108" charset="-128"/>
          <a:cs typeface="Calibri Light" panose="020F0302020204030204" pitchFamily="34" charset="0"/>
        </a:defRPr>
      </a:lvl2pPr>
      <a:lvl3pPr marL="1143000" indent="-228600" algn="l" rtl="0" fontAlgn="base">
        <a:spcBef>
          <a:spcPts val="0"/>
        </a:spcBef>
        <a:spcAft>
          <a:spcPts val="1800"/>
        </a:spcAft>
        <a:buFont typeface="Arial" pitchFamily="-108" charset="0"/>
        <a:buChar char="•"/>
        <a:defRPr sz="2800" b="0" i="0" kern="1200">
          <a:solidFill>
            <a:schemeClr val="tx1"/>
          </a:solidFill>
          <a:latin typeface="Calibri Light" panose="020F0302020204030204" pitchFamily="34" charset="0"/>
          <a:ea typeface="ＭＳ Ｐゴシック" pitchFamily="-108" charset="-128"/>
          <a:cs typeface="Calibri Light" panose="020F0302020204030204" pitchFamily="34" charset="0"/>
        </a:defRPr>
      </a:lvl3pPr>
      <a:lvl4pPr marL="1600200" indent="-228600" algn="l" rtl="0" fontAlgn="base">
        <a:spcBef>
          <a:spcPts val="0"/>
        </a:spcBef>
        <a:spcAft>
          <a:spcPts val="1800"/>
        </a:spcAft>
        <a:buFont typeface="Arial" pitchFamily="-108" charset="0"/>
        <a:buChar char="–"/>
        <a:defRPr sz="2800" b="0" i="0" kern="1200">
          <a:solidFill>
            <a:schemeClr val="tx1"/>
          </a:solidFill>
          <a:latin typeface="Calibri Light" panose="020F0302020204030204" pitchFamily="34" charset="0"/>
          <a:ea typeface="ＭＳ Ｐゴシック" pitchFamily="-108" charset="-128"/>
          <a:cs typeface="Calibri Light" panose="020F0302020204030204" pitchFamily="34" charset="0"/>
        </a:defRPr>
      </a:lvl4pPr>
      <a:lvl5pPr marL="2057400" indent="-228600" algn="l" rtl="0" fontAlgn="base">
        <a:spcBef>
          <a:spcPts val="0"/>
        </a:spcBef>
        <a:spcAft>
          <a:spcPts val="1800"/>
        </a:spcAft>
        <a:buFont typeface="Arial" pitchFamily="-108" charset="0"/>
        <a:buChar char="»"/>
        <a:defRPr sz="2800" b="0" i="0" kern="1200">
          <a:solidFill>
            <a:schemeClr val="tx1"/>
          </a:solidFill>
          <a:latin typeface="Calibri Light" panose="020F0302020204030204" pitchFamily="34" charset="0"/>
          <a:ea typeface="ＭＳ Ｐゴシック" pitchFamily="-108" charset="-128"/>
          <a:cs typeface="Calibri Light" panose="020F030202020403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ulia.heath@uc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archive.econedlink.org/interactives/EconEdLink-interactive-tool-player.php?iid=2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uncilforeconed.org/resource/national-standards-for-financial-literacy/#sthash.11CbykLO.dpbs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econedlink.org/resources/compound-interest/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uncilforeconed.org/resources/local-affiliates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louisfed.org/education_resources/no-frills-money-skills/episode-1-growing-money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1066801"/>
            <a:ext cx="7772400" cy="4244939"/>
          </a:xfrm>
        </p:spPr>
        <p:txBody>
          <a:bodyPr rtlCol="0">
            <a:normAutofit fontScale="90000"/>
            <a:scene3d>
              <a:camera prst="orthographicFront"/>
              <a:lightRig rig="glow" dir="tl">
                <a:rot lat="0" lon="0" rev="5400000"/>
              </a:lightRig>
            </a:scene3d>
            <a:sp3d>
              <a:bevelT w="0" h="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br>
              <a:rPr lang="en-US" sz="6000" dirty="0"/>
            </a:br>
            <a:br>
              <a:rPr lang="en-US" sz="6000" dirty="0"/>
            </a:br>
            <a:r>
              <a:rPr lang="en-US" sz="6000" dirty="0">
                <a:latin typeface="Calibri"/>
                <a:ea typeface="ＭＳ Ｐゴシック"/>
                <a:cs typeface="Calibri"/>
              </a:rPr>
              <a:t>National Personal Finance Challenge Webinar Series</a:t>
            </a:r>
            <a:br>
              <a:rPr lang="en-US" sz="6000" dirty="0">
                <a:ln w="11430"/>
                <a:effectLst>
                  <a:outerShdw blurRad="80000" dist="40000" dir="5040000" algn="tl">
                    <a:srgbClr val="000000">
                      <a:alpha val="0"/>
                    </a:srgbClr>
                  </a:outerShdw>
                </a:effectLst>
                <a:ea typeface="+mj-ea"/>
                <a:cs typeface="+mj-cs"/>
              </a:rPr>
            </a:br>
            <a:r>
              <a:rPr lang="en-US" sz="4400" dirty="0">
                <a:ln w="11430"/>
                <a:solidFill>
                  <a:schemeClr val="tx1"/>
                </a:solidFill>
                <a:effectLst>
                  <a:outerShdw blurRad="80000" dist="40000" dir="5040000" algn="tl">
                    <a:srgbClr val="000000">
                      <a:alpha val="0"/>
                    </a:srgbClr>
                  </a:outerShdw>
                </a:effectLst>
                <a:latin typeface="Calibri"/>
                <a:ea typeface="ＭＳ Ｐゴシック"/>
                <a:cs typeface="Calibri"/>
              </a:rPr>
              <a:t>Standard 3: Saving</a:t>
            </a:r>
            <a:br>
              <a:rPr lang="en-US" sz="4400" dirty="0">
                <a:ln w="11430"/>
                <a:solidFill>
                  <a:schemeClr val="tx1"/>
                </a:solidFill>
                <a:effectLst>
                  <a:outerShdw blurRad="80000" dist="40000" dir="5040000" algn="tl">
                    <a:srgbClr val="000000">
                      <a:alpha val="0"/>
                    </a:srgbClr>
                  </a:outerShdw>
                </a:effectLst>
                <a:latin typeface="Calibri"/>
                <a:ea typeface="ＭＳ Ｐゴシック"/>
                <a:cs typeface="Calibri"/>
              </a:rPr>
            </a:br>
            <a:r>
              <a:rPr lang="en-US" sz="3600" dirty="0">
                <a:ln w="11430"/>
                <a:solidFill>
                  <a:schemeClr val="tx1"/>
                </a:solidFill>
                <a:effectLst>
                  <a:outerShdw blurRad="80000" dist="40000" dir="5040000" algn="tl">
                    <a:srgbClr val="000000">
                      <a:alpha val="0"/>
                    </a:srgbClr>
                  </a:outerShdw>
                </a:effectLst>
                <a:latin typeface="Calibri"/>
                <a:ea typeface="ＭＳ Ｐゴシック"/>
                <a:cs typeface="Calibri"/>
              </a:rPr>
              <a:t>Lesson 1: Compound Interest</a:t>
            </a:r>
            <a:br>
              <a:rPr lang="en-US" sz="4400" dirty="0"/>
            </a:br>
            <a:r>
              <a:rPr lang="en-US" sz="2200" i="1" dirty="0">
                <a:solidFill>
                  <a:schemeClr val="tx1"/>
                </a:solidFill>
                <a:latin typeface="Calibri"/>
                <a:ea typeface="ＭＳ Ｐゴシック"/>
                <a:cs typeface="Calibri"/>
              </a:rPr>
              <a:t>Presented by</a:t>
            </a:r>
            <a:br>
              <a:rPr lang="en-US" sz="2200" i="1" dirty="0">
                <a:solidFill>
                  <a:schemeClr val="tx1"/>
                </a:solidFill>
                <a:latin typeface="Calibri"/>
                <a:ea typeface="ＭＳ Ｐゴシック"/>
                <a:cs typeface="Calibri"/>
              </a:rPr>
            </a:br>
            <a:r>
              <a:rPr lang="en-US" sz="2200" i="1" dirty="0">
                <a:solidFill>
                  <a:schemeClr val="tx1"/>
                </a:solidFill>
                <a:latin typeface="Calibri"/>
                <a:ea typeface="ＭＳ Ｐゴシック"/>
                <a:cs typeface="Calibri"/>
              </a:rPr>
              <a:t>Dr. Julie Heath</a:t>
            </a:r>
            <a:br>
              <a:rPr lang="en-US" sz="1600" dirty="0">
                <a:solidFill>
                  <a:schemeClr val="tx1"/>
                </a:solidFill>
                <a:latin typeface="Calibri"/>
                <a:ea typeface="ＭＳ Ｐゴシック"/>
                <a:cs typeface="Calibri"/>
              </a:rPr>
            </a:br>
            <a:r>
              <a:rPr lang="en-US" sz="2200" dirty="0">
                <a:solidFill>
                  <a:schemeClr val="tx1"/>
                </a:solidFill>
                <a:latin typeface="Calibri"/>
                <a:ea typeface="ＭＳ Ｐゴシック"/>
                <a:cs typeface="Calibri"/>
                <a:hlinkClick r:id="rId3"/>
              </a:rPr>
              <a:t>julia.heath@uc.edu</a:t>
            </a:r>
            <a:r>
              <a:rPr lang="en-US" sz="2200" dirty="0">
                <a:solidFill>
                  <a:schemeClr val="tx1"/>
                </a:solidFill>
                <a:latin typeface="Calibri"/>
                <a:ea typeface="ＭＳ Ｐゴシック"/>
                <a:cs typeface="Calibri"/>
              </a:rPr>
              <a:t> </a:t>
            </a:r>
            <a:endParaRPr lang="en-US" sz="2200" dirty="0">
              <a:ln w="11430"/>
              <a:solidFill>
                <a:schemeClr val="tx1"/>
              </a:solidFill>
              <a:effectLst>
                <a:outerShdw blurRad="80000" dist="40000" dir="5040000" algn="tl">
                  <a:srgbClr val="000000">
                    <a:alpha val="0"/>
                  </a:srgbClr>
                </a:outerShdw>
              </a:effectLst>
              <a:ea typeface="+mj-ea"/>
              <a:cs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461E3-E826-B247-9C75-4281C92B0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Problems to Solve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3C8BF9-BAD4-FF46-A619-BB0D2FD5C5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2286000"/>
            <a:ext cx="8229600" cy="11430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Determine the amount of interest earned.</a:t>
            </a:r>
            <a:br>
              <a:rPr lang="en-US" dirty="0"/>
            </a:br>
            <a:r>
              <a:rPr lang="en-US" dirty="0"/>
              <a:t>Use the formula for simple interest.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EFE4853-D223-7449-9296-246FF6006F72}"/>
              </a:ext>
            </a:extLst>
          </p:cNvPr>
          <p:cNvSpPr txBox="1">
            <a:spLocks/>
          </p:cNvSpPr>
          <p:nvPr/>
        </p:nvSpPr>
        <p:spPr bwMode="auto">
          <a:xfrm>
            <a:off x="1970314" y="3276600"/>
            <a:ext cx="4125686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itchFamily="-108" charset="0"/>
              <a:buChar char="•"/>
              <a:defRPr sz="2200" b="0" i="0" kern="1200">
                <a:solidFill>
                  <a:schemeClr val="tx1"/>
                </a:solidFill>
                <a:latin typeface="Calibri Light" panose="020F0302020204030204" pitchFamily="34" charset="0"/>
                <a:ea typeface="ＭＳ Ｐゴシック" pitchFamily="-108" charset="-128"/>
                <a:cs typeface="Calibri Light" panose="020F0302020204030204" pitchFamily="34" charset="0"/>
              </a:defRPr>
            </a:lvl1pPr>
            <a:lvl2pPr marL="742950" indent="-285750" algn="l" rtl="0" fontAlgn="base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itchFamily="-108" charset="0"/>
              <a:buChar char="–"/>
              <a:defRPr sz="2200" b="0" i="0" kern="1200">
                <a:solidFill>
                  <a:schemeClr val="tx1"/>
                </a:solidFill>
                <a:latin typeface="Calibri Light" panose="020F0302020204030204" pitchFamily="34" charset="0"/>
                <a:ea typeface="ＭＳ Ｐゴシック" pitchFamily="-108" charset="-128"/>
                <a:cs typeface="Calibri Light" panose="020F0302020204030204" pitchFamily="34" charset="0"/>
              </a:defRPr>
            </a:lvl2pPr>
            <a:lvl3pPr marL="1143000" indent="-228600" algn="l" rtl="0" fontAlgn="base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itchFamily="-108" charset="0"/>
              <a:buChar char="•"/>
              <a:defRPr sz="2200" b="0" i="0" kern="1200">
                <a:solidFill>
                  <a:schemeClr val="tx1"/>
                </a:solidFill>
                <a:latin typeface="Calibri Light" panose="020F0302020204030204" pitchFamily="34" charset="0"/>
                <a:ea typeface="ＭＳ Ｐゴシック" pitchFamily="-108" charset="-128"/>
                <a:cs typeface="Calibri Light" panose="020F0302020204030204" pitchFamily="34" charset="0"/>
              </a:defRPr>
            </a:lvl3pPr>
            <a:lvl4pPr marL="1600200" indent="-228600" algn="l" rtl="0" fontAlgn="base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itchFamily="-108" charset="0"/>
              <a:buChar char="–"/>
              <a:defRPr sz="2200" b="0" i="0" kern="1200">
                <a:solidFill>
                  <a:schemeClr val="tx1"/>
                </a:solidFill>
                <a:latin typeface="Calibri Light" panose="020F0302020204030204" pitchFamily="34" charset="0"/>
                <a:ea typeface="ＭＳ Ｐゴシック" pitchFamily="-108" charset="-128"/>
                <a:cs typeface="Calibri Light" panose="020F0302020204030204" pitchFamily="34" charset="0"/>
              </a:defRPr>
            </a:lvl4pPr>
            <a:lvl5pPr marL="2057400" indent="-228600" algn="l" rtl="0" fontAlgn="base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itchFamily="-108" charset="0"/>
              <a:buChar char="»"/>
              <a:defRPr sz="2200" b="0" i="0" kern="1200">
                <a:solidFill>
                  <a:schemeClr val="tx1"/>
                </a:solidFill>
                <a:latin typeface="Calibri Light" panose="020F0302020204030204" pitchFamily="34" charset="0"/>
                <a:ea typeface="ＭＳ Ｐゴシック" pitchFamily="-108" charset="-128"/>
                <a:cs typeface="Calibri Light" panose="020F030202020403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u="sng" dirty="0">
                <a:latin typeface="Calibri" panose="020F0502020204030204" pitchFamily="34" charset="0"/>
                <a:cs typeface="Calibri" panose="020F0502020204030204" pitchFamily="34" charset="0"/>
              </a:rPr>
              <a:t>Problem 1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Principal: $550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Annual rate: 7%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Time: 4 years 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D4A69D4-3AE0-FA40-8A97-BA5CAEB6DA42}"/>
              </a:ext>
            </a:extLst>
          </p:cNvPr>
          <p:cNvSpPr txBox="1">
            <a:spLocks/>
          </p:cNvSpPr>
          <p:nvPr/>
        </p:nvSpPr>
        <p:spPr bwMode="auto">
          <a:xfrm>
            <a:off x="6106886" y="3276600"/>
            <a:ext cx="4125686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itchFamily="-108" charset="0"/>
              <a:buChar char="•"/>
              <a:defRPr sz="2200" b="0" i="0" kern="1200">
                <a:solidFill>
                  <a:schemeClr val="tx1"/>
                </a:solidFill>
                <a:latin typeface="Calibri Light" panose="020F0302020204030204" pitchFamily="34" charset="0"/>
                <a:ea typeface="ＭＳ Ｐゴシック" pitchFamily="-108" charset="-128"/>
                <a:cs typeface="Calibri Light" panose="020F0302020204030204" pitchFamily="34" charset="0"/>
              </a:defRPr>
            </a:lvl1pPr>
            <a:lvl2pPr marL="742950" indent="-285750" algn="l" rtl="0" fontAlgn="base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itchFamily="-108" charset="0"/>
              <a:buChar char="–"/>
              <a:defRPr sz="2200" b="0" i="0" kern="1200">
                <a:solidFill>
                  <a:schemeClr val="tx1"/>
                </a:solidFill>
                <a:latin typeface="Calibri Light" panose="020F0302020204030204" pitchFamily="34" charset="0"/>
                <a:ea typeface="ＭＳ Ｐゴシック" pitchFamily="-108" charset="-128"/>
                <a:cs typeface="Calibri Light" panose="020F0302020204030204" pitchFamily="34" charset="0"/>
              </a:defRPr>
            </a:lvl2pPr>
            <a:lvl3pPr marL="1143000" indent="-228600" algn="l" rtl="0" fontAlgn="base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itchFamily="-108" charset="0"/>
              <a:buChar char="•"/>
              <a:defRPr sz="2200" b="0" i="0" kern="1200">
                <a:solidFill>
                  <a:schemeClr val="tx1"/>
                </a:solidFill>
                <a:latin typeface="Calibri Light" panose="020F0302020204030204" pitchFamily="34" charset="0"/>
                <a:ea typeface="ＭＳ Ｐゴシック" pitchFamily="-108" charset="-128"/>
                <a:cs typeface="Calibri Light" panose="020F0302020204030204" pitchFamily="34" charset="0"/>
              </a:defRPr>
            </a:lvl3pPr>
            <a:lvl4pPr marL="1600200" indent="-228600" algn="l" rtl="0" fontAlgn="base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itchFamily="-108" charset="0"/>
              <a:buChar char="–"/>
              <a:defRPr sz="2200" b="0" i="0" kern="1200">
                <a:solidFill>
                  <a:schemeClr val="tx1"/>
                </a:solidFill>
                <a:latin typeface="Calibri Light" panose="020F0302020204030204" pitchFamily="34" charset="0"/>
                <a:ea typeface="ＭＳ Ｐゴシック" pitchFamily="-108" charset="-128"/>
                <a:cs typeface="Calibri Light" panose="020F0302020204030204" pitchFamily="34" charset="0"/>
              </a:defRPr>
            </a:lvl4pPr>
            <a:lvl5pPr marL="2057400" indent="-228600" algn="l" rtl="0" fontAlgn="base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itchFamily="-108" charset="0"/>
              <a:buChar char="»"/>
              <a:defRPr sz="2200" b="0" i="0" kern="1200">
                <a:solidFill>
                  <a:schemeClr val="tx1"/>
                </a:solidFill>
                <a:latin typeface="Calibri Light" panose="020F0302020204030204" pitchFamily="34" charset="0"/>
                <a:ea typeface="ＭＳ Ｐゴシック" pitchFamily="-108" charset="-128"/>
                <a:cs typeface="Calibri Light" panose="020F030202020403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u="sng" dirty="0">
                <a:latin typeface="Calibri" panose="020F0502020204030204" pitchFamily="34" charset="0"/>
                <a:cs typeface="Calibri" panose="020F0502020204030204" pitchFamily="34" charset="0"/>
              </a:rPr>
              <a:t>Problem 2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Principal: $870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Annual rate: 3.7%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Time: 30 months</a:t>
            </a:r>
          </a:p>
        </p:txBody>
      </p:sp>
    </p:spTree>
    <p:extLst>
      <p:ext uri="{BB962C8B-B14F-4D97-AF65-F5344CB8AC3E}">
        <p14:creationId xmlns:p14="http://schemas.microsoft.com/office/powerpoint/2010/main" val="150634264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461E3-E826-B247-9C75-4281C92B0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Compound Interest Equation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3C8BF9-BAD4-FF46-A619-BB0D2FD5C5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2286000"/>
            <a:ext cx="8229600" cy="377952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Use this formula to calculate compound interest:  </a:t>
            </a:r>
            <a:r>
              <a:rPr lang="en-US" b="1" i="1" dirty="0">
                <a:latin typeface="Calibri" panose="020F0502020204030204" pitchFamily="34" charset="0"/>
                <a:cs typeface="Calibri" panose="020F0502020204030204" pitchFamily="34" charset="0"/>
              </a:rPr>
              <a:t>A=P(1+r)</a:t>
            </a:r>
            <a:r>
              <a:rPr lang="en-US" sz="1100" b="1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000" b="1" i="1" baseline="30000" dirty="0"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</a:p>
          <a:p>
            <a:r>
              <a:rPr lang="en-US" b="1" i="1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dirty="0"/>
              <a:t> is the amount of money in the account at the end of a time period</a:t>
            </a:r>
          </a:p>
          <a:p>
            <a:r>
              <a:rPr lang="en-US" b="1" i="1" dirty="0"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dirty="0"/>
              <a:t> is the principal</a:t>
            </a:r>
          </a:p>
          <a:p>
            <a:r>
              <a:rPr lang="en-US" b="1" i="1" dirty="0"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dirty="0"/>
              <a:t> is the annual interest rate</a:t>
            </a:r>
          </a:p>
          <a:p>
            <a:r>
              <a:rPr lang="en-US" b="1" i="1" dirty="0"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dirty="0"/>
              <a:t> is the time in years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24535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461E3-E826-B247-9C75-4281C92B0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Compound Interest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3C8BF9-BAD4-FF46-A619-BB0D2FD5C5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286000"/>
            <a:ext cx="10972800" cy="3779520"/>
          </a:xfrm>
        </p:spPr>
        <p:txBody>
          <a:bodyPr/>
          <a:lstStyle/>
          <a:p>
            <a:r>
              <a:rPr lang="en-US" dirty="0"/>
              <a:t>Simon deposits $400 in an account that pays 3% interest compounded annually. What is the balance of Simon’s account at the end of 2 years?</a:t>
            </a:r>
          </a:p>
        </p:txBody>
      </p:sp>
    </p:spTree>
    <p:extLst>
      <p:ext uri="{BB962C8B-B14F-4D97-AF65-F5344CB8AC3E}">
        <p14:creationId xmlns:p14="http://schemas.microsoft.com/office/powerpoint/2010/main" val="5827082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461E3-E826-B247-9C75-4281C92B0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Calculating Simon’s Interest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3C8BF9-BAD4-FF46-A619-BB0D2FD5C5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8499" y="1916131"/>
            <a:ext cx="11363218" cy="3779520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Step 1. </a:t>
            </a:r>
            <a:r>
              <a:rPr lang="en-US" dirty="0"/>
              <a:t>Find the balance at the end of the first year using the simple interest formula </a:t>
            </a:r>
            <a:r>
              <a:rPr lang="en-US" b="1" i="1" dirty="0">
                <a:latin typeface="Calibri" panose="020F0502020204030204" pitchFamily="34" charset="0"/>
                <a:cs typeface="Calibri" panose="020F0502020204030204" pitchFamily="34" charset="0"/>
              </a:rPr>
              <a:t>I = </a:t>
            </a:r>
            <a:r>
              <a:rPr lang="en-US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Pxr</a:t>
            </a:r>
            <a:r>
              <a:rPr lang="en-US" b="1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xt</a:t>
            </a:r>
            <a:endParaRPr lang="en-US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$400 x .003 x 1 = $12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$400 + $12 = $412</a:t>
            </a:r>
          </a:p>
          <a:p>
            <a:pPr marL="0" indent="0">
              <a:buNone/>
            </a:pP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Step 2. </a:t>
            </a:r>
            <a:r>
              <a:rPr lang="en-US" dirty="0"/>
              <a:t>Find the interest at the end of the second year using the simple interest formula and the principal of $412.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$412 x .003 x 1 = $12.36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$412 + $12.36 = $424.36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630272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461E3-E826-B247-9C75-4281C92B0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Calculating Jackie’s Earnings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3C8BF9-BAD4-FF46-A619-BB0D2FD5C5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2286000"/>
            <a:ext cx="8229600" cy="3779520"/>
          </a:xfrm>
        </p:spPr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Jackie deposits $325 in an account that pays 4.1% interest compounded annually. How much money will Jackie have in her account after 3 years?</a:t>
            </a:r>
          </a:p>
        </p:txBody>
      </p:sp>
    </p:spTree>
    <p:extLst>
      <p:ext uri="{BB962C8B-B14F-4D97-AF65-F5344CB8AC3E}">
        <p14:creationId xmlns:p14="http://schemas.microsoft.com/office/powerpoint/2010/main" val="393253537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461E3-E826-B247-9C75-4281C92B0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Calculating Long-term Savings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3C8BF9-BAD4-FF46-A619-BB0D2FD5C5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144" y="2286000"/>
            <a:ext cx="11507056" cy="3779520"/>
          </a:xfrm>
        </p:spPr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Use the following compound interest calculator to determine the amount earned by age 65, starting at two different ages.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Start saving $50 a month at age 18 at 4% interest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Start saving $50 a month at age 30 at 4% interest</a:t>
            </a: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https://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archive.econedlink.org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/interactives/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EconEdLink-interactive-tool-player.php?iid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=2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471603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7A0EC0-77EB-48CC-8C1D-F38F09A670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589087"/>
            <a:ext cx="8229600" cy="1143000"/>
          </a:xfrm>
        </p:spPr>
        <p:txBody>
          <a:bodyPr/>
          <a:lstStyle/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029830442"/>
      </p:ext>
    </p:extLst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 rtlCol="0"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>
              <a:bevelT w="0" h="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5500"/>
              <a:t>References</a:t>
            </a:r>
            <a:endParaRPr lang="en-US" sz="5500">
              <a:ln w="11430"/>
              <a:effectLst>
                <a:outerShdw blurRad="80000" dist="40000" dir="5040000" algn="tl">
                  <a:srgbClr val="000000">
                    <a:alpha val="0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8F1D3A3-98BD-4497-A322-D25C364A13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915103"/>
            <a:ext cx="8229600" cy="4352133"/>
          </a:xfrm>
        </p:spPr>
        <p:txBody>
          <a:bodyPr/>
          <a:lstStyle/>
          <a:p>
            <a:r>
              <a:rPr lang="en-US" dirty="0"/>
              <a:t>National Standards for Financial Literacy</a:t>
            </a:r>
          </a:p>
          <a:p>
            <a:pPr marL="0" indent="0">
              <a:buNone/>
            </a:pPr>
            <a:r>
              <a:rPr lang="en-US" dirty="0">
                <a:hlinkClick r:id="rId3"/>
              </a:rPr>
              <a:t>https://www.councilforeconed.org/resource/national-standards-for-financial-literacy/#sthash.11CbykLO.dpbs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What is Compound Interest</a:t>
            </a:r>
          </a:p>
          <a:p>
            <a:pPr marL="0" indent="0">
              <a:buNone/>
            </a:pPr>
            <a:r>
              <a:rPr lang="en-US" dirty="0">
                <a:hlinkClick r:id="rId4"/>
              </a:rPr>
              <a:t>https://www.econedlink.org/resources/compound-interest/</a:t>
            </a:r>
            <a:r>
              <a:rPr lang="en-US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069848"/>
            <a:ext cx="8229600" cy="1143000"/>
          </a:xfrm>
          <a:noFill/>
        </p:spPr>
        <p:txBody>
          <a:bodyPr rtlCol="0"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>
              <a:bevelT w="0" h="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5500">
                <a:latin typeface="Calibri"/>
                <a:ea typeface="ＭＳ Ｐゴシック"/>
                <a:cs typeface="Calibri"/>
              </a:rPr>
              <a:t>CEE Affiliates</a:t>
            </a:r>
            <a:endParaRPr lang="en-US" sz="5500">
              <a:ln w="11430"/>
              <a:effectLst>
                <a:outerShdw blurRad="80000" dist="40000" dir="5040000" algn="tl">
                  <a:srgbClr val="000000">
                    <a:alpha val="0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3AF44DA-7F29-495C-9279-01A773172FC7}"/>
              </a:ext>
            </a:extLst>
          </p:cNvPr>
          <p:cNvSpPr txBox="1"/>
          <p:nvPr/>
        </p:nvSpPr>
        <p:spPr>
          <a:xfrm>
            <a:off x="3025667" y="5134679"/>
            <a:ext cx="6140667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/>
                <a:cs typeface="Arial"/>
                <a:hlinkClick r:id="rId3"/>
              </a:rPr>
              <a:t>https://www.councilforeconed.org/resources/local-affiliates/</a:t>
            </a:r>
            <a:endParaRPr lang="en-US"/>
          </a:p>
          <a:p>
            <a:pPr algn="l"/>
            <a:endParaRPr lang="en-US"/>
          </a:p>
        </p:txBody>
      </p:sp>
      <p:pic>
        <p:nvPicPr>
          <p:cNvPr id="4" name="Picture 4" descr="A picture containing bird&#10;&#10;Description generated with very high confidence">
            <a:extLst>
              <a:ext uri="{FF2B5EF4-FFF2-40B4-BE49-F238E27FC236}">
                <a16:creationId xmlns:a16="http://schemas.microsoft.com/office/drawing/2014/main" id="{85988BD1-7DE7-45DD-9D4C-654DA4937C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002" y="2335948"/>
            <a:ext cx="6095999" cy="2403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615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E7669C-7687-471A-8B42-A0B355C5F8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Standard 3: Saving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001D52-ED67-4464-AC28-4273D50DCE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dirty="0">
                <a:effectLst/>
                <a:latin typeface="+mn-lt"/>
                <a:ea typeface="Calibri" panose="020F0502020204030204" pitchFamily="34" charset="0"/>
              </a:rPr>
              <a:t>Saving is the part of income that people choose to </a:t>
            </a:r>
            <a:r>
              <a:rPr lang="en-US" sz="3200" b="1" dirty="0">
                <a:effectLst/>
                <a:latin typeface="+mn-lt"/>
                <a:ea typeface="Calibri" panose="020F0502020204030204" pitchFamily="34" charset="0"/>
              </a:rPr>
              <a:t>set aside </a:t>
            </a:r>
            <a:r>
              <a:rPr lang="en-US" sz="3200" dirty="0">
                <a:effectLst/>
                <a:latin typeface="+mn-lt"/>
                <a:ea typeface="Calibri" panose="020F0502020204030204" pitchFamily="34" charset="0"/>
              </a:rPr>
              <a:t>for future uses. People save for </a:t>
            </a:r>
            <a:r>
              <a:rPr lang="en-US" sz="3200" b="1" dirty="0">
                <a:effectLst/>
                <a:latin typeface="+mn-lt"/>
                <a:ea typeface="Calibri" panose="020F0502020204030204" pitchFamily="34" charset="0"/>
              </a:rPr>
              <a:t>different reasons </a:t>
            </a:r>
            <a:r>
              <a:rPr lang="en-US" sz="3200" dirty="0">
                <a:effectLst/>
                <a:latin typeface="+mn-lt"/>
                <a:ea typeface="Calibri" panose="020F0502020204030204" pitchFamily="34" charset="0"/>
              </a:rPr>
              <a:t>during the course of their lives. People make </a:t>
            </a:r>
            <a:r>
              <a:rPr lang="en-US" sz="3200" b="1" dirty="0">
                <a:effectLst/>
                <a:latin typeface="+mn-lt"/>
                <a:ea typeface="Calibri" panose="020F0502020204030204" pitchFamily="34" charset="0"/>
              </a:rPr>
              <a:t>different choices </a:t>
            </a:r>
            <a:r>
              <a:rPr lang="en-US" sz="3200" dirty="0">
                <a:effectLst/>
                <a:latin typeface="+mn-lt"/>
                <a:ea typeface="Calibri" panose="020F0502020204030204" pitchFamily="34" charset="0"/>
              </a:rPr>
              <a:t>about how they save and how much they save. </a:t>
            </a:r>
            <a:r>
              <a:rPr lang="en-US" sz="3200" b="1" dirty="0">
                <a:effectLst/>
                <a:latin typeface="+mn-lt"/>
                <a:ea typeface="Calibri" panose="020F0502020204030204" pitchFamily="34" charset="0"/>
              </a:rPr>
              <a:t>Time, interest rates, and inflation </a:t>
            </a:r>
            <a:r>
              <a:rPr lang="en-US" sz="3200" dirty="0">
                <a:effectLst/>
                <a:latin typeface="+mn-lt"/>
                <a:ea typeface="Calibri" panose="020F0502020204030204" pitchFamily="34" charset="0"/>
              </a:rPr>
              <a:t>affect the value of savings.</a:t>
            </a:r>
            <a:endParaRPr lang="en-US" sz="3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27807377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461E3-E826-B247-9C75-4281C92B0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1371600"/>
            <a:ext cx="8229600" cy="1143000"/>
          </a:xfrm>
        </p:spPr>
        <p:txBody>
          <a:bodyPr/>
          <a:lstStyle/>
          <a:p>
            <a:pPr>
              <a:lnSpc>
                <a:spcPts val="5000"/>
              </a:lnSpc>
            </a:pPr>
            <a:r>
              <a:rPr lang="en-US" dirty="0"/>
              <a:t>Growing Money with Compound Interest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3C8BF9-BAD4-FF46-A619-BB0D2FD5C5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2743200"/>
            <a:ext cx="8229600" cy="3779520"/>
          </a:xfrm>
        </p:spPr>
        <p:txBody>
          <a:bodyPr/>
          <a:lstStyle/>
          <a:p>
            <a:r>
              <a:rPr lang="en-US" dirty="0"/>
              <a:t>No-Frills Money Skills Video Series, Episode 1</a:t>
            </a:r>
          </a:p>
          <a:p>
            <a:pPr marL="457200" lvl="1" indent="0">
              <a:buNone/>
            </a:pPr>
            <a:r>
              <a:rPr lang="en-US" dirty="0">
                <a:hlinkClick r:id="rId3"/>
              </a:rPr>
              <a:t>http://</a:t>
            </a:r>
            <a:r>
              <a:rPr lang="en-US" dirty="0" err="1">
                <a:hlinkClick r:id="rId3"/>
              </a:rPr>
              <a:t>www.stlouisfed.org</a:t>
            </a:r>
            <a:r>
              <a:rPr lang="en-US" dirty="0">
                <a:hlinkClick r:id="rId3"/>
              </a:rPr>
              <a:t>/</a:t>
            </a:r>
            <a:r>
              <a:rPr lang="en-US" dirty="0" err="1">
                <a:hlinkClick r:id="rId3"/>
              </a:rPr>
              <a:t>education_resources</a:t>
            </a:r>
            <a:r>
              <a:rPr lang="en-US" dirty="0">
                <a:hlinkClick r:id="rId3"/>
              </a:rPr>
              <a:t>/no-frills-money-skills/episode-1-growing-money/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221290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461E3-E826-B247-9C75-4281C92B0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23982"/>
            <a:ext cx="10972800" cy="1143000"/>
          </a:xfrm>
        </p:spPr>
        <p:txBody>
          <a:bodyPr/>
          <a:lstStyle/>
          <a:p>
            <a:r>
              <a:rPr lang="en-US" sz="4400" dirty="0"/>
              <a:t>“</a:t>
            </a:r>
            <a:r>
              <a:rPr lang="en-US" sz="4400" dirty="0" err="1"/>
              <a:t>Interest”ing</a:t>
            </a:r>
            <a:r>
              <a:rPr lang="en-US" sz="4400" dirty="0"/>
              <a:t> Terms to Know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3C8BF9-BAD4-FF46-A619-BB0D2FD5C5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6580" y="1666982"/>
            <a:ext cx="11846104" cy="3779520"/>
          </a:xfrm>
        </p:spPr>
        <p:txBody>
          <a:bodyPr/>
          <a:lstStyle/>
          <a:p>
            <a:r>
              <a:rPr lang="en-US" sz="2400" b="1" dirty="0"/>
              <a:t>Interest rate</a:t>
            </a:r>
            <a:r>
              <a:rPr lang="en-US" sz="2400" dirty="0"/>
              <a:t>: the price paid for using someone else’s money, expressed as a percentage of the amount borrowed. </a:t>
            </a:r>
          </a:p>
          <a:p>
            <a:r>
              <a:rPr lang="en-US" sz="2400" b="1" dirty="0"/>
              <a:t>Compound interest</a:t>
            </a:r>
            <a:r>
              <a:rPr lang="en-US" sz="2400" dirty="0"/>
              <a:t>: interest earned on both the principal and any interest that has been earned previously.</a:t>
            </a:r>
          </a:p>
          <a:p>
            <a:pPr lvl="1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Earned on accounts at banks, credit unions, etc.</a:t>
            </a:r>
          </a:p>
          <a:p>
            <a:pPr lvl="1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Earned on certain investments such as annuities</a:t>
            </a:r>
          </a:p>
          <a:p>
            <a:pPr lvl="1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Paid on most consumer loans, car loans, mortgages, and other unpaid credit balances</a:t>
            </a:r>
          </a:p>
          <a:p>
            <a:pPr marL="457200" lvl="1" indent="0">
              <a:spcAft>
                <a:spcPts val="0"/>
              </a:spcAft>
              <a:buNone/>
            </a:pPr>
            <a:endParaRPr lang="en-US" sz="2400" dirty="0"/>
          </a:p>
          <a:p>
            <a:r>
              <a:rPr lang="en-US" sz="2400" b="1" dirty="0"/>
              <a:t>Simple interest</a:t>
            </a:r>
            <a:r>
              <a:rPr lang="en-US" sz="2400" dirty="0"/>
              <a:t>: interest earned only on the principal.</a:t>
            </a:r>
          </a:p>
          <a:p>
            <a:pPr lvl="1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May be used on some consumer loans and some types of savings</a:t>
            </a:r>
          </a:p>
          <a:p>
            <a:pPr lvl="1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Easier to calculate but not as commonly used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867128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461E3-E826-B247-9C75-4281C92B0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Time Matters with Interest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3C8BF9-BAD4-FF46-A619-BB0D2FD5C5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9321" y="1854486"/>
            <a:ext cx="11383767" cy="377952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Interest can be compounded over different lengths of time including: </a:t>
            </a:r>
          </a:p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Annually</a:t>
            </a:r>
            <a:r>
              <a:rPr lang="en-US" dirty="0"/>
              <a:t> – computed and added at the end of each year </a:t>
            </a:r>
          </a:p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Semi-annually</a:t>
            </a:r>
            <a:r>
              <a:rPr lang="en-US" dirty="0"/>
              <a:t> – (twice a year) computed and added every six months</a:t>
            </a:r>
          </a:p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Quarterly</a:t>
            </a:r>
            <a:r>
              <a:rPr lang="en-US" dirty="0"/>
              <a:t> – (four times a year) computed and added at the end of each quarter (three months) </a:t>
            </a:r>
          </a:p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Monthly</a:t>
            </a:r>
            <a:r>
              <a:rPr lang="en-US" dirty="0"/>
              <a:t> – computed and added at the end of each month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196802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76FCBDF-B2D8-6847-A097-0A505ABD7E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09800" y="2971801"/>
            <a:ext cx="7772400" cy="784225"/>
          </a:xfrm>
        </p:spPr>
        <p:txBody>
          <a:bodyPr/>
          <a:lstStyle/>
          <a:p>
            <a:pPr>
              <a:spcBef>
                <a:spcPts val="4000"/>
              </a:spcBef>
            </a:pPr>
            <a:r>
              <a:rPr lang="en-US" sz="5000" dirty="0"/>
              <a:t>Calculating Simple and Compound Interest</a:t>
            </a:r>
            <a:endParaRPr lang="en-US" sz="5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9718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461E3-E826-B247-9C75-4281C92B0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3712" y="1304818"/>
            <a:ext cx="10972800" cy="1143000"/>
          </a:xfrm>
        </p:spPr>
        <p:txBody>
          <a:bodyPr/>
          <a:lstStyle/>
          <a:p>
            <a:r>
              <a:rPr lang="en-US" dirty="0"/>
              <a:t>Simple Interest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3C8BF9-BAD4-FF46-A619-BB0D2FD5C5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2994917"/>
            <a:ext cx="8229600" cy="1782566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Dianna deposits $725 into a savings account that pays 2.3% simple annual interest. </a:t>
            </a:r>
          </a:p>
          <a:p>
            <a:r>
              <a:rPr lang="en-US" dirty="0"/>
              <a:t>How much interest will Dianna earn after 18 months?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915298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461E3-E826-B247-9C75-4281C92B0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Interest Equation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3C8BF9-BAD4-FF46-A619-BB0D2FD5C5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2286000"/>
            <a:ext cx="8229600" cy="377952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To calculate simple interest we use the formula </a:t>
            </a:r>
            <a:r>
              <a:rPr lang="en-US" b="1" i="1" dirty="0">
                <a:latin typeface="Calibri" panose="020F0502020204030204" pitchFamily="34" charset="0"/>
                <a:cs typeface="Calibri" panose="020F0502020204030204" pitchFamily="34" charset="0"/>
              </a:rPr>
              <a:t>I = </a:t>
            </a:r>
            <a:r>
              <a:rPr lang="en-US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Pxr</a:t>
            </a:r>
            <a:r>
              <a:rPr lang="en-US" b="1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xt</a:t>
            </a:r>
            <a:endParaRPr lang="en-US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b="1" i="1" dirty="0">
                <a:latin typeface="Calibri" panose="020F0502020204030204" pitchFamily="34" charset="0"/>
                <a:cs typeface="Calibri" panose="020F0502020204030204" pitchFamily="34" charset="0"/>
              </a:rPr>
              <a:t> I </a:t>
            </a:r>
            <a:r>
              <a:rPr lang="en-US" dirty="0"/>
              <a:t>is the interest earned</a:t>
            </a:r>
          </a:p>
          <a:p>
            <a:r>
              <a:rPr lang="en-US" b="1" i="1" dirty="0"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dirty="0"/>
              <a:t> is the principal or the original amount of money with which you start</a:t>
            </a:r>
          </a:p>
          <a:p>
            <a:r>
              <a:rPr lang="en-US" b="1" i="1" dirty="0"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dirty="0"/>
              <a:t> is the annual interest rate as a decimal</a:t>
            </a:r>
          </a:p>
          <a:p>
            <a:r>
              <a:rPr lang="en-US" b="1" i="1" dirty="0"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dirty="0"/>
              <a:t> is the time in years. 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3004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461E3-E826-B247-9C75-4281C92B0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for Dianna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3C8BF9-BAD4-FF46-A619-BB0D2FD5C5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2286000"/>
            <a:ext cx="8229600" cy="3779520"/>
          </a:xfrm>
        </p:spPr>
        <p:txBody>
          <a:bodyPr/>
          <a:lstStyle/>
          <a:p>
            <a:r>
              <a:rPr lang="en-US" dirty="0"/>
              <a:t>The annual interest rate is written as a decimal. (2.3 = .0023)</a:t>
            </a:r>
          </a:p>
          <a:p>
            <a:r>
              <a:rPr lang="en-US" dirty="0"/>
              <a:t>In the simple interest formula, time is measured in years. </a:t>
            </a:r>
            <a:br>
              <a:rPr lang="en-US" dirty="0"/>
            </a:br>
            <a:r>
              <a:rPr lang="en-US" dirty="0"/>
              <a:t>(18 months = 1.5 years)</a:t>
            </a:r>
          </a:p>
          <a:p>
            <a:r>
              <a:rPr lang="en-US" b="1" i="1" dirty="0">
                <a:latin typeface="Calibri" panose="020F0502020204030204" pitchFamily="34" charset="0"/>
                <a:cs typeface="Calibri" panose="020F0502020204030204" pitchFamily="34" charset="0"/>
              </a:rPr>
              <a:t>I = </a:t>
            </a:r>
            <a:r>
              <a:rPr lang="en-US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Pxr</a:t>
            </a:r>
            <a:r>
              <a:rPr lang="en-US" b="1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xt</a:t>
            </a:r>
            <a:endParaRPr lang="en-US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/>
              <a:t>Interest earned = $725 </a:t>
            </a:r>
            <a:r>
              <a:rPr lang="en-US"/>
              <a:t>x .0023 x 1.5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955704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81A42C9A1FF0C4E8EFDD6E1EC68268E" ma:contentTypeVersion="12" ma:contentTypeDescription="Create a new document." ma:contentTypeScope="" ma:versionID="74f415700e677f67570d1265c4de6c02">
  <xsd:schema xmlns:xsd="http://www.w3.org/2001/XMLSchema" xmlns:xs="http://www.w3.org/2001/XMLSchema" xmlns:p="http://schemas.microsoft.com/office/2006/metadata/properties" xmlns:ns2="bfa4db11-c700-41fb-b639-f7e6b4e680b5" xmlns:ns3="9cd82c5b-74c9-4827-94f1-5bf219ae6b20" targetNamespace="http://schemas.microsoft.com/office/2006/metadata/properties" ma:root="true" ma:fieldsID="60f53a838a094153ce095486d560252d" ns2:_="" ns3:_="">
    <xsd:import namespace="bfa4db11-c700-41fb-b639-f7e6b4e680b5"/>
    <xsd:import namespace="9cd82c5b-74c9-4827-94f1-5bf219ae6b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a4db11-c700-41fb-b639-f7e6b4e680b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d82c5b-74c9-4827-94f1-5bf219ae6b20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9cd82c5b-74c9-4827-94f1-5bf219ae6b20">
      <UserInfo>
        <DisplayName/>
        <AccountId xsi:nil="true"/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D6113DE-D385-4A48-8B16-CD7F492379D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fa4db11-c700-41fb-b639-f7e6b4e680b5"/>
    <ds:schemaRef ds:uri="9cd82c5b-74c9-4827-94f1-5bf219ae6b2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F8332A4-542C-494D-8506-1C720B46413C}">
  <ds:schemaRefs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purl.org/dc/elements/1.1/"/>
    <ds:schemaRef ds:uri="9cd82c5b-74c9-4827-94f1-5bf219ae6b20"/>
    <ds:schemaRef ds:uri="bfa4db11-c700-41fb-b639-f7e6b4e680b5"/>
    <ds:schemaRef ds:uri="http://schemas.openxmlformats.org/package/2006/metadata/core-properties"/>
    <ds:schemaRef ds:uri="http://www.w3.org/XML/1998/namespace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0F85DF1F-BC57-4156-92DD-D8D43BF5254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269</TotalTime>
  <Words>831</Words>
  <Application>Microsoft Office PowerPoint</Application>
  <PresentationFormat>Widescreen</PresentationFormat>
  <Paragraphs>100</Paragraphs>
  <Slides>18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 Theme</vt:lpstr>
      <vt:lpstr>  National Personal Finance Challenge Webinar Series Standard 3: Saving Lesson 1: Compound Interest Presented by Dr. Julie Heath julia.heath@uc.edu </vt:lpstr>
      <vt:lpstr>Standard 3: Saving</vt:lpstr>
      <vt:lpstr>Growing Money with Compound Interest</vt:lpstr>
      <vt:lpstr>“Interest”ing Terms to Know</vt:lpstr>
      <vt:lpstr>Time Matters with Interest</vt:lpstr>
      <vt:lpstr>Calculating Simple and Compound Interest</vt:lpstr>
      <vt:lpstr>Simple Interest Example</vt:lpstr>
      <vt:lpstr>Simple Interest Equation</vt:lpstr>
      <vt:lpstr>Solution for Dianna</vt:lpstr>
      <vt:lpstr>Two Problems to Solve</vt:lpstr>
      <vt:lpstr>Compound Interest Equation</vt:lpstr>
      <vt:lpstr>Compound Interest Example</vt:lpstr>
      <vt:lpstr>Calculating Simon’s Interest</vt:lpstr>
      <vt:lpstr>Calculating Jackie’s Earnings</vt:lpstr>
      <vt:lpstr>Calculating Long-term Savings</vt:lpstr>
      <vt:lpstr>Questions?</vt:lpstr>
      <vt:lpstr>References</vt:lpstr>
      <vt:lpstr>CEE Affiliates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 the Business of….?</dc:title>
  <dc:creator>Marsha Masters</dc:creator>
  <cp:lastModifiedBy>Heath, Julia (heathja)</cp:lastModifiedBy>
  <cp:revision>97</cp:revision>
  <dcterms:created xsi:type="dcterms:W3CDTF">2012-09-11T15:07:18Z</dcterms:created>
  <dcterms:modified xsi:type="dcterms:W3CDTF">2020-12-19T18:37:03Z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0x010100481A42C9A1FF0C4E8EFDD6E1EC68268E</vt:lpwstr>
  </property>
  <property fmtid="{D5CDD505-2E9C-101B-9397-08002B2CF9AE}" pid="3" name="Order">
    <vt:r8>2199100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ComplianceAssetId">
    <vt:lpwstr/>
  </property>
  <property fmtid="{D5CDD505-2E9C-101B-9397-08002B2CF9AE}" pid="7" name="TemplateUrl">
    <vt:lpwstr/>
  </property>
</Properties>
</file>