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8" r:id="rId6"/>
    <p:sldId id="262" r:id="rId7"/>
    <p:sldId id="258" r:id="rId8"/>
    <p:sldId id="267" r:id="rId9"/>
    <p:sldId id="280" r:id="rId10"/>
    <p:sldId id="273" r:id="rId11"/>
    <p:sldId id="269" r:id="rId12"/>
    <p:sldId id="270" r:id="rId13"/>
    <p:sldId id="271" r:id="rId14"/>
    <p:sldId id="272" r:id="rId15"/>
    <p:sldId id="260" r:id="rId16"/>
    <p:sldId id="261" r:id="rId17"/>
    <p:sldId id="274" r:id="rId18"/>
    <p:sldId id="275" r:id="rId19"/>
    <p:sldId id="276" r:id="rId20"/>
    <p:sldId id="277" r:id="rId21"/>
    <p:sldId id="278" r:id="rId22"/>
    <p:sldId id="282" r:id="rId23"/>
    <p:sldId id="279" r:id="rId24"/>
    <p:sldId id="281" r:id="rId25"/>
    <p:sldId id="266"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7A9900"/>
    <a:srgbClr val="005CB8"/>
    <a:srgbClr val="8BAF0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99" autoAdjust="0"/>
  </p:normalViewPr>
  <p:slideViewPr>
    <p:cSldViewPr snapToGrid="0">
      <p:cViewPr varScale="1">
        <p:scale>
          <a:sx n="73" d="100"/>
          <a:sy n="73" d="100"/>
        </p:scale>
        <p:origin x="1042"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13</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22</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the standard.</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409013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144428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susanmc@intuiteducation.com</a:t>
            </a:r>
          </a:p>
          <a:p>
            <a:r>
              <a:rPr lang="en-US" dirty="0"/>
              <a:t>Econedtraining1234!</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173569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426414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12</a:t>
            </a:fld>
            <a:endParaRPr lang="en-US"/>
          </a:p>
        </p:txBody>
      </p:sp>
    </p:spTree>
    <p:extLst>
      <p:ext uri="{BB962C8B-B14F-4D97-AF65-F5344CB8AC3E}">
        <p14:creationId xmlns:p14="http://schemas.microsoft.com/office/powerpoint/2010/main" val="407689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a:t>Click to edit Master title style</a:t>
            </a:r>
          </a:p>
        </p:txBody>
      </p:sp>
      <p:sp>
        <p:nvSpPr>
          <p:cNvPr id="3" name="Content Placeholder 2"/>
          <p:cNvSpPr>
            <a:spLocks noGrp="1"/>
          </p:cNvSpPr>
          <p:nvPr>
            <p:ph idx="1"/>
          </p:nvPr>
        </p:nvSpPr>
        <p:spPr>
          <a:xfrm>
            <a:off x="609600" y="2377440"/>
            <a:ext cx="109728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06984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304800" y="2055039"/>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A388AE6-D01D-4D75-BED3-92821715D1F5}"/>
              </a:ext>
            </a:extLst>
          </p:cNvPr>
          <p:cNvPicPr>
            <a:picLocks noChangeAspect="1"/>
          </p:cNvPicPr>
          <p:nvPr userDrawn="1"/>
        </p:nvPicPr>
        <p:blipFill>
          <a:blip r:embed="rId14"/>
          <a:stretch>
            <a:fillRect/>
          </a:stretch>
        </p:blipFill>
        <p:spPr>
          <a:xfrm>
            <a:off x="9491375" y="276999"/>
            <a:ext cx="2419350" cy="724398"/>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0C095C86-2DC3-4821-81D3-796DD581168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902047" y="345449"/>
            <a:ext cx="1498753" cy="7243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namarasa@vc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Lnj75nNSsQ&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technofaq.org/posts/2017/06/the-dummies-guide-to-unsecured-credit/" TargetMode="External"/><Relationship Id="rId7" Type="http://schemas.openxmlformats.org/officeDocument/2006/relationships/hyperlink" Target="https://creativecommons.org/licenses/by/3.0/" TargetMode="External"/><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hyperlink" Target="https://www.flickr.com/photos/30478819@N08/43831373034" TargetMode="External"/><Relationship Id="rId5" Type="http://schemas.openxmlformats.org/officeDocument/2006/relationships/image" Target="../media/image14.jpg"/><Relationship Id="rId10" Type="http://schemas.openxmlformats.org/officeDocument/2006/relationships/hyperlink" Target="https://creativecommons.org/licenses/by-sa/3.0/" TargetMode="External"/><Relationship Id="rId4" Type="http://schemas.openxmlformats.org/officeDocument/2006/relationships/hyperlink" Target="https://creativecommons.org/licenses/by-nc-sa/3.0/" TargetMode="External"/><Relationship Id="rId9" Type="http://schemas.openxmlformats.org/officeDocument/2006/relationships/hyperlink" Target="http://flickr.com/photos/68751915@n05/662906222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echnofaq.org/posts/2016/12/5-great-ideas-to-help-you-stick-to-your-budget/" TargetMode="External"/><Relationship Id="rId2" Type="http://schemas.openxmlformats.org/officeDocument/2006/relationships/image" Target="../media/image16.jp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onedlink.org/resources/budgeting-for-income-and-expenses/" TargetMode="External"/><Relationship Id="rId2" Type="http://schemas.openxmlformats.org/officeDocument/2006/relationships/hyperlink" Target="https://www.councilforeconed.org/resource/national-standards-for-financial-literacy/#sthash.11CbykLO.dpb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renasantnation.com/5-easy-steps-toward-crafting-an-effective-budg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owo0-5jNYY&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int.intuit.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315" y="1706252"/>
            <a:ext cx="10840825" cy="2460395"/>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4900" dirty="0">
                <a:latin typeface="Calibri"/>
                <a:ea typeface="ＭＳ Ｐゴシック"/>
                <a:cs typeface="Calibri"/>
              </a:rPr>
              <a:t>National Personal Finance Challenge </a:t>
            </a:r>
            <a:br>
              <a:rPr lang="en-US" sz="4900" dirty="0">
                <a:latin typeface="Calibri"/>
                <a:ea typeface="ＭＳ Ｐゴシック"/>
                <a:cs typeface="Calibri"/>
              </a:rPr>
            </a:br>
            <a:r>
              <a:rPr lang="en-US" sz="4900" dirty="0">
                <a:latin typeface="Calibri"/>
                <a:ea typeface="ＭＳ Ｐゴシック"/>
                <a:cs typeface="Calibri"/>
              </a:rPr>
              <a:t>Webinar Series</a:t>
            </a:r>
            <a:br>
              <a:rPr lang="en-US" sz="6000" dirty="0">
                <a:ln w="11430"/>
                <a:effectLst>
                  <a:outerShdw blurRad="80000" dist="40000" dir="5040000" algn="tl">
                    <a:srgbClr val="000000">
                      <a:alpha val="0"/>
                    </a:srgbClr>
                  </a:outerShdw>
                </a:effectLst>
                <a:ea typeface="+mj-ea"/>
                <a:cs typeface="+mj-cs"/>
              </a:rPr>
            </a:br>
            <a:r>
              <a:rPr lang="en-US" sz="4000" dirty="0">
                <a:ln w="11430"/>
                <a:solidFill>
                  <a:schemeClr val="tx1"/>
                </a:solidFill>
                <a:effectLst>
                  <a:outerShdw blurRad="80000" dist="40000" dir="5040000" algn="tl">
                    <a:srgbClr val="000000">
                      <a:alpha val="0"/>
                    </a:srgbClr>
                  </a:outerShdw>
                </a:effectLst>
                <a:latin typeface="Calibri"/>
                <a:ea typeface="ＭＳ Ｐゴシック"/>
                <a:cs typeface="Calibri"/>
              </a:rPr>
              <a:t>Standard 2: Buying Goods and Services</a:t>
            </a:r>
            <a:br>
              <a:rPr lang="en-US" sz="4400" dirty="0">
                <a:ln w="11430"/>
                <a:solidFill>
                  <a:schemeClr val="tx1"/>
                </a:solidFill>
                <a:effectLst>
                  <a:outerShdw blurRad="80000" dist="40000" dir="5040000" algn="tl">
                    <a:srgbClr val="000000">
                      <a:alpha val="0"/>
                    </a:srgbClr>
                  </a:outerShdw>
                </a:effectLst>
                <a:latin typeface="Calibri"/>
                <a:ea typeface="ＭＳ Ｐゴシック"/>
                <a:cs typeface="Calibri"/>
              </a:rPr>
            </a:br>
            <a:r>
              <a:rPr lang="en-US" sz="3600" dirty="0">
                <a:ln w="11430"/>
                <a:solidFill>
                  <a:schemeClr val="tx1"/>
                </a:solidFill>
                <a:effectLst>
                  <a:outerShdw blurRad="80000" dist="40000" dir="5040000" algn="tl">
                    <a:srgbClr val="000000">
                      <a:alpha val="0"/>
                    </a:srgbClr>
                  </a:outerShdw>
                </a:effectLst>
                <a:latin typeface="Calibri"/>
                <a:ea typeface="ＭＳ Ｐゴシック"/>
                <a:cs typeface="Calibri"/>
              </a:rPr>
              <a:t>Lesson 2</a:t>
            </a:r>
            <a:br>
              <a:rPr lang="en-US" sz="4400" dirty="0">
                <a:ln w="11430"/>
                <a:solidFill>
                  <a:schemeClr val="tx1"/>
                </a:solidFill>
                <a:effectLst>
                  <a:outerShdw blurRad="80000" dist="40000" dir="5040000" algn="tl">
                    <a:srgbClr val="000000">
                      <a:alpha val="0"/>
                    </a:srgbClr>
                  </a:outerShdw>
                </a:effectLst>
                <a:latin typeface="Calibri"/>
                <a:ea typeface="ＭＳ Ｐゴシック"/>
                <a:cs typeface="Calibri"/>
              </a:rPr>
            </a:br>
            <a:r>
              <a:rPr lang="en-US" sz="3600" dirty="0">
                <a:ln w="11430"/>
                <a:solidFill>
                  <a:schemeClr val="tx1"/>
                </a:solidFill>
                <a:effectLst/>
                <a:latin typeface="Calibri"/>
                <a:ea typeface="ＭＳ Ｐゴシック"/>
                <a:cs typeface="Calibri"/>
              </a:rPr>
              <a:t>Budgeting for Income and Expenses</a:t>
            </a:r>
            <a:br>
              <a:rPr lang="en-US" sz="4400" dirty="0">
                <a:ln w="11430"/>
                <a:solidFill>
                  <a:schemeClr val="tx1"/>
                </a:solidFill>
                <a:effectLst>
                  <a:outerShdw blurRad="80000" dist="40000" dir="5040000" algn="tl">
                    <a:srgbClr val="000000">
                      <a:alpha val="0"/>
                    </a:srgbClr>
                  </a:outerShdw>
                </a:effectLst>
                <a:latin typeface="Calibri"/>
                <a:ea typeface="ＭＳ Ｐゴシック"/>
                <a:cs typeface="Calibri"/>
              </a:rPr>
            </a:br>
            <a:r>
              <a:rPr lang="en-US" sz="2200" i="1" dirty="0">
                <a:solidFill>
                  <a:schemeClr val="tx1"/>
                </a:solidFill>
                <a:latin typeface="Calibri"/>
                <a:ea typeface="ＭＳ Ｐゴシック"/>
                <a:cs typeface="Calibri"/>
              </a:rPr>
              <a:t>Presented by</a:t>
            </a:r>
            <a:br>
              <a:rPr lang="en-US" sz="2200" i="1" dirty="0">
                <a:solidFill>
                  <a:schemeClr val="tx1"/>
                </a:solidFill>
                <a:latin typeface="Calibri"/>
                <a:ea typeface="ＭＳ Ｐゴシック"/>
                <a:cs typeface="Calibri"/>
              </a:rPr>
            </a:br>
            <a:r>
              <a:rPr lang="en-US" sz="2200" i="1" dirty="0">
                <a:solidFill>
                  <a:schemeClr val="tx1"/>
                </a:solidFill>
                <a:latin typeface="Calibri"/>
                <a:ea typeface="ＭＳ Ｐゴシック"/>
                <a:cs typeface="Calibri"/>
              </a:rPr>
              <a:t>Susan McNamara</a:t>
            </a:r>
            <a:r>
              <a:rPr lang="en-US" sz="2200" dirty="0">
                <a:solidFill>
                  <a:schemeClr val="tx1"/>
                </a:solidFill>
                <a:latin typeface="Calibri"/>
                <a:ea typeface="ＭＳ Ｐゴシック"/>
                <a:cs typeface="Calibri"/>
              </a:rPr>
              <a:t> </a:t>
            </a:r>
            <a:r>
              <a:rPr lang="en-US" sz="2200" dirty="0">
                <a:solidFill>
                  <a:schemeClr val="tx1"/>
                </a:solidFill>
                <a:latin typeface="Calibri"/>
                <a:ea typeface="ＭＳ Ｐゴシック"/>
                <a:cs typeface="Calibri"/>
                <a:hlinkClick r:id="rId3"/>
              </a:rPr>
              <a:t>mcnamarasa@vcu.edu</a:t>
            </a:r>
            <a:r>
              <a:rPr lang="en-US" sz="2200" dirty="0">
                <a:solidFill>
                  <a:schemeClr val="tx1"/>
                </a:solidFill>
                <a:latin typeface="Calibri"/>
                <a:ea typeface="ＭＳ Ｐゴシック"/>
                <a:cs typeface="Calibri"/>
              </a:rPr>
              <a:t> </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3CF3B8-AA37-4073-99EA-DA0738BE51D5}"/>
              </a:ext>
            </a:extLst>
          </p:cNvPr>
          <p:cNvSpPr>
            <a:spLocks noGrp="1"/>
          </p:cNvSpPr>
          <p:nvPr>
            <p:ph type="title"/>
          </p:nvPr>
        </p:nvSpPr>
        <p:spPr>
          <a:xfrm>
            <a:off x="609601" y="989813"/>
            <a:ext cx="4011084" cy="659877"/>
          </a:xfrm>
        </p:spPr>
        <p:txBody>
          <a:bodyPr/>
          <a:lstStyle/>
          <a:p>
            <a:r>
              <a:rPr lang="en-US" sz="3200" dirty="0">
                <a:effectLst>
                  <a:glow>
                    <a:schemeClr val="accent1">
                      <a:alpha val="0"/>
                    </a:schemeClr>
                  </a:glow>
                  <a:reflection stA="0" endPos="65000" dist="50800" dir="5400000" sy="-100000" algn="bl" rotWithShape="0"/>
                </a:effectLst>
              </a:rPr>
              <a:t>Last Steps for Set up</a:t>
            </a:r>
          </a:p>
        </p:txBody>
      </p:sp>
      <p:sp>
        <p:nvSpPr>
          <p:cNvPr id="3" name="Content Placeholder 2">
            <a:extLst>
              <a:ext uri="{FF2B5EF4-FFF2-40B4-BE49-F238E27FC236}">
                <a16:creationId xmlns:a16="http://schemas.microsoft.com/office/drawing/2014/main" id="{32A52D5E-BA1C-453B-B7BD-885BA3F760DB}"/>
              </a:ext>
            </a:extLst>
          </p:cNvPr>
          <p:cNvSpPr>
            <a:spLocks noGrp="1"/>
          </p:cNvSpPr>
          <p:nvPr>
            <p:ph idx="1"/>
          </p:nvPr>
        </p:nvSpPr>
        <p:spPr>
          <a:xfrm>
            <a:off x="4766733" y="1649690"/>
            <a:ext cx="6815667" cy="4476474"/>
          </a:xfrm>
        </p:spPr>
        <p:txBody>
          <a:bodyPr/>
          <a:lstStyle/>
          <a:p>
            <a:pPr marL="457200" lvl="1" indent="0">
              <a:buNone/>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DB6D9D9B-2BEC-4ABB-9C90-72F731C6359D}"/>
              </a:ext>
            </a:extLst>
          </p:cNvPr>
          <p:cNvSpPr>
            <a:spLocks noGrp="1"/>
          </p:cNvSpPr>
          <p:nvPr>
            <p:ph type="body" sz="half" idx="2"/>
          </p:nvPr>
        </p:nvSpPr>
        <p:spPr>
          <a:xfrm>
            <a:off x="609601" y="1649691"/>
            <a:ext cx="4011084" cy="4476473"/>
          </a:xfrm>
        </p:spPr>
        <p:txBody>
          <a:bodyPr/>
          <a:lstStyle/>
          <a:p>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EFD73022-F313-4ED2-A9DE-8775B7F2A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49690"/>
            <a:ext cx="4847617" cy="4556557"/>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EC51B663-A571-4210-B3FF-DE8009B6D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49688"/>
            <a:ext cx="5632447" cy="4556557"/>
          </a:xfrm>
          <a:prstGeom prst="rect">
            <a:avLst/>
          </a:prstGeom>
        </p:spPr>
      </p:pic>
    </p:spTree>
    <p:extLst>
      <p:ext uri="{BB962C8B-B14F-4D97-AF65-F5344CB8AC3E}">
        <p14:creationId xmlns:p14="http://schemas.microsoft.com/office/powerpoint/2010/main" val="33149536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C6E0-FA32-46A6-8A1A-6608963ED113}"/>
              </a:ext>
            </a:extLst>
          </p:cNvPr>
          <p:cNvSpPr>
            <a:spLocks noGrp="1"/>
          </p:cNvSpPr>
          <p:nvPr>
            <p:ph type="title"/>
          </p:nvPr>
        </p:nvSpPr>
        <p:spPr>
          <a:xfrm>
            <a:off x="609600" y="1208690"/>
            <a:ext cx="10972800" cy="848710"/>
          </a:xfrm>
        </p:spPr>
        <p:txBody>
          <a:bodyPr/>
          <a:lstStyle/>
          <a:p>
            <a:r>
              <a:rPr lang="en-US" sz="4400" dirty="0"/>
              <a:t>Take the tour around the Intuit Website</a:t>
            </a:r>
          </a:p>
        </p:txBody>
      </p:sp>
      <p:sp>
        <p:nvSpPr>
          <p:cNvPr id="3" name="Content Placeholder 2">
            <a:extLst>
              <a:ext uri="{FF2B5EF4-FFF2-40B4-BE49-F238E27FC236}">
                <a16:creationId xmlns:a16="http://schemas.microsoft.com/office/drawing/2014/main" id="{147C48E0-5B0C-4B24-B02B-D27AE75AEF30}"/>
              </a:ext>
            </a:extLst>
          </p:cNvPr>
          <p:cNvSpPr>
            <a:spLocks noGrp="1"/>
          </p:cNvSpPr>
          <p:nvPr>
            <p:ph idx="1"/>
          </p:nvPr>
        </p:nvSpPr>
        <p:spPr/>
        <p:txBody>
          <a:bodyPr/>
          <a:lstStyle/>
          <a:p>
            <a:pPr marL="0" indent="0" algn="just">
              <a:buNone/>
            </a:pPr>
            <a:r>
              <a:rPr lang="en-US" sz="4400" dirty="0">
                <a:latin typeface="Calibri" panose="020F0502020204030204" pitchFamily="34" charset="0"/>
                <a:cs typeface="Calibri" panose="020F0502020204030204" pitchFamily="34" charset="0"/>
              </a:rPr>
              <a:t>Once you have set up the ‘training account’, I would suggest you take the virtual tour offered to see how best to navigate the website for instructional purposes.</a:t>
            </a:r>
          </a:p>
        </p:txBody>
      </p:sp>
    </p:spTree>
    <p:extLst>
      <p:ext uri="{BB962C8B-B14F-4D97-AF65-F5344CB8AC3E}">
        <p14:creationId xmlns:p14="http://schemas.microsoft.com/office/powerpoint/2010/main" val="163096710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0238"/>
            <a:ext cx="10972800" cy="637162"/>
          </a:xfrm>
          <a:noFill/>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400" dirty="0">
                <a:ln w="11430"/>
                <a:effectLst>
                  <a:outerShdw blurRad="80000" dist="40000" dir="5040000" algn="tl">
                    <a:srgbClr val="000000">
                      <a:alpha val="0"/>
                    </a:srgbClr>
                  </a:outerShdw>
                </a:effectLst>
                <a:ea typeface="+mj-ea"/>
                <a:cs typeface="+mj-cs"/>
              </a:rPr>
              <a:t>How To Create A Budget to Fit Your Lifestyle</a:t>
            </a: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a:xfrm>
            <a:off x="1093509" y="2188724"/>
            <a:ext cx="10488891" cy="3467358"/>
          </a:xfrm>
        </p:spPr>
        <p:txBody>
          <a:bodyPr/>
          <a:lstStyle/>
          <a:p>
            <a:pPr marL="0" indent="0">
              <a:buNone/>
            </a:pPr>
            <a:r>
              <a:rPr lang="en-US" dirty="0">
                <a:hlinkClick r:id="rId3"/>
              </a:rPr>
              <a:t>https://www.youtube.com/watch?v=aLnj75nNSsQ&amp;feature=youtu.be</a:t>
            </a:r>
            <a:endParaRPr lang="en-US" dirty="0"/>
          </a:p>
          <a:p>
            <a:pPr marL="0" indent="0">
              <a:buNone/>
            </a:pPr>
            <a:endParaRPr lang="en-US" dirty="0"/>
          </a:p>
          <a:p>
            <a:pPr marL="0" indent="0">
              <a:buNone/>
            </a:pPr>
            <a:r>
              <a:rPr lang="en-US" dirty="0"/>
              <a:t>Great talking points within this video to share with your students.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201DCA-9668-4912-A472-B3314400A1C2}"/>
              </a:ext>
            </a:extLst>
          </p:cNvPr>
          <p:cNvSpPr>
            <a:spLocks noGrp="1"/>
          </p:cNvSpPr>
          <p:nvPr>
            <p:ph type="title"/>
          </p:nvPr>
        </p:nvSpPr>
        <p:spPr>
          <a:xfrm>
            <a:off x="609600" y="1264596"/>
            <a:ext cx="10972800" cy="792804"/>
          </a:xfrm>
        </p:spPr>
        <p:txBody>
          <a:bodyPr/>
          <a:lstStyle/>
          <a:p>
            <a:r>
              <a:rPr lang="en-US" sz="4400" dirty="0"/>
              <a:t>Learning about Isaiah </a:t>
            </a:r>
            <a:r>
              <a:rPr lang="en-US" sz="4400" dirty="0" err="1"/>
              <a:t>Lamora</a:t>
            </a:r>
            <a:br>
              <a:rPr lang="en-US" sz="4400" dirty="0"/>
            </a:br>
            <a:r>
              <a:rPr lang="en-US" sz="4400" dirty="0"/>
              <a:t>Our Fictional Intuit Budget Case Example </a:t>
            </a:r>
          </a:p>
        </p:txBody>
      </p:sp>
      <p:sp>
        <p:nvSpPr>
          <p:cNvPr id="5" name="Content Placeholder 4">
            <a:extLst>
              <a:ext uri="{FF2B5EF4-FFF2-40B4-BE49-F238E27FC236}">
                <a16:creationId xmlns:a16="http://schemas.microsoft.com/office/drawing/2014/main" id="{5D094930-4378-4FE4-9FE6-0E08905C3D2D}"/>
              </a:ext>
            </a:extLst>
          </p:cNvPr>
          <p:cNvSpPr>
            <a:spLocks noGrp="1"/>
          </p:cNvSpPr>
          <p:nvPr>
            <p:ph idx="1"/>
          </p:nvPr>
        </p:nvSpPr>
        <p:spPr>
          <a:xfrm>
            <a:off x="609600" y="2393004"/>
            <a:ext cx="10972800" cy="3763956"/>
          </a:xfrm>
        </p:spPr>
        <p:txBody>
          <a:bodyPr/>
          <a:lstStyle/>
          <a:p>
            <a:r>
              <a:rPr lang="en-US" sz="2400" dirty="0">
                <a:latin typeface="Calibri" panose="020F0502020204030204" pitchFamily="34" charset="0"/>
                <a:cs typeface="Calibri" panose="020F0502020204030204" pitchFamily="34" charset="0"/>
              </a:rPr>
              <a:t>Isaiah is in his 20’s</a:t>
            </a:r>
          </a:p>
          <a:p>
            <a:r>
              <a:rPr lang="en-US" sz="2400" dirty="0">
                <a:latin typeface="Calibri" panose="020F0502020204030204" pitchFamily="34" charset="0"/>
                <a:cs typeface="Calibri" panose="020F0502020204030204" pitchFamily="34" charset="0"/>
              </a:rPr>
              <a:t>College graduate, full-time salary paying job</a:t>
            </a:r>
          </a:p>
          <a:p>
            <a:r>
              <a:rPr lang="en-US" sz="2400" dirty="0">
                <a:latin typeface="Calibri" panose="020F0502020204030204" pitchFamily="34" charset="0"/>
                <a:cs typeface="Calibri" panose="020F0502020204030204" pitchFamily="34" charset="0"/>
              </a:rPr>
              <a:t>Has side gigs to supplement his income</a:t>
            </a:r>
          </a:p>
          <a:p>
            <a:r>
              <a:rPr lang="en-US" sz="2400" dirty="0">
                <a:latin typeface="Calibri" panose="020F0502020204030204" pitchFamily="34" charset="0"/>
                <a:cs typeface="Calibri" panose="020F0502020204030204" pitchFamily="34" charset="0"/>
              </a:rPr>
              <a:t>Has a checking account and uses his debit card to spend money daily</a:t>
            </a:r>
          </a:p>
          <a:p>
            <a:r>
              <a:rPr lang="en-US" sz="2400" dirty="0">
                <a:latin typeface="Calibri" panose="020F0502020204030204" pitchFamily="34" charset="0"/>
                <a:cs typeface="Calibri" panose="020F0502020204030204" pitchFamily="34" charset="0"/>
              </a:rPr>
              <a:t>Has a savings account</a:t>
            </a:r>
          </a:p>
          <a:p>
            <a:r>
              <a:rPr lang="en-US" sz="2400" dirty="0">
                <a:latin typeface="Calibri" panose="020F0502020204030204" pitchFamily="34" charset="0"/>
                <a:cs typeface="Calibri" panose="020F0502020204030204" pitchFamily="34" charset="0"/>
              </a:rPr>
              <a:t>Developed savings habit while younger and transfers money into his saving account each month.</a:t>
            </a: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2BE6A-4273-4C52-856C-6CEB0F7ACA6D}"/>
              </a:ext>
            </a:extLst>
          </p:cNvPr>
          <p:cNvSpPr>
            <a:spLocks noGrp="1"/>
          </p:cNvSpPr>
          <p:nvPr>
            <p:ph idx="1"/>
          </p:nvPr>
        </p:nvSpPr>
        <p:spPr>
          <a:xfrm>
            <a:off x="4766733" y="1112363"/>
            <a:ext cx="6815667" cy="5013801"/>
          </a:xfrm>
        </p:spPr>
        <p:txBody>
          <a:bodyPr/>
          <a:lstStyle/>
          <a:p>
            <a:pPr marL="0" indent="0">
              <a:buNone/>
            </a:pPr>
            <a:endParaRPr lang="en-US" dirty="0"/>
          </a:p>
          <a:p>
            <a:endParaRPr lang="en-US" dirty="0"/>
          </a:p>
        </p:txBody>
      </p:sp>
      <p:sp>
        <p:nvSpPr>
          <p:cNvPr id="4" name="Text Placeholder 3">
            <a:extLst>
              <a:ext uri="{FF2B5EF4-FFF2-40B4-BE49-F238E27FC236}">
                <a16:creationId xmlns:a16="http://schemas.microsoft.com/office/drawing/2014/main" id="{13FC1881-92D1-4F6B-95E5-133209225660}"/>
              </a:ext>
            </a:extLst>
          </p:cNvPr>
          <p:cNvSpPr>
            <a:spLocks noGrp="1"/>
          </p:cNvSpPr>
          <p:nvPr>
            <p:ph type="body" sz="half" idx="2"/>
          </p:nvPr>
        </p:nvSpPr>
        <p:spPr>
          <a:xfrm>
            <a:off x="609601" y="2083324"/>
            <a:ext cx="4011084" cy="4042840"/>
          </a:xfrm>
        </p:spPr>
        <p:txBody>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Carries a credit card balance, sometimes making a minimum payment, sometimes more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Uses credit card for gas and groceries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Has an auto loan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Has student loans</a:t>
            </a:r>
          </a:p>
          <a:p>
            <a:endParaRPr lang="en-US" dirty="0"/>
          </a:p>
        </p:txBody>
      </p:sp>
      <p:sp>
        <p:nvSpPr>
          <p:cNvPr id="7" name="Title 1">
            <a:extLst>
              <a:ext uri="{FF2B5EF4-FFF2-40B4-BE49-F238E27FC236}">
                <a16:creationId xmlns:a16="http://schemas.microsoft.com/office/drawing/2014/main" id="{64AF280F-AA9D-4496-8BAE-F2F78350B9F4}"/>
              </a:ext>
            </a:extLst>
          </p:cNvPr>
          <p:cNvSpPr>
            <a:spLocks noGrp="1"/>
          </p:cNvSpPr>
          <p:nvPr>
            <p:ph type="title"/>
          </p:nvPr>
        </p:nvSpPr>
        <p:spPr>
          <a:xfrm>
            <a:off x="609600" y="1338605"/>
            <a:ext cx="4011084" cy="575035"/>
          </a:xfrm>
        </p:spPr>
        <p:txBody>
          <a:bodyPr/>
          <a:lstStyle/>
          <a:p>
            <a:pPr algn="ctr"/>
            <a:r>
              <a:rPr lang="en-US" sz="2400" dirty="0"/>
              <a:t>Isaiah </a:t>
            </a:r>
            <a:r>
              <a:rPr lang="en-US" sz="2400" dirty="0" err="1"/>
              <a:t>Lamora</a:t>
            </a:r>
            <a:r>
              <a:rPr lang="en-US" sz="2400" dirty="0"/>
              <a:t> Info cont.</a:t>
            </a:r>
          </a:p>
        </p:txBody>
      </p:sp>
      <p:pic>
        <p:nvPicPr>
          <p:cNvPr id="9" name="Picture 8" descr="Text&#10;&#10;Description automatically generated">
            <a:extLst>
              <a:ext uri="{FF2B5EF4-FFF2-40B4-BE49-F238E27FC236}">
                <a16:creationId xmlns:a16="http://schemas.microsoft.com/office/drawing/2014/main" id="{B018B553-2B83-486E-9A41-26A261677C6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77084" y="3273459"/>
            <a:ext cx="2659144" cy="2409640"/>
          </a:xfrm>
          <a:prstGeom prst="rect">
            <a:avLst/>
          </a:prstGeom>
        </p:spPr>
      </p:pic>
      <p:sp>
        <p:nvSpPr>
          <p:cNvPr id="10" name="TextBox 9">
            <a:extLst>
              <a:ext uri="{FF2B5EF4-FFF2-40B4-BE49-F238E27FC236}">
                <a16:creationId xmlns:a16="http://schemas.microsoft.com/office/drawing/2014/main" id="{2CFF2F3E-61E5-4872-8952-F17EC39268C5}"/>
              </a:ext>
            </a:extLst>
          </p:cNvPr>
          <p:cNvSpPr txBox="1"/>
          <p:nvPr/>
        </p:nvSpPr>
        <p:spPr>
          <a:xfrm>
            <a:off x="5401559" y="5715000"/>
            <a:ext cx="2922310" cy="369332"/>
          </a:xfrm>
          <a:prstGeom prst="rect">
            <a:avLst/>
          </a:prstGeom>
          <a:noFill/>
        </p:spPr>
        <p:txBody>
          <a:bodyPr wrap="square" rtlCol="0">
            <a:spAutoFit/>
          </a:bodyPr>
          <a:lstStyle/>
          <a:p>
            <a:r>
              <a:rPr lang="en-US" sz="900" dirty="0">
                <a:hlinkClick r:id="rId3" tooltip="https://technofaq.org/posts/2017/06/the-dummies-guide-to-unsecured-credit/"/>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12" name="Picture 11" descr="A picture containing text, wall, indoor&#10;&#10;Description automatically generated">
            <a:extLst>
              <a:ext uri="{FF2B5EF4-FFF2-40B4-BE49-F238E27FC236}">
                <a16:creationId xmlns:a16="http://schemas.microsoft.com/office/drawing/2014/main" id="{4F9BBB5C-8DF7-4E6C-AAA7-2CD72692174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15213" y="1744655"/>
            <a:ext cx="2891819" cy="1929811"/>
          </a:xfrm>
          <a:prstGeom prst="rect">
            <a:avLst/>
          </a:prstGeom>
        </p:spPr>
      </p:pic>
      <p:sp>
        <p:nvSpPr>
          <p:cNvPr id="13" name="TextBox 12">
            <a:extLst>
              <a:ext uri="{FF2B5EF4-FFF2-40B4-BE49-F238E27FC236}">
                <a16:creationId xmlns:a16="http://schemas.microsoft.com/office/drawing/2014/main" id="{F1073B75-1686-40A5-913E-B1F3AE84421F}"/>
              </a:ext>
            </a:extLst>
          </p:cNvPr>
          <p:cNvSpPr txBox="1"/>
          <p:nvPr/>
        </p:nvSpPr>
        <p:spPr>
          <a:xfrm>
            <a:off x="8593799" y="3694324"/>
            <a:ext cx="3134649" cy="230832"/>
          </a:xfrm>
          <a:prstGeom prst="rect">
            <a:avLst/>
          </a:prstGeom>
          <a:noFill/>
        </p:spPr>
        <p:txBody>
          <a:bodyPr wrap="square" rtlCol="0">
            <a:spAutoFit/>
          </a:bodyPr>
          <a:lstStyle/>
          <a:p>
            <a:r>
              <a:rPr lang="en-US" sz="900" dirty="0">
                <a:hlinkClick r:id="rId6" tooltip="https://www.flickr.com/photos/30478819@N08/43831373034"/>
              </a:rPr>
              <a:t>This Photo</a:t>
            </a:r>
            <a:r>
              <a:rPr lang="en-US" sz="900" dirty="0"/>
              <a:t> by Unknown Author is licensed under </a:t>
            </a:r>
            <a:r>
              <a:rPr lang="en-US" sz="900" dirty="0">
                <a:hlinkClick r:id="rId7" tooltip="https://creativecommons.org/licenses/by/3.0/"/>
              </a:rPr>
              <a:t>CC BY</a:t>
            </a:r>
            <a:endParaRPr lang="en-US" sz="900" dirty="0"/>
          </a:p>
        </p:txBody>
      </p:sp>
      <p:pic>
        <p:nvPicPr>
          <p:cNvPr id="15" name="Picture 14" descr="A picture containing accessory&#10;&#10;Description automatically generated">
            <a:extLst>
              <a:ext uri="{FF2B5EF4-FFF2-40B4-BE49-F238E27FC236}">
                <a16:creationId xmlns:a16="http://schemas.microsoft.com/office/drawing/2014/main" id="{691B22A3-C2C5-45B3-A6ED-7D6C102DD680}"/>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769204" y="1201367"/>
            <a:ext cx="2186789" cy="1929811"/>
          </a:xfrm>
          <a:prstGeom prst="rect">
            <a:avLst/>
          </a:prstGeom>
        </p:spPr>
      </p:pic>
      <p:sp>
        <p:nvSpPr>
          <p:cNvPr id="16" name="TextBox 15">
            <a:extLst>
              <a:ext uri="{FF2B5EF4-FFF2-40B4-BE49-F238E27FC236}">
                <a16:creationId xmlns:a16="http://schemas.microsoft.com/office/drawing/2014/main" id="{FFD37F74-6ADF-40C3-BE1B-034D74823C17}"/>
              </a:ext>
            </a:extLst>
          </p:cNvPr>
          <p:cNvSpPr txBox="1"/>
          <p:nvPr/>
        </p:nvSpPr>
        <p:spPr>
          <a:xfrm>
            <a:off x="8399282" y="6607140"/>
            <a:ext cx="744718" cy="1061829"/>
          </a:xfrm>
          <a:prstGeom prst="rect">
            <a:avLst/>
          </a:prstGeom>
          <a:noFill/>
        </p:spPr>
        <p:txBody>
          <a:bodyPr wrap="square" rtlCol="0">
            <a:spAutoFit/>
          </a:bodyPr>
          <a:lstStyle/>
          <a:p>
            <a:r>
              <a:rPr lang="en-US" sz="900">
                <a:hlinkClick r:id="rId9" tooltip="http://flickr.com/photos/68751915@n05/6629062223"/>
              </a:rPr>
              <a:t>This Photo</a:t>
            </a:r>
            <a:r>
              <a:rPr lang="en-US" sz="900"/>
              <a:t> by Unknown Author is licensed under </a:t>
            </a:r>
            <a:r>
              <a:rPr lang="en-US" sz="900">
                <a:hlinkClick r:id="rId10" tooltip="https://creativecommons.org/licenses/by-sa/3.0/"/>
              </a:rPr>
              <a:t>CC BY-SA</a:t>
            </a:r>
            <a:endParaRPr lang="en-US" sz="900"/>
          </a:p>
        </p:txBody>
      </p:sp>
    </p:spTree>
    <p:extLst>
      <p:ext uri="{BB962C8B-B14F-4D97-AF65-F5344CB8AC3E}">
        <p14:creationId xmlns:p14="http://schemas.microsoft.com/office/powerpoint/2010/main" val="2948035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F523-CAFB-4C67-AA4E-8D611129483B}"/>
              </a:ext>
            </a:extLst>
          </p:cNvPr>
          <p:cNvSpPr>
            <a:spLocks noGrp="1"/>
          </p:cNvSpPr>
          <p:nvPr>
            <p:ph type="title"/>
          </p:nvPr>
        </p:nvSpPr>
        <p:spPr>
          <a:xfrm>
            <a:off x="609600" y="1206631"/>
            <a:ext cx="4575141" cy="1423448"/>
          </a:xfrm>
        </p:spPr>
        <p:txBody>
          <a:bodyPr/>
          <a:lstStyle/>
          <a:p>
            <a:r>
              <a:rPr lang="en-US" sz="4400" dirty="0"/>
              <a:t>More information on Isaiah</a:t>
            </a:r>
          </a:p>
        </p:txBody>
      </p:sp>
      <p:pic>
        <p:nvPicPr>
          <p:cNvPr id="12" name="Content Placeholder 11" descr="A picture containing indoor&#10;&#10;Description automatically generated">
            <a:extLst>
              <a:ext uri="{FF2B5EF4-FFF2-40B4-BE49-F238E27FC236}">
                <a16:creationId xmlns:a16="http://schemas.microsoft.com/office/drawing/2014/main" id="{14C0A2AD-05ED-4382-B3BD-66C4658F773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44935" y="1328738"/>
            <a:ext cx="5509130" cy="4797425"/>
          </a:xfrm>
        </p:spPr>
      </p:pic>
      <p:sp>
        <p:nvSpPr>
          <p:cNvPr id="4" name="Text Placeholder 3">
            <a:extLst>
              <a:ext uri="{FF2B5EF4-FFF2-40B4-BE49-F238E27FC236}">
                <a16:creationId xmlns:a16="http://schemas.microsoft.com/office/drawing/2014/main" id="{D81B58A5-BA21-486E-B285-D7E6FF30C44E}"/>
              </a:ext>
            </a:extLst>
          </p:cNvPr>
          <p:cNvSpPr>
            <a:spLocks noGrp="1"/>
          </p:cNvSpPr>
          <p:nvPr>
            <p:ph type="body" sz="half" idx="2"/>
          </p:nvPr>
        </p:nvSpPr>
        <p:spPr>
          <a:xfrm>
            <a:off x="609601" y="2630079"/>
            <a:ext cx="4575140" cy="3496085"/>
          </a:xfrm>
        </p:spPr>
        <p:txBody>
          <a:bodyPr/>
          <a:lstStyle/>
          <a:p>
            <a:pPr algn="just"/>
            <a:r>
              <a:rPr lang="en-US" sz="2400" dirty="0">
                <a:latin typeface="Calibri" panose="020F0502020204030204" pitchFamily="34" charset="0"/>
                <a:cs typeface="Calibri" panose="020F0502020204030204" pitchFamily="34" charset="0"/>
              </a:rPr>
              <a:t>Isaiah has not made much of a plan for his financial life—</a:t>
            </a:r>
            <a:r>
              <a:rPr lang="en-US" sz="2400" b="1" dirty="0">
                <a:latin typeface="Calibri" panose="020F0502020204030204" pitchFamily="34" charset="0"/>
                <a:cs typeface="Calibri" panose="020F0502020204030204" pitchFamily="34" charset="0"/>
              </a:rPr>
              <a:t>he does not budget or think about the consequence of his spending habits.</a:t>
            </a:r>
            <a:r>
              <a:rPr lang="en-US" sz="2400" dirty="0">
                <a:latin typeface="Calibri" panose="020F0502020204030204" pitchFamily="34" charset="0"/>
                <a:cs typeface="Calibri" panose="020F0502020204030204" pitchFamily="34" charset="0"/>
              </a:rPr>
              <a:t>  He keeps an eye on his checking account balance and knows about how much he can spend each month based on his income.</a:t>
            </a:r>
          </a:p>
          <a:p>
            <a:endParaRPr lang="en-US" dirty="0"/>
          </a:p>
        </p:txBody>
      </p:sp>
      <p:sp>
        <p:nvSpPr>
          <p:cNvPr id="13" name="TextBox 12">
            <a:extLst>
              <a:ext uri="{FF2B5EF4-FFF2-40B4-BE49-F238E27FC236}">
                <a16:creationId xmlns:a16="http://schemas.microsoft.com/office/drawing/2014/main" id="{38F76506-BDD0-491E-AD8F-8DA0084F8D19}"/>
              </a:ext>
            </a:extLst>
          </p:cNvPr>
          <p:cNvSpPr txBox="1"/>
          <p:nvPr/>
        </p:nvSpPr>
        <p:spPr>
          <a:xfrm>
            <a:off x="5944935" y="6126163"/>
            <a:ext cx="5509130" cy="230832"/>
          </a:xfrm>
          <a:prstGeom prst="rect">
            <a:avLst/>
          </a:prstGeom>
          <a:noFill/>
        </p:spPr>
        <p:txBody>
          <a:bodyPr wrap="square" rtlCol="0">
            <a:spAutoFit/>
          </a:bodyPr>
          <a:lstStyle/>
          <a:p>
            <a:r>
              <a:rPr lang="en-US" sz="900">
                <a:hlinkClick r:id="rId3" tooltip="https://technofaq.org/posts/2016/12/5-great-ideas-to-help-you-stick-to-your-budget/"/>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6787031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5216-0F47-4BCE-97BF-A88EDDB5CDDC}"/>
              </a:ext>
            </a:extLst>
          </p:cNvPr>
          <p:cNvSpPr>
            <a:spLocks noGrp="1"/>
          </p:cNvSpPr>
          <p:nvPr>
            <p:ph type="title"/>
          </p:nvPr>
        </p:nvSpPr>
        <p:spPr/>
        <p:txBody>
          <a:bodyPr/>
          <a:lstStyle/>
          <a:p>
            <a:r>
              <a:rPr lang="en-US" sz="4400" dirty="0"/>
              <a:t>Let’s Log Into Isaiah’s Account Together</a:t>
            </a:r>
          </a:p>
        </p:txBody>
      </p:sp>
      <p:sp>
        <p:nvSpPr>
          <p:cNvPr id="3" name="Content Placeholder 2">
            <a:extLst>
              <a:ext uri="{FF2B5EF4-FFF2-40B4-BE49-F238E27FC236}">
                <a16:creationId xmlns:a16="http://schemas.microsoft.com/office/drawing/2014/main" id="{E8C9C620-BF6C-458C-A449-874B9752F5DF}"/>
              </a:ext>
            </a:extLst>
          </p:cNvPr>
          <p:cNvSpPr>
            <a:spLocks noGrp="1"/>
          </p:cNvSpPr>
          <p:nvPr>
            <p:ph idx="1"/>
          </p:nvPr>
        </p:nvSpPr>
        <p:spPr>
          <a:xfrm>
            <a:off x="609600" y="2057401"/>
            <a:ext cx="10972800" cy="4490544"/>
          </a:xfrm>
        </p:spPr>
        <p:txBody>
          <a:bodyPr/>
          <a:lstStyle/>
          <a:p>
            <a:r>
              <a:rPr lang="en-US" dirty="0"/>
              <a:t>We will look at Isaiah’s account</a:t>
            </a:r>
          </a:p>
          <a:p>
            <a:r>
              <a:rPr lang="en-US" dirty="0"/>
              <a:t>We will review all tabs located in Isaiah’s account, specifically the “Budget Tab”</a:t>
            </a:r>
          </a:p>
          <a:p>
            <a:r>
              <a:rPr lang="en-US" dirty="0"/>
              <a:t>We will review Isaiah’s spending</a:t>
            </a:r>
          </a:p>
          <a:p>
            <a:r>
              <a:rPr lang="en-US" dirty="0"/>
              <a:t>We will review Isaiah’s income stream</a:t>
            </a:r>
          </a:p>
          <a:p>
            <a:r>
              <a:rPr lang="en-US" dirty="0"/>
              <a:t>We will look at Isaiah’s spending habits and trends</a:t>
            </a:r>
          </a:p>
          <a:p>
            <a:r>
              <a:rPr lang="en-US" dirty="0"/>
              <a:t>We will look at Isaiah’s overall financial status</a:t>
            </a:r>
          </a:p>
          <a:p>
            <a:endParaRPr lang="en-US" dirty="0"/>
          </a:p>
          <a:p>
            <a:endParaRPr lang="en-US" dirty="0"/>
          </a:p>
          <a:p>
            <a:endParaRPr lang="en-US" dirty="0"/>
          </a:p>
        </p:txBody>
      </p:sp>
    </p:spTree>
    <p:extLst>
      <p:ext uri="{BB962C8B-B14F-4D97-AF65-F5344CB8AC3E}">
        <p14:creationId xmlns:p14="http://schemas.microsoft.com/office/powerpoint/2010/main" val="171947755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E6B3-DA23-42D4-A5B4-CA1E52BB99AE}"/>
              </a:ext>
            </a:extLst>
          </p:cNvPr>
          <p:cNvSpPr>
            <a:spLocks noGrp="1"/>
          </p:cNvSpPr>
          <p:nvPr>
            <p:ph type="title"/>
          </p:nvPr>
        </p:nvSpPr>
        <p:spPr>
          <a:xfrm>
            <a:off x="609600" y="1807778"/>
            <a:ext cx="10972800" cy="157655"/>
          </a:xfrm>
        </p:spPr>
        <p:txBody>
          <a:bodyPr/>
          <a:lstStyle/>
          <a:p>
            <a:r>
              <a:rPr lang="en-US" sz="4400" dirty="0"/>
              <a:t>Reviewing Key Elements</a:t>
            </a:r>
            <a:br>
              <a:rPr lang="en-US" sz="4400" dirty="0"/>
            </a:br>
            <a:r>
              <a:rPr lang="en-US" sz="4400" dirty="0"/>
              <a:t> </a:t>
            </a:r>
          </a:p>
        </p:txBody>
      </p:sp>
      <p:sp>
        <p:nvSpPr>
          <p:cNvPr id="3" name="Content Placeholder 2">
            <a:extLst>
              <a:ext uri="{FF2B5EF4-FFF2-40B4-BE49-F238E27FC236}">
                <a16:creationId xmlns:a16="http://schemas.microsoft.com/office/drawing/2014/main" id="{D9812DC0-1C0F-4BF2-BFCB-F95FD6384399}"/>
              </a:ext>
            </a:extLst>
          </p:cNvPr>
          <p:cNvSpPr>
            <a:spLocks noGrp="1"/>
          </p:cNvSpPr>
          <p:nvPr>
            <p:ph idx="1"/>
          </p:nvPr>
        </p:nvSpPr>
        <p:spPr/>
        <p:txBody>
          <a:bodyPr/>
          <a:lstStyle/>
          <a:p>
            <a:r>
              <a:rPr lang="en-US" dirty="0"/>
              <a:t>This lesson is comprehensive and will most likely need 90-120 minutes for execution and proper instruction.</a:t>
            </a:r>
          </a:p>
          <a:p>
            <a:r>
              <a:rPr lang="en-US" dirty="0"/>
              <a:t>Exit slips are a great way to check for understanding prior to class ending.</a:t>
            </a:r>
          </a:p>
          <a:p>
            <a:r>
              <a:rPr lang="en-US" dirty="0"/>
              <a:t>3-2-1 Activity is another way to check for understanding and predict areas for instruction reinforcement.</a:t>
            </a:r>
          </a:p>
        </p:txBody>
      </p:sp>
    </p:spTree>
    <p:extLst>
      <p:ext uri="{BB962C8B-B14F-4D97-AF65-F5344CB8AC3E}">
        <p14:creationId xmlns:p14="http://schemas.microsoft.com/office/powerpoint/2010/main" val="5262946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F860-5AB6-4A03-AAB2-119C98E42D25}"/>
              </a:ext>
            </a:extLst>
          </p:cNvPr>
          <p:cNvSpPr>
            <a:spLocks noGrp="1"/>
          </p:cNvSpPr>
          <p:nvPr>
            <p:ph type="title"/>
          </p:nvPr>
        </p:nvSpPr>
        <p:spPr>
          <a:xfrm>
            <a:off x="609600" y="1187668"/>
            <a:ext cx="10972800" cy="869731"/>
          </a:xfrm>
        </p:spPr>
        <p:txBody>
          <a:bodyPr/>
          <a:lstStyle/>
          <a:p>
            <a:r>
              <a:rPr lang="en-US" dirty="0"/>
              <a:t>Practice Makes Permanent</a:t>
            </a:r>
          </a:p>
        </p:txBody>
      </p:sp>
      <p:sp>
        <p:nvSpPr>
          <p:cNvPr id="3" name="Content Placeholder 2">
            <a:extLst>
              <a:ext uri="{FF2B5EF4-FFF2-40B4-BE49-F238E27FC236}">
                <a16:creationId xmlns:a16="http://schemas.microsoft.com/office/drawing/2014/main" id="{08972A20-3085-4DB5-AA71-C3DF135B2AC4}"/>
              </a:ext>
            </a:extLst>
          </p:cNvPr>
          <p:cNvSpPr>
            <a:spLocks noGrp="1"/>
          </p:cNvSpPr>
          <p:nvPr>
            <p:ph idx="1"/>
          </p:nvPr>
        </p:nvSpPr>
        <p:spPr>
          <a:xfrm>
            <a:off x="609600" y="2377440"/>
            <a:ext cx="10972800" cy="3970808"/>
          </a:xfrm>
        </p:spPr>
        <p:txBody>
          <a:bodyPr/>
          <a:lstStyle/>
          <a:p>
            <a:r>
              <a:rPr lang="en-US" dirty="0"/>
              <a:t>Prepare students to assess where Isaiah needs to improve</a:t>
            </a:r>
          </a:p>
          <a:p>
            <a:pPr lvl="1"/>
            <a:r>
              <a:rPr lang="en-US" dirty="0"/>
              <a:t>Ask student to identify Isaiah’s areas of strength</a:t>
            </a:r>
          </a:p>
          <a:p>
            <a:pPr lvl="1"/>
            <a:r>
              <a:rPr lang="en-US" dirty="0"/>
              <a:t>Ask students to identify Isaiah’s areas of weaknesses</a:t>
            </a:r>
          </a:p>
          <a:p>
            <a:pPr lvl="1"/>
            <a:r>
              <a:rPr lang="en-US" dirty="0"/>
              <a:t>What recommendations would you provide to Isaiah to get him better on track?</a:t>
            </a:r>
          </a:p>
          <a:p>
            <a:pPr lvl="1"/>
            <a:r>
              <a:rPr lang="en-US" dirty="0"/>
              <a:t>What SMART goal (s) would you recommend Isaiah set in this account?</a:t>
            </a:r>
          </a:p>
        </p:txBody>
      </p:sp>
    </p:spTree>
    <p:extLst>
      <p:ext uri="{BB962C8B-B14F-4D97-AF65-F5344CB8AC3E}">
        <p14:creationId xmlns:p14="http://schemas.microsoft.com/office/powerpoint/2010/main" val="1901918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CFE3-E54A-4BAE-8F54-C81F7A2CA3C2}"/>
              </a:ext>
            </a:extLst>
          </p:cNvPr>
          <p:cNvSpPr>
            <a:spLocks noGrp="1"/>
          </p:cNvSpPr>
          <p:nvPr>
            <p:ph type="title"/>
          </p:nvPr>
        </p:nvSpPr>
        <p:spPr/>
        <p:txBody>
          <a:bodyPr/>
          <a:lstStyle/>
          <a:p>
            <a:r>
              <a:rPr lang="en-US" sz="4400" dirty="0"/>
              <a:t>Review Key Vocabulary and terms </a:t>
            </a:r>
          </a:p>
        </p:txBody>
      </p:sp>
      <p:sp>
        <p:nvSpPr>
          <p:cNvPr id="3" name="Content Placeholder 2">
            <a:extLst>
              <a:ext uri="{FF2B5EF4-FFF2-40B4-BE49-F238E27FC236}">
                <a16:creationId xmlns:a16="http://schemas.microsoft.com/office/drawing/2014/main" id="{2667512D-283B-43DE-9B89-F0932FD474CA}"/>
              </a:ext>
            </a:extLst>
          </p:cNvPr>
          <p:cNvSpPr>
            <a:spLocks noGrp="1"/>
          </p:cNvSpPr>
          <p:nvPr>
            <p:ph idx="1"/>
          </p:nvPr>
        </p:nvSpPr>
        <p:spPr>
          <a:xfrm>
            <a:off x="2238702" y="2377440"/>
            <a:ext cx="4950373" cy="3779520"/>
          </a:xfrm>
        </p:spPr>
        <p:txBody>
          <a:bodyPr/>
          <a:lstStyle/>
          <a:p>
            <a:r>
              <a:rPr lang="en-US" dirty="0"/>
              <a:t>Budget</a:t>
            </a:r>
          </a:p>
          <a:p>
            <a:r>
              <a:rPr lang="en-US" dirty="0"/>
              <a:t>Income</a:t>
            </a:r>
          </a:p>
          <a:p>
            <a:r>
              <a:rPr lang="en-US" dirty="0"/>
              <a:t>Expenses</a:t>
            </a:r>
          </a:p>
          <a:p>
            <a:r>
              <a:rPr lang="en-US" dirty="0"/>
              <a:t>Fixed</a:t>
            </a:r>
          </a:p>
          <a:p>
            <a:r>
              <a:rPr lang="en-US" dirty="0"/>
              <a:t>Variable</a:t>
            </a:r>
          </a:p>
          <a:p>
            <a:r>
              <a:rPr lang="en-US" dirty="0"/>
              <a:t>Disposable Income</a:t>
            </a:r>
          </a:p>
          <a:p>
            <a:endParaRPr lang="en-US" dirty="0"/>
          </a:p>
        </p:txBody>
      </p:sp>
    </p:spTree>
    <p:extLst>
      <p:ext uri="{BB962C8B-B14F-4D97-AF65-F5344CB8AC3E}">
        <p14:creationId xmlns:p14="http://schemas.microsoft.com/office/powerpoint/2010/main" val="380370875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669C-7687-471A-8B42-A0B355C5F893}"/>
              </a:ext>
            </a:extLst>
          </p:cNvPr>
          <p:cNvSpPr>
            <a:spLocks noGrp="1"/>
          </p:cNvSpPr>
          <p:nvPr>
            <p:ph type="title"/>
          </p:nvPr>
        </p:nvSpPr>
        <p:spPr>
          <a:xfrm>
            <a:off x="609600" y="1093076"/>
            <a:ext cx="10972800" cy="964324"/>
          </a:xfrm>
        </p:spPr>
        <p:txBody>
          <a:bodyPr/>
          <a:lstStyle/>
          <a:p>
            <a:r>
              <a:rPr lang="en-US" sz="4800" dirty="0"/>
              <a:t>Standard 2: Buying Goods and Services</a:t>
            </a:r>
          </a:p>
        </p:txBody>
      </p:sp>
      <p:sp>
        <p:nvSpPr>
          <p:cNvPr id="3" name="Content Placeholder 2">
            <a:extLst>
              <a:ext uri="{FF2B5EF4-FFF2-40B4-BE49-F238E27FC236}">
                <a16:creationId xmlns:a16="http://schemas.microsoft.com/office/drawing/2014/main" id="{97001D52-ED67-4464-AC28-4273D50DCE71}"/>
              </a:ext>
            </a:extLst>
          </p:cNvPr>
          <p:cNvSpPr>
            <a:spLocks noGrp="1"/>
          </p:cNvSpPr>
          <p:nvPr>
            <p:ph idx="1"/>
          </p:nvPr>
        </p:nvSpPr>
        <p:spPr>
          <a:xfrm>
            <a:off x="609600" y="2228193"/>
            <a:ext cx="10972800" cy="3928767"/>
          </a:xfrm>
        </p:spPr>
        <p:txBody>
          <a:bodyPr/>
          <a:lstStyle/>
          <a:p>
            <a:pPr marL="0" indent="0" algn="just">
              <a:buNone/>
            </a:pPr>
            <a:r>
              <a:rPr lang="en-US" sz="4000" dirty="0">
                <a:latin typeface="Calibri" panose="020F0502020204030204" pitchFamily="34" charset="0"/>
                <a:cs typeface="Calibri" panose="020F0502020204030204" pitchFamily="34" charset="0"/>
              </a:rPr>
              <a:t>People cannot buy or make all the goods and services they want; as a result, people choose to buy some goods and services and not buy others.  People can improve their economic well-being by making informed spending decisions, which entails collecting information, planning, and budgeting.</a:t>
            </a:r>
          </a:p>
        </p:txBody>
      </p:sp>
    </p:spTree>
    <p:extLst>
      <p:ext uri="{BB962C8B-B14F-4D97-AF65-F5344CB8AC3E}">
        <p14:creationId xmlns:p14="http://schemas.microsoft.com/office/powerpoint/2010/main" val="282780737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A0DC-4C2D-4899-A19C-037DE048937A}"/>
              </a:ext>
            </a:extLst>
          </p:cNvPr>
          <p:cNvSpPr>
            <a:spLocks noGrp="1"/>
          </p:cNvSpPr>
          <p:nvPr>
            <p:ph type="title"/>
          </p:nvPr>
        </p:nvSpPr>
        <p:spPr>
          <a:xfrm>
            <a:off x="609600" y="1303282"/>
            <a:ext cx="10972800" cy="3710677"/>
          </a:xfrm>
        </p:spPr>
        <p:txBody>
          <a:bodyPr/>
          <a:lstStyle/>
          <a:p>
            <a:r>
              <a:rPr lang="en-US" dirty="0"/>
              <a:t>Questions?</a:t>
            </a:r>
          </a:p>
        </p:txBody>
      </p:sp>
      <p:sp>
        <p:nvSpPr>
          <p:cNvPr id="3" name="Content Placeholder 2">
            <a:extLst>
              <a:ext uri="{FF2B5EF4-FFF2-40B4-BE49-F238E27FC236}">
                <a16:creationId xmlns:a16="http://schemas.microsoft.com/office/drawing/2014/main" id="{0A4A27CF-8111-48F3-8058-C6E3538C4379}"/>
              </a:ext>
            </a:extLst>
          </p:cNvPr>
          <p:cNvSpPr>
            <a:spLocks noGrp="1"/>
          </p:cNvSpPr>
          <p:nvPr>
            <p:ph idx="1"/>
          </p:nvPr>
        </p:nvSpPr>
        <p:spPr>
          <a:xfrm>
            <a:off x="609600" y="5013960"/>
            <a:ext cx="10972800" cy="1143000"/>
          </a:xfrm>
        </p:spPr>
        <p:txBody>
          <a:bodyPr/>
          <a:lstStyle/>
          <a:p>
            <a:endParaRPr lang="en-US" dirty="0"/>
          </a:p>
        </p:txBody>
      </p:sp>
    </p:spTree>
    <p:extLst>
      <p:ext uri="{BB962C8B-B14F-4D97-AF65-F5344CB8AC3E}">
        <p14:creationId xmlns:p14="http://schemas.microsoft.com/office/powerpoint/2010/main" val="37730497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3102-0E7F-4DE5-A9FD-D4928FE13D56}"/>
              </a:ext>
            </a:extLst>
          </p:cNvPr>
          <p:cNvSpPr>
            <a:spLocks noGrp="1"/>
          </p:cNvSpPr>
          <p:nvPr>
            <p:ph type="title"/>
          </p:nvPr>
        </p:nvSpPr>
        <p:spPr>
          <a:xfrm>
            <a:off x="609600" y="1250730"/>
            <a:ext cx="10972800" cy="977463"/>
          </a:xfrm>
        </p:spPr>
        <p:txBody>
          <a:bodyPr/>
          <a:lstStyle/>
          <a:p>
            <a:r>
              <a:rPr lang="en-US" dirty="0"/>
              <a:t>References</a:t>
            </a:r>
          </a:p>
        </p:txBody>
      </p:sp>
      <p:sp>
        <p:nvSpPr>
          <p:cNvPr id="3" name="Content Placeholder 2">
            <a:extLst>
              <a:ext uri="{FF2B5EF4-FFF2-40B4-BE49-F238E27FC236}">
                <a16:creationId xmlns:a16="http://schemas.microsoft.com/office/drawing/2014/main" id="{8AC292C2-CE29-4C04-A8B4-0ED0FA3B3C67}"/>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National Standards for Financial Literacy</a:t>
            </a:r>
          </a:p>
          <a:p>
            <a:pPr marL="0" indent="0">
              <a:buNone/>
            </a:pPr>
            <a:r>
              <a:rPr lang="en-US" dirty="0">
                <a:hlinkClick r:id="rId2"/>
              </a:rPr>
              <a:t>https://www.councilforeconed.org/resource/national-standards-for-financial-literacy/#sthash.11CbykLO.dpbs</a:t>
            </a:r>
            <a:endParaRPr lang="en-US" dirty="0"/>
          </a:p>
          <a:p>
            <a:pPr marL="0" indent="0">
              <a:buNone/>
            </a:pPr>
            <a:r>
              <a:rPr lang="en-US" dirty="0">
                <a:latin typeface="Calibri" panose="020F0502020204030204" pitchFamily="34" charset="0"/>
                <a:cs typeface="Calibri" panose="020F0502020204030204" pitchFamily="34" charset="0"/>
              </a:rPr>
              <a:t>Budgeting for Income and Expenses</a:t>
            </a:r>
          </a:p>
          <a:p>
            <a:pPr marL="0" indent="0">
              <a:buNone/>
            </a:pPr>
            <a:r>
              <a:rPr lang="en-US" dirty="0">
                <a:latin typeface="Calibri" panose="020F0502020204030204" pitchFamily="34" charset="0"/>
                <a:cs typeface="Calibri" panose="020F0502020204030204" pitchFamily="34" charset="0"/>
                <a:hlinkClick r:id="rId3"/>
              </a:rPr>
              <a:t>https://www.econedlink.org/resources/budgeting-for-income-and-expenses/</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84744005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3025667" y="5134679"/>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3048002" y="2335948"/>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650449" y="2377441"/>
            <a:ext cx="10887959" cy="3608580"/>
          </a:xfrm>
        </p:spPr>
        <p:txBody>
          <a:bodyPr>
            <a:noAutofit/>
          </a:bodyPr>
          <a:lstStyle/>
          <a:p>
            <a:pPr marL="0" indent="0" defTabSz="905255">
              <a:buNone/>
              <a:defRPr sz="3168"/>
            </a:pPr>
            <a:r>
              <a:rPr lang="en-US" sz="2500" dirty="0">
                <a:latin typeface="Calibri"/>
                <a:ea typeface="ＭＳ Ｐゴシック"/>
                <a:cs typeface="Calibri"/>
              </a:rPr>
              <a:t>Teachers will be able to:</a:t>
            </a:r>
          </a:p>
          <a:p>
            <a:pPr marL="400050" lvl="1" indent="0" defTabSz="905255">
              <a:buNone/>
              <a:defRPr sz="3168"/>
            </a:pPr>
            <a:r>
              <a:rPr lang="en-US" sz="2500" dirty="0">
                <a:latin typeface="Calibri"/>
                <a:ea typeface="ＭＳ Ｐゴシック"/>
                <a:cs typeface="Calibri"/>
              </a:rPr>
              <a:t>Explain the purpose of creating a personal budget, also known as a spending plan.</a:t>
            </a:r>
          </a:p>
          <a:p>
            <a:pPr marL="400050" lvl="1" indent="0" defTabSz="905255">
              <a:buNone/>
              <a:defRPr sz="3168"/>
            </a:pPr>
            <a:r>
              <a:rPr lang="en-US" sz="2500" dirty="0">
                <a:latin typeface="Calibri"/>
                <a:ea typeface="ＭＳ Ｐゴシック"/>
                <a:cs typeface="Calibri"/>
              </a:rPr>
              <a:t>List common personal expenses that may appear on an income and expense statement.</a:t>
            </a:r>
          </a:p>
          <a:p>
            <a:pPr marL="400050" lvl="1" indent="0" defTabSz="905255">
              <a:buNone/>
              <a:defRPr sz="3168"/>
            </a:pPr>
            <a:r>
              <a:rPr lang="en-US" sz="2500" dirty="0">
                <a:latin typeface="Calibri"/>
                <a:ea typeface="ＭＳ Ｐゴシック"/>
                <a:cs typeface="Calibri"/>
              </a:rPr>
              <a:t>Analyze a personal budget and make recommendations for improved financial well-being.</a:t>
            </a:r>
          </a:p>
          <a:p>
            <a:pPr defTabSz="905255">
              <a:buFont typeface="Arial" panose="020B0604020202020204" pitchFamily="34" charset="0"/>
              <a:buChar char="•"/>
              <a:defRPr sz="3168"/>
            </a:pP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21796"/>
            <a:ext cx="8229600" cy="655644"/>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400" dirty="0" err="1">
                <a:ln w="11430"/>
                <a:effectLst>
                  <a:outerShdw blurRad="80000" dist="40000" dir="5040000" algn="tl">
                    <a:srgbClr val="000000">
                      <a:alpha val="0"/>
                    </a:srgbClr>
                  </a:outerShdw>
                </a:effectLst>
                <a:ea typeface="+mj-ea"/>
              </a:rPr>
              <a:t>Econedlink</a:t>
            </a:r>
            <a:r>
              <a:rPr lang="en-US" sz="4400" dirty="0">
                <a:ln w="11430"/>
                <a:effectLst>
                  <a:outerShdw blurRad="80000" dist="40000" dir="5040000" algn="tl">
                    <a:srgbClr val="000000">
                      <a:alpha val="0"/>
                    </a:srgbClr>
                  </a:outerShdw>
                </a:effectLst>
                <a:ea typeface="+mj-ea"/>
              </a:rPr>
              <a:t> Lesson</a:t>
            </a:r>
            <a:br>
              <a:rPr lang="en-US" sz="4400" dirty="0">
                <a:ln w="11430"/>
                <a:effectLst>
                  <a:outerShdw blurRad="80000" dist="40000" dir="5040000" algn="tl">
                    <a:srgbClr val="000000">
                      <a:alpha val="0"/>
                    </a:srgbClr>
                  </a:outerShdw>
                </a:effectLst>
                <a:ea typeface="+mj-ea"/>
              </a:rPr>
            </a:br>
            <a:r>
              <a:rPr lang="en-US" sz="4400" dirty="0">
                <a:ln w="11430"/>
                <a:effectLst>
                  <a:outerShdw blurRad="80000" dist="40000" dir="5040000" algn="tl">
                    <a:srgbClr val="000000">
                      <a:alpha val="0"/>
                    </a:srgbClr>
                  </a:outerShdw>
                </a:effectLst>
                <a:ea typeface="+mj-ea"/>
              </a:rPr>
              <a:t>Budgeting for Income and Expenses</a:t>
            </a:r>
            <a:br>
              <a:rPr lang="en-US" sz="4400" dirty="0">
                <a:ln w="11430"/>
                <a:effectLst>
                  <a:outerShdw blurRad="80000" dist="40000" dir="5040000" algn="tl">
                    <a:srgbClr val="000000">
                      <a:alpha val="0"/>
                    </a:srgbClr>
                  </a:outerShdw>
                </a:effectLst>
                <a:ea typeface="+mj-ea"/>
              </a:rPr>
            </a:br>
            <a:endParaRPr lang="en-US" sz="4400" dirty="0">
              <a:ln w="11430"/>
              <a:effectLst>
                <a:outerShdw blurRad="80000" dist="40000" dir="5040000" algn="tl">
                  <a:srgbClr val="000000">
                    <a:alpha val="0"/>
                  </a:srgbClr>
                </a:outerShdw>
              </a:effectLst>
              <a:ea typeface="+mj-ea"/>
            </a:endParaRPr>
          </a:p>
        </p:txBody>
      </p:sp>
      <p:pic>
        <p:nvPicPr>
          <p:cNvPr id="4" name="Content Placeholder 3" descr="Graphical user interface, application, website&#10;&#10;Description automatically generated">
            <a:extLst>
              <a:ext uri="{FF2B5EF4-FFF2-40B4-BE49-F238E27FC236}">
                <a16:creationId xmlns:a16="http://schemas.microsoft.com/office/drawing/2014/main" id="{2834250F-F055-4B74-B655-ECB289929EB5}"/>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23091" y="2775778"/>
            <a:ext cx="7903778" cy="3341243"/>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216577-6EBE-4F2F-B292-9CBDA419F87A}"/>
              </a:ext>
            </a:extLst>
          </p:cNvPr>
          <p:cNvSpPr>
            <a:spLocks noGrp="1"/>
          </p:cNvSpPr>
          <p:nvPr>
            <p:ph type="title"/>
          </p:nvPr>
        </p:nvSpPr>
        <p:spPr>
          <a:xfrm>
            <a:off x="609601" y="1102936"/>
            <a:ext cx="4011084" cy="949600"/>
          </a:xfrm>
        </p:spPr>
        <p:txBody>
          <a:bodyPr/>
          <a:lstStyle/>
          <a:p>
            <a:pPr algn="ctr"/>
            <a:r>
              <a:rPr lang="en-US" sz="4400" dirty="0"/>
              <a:t>Budget</a:t>
            </a:r>
          </a:p>
        </p:txBody>
      </p:sp>
      <p:pic>
        <p:nvPicPr>
          <p:cNvPr id="23" name="Content Placeholder 22">
            <a:extLst>
              <a:ext uri="{FF2B5EF4-FFF2-40B4-BE49-F238E27FC236}">
                <a16:creationId xmlns:a16="http://schemas.microsoft.com/office/drawing/2014/main" id="{54A31E38-08D6-4CBA-A324-EE364E03DF9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33872" y="1332690"/>
            <a:ext cx="5591378" cy="4793474"/>
          </a:xfrm>
        </p:spPr>
      </p:pic>
      <p:sp>
        <p:nvSpPr>
          <p:cNvPr id="9" name="Text Placeholder 8">
            <a:extLst>
              <a:ext uri="{FF2B5EF4-FFF2-40B4-BE49-F238E27FC236}">
                <a16:creationId xmlns:a16="http://schemas.microsoft.com/office/drawing/2014/main" id="{9F6694B8-DD69-40F0-9236-C371A8FF9D54}"/>
              </a:ext>
            </a:extLst>
          </p:cNvPr>
          <p:cNvSpPr>
            <a:spLocks noGrp="1"/>
          </p:cNvSpPr>
          <p:nvPr>
            <p:ph type="body" sz="half" idx="2"/>
          </p:nvPr>
        </p:nvSpPr>
        <p:spPr>
          <a:xfrm>
            <a:off x="609601" y="1945532"/>
            <a:ext cx="4011084" cy="3809532"/>
          </a:xfrm>
        </p:spPr>
        <p:txBody>
          <a:bodyPr/>
          <a:lstStyle/>
          <a:p>
            <a:endParaRPr lang="en-US" sz="2000" dirty="0">
              <a:latin typeface="Calibri" panose="020F0502020204030204" pitchFamily="34" charset="0"/>
              <a:cs typeface="Calibri" panose="020F0502020204030204" pitchFamily="34" charset="0"/>
            </a:endParaRPr>
          </a:p>
          <a:p>
            <a:pPr lvl="1"/>
            <a:r>
              <a:rPr lang="en-US" sz="3200" dirty="0">
                <a:latin typeface="Calibri" panose="020F0502020204030204" pitchFamily="34" charset="0"/>
                <a:cs typeface="Calibri" panose="020F0502020204030204" pitchFamily="34" charset="0"/>
              </a:rPr>
              <a:t>A plan for income, spending, and savings. It is one of the most important ways to successfully manage finances.</a:t>
            </a:r>
          </a:p>
        </p:txBody>
      </p:sp>
      <p:sp>
        <p:nvSpPr>
          <p:cNvPr id="24" name="TextBox 23">
            <a:extLst>
              <a:ext uri="{FF2B5EF4-FFF2-40B4-BE49-F238E27FC236}">
                <a16:creationId xmlns:a16="http://schemas.microsoft.com/office/drawing/2014/main" id="{0A1FF63A-2FF1-492D-8CBB-0A5A07D50A48}"/>
              </a:ext>
            </a:extLst>
          </p:cNvPr>
          <p:cNvSpPr txBox="1"/>
          <p:nvPr/>
        </p:nvSpPr>
        <p:spPr>
          <a:xfrm>
            <a:off x="5933872" y="6126163"/>
            <a:ext cx="5591378" cy="230832"/>
          </a:xfrm>
          <a:prstGeom prst="rect">
            <a:avLst/>
          </a:prstGeom>
          <a:noFill/>
        </p:spPr>
        <p:txBody>
          <a:bodyPr wrap="square" rtlCol="0">
            <a:spAutoFit/>
          </a:bodyPr>
          <a:lstStyle/>
          <a:p>
            <a:r>
              <a:rPr lang="en-US" sz="900">
                <a:hlinkClick r:id="rId4" tooltip="https://renasantnation.com/5-easy-steps-toward-crafting-an-effective-budget/"/>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22ED-29A4-4885-8ABD-93F695457475}"/>
              </a:ext>
            </a:extLst>
          </p:cNvPr>
          <p:cNvSpPr>
            <a:spLocks noGrp="1"/>
          </p:cNvSpPr>
          <p:nvPr>
            <p:ph type="title"/>
          </p:nvPr>
        </p:nvSpPr>
        <p:spPr>
          <a:xfrm>
            <a:off x="609601" y="273050"/>
            <a:ext cx="4011084" cy="1387584"/>
          </a:xfrm>
        </p:spPr>
        <p:txBody>
          <a:bodyPr/>
          <a:lstStyle/>
          <a:p>
            <a:pPr algn="ctr"/>
            <a:r>
              <a:rPr lang="en-US" sz="2400" dirty="0"/>
              <a:t>4 Documents to Have Ready</a:t>
            </a:r>
          </a:p>
        </p:txBody>
      </p:sp>
      <p:pic>
        <p:nvPicPr>
          <p:cNvPr id="6" name="Content Placeholder 5">
            <a:extLst>
              <a:ext uri="{FF2B5EF4-FFF2-40B4-BE49-F238E27FC236}">
                <a16:creationId xmlns:a16="http://schemas.microsoft.com/office/drawing/2014/main" id="{FED5D9AF-4582-421C-AA64-D6231587EF45}"/>
              </a:ext>
            </a:extLst>
          </p:cNvPr>
          <p:cNvPicPr>
            <a:picLocks noGrp="1" noChangeAspect="1"/>
          </p:cNvPicPr>
          <p:nvPr>
            <p:ph idx="1"/>
          </p:nvPr>
        </p:nvPicPr>
        <p:blipFill>
          <a:blip r:embed="rId2"/>
          <a:stretch>
            <a:fillRect/>
          </a:stretch>
        </p:blipFill>
        <p:spPr>
          <a:xfrm>
            <a:off x="8376503" y="3678621"/>
            <a:ext cx="3027220" cy="2333295"/>
          </a:xfrm>
        </p:spPr>
      </p:pic>
      <p:sp>
        <p:nvSpPr>
          <p:cNvPr id="4" name="Text Placeholder 3">
            <a:extLst>
              <a:ext uri="{FF2B5EF4-FFF2-40B4-BE49-F238E27FC236}">
                <a16:creationId xmlns:a16="http://schemas.microsoft.com/office/drawing/2014/main" id="{5515E857-6C79-47D1-9EAE-87D0186E8D22}"/>
              </a:ext>
            </a:extLst>
          </p:cNvPr>
          <p:cNvSpPr>
            <a:spLocks noGrp="1"/>
          </p:cNvSpPr>
          <p:nvPr>
            <p:ph type="body" sz="half" idx="2"/>
          </p:nvPr>
        </p:nvSpPr>
        <p:spPr>
          <a:xfrm>
            <a:off x="609601" y="1744717"/>
            <a:ext cx="4011084" cy="4381447"/>
          </a:xfrm>
        </p:spPr>
        <p:txBody>
          <a:bodyPr/>
          <a:lstStyle/>
          <a:p>
            <a:r>
              <a:rPr lang="en-US" sz="2000" dirty="0">
                <a:latin typeface="Calibri" panose="020F0502020204030204" pitchFamily="34" charset="0"/>
                <a:cs typeface="Calibri" panose="020F0502020204030204" pitchFamily="34" charset="0"/>
              </a:rPr>
              <a:t>There are 4 documents you want to read and familiarize yourself with that will explain how to navigate the site for instruction.  </a:t>
            </a:r>
          </a:p>
          <a:p>
            <a:pPr marL="457200" indent="-457200">
              <a:buAutoNum type="arabicPeriod"/>
            </a:pPr>
            <a:r>
              <a:rPr lang="en-US" sz="2000" dirty="0">
                <a:latin typeface="Calibri" panose="020F0502020204030204" pitchFamily="34" charset="0"/>
                <a:cs typeface="Calibri" panose="020F0502020204030204" pitchFamily="34" charset="0"/>
              </a:rPr>
              <a:t>Intuit Education:  Curriculum Overview</a:t>
            </a:r>
          </a:p>
          <a:p>
            <a:pPr marL="457200" indent="-457200">
              <a:buAutoNum type="arabicPeriod"/>
            </a:pPr>
            <a:r>
              <a:rPr lang="en-US" sz="2000" dirty="0">
                <a:latin typeface="Calibri" panose="020F0502020204030204" pitchFamily="34" charset="0"/>
                <a:cs typeface="Calibri" panose="020F0502020204030204" pitchFamily="34" charset="0"/>
              </a:rPr>
              <a:t>Intuit Education:  Teacher Orientation Files</a:t>
            </a:r>
          </a:p>
          <a:p>
            <a:pPr marL="457200" indent="-457200">
              <a:buAutoNum type="arabicPeriod"/>
            </a:pPr>
            <a:r>
              <a:rPr lang="en-US" sz="2000" dirty="0">
                <a:latin typeface="Calibri" panose="020F0502020204030204" pitchFamily="34" charset="0"/>
                <a:cs typeface="Calibri" panose="020F0502020204030204" pitchFamily="34" charset="0"/>
              </a:rPr>
              <a:t>Budgeting for Income and Expenses Assessment</a:t>
            </a:r>
          </a:p>
          <a:p>
            <a:pPr marL="457200" indent="-457200">
              <a:buAutoNum type="arabicPeriod"/>
            </a:pPr>
            <a:r>
              <a:rPr lang="en-US" sz="2000" dirty="0">
                <a:latin typeface="Calibri" panose="020F0502020204030204" pitchFamily="34" charset="0"/>
                <a:cs typeface="Calibri" panose="020F0502020204030204" pitchFamily="34" charset="0"/>
              </a:rPr>
              <a:t>Intuit Education Activities</a:t>
            </a:r>
          </a:p>
          <a:p>
            <a:pPr marL="457200" indent="-457200">
              <a:buAutoNum type="arabicPeriod"/>
            </a:pPr>
            <a:endParaRPr lang="en-US" sz="2000" dirty="0">
              <a:latin typeface="Calibri" panose="020F0502020204030204" pitchFamily="34" charset="0"/>
              <a:cs typeface="Calibri" panose="020F0502020204030204" pitchFamily="34" charset="0"/>
            </a:endParaRPr>
          </a:p>
        </p:txBody>
      </p:sp>
      <p:pic>
        <p:nvPicPr>
          <p:cNvPr id="8" name="Picture 7" descr="Graphical user interface, text, application&#10;&#10;Description automatically generated">
            <a:extLst>
              <a:ext uri="{FF2B5EF4-FFF2-40B4-BE49-F238E27FC236}">
                <a16:creationId xmlns:a16="http://schemas.microsoft.com/office/drawing/2014/main" id="{1C4DD5BB-8CF4-4C91-8D53-2F06B6661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587" y="3678621"/>
            <a:ext cx="3325379" cy="2333295"/>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CEAFA3EB-0115-4714-8781-889B1FD33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03" y="1199146"/>
            <a:ext cx="3027220" cy="2164435"/>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3B45218-9464-453E-9020-1AF5D10CA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7587" y="1199147"/>
            <a:ext cx="3325379" cy="2164435"/>
          </a:xfrm>
          <a:prstGeom prst="rect">
            <a:avLst/>
          </a:prstGeom>
        </p:spPr>
      </p:pic>
    </p:spTree>
    <p:extLst>
      <p:ext uri="{BB962C8B-B14F-4D97-AF65-F5344CB8AC3E}">
        <p14:creationId xmlns:p14="http://schemas.microsoft.com/office/powerpoint/2010/main" val="30686169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669C-7687-471A-8B42-A0B355C5F893}"/>
              </a:ext>
            </a:extLst>
          </p:cNvPr>
          <p:cNvSpPr>
            <a:spLocks noGrp="1"/>
          </p:cNvSpPr>
          <p:nvPr>
            <p:ph type="title"/>
          </p:nvPr>
        </p:nvSpPr>
        <p:spPr/>
        <p:txBody>
          <a:bodyPr/>
          <a:lstStyle/>
          <a:p>
            <a:r>
              <a:rPr lang="en-US" sz="4800" dirty="0"/>
              <a:t>Intro to mint.intuit.com </a:t>
            </a:r>
          </a:p>
        </p:txBody>
      </p:sp>
      <p:sp>
        <p:nvSpPr>
          <p:cNvPr id="3" name="Content Placeholder 2">
            <a:extLst>
              <a:ext uri="{FF2B5EF4-FFF2-40B4-BE49-F238E27FC236}">
                <a16:creationId xmlns:a16="http://schemas.microsoft.com/office/drawing/2014/main" id="{97001D52-ED67-4464-AC28-4273D50DCE71}"/>
              </a:ext>
            </a:extLst>
          </p:cNvPr>
          <p:cNvSpPr>
            <a:spLocks noGrp="1"/>
          </p:cNvSpPr>
          <p:nvPr>
            <p:ph idx="1"/>
          </p:nvPr>
        </p:nvSpPr>
        <p:spPr>
          <a:xfrm>
            <a:off x="609600" y="1923068"/>
            <a:ext cx="10972800" cy="4233892"/>
          </a:xfrm>
        </p:spPr>
        <p:txBody>
          <a:bodyPr/>
          <a:lstStyle/>
          <a:p>
            <a:pPr marL="0" indent="0">
              <a:spcAft>
                <a:spcPts val="600"/>
              </a:spcAft>
              <a:buNone/>
            </a:pPr>
            <a:r>
              <a:rPr lang="en-US" sz="3200" dirty="0">
                <a:latin typeface="Calibri" panose="020F0502020204030204" pitchFamily="34" charset="0"/>
                <a:cs typeface="Calibri" panose="020F0502020204030204" pitchFamily="34" charset="0"/>
              </a:rPr>
              <a:t>Mint is a financial tool used by millions of individuals to help manage their finances. Mint will hook up to your bank account to help you track your monthly spending and monitor your credit score.</a:t>
            </a:r>
          </a:p>
          <a:p>
            <a:pPr marL="0" indent="0">
              <a:buNone/>
            </a:pPr>
            <a:r>
              <a:rPr lang="en-US" sz="3200" dirty="0">
                <a:latin typeface="Calibri" panose="020F0502020204030204" pitchFamily="34" charset="0"/>
                <a:cs typeface="Calibri" panose="020F0502020204030204" pitchFamily="34" charset="0"/>
              </a:rPr>
              <a:t>The</a:t>
            </a:r>
            <a:r>
              <a:rPr lang="en-US" sz="3200" dirty="0">
                <a:highlight>
                  <a:srgbClr val="FFFF00"/>
                </a:highlight>
                <a:latin typeface="Calibri" panose="020F0502020204030204" pitchFamily="34" charset="0"/>
                <a:cs typeface="Calibri" panose="020F0502020204030204" pitchFamily="34" charset="0"/>
              </a:rPr>
              <a:t> fictional </a:t>
            </a:r>
            <a:r>
              <a:rPr lang="en-US" sz="3200" dirty="0">
                <a:latin typeface="Calibri" panose="020F0502020204030204" pitchFamily="34" charset="0"/>
                <a:cs typeface="Calibri" panose="020F0502020204030204" pitchFamily="34" charset="0"/>
              </a:rPr>
              <a:t>character in this video, Isaiah </a:t>
            </a:r>
            <a:r>
              <a:rPr lang="en-US" sz="3200" dirty="0" err="1">
                <a:latin typeface="Calibri" panose="020F0502020204030204" pitchFamily="34" charset="0"/>
                <a:cs typeface="Calibri" panose="020F0502020204030204" pitchFamily="34" charset="0"/>
              </a:rPr>
              <a:t>Lamora</a:t>
            </a:r>
            <a:r>
              <a:rPr lang="en-US" sz="3200" dirty="0">
                <a:latin typeface="Calibri" panose="020F0502020204030204" pitchFamily="34" charset="0"/>
                <a:cs typeface="Calibri" panose="020F0502020204030204" pitchFamily="34" charset="0"/>
              </a:rPr>
              <a:t>, needs your help to manage both. Let’s take a look:</a:t>
            </a:r>
          </a:p>
          <a:p>
            <a:pPr marL="0" indent="0">
              <a:buNone/>
            </a:pPr>
            <a:r>
              <a:rPr lang="en-US" sz="3200" dirty="0">
                <a:latin typeface="Calibri" panose="020F0502020204030204" pitchFamily="34" charset="0"/>
                <a:cs typeface="Calibri" panose="020F0502020204030204" pitchFamily="34" charset="0"/>
                <a:hlinkClick r:id="rId3"/>
              </a:rPr>
              <a:t>https://www.youtube.com/watch?v=qowo0-5jNYY&amp;feature=youtu.be</a:t>
            </a:r>
            <a:endParaRPr lang="en-US" sz="3200" dirty="0">
              <a:latin typeface="Calibri" panose="020F0502020204030204" pitchFamily="34" charset="0"/>
              <a:cs typeface="Calibri" panose="020F0502020204030204" pitchFamily="34" charset="0"/>
            </a:endParaRPr>
          </a:p>
          <a:p>
            <a:pPr marL="0" indent="0">
              <a:buNone/>
            </a:pPr>
            <a:endParaRPr lang="en-US" sz="3600" dirty="0"/>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21054141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2992-8D70-4D90-8788-C4B0B5AC8C0C}"/>
              </a:ext>
            </a:extLst>
          </p:cNvPr>
          <p:cNvSpPr>
            <a:spLocks noGrp="1"/>
          </p:cNvSpPr>
          <p:nvPr>
            <p:ph type="title"/>
          </p:nvPr>
        </p:nvSpPr>
        <p:spPr/>
        <p:txBody>
          <a:bodyPr/>
          <a:lstStyle/>
          <a:p>
            <a:r>
              <a:rPr lang="en-US" sz="4400" dirty="0"/>
              <a:t>Next Steps</a:t>
            </a:r>
          </a:p>
        </p:txBody>
      </p:sp>
      <p:sp>
        <p:nvSpPr>
          <p:cNvPr id="3" name="Content Placeholder 2">
            <a:extLst>
              <a:ext uri="{FF2B5EF4-FFF2-40B4-BE49-F238E27FC236}">
                <a16:creationId xmlns:a16="http://schemas.microsoft.com/office/drawing/2014/main" id="{45386F80-E5EA-431A-8A04-4A159FBDEB80}"/>
              </a:ext>
            </a:extLst>
          </p:cNvPr>
          <p:cNvSpPr>
            <a:spLocks noGrp="1"/>
          </p:cNvSpPr>
          <p:nvPr>
            <p:ph idx="1"/>
          </p:nvPr>
        </p:nvSpPr>
        <p:spPr>
          <a:xfrm>
            <a:off x="609600" y="1800521"/>
            <a:ext cx="10972800" cy="4703974"/>
          </a:xfrm>
        </p:spPr>
        <p:txBody>
          <a:bodyPr/>
          <a:lstStyle/>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Go to </a:t>
            </a:r>
            <a:r>
              <a:rPr lang="en-US" dirty="0">
                <a:latin typeface="Calibri" panose="020F0502020204030204" pitchFamily="34" charset="0"/>
                <a:ea typeface="Calibri" panose="020F0502020204030204" pitchFamily="34" charset="0"/>
                <a:cs typeface="Calibri" panose="020F0502020204030204" pitchFamily="34" charset="0"/>
                <a:hlinkClick r:id="rId3"/>
              </a:rPr>
              <a:t>https://mint.intuit.com/</a:t>
            </a:r>
            <a:endParaRPr lang="en-US"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Click on orange tab: </a:t>
            </a:r>
            <a:r>
              <a:rPr lang="en-US" dirty="0">
                <a:solidFill>
                  <a:schemeClr val="accent6"/>
                </a:solidFill>
                <a:latin typeface="Calibri" panose="020F0502020204030204" pitchFamily="34" charset="0"/>
                <a:ea typeface="Calibri" panose="020F0502020204030204" pitchFamily="34" charset="0"/>
                <a:cs typeface="Calibri" panose="020F0502020204030204" pitchFamily="34" charset="0"/>
              </a:rPr>
              <a:t>Sign Up Free</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Create an Intuit Account</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Enter an email (must end in @intuiteducation.com)</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Remember username and password to come back to your work</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Password:  select one you will not forget</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Next screen, select United States and then Enter 78501 for zip code</a:t>
            </a:r>
          </a:p>
          <a:p>
            <a:pPr>
              <a:buFont typeface="Arial" panose="020B0604020202020204" pitchFamily="34" charset="0"/>
              <a:buChar char="•"/>
            </a:pPr>
            <a:endParaRPr lang="en-US" sz="3600" dirty="0">
              <a:latin typeface="Open Sans" panose="020B0606030504020204" pitchFamily="34" charset="0"/>
              <a:ea typeface="Calibri" panose="020F0502020204030204" pitchFamily="34" charset="0"/>
            </a:endParaRPr>
          </a:p>
          <a:p>
            <a:pPr>
              <a:buFont typeface="Arial" panose="020B0604020202020204" pitchFamily="34" charset="0"/>
              <a:buChar char="•"/>
            </a:pPr>
            <a:endParaRPr lang="en-US" dirty="0">
              <a:effectLst/>
              <a:latin typeface="Open Sans" panose="020B0606030504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3269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F6417D-6EFA-4091-9CB4-3013D3B91468}"/>
              </a:ext>
            </a:extLst>
          </p:cNvPr>
          <p:cNvSpPr>
            <a:spLocks noGrp="1"/>
          </p:cNvSpPr>
          <p:nvPr>
            <p:ph type="title"/>
          </p:nvPr>
        </p:nvSpPr>
        <p:spPr>
          <a:xfrm>
            <a:off x="609601" y="1065228"/>
            <a:ext cx="3736156" cy="697584"/>
          </a:xfrm>
        </p:spPr>
        <p:txBody>
          <a:bodyPr>
            <a:noAutofit/>
          </a:bodyPr>
          <a:lstStyle/>
          <a:p>
            <a:pPr algn="ctr"/>
            <a:r>
              <a:rPr lang="en-US" sz="3200" dirty="0"/>
              <a:t>Next Steps, cont.</a:t>
            </a:r>
          </a:p>
        </p:txBody>
      </p:sp>
      <p:pic>
        <p:nvPicPr>
          <p:cNvPr id="12" name="Content Placeholder 11">
            <a:extLst>
              <a:ext uri="{FF2B5EF4-FFF2-40B4-BE49-F238E27FC236}">
                <a16:creationId xmlns:a16="http://schemas.microsoft.com/office/drawing/2014/main" id="{B28530C8-5CD6-44DB-868D-EA8E548E7E00}"/>
              </a:ext>
            </a:extLst>
          </p:cNvPr>
          <p:cNvPicPr>
            <a:picLocks noGrp="1" noChangeAspect="1"/>
          </p:cNvPicPr>
          <p:nvPr>
            <p:ph idx="1"/>
          </p:nvPr>
        </p:nvPicPr>
        <p:blipFill>
          <a:blip r:embed="rId3"/>
          <a:stretch>
            <a:fillRect/>
          </a:stretch>
        </p:blipFill>
        <p:spPr>
          <a:xfrm>
            <a:off x="5011308" y="1435100"/>
            <a:ext cx="6327047" cy="4691063"/>
          </a:xfrm>
        </p:spPr>
      </p:pic>
      <p:sp>
        <p:nvSpPr>
          <p:cNvPr id="10" name="Text Placeholder 9">
            <a:extLst>
              <a:ext uri="{FF2B5EF4-FFF2-40B4-BE49-F238E27FC236}">
                <a16:creationId xmlns:a16="http://schemas.microsoft.com/office/drawing/2014/main" id="{36B409D8-2AEF-46E2-809E-BC80C6222C49}"/>
              </a:ext>
            </a:extLst>
          </p:cNvPr>
          <p:cNvSpPr>
            <a:spLocks noGrp="1"/>
          </p:cNvSpPr>
          <p:nvPr>
            <p:ph type="body" sz="half" idx="2"/>
          </p:nvPr>
        </p:nvSpPr>
        <p:spPr>
          <a:xfrm>
            <a:off x="609601" y="1941922"/>
            <a:ext cx="4011084" cy="4184242"/>
          </a:xfrm>
        </p:spPr>
        <p:txBody>
          <a:bodyPr/>
          <a:lstStyle/>
          <a:p>
            <a:r>
              <a:rPr lang="en-US" sz="2800" dirty="0">
                <a:latin typeface="Calibri" panose="020F0502020204030204" pitchFamily="34" charset="0"/>
                <a:cs typeface="Calibri" panose="020F0502020204030204" pitchFamily="34" charset="0"/>
              </a:rPr>
              <a:t>Select Bank of Intuit</a:t>
            </a:r>
          </a:p>
          <a:p>
            <a:r>
              <a:rPr lang="en-US" sz="2800" dirty="0">
                <a:latin typeface="Calibri" panose="020F0502020204030204" pitchFamily="34" charset="0"/>
                <a:cs typeface="Calibri" panose="020F0502020204030204" pitchFamily="34" charset="0"/>
              </a:rPr>
              <a:t>Enter the Username and Password contained within the lesson plan found on page 4.</a:t>
            </a:r>
          </a:p>
          <a:p>
            <a:r>
              <a:rPr lang="en-US" sz="2800" dirty="0">
                <a:latin typeface="Calibri" panose="020F0502020204030204" pitchFamily="34" charset="0"/>
                <a:cs typeface="Calibri" panose="020F0502020204030204" pitchFamily="34" charset="0"/>
              </a:rPr>
              <a:t>Login:  Intuit Education</a:t>
            </a:r>
          </a:p>
          <a:p>
            <a:r>
              <a:rPr lang="en-US" sz="2800" dirty="0">
                <a:latin typeface="Calibri" panose="020F0502020204030204" pitchFamily="34" charset="0"/>
                <a:cs typeface="Calibri" panose="020F0502020204030204" pitchFamily="34" charset="0"/>
              </a:rPr>
              <a:t>Password:  Mint1234!</a:t>
            </a:r>
          </a:p>
          <a:p>
            <a:endParaRPr lang="en-US" dirty="0"/>
          </a:p>
        </p:txBody>
      </p:sp>
    </p:spTree>
    <p:extLst>
      <p:ext uri="{BB962C8B-B14F-4D97-AF65-F5344CB8AC3E}">
        <p14:creationId xmlns:p14="http://schemas.microsoft.com/office/powerpoint/2010/main" val="17984023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schemas.microsoft.com/office/infopath/2007/PartnerControls"/>
    <ds:schemaRef ds:uri="http://purl.org/dc/terms/"/>
    <ds:schemaRef ds:uri="http://schemas.microsoft.com/office/2006/documentManagement/types"/>
    <ds:schemaRef ds:uri="http://purl.org/dc/elements/1.1/"/>
    <ds:schemaRef ds:uri="9cd82c5b-74c9-4827-94f1-5bf219ae6b20"/>
    <ds:schemaRef ds:uri="bfa4db11-c700-41fb-b639-f7e6b4e680b5"/>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2021</TotalTime>
  <Words>949</Words>
  <Application>Microsoft Office PowerPoint</Application>
  <PresentationFormat>Widescreen</PresentationFormat>
  <Paragraphs>111</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Open Sans</vt:lpstr>
      <vt:lpstr>Office Theme</vt:lpstr>
      <vt:lpstr>  National Personal Finance Challenge  Webinar Series Standard 2: Buying Goods and Services Lesson 2 Budgeting for Income and Expenses Presented by Susan McNamara mcnamarasa@vcu.edu </vt:lpstr>
      <vt:lpstr>Standard 2: Buying Goods and Services</vt:lpstr>
      <vt:lpstr>Objectives</vt:lpstr>
      <vt:lpstr>Econedlink Lesson Budgeting for Income and Expenses </vt:lpstr>
      <vt:lpstr>Budget</vt:lpstr>
      <vt:lpstr>4 Documents to Have Ready</vt:lpstr>
      <vt:lpstr>Intro to mint.intuit.com </vt:lpstr>
      <vt:lpstr>Next Steps</vt:lpstr>
      <vt:lpstr>Next Steps, cont.</vt:lpstr>
      <vt:lpstr>Last Steps for Set up</vt:lpstr>
      <vt:lpstr>Take the tour around the Intuit Website</vt:lpstr>
      <vt:lpstr>How To Create A Budget to Fit Your Lifestyle</vt:lpstr>
      <vt:lpstr>Learning about Isaiah Lamora Our Fictional Intuit Budget Case Example </vt:lpstr>
      <vt:lpstr>Isaiah Lamora Info cont.</vt:lpstr>
      <vt:lpstr>More information on Isaiah</vt:lpstr>
      <vt:lpstr>Let’s Log Into Isaiah’s Account Together</vt:lpstr>
      <vt:lpstr>Reviewing Key Elements  </vt:lpstr>
      <vt:lpstr>Practice Makes Permanent</vt:lpstr>
      <vt:lpstr>Review Key Vocabulary and terms </vt:lpstr>
      <vt:lpstr>Questions?</vt:lpstr>
      <vt:lpstr>References</vt:lpstr>
      <vt:lpstr>CEE Affiliates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Susan McNamara</cp:lastModifiedBy>
  <cp:revision>139</cp:revision>
  <dcterms:created xsi:type="dcterms:W3CDTF">2012-09-11T15:07:18Z</dcterms:created>
  <dcterms:modified xsi:type="dcterms:W3CDTF">2021-01-04T13:02:28Z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