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27"/>
  </p:notesMasterIdLst>
  <p:sldIdLst>
    <p:sldId id="256" r:id="rId5"/>
    <p:sldId id="260" r:id="rId6"/>
    <p:sldId id="259" r:id="rId7"/>
    <p:sldId id="265" r:id="rId8"/>
    <p:sldId id="266" r:id="rId9"/>
    <p:sldId id="267" r:id="rId10"/>
    <p:sldId id="268" r:id="rId11"/>
    <p:sldId id="272" r:id="rId12"/>
    <p:sldId id="274" r:id="rId13"/>
    <p:sldId id="269" r:id="rId14"/>
    <p:sldId id="270" r:id="rId15"/>
    <p:sldId id="271" r:id="rId16"/>
    <p:sldId id="275" r:id="rId17"/>
    <p:sldId id="278" r:id="rId18"/>
    <p:sldId id="277" r:id="rId19"/>
    <p:sldId id="279" r:id="rId20"/>
    <p:sldId id="289" r:id="rId21"/>
    <p:sldId id="288" r:id="rId22"/>
    <p:sldId id="287" r:id="rId23"/>
    <p:sldId id="286" r:id="rId24"/>
    <p:sldId id="290" r:id="rId25"/>
    <p:sldId id="291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tt Burkey" initials="BB" lastIdx="3" clrIdx="0">
    <p:extLst>
      <p:ext uri="{19B8F6BF-5375-455C-9EA6-DF929625EA0E}">
        <p15:presenceInfo xmlns:p15="http://schemas.microsoft.com/office/powerpoint/2012/main" userId="81edb0adaf5999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1" autoAdjust="0"/>
    <p:restoredTop sz="69116" autoAdjust="0"/>
  </p:normalViewPr>
  <p:slideViewPr>
    <p:cSldViewPr snapToGrid="0">
      <p:cViewPr varScale="1">
        <p:scale>
          <a:sx n="86" d="100"/>
          <a:sy n="86" d="100"/>
        </p:scale>
        <p:origin x="2968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gress.gov/bill/116th-congress/house-bill/6074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r.org/2020/03/26/821457551/whats-inside-the-senate-s-2-trillion-coronavirus-aid-package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crsreports.congress.gov/product/pdf/R/R45780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rsreports.congress.gov/product/pdf/RS/RS21126" TargetMode="Externa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1" name="Google Shape;51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baseline="0" dirty="0">
                <a:latin typeface="Calibri" panose="020F0502020204030204" pitchFamily="34" charset="0"/>
                <a:cs typeface="Calibri" panose="020F0502020204030204" pitchFamily="34" charset="0"/>
              </a:rPr>
              <a:t>Summary of </a:t>
            </a:r>
            <a:r>
              <a:rPr lang="en-US" sz="1200" i="1" dirty="0">
                <a:latin typeface="Calibri" panose="020F0502020204030204" pitchFamily="34" charset="0"/>
                <a:cs typeface="Calibri" panose="020F0502020204030204" pitchFamily="34" charset="0"/>
              </a:rPr>
              <a:t>Coronavirus Preparedness and Response Supplemental Appropriation : </a:t>
            </a:r>
            <a:r>
              <a:rPr lang="en-US" sz="1200" b="0" i="1" u="sng" strike="noStrike" cap="none" dirty="0">
                <a:solidFill>
                  <a:schemeClr val="dk1"/>
                </a:solidFill>
                <a:effectLst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  <a:hlinkClick r:id="rId3"/>
              </a:rPr>
              <a:t>https://www.congress.gov/bill/116th-congress/house-bill/6074</a:t>
            </a:r>
            <a:endParaRPr lang="en-US" sz="1200" b="0" i="1" u="sng" strike="noStrike" cap="none" dirty="0">
              <a:solidFill>
                <a:schemeClr val="dk1"/>
              </a:solidFill>
              <a:effectLst/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latin typeface="Calibri" panose="020F0502020204030204" pitchFamily="34" charset="0"/>
                <a:cs typeface="Calibri" panose="020F0502020204030204" pitchFamily="34" charset="0"/>
              </a:rPr>
              <a:t>Summary of Families First Coronavirus Response Act:</a:t>
            </a:r>
            <a:r>
              <a:rPr lang="en-US" sz="1200" i="1" baseline="0" dirty="0">
                <a:latin typeface="Calibri" panose="020F0502020204030204" pitchFamily="34" charset="0"/>
                <a:cs typeface="Calibri" panose="020F0502020204030204" pitchFamily="34" charset="0"/>
              </a:rPr>
              <a:t> https://www.congress.gov/bill/116th-congress/house-bill/6201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i="0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371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r>
              <a:rPr lang="en-US" sz="1200" i="1" baseline="0" dirty="0">
                <a:latin typeface="Calibri" panose="020F0502020204030204" pitchFamily="34" charset="0"/>
                <a:cs typeface="Calibri" panose="020F0502020204030204" pitchFamily="34" charset="0"/>
              </a:rPr>
              <a:t> of CARES Act: https://www.congress.gov/bill/116th-congress/house-bill/748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i="1" baseline="0" dirty="0">
                <a:latin typeface="Calibri" panose="020F0502020204030204" pitchFamily="34" charset="0"/>
                <a:cs typeface="Calibri" panose="020F0502020204030204" pitchFamily="34" charset="0"/>
              </a:rPr>
              <a:t>This is a great brief article from NPR for further investigation into the CARES Act: </a:t>
            </a:r>
            <a:r>
              <a:rPr lang="en-US" sz="1200" i="1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https://www.npr.org/2020/03/26/821457551/whats-inside-the-senate-s-2-trillion-coronavirus-aid-package</a:t>
            </a:r>
            <a:endParaRPr lang="en-US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sz="1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Students are likely most familiar with the $300 billion spent on stimulus checks to individuals: Most individuals earning less than $75,000/year got a $1200 stimulus check. Checks tapered down for those earning between $75,000 and $99,000 per year. Children got $500 checks. Most college students did not receive a check. </a:t>
            </a:r>
            <a:endParaRPr lang="en-US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i="1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i="1" baseline="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37749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Showing</a:t>
            </a:r>
            <a:r>
              <a:rPr lang="en-US" i="1" baseline="0" dirty="0"/>
              <a:t> the video is optional given the summaries in the following 3 slides</a:t>
            </a:r>
            <a:endParaRPr i="1" dirty="0"/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66899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1200" b="0" i="1" u="none" strike="noStrike" cap="none" dirty="0">
                <a:solidFill>
                  <a:schemeClr val="dk1"/>
                </a:solidFill>
                <a:effectLst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Government</a:t>
            </a:r>
            <a:r>
              <a:rPr lang="en-US" sz="1200" b="0" i="1" u="none" strike="noStrike" cap="none" baseline="0" dirty="0">
                <a:solidFill>
                  <a:schemeClr val="dk1"/>
                </a:solidFill>
                <a:effectLst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spending is heavily debated: how much to spend, what to spend money on, who should allocate the funds (individuals, businesses, or government)</a:t>
            </a:r>
            <a:endParaRPr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6021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Maintaining market incentives: for example, the</a:t>
            </a:r>
            <a:r>
              <a:rPr lang="en-US" i="1" baseline="0" dirty="0"/>
              <a:t> $600 supplemental unemployment checks caused some people to earn more on unemployment than they were earning while working. It is important for this to be temporary.</a:t>
            </a:r>
            <a:endParaRPr i="1" dirty="0"/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0440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Those with the largest MPC: This transitions</a:t>
            </a:r>
            <a:r>
              <a:rPr lang="en-US" i="1" baseline="0" dirty="0"/>
              <a:t> to the next slide on multipliers. </a:t>
            </a:r>
            <a:endParaRPr i="1" dirty="0"/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509996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i="1" dirty="0"/>
              <a:t>Government spends $100. </a:t>
            </a:r>
          </a:p>
          <a:p>
            <a:pPr lvl="1">
              <a:spcBef>
                <a:spcPts val="0"/>
              </a:spcBef>
            </a:pPr>
            <a:r>
              <a:rPr lang="en-US" i="1" dirty="0"/>
              <a:t>If MPC = .8, you spend $80 at stores. When those stores pay their employees, they spend $64. And so on. After just 3 rounds, that’s $100 + $80 + $64 = $244 circulating in the economy. </a:t>
            </a:r>
          </a:p>
          <a:p>
            <a:pPr lvl="1">
              <a:spcBef>
                <a:spcPts val="0"/>
              </a:spcBef>
            </a:pPr>
            <a:r>
              <a:rPr lang="en-US" i="1" dirty="0"/>
              <a:t>If instead, the MPC = .5, the same government spending of $100 would lead to you spending $50 at the store. When those stores pay their employees, they spend $25. And so on. That would mean that after the same 3 rounds, only $175 would be circulating in the economy.</a:t>
            </a:r>
          </a:p>
          <a:p>
            <a:r>
              <a:rPr lang="en-US" i="1" dirty="0"/>
              <a:t> Therefore when the MPC is higher (.8 &gt; .5), there is a larger fiscal policy multiplying effect ($244 &gt; $175). </a:t>
            </a:r>
          </a:p>
          <a:p>
            <a:endParaRPr lang="en-US" i="1" dirty="0"/>
          </a:p>
          <a:p>
            <a:r>
              <a:rPr lang="en-US" i="1" dirty="0"/>
              <a:t>Note</a:t>
            </a:r>
            <a:r>
              <a:rPr lang="en-US" i="1" baseline="0" dirty="0"/>
              <a:t> that this process continues which is what causes the multiplying effect of fiscal policy.</a:t>
            </a:r>
            <a:endParaRPr lang="en-US" i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559107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i="1" dirty="0"/>
              <a:t>*This slide</a:t>
            </a:r>
            <a:r>
              <a:rPr lang="en-US" i="1" baseline="0" dirty="0"/>
              <a:t> is f</a:t>
            </a:r>
            <a:r>
              <a:rPr lang="en-US" i="1" dirty="0"/>
              <a:t>or AP</a:t>
            </a:r>
            <a:r>
              <a:rPr lang="en-US" i="1" baseline="0" dirty="0"/>
              <a:t> students &amp;/or teacher reference</a:t>
            </a:r>
          </a:p>
        </p:txBody>
      </p:sp>
      <p:sp>
        <p:nvSpPr>
          <p:cNvPr id="106" name="Google Shape;10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13107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i="1" dirty="0"/>
              <a:t>*This slide</a:t>
            </a:r>
            <a:r>
              <a:rPr lang="en-US" i="1" baseline="0" dirty="0"/>
              <a:t> is f</a:t>
            </a:r>
            <a:r>
              <a:rPr lang="en-US" i="1" dirty="0"/>
              <a:t>or AP</a:t>
            </a:r>
            <a:r>
              <a:rPr lang="en-US" i="1" baseline="0" dirty="0"/>
              <a:t> students &amp;/or teacher reference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i="1" dirty="0"/>
              <a:t>Cutting taxes indirectly puts more money in the hands of consumers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06" name="Google Shape;10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068515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9770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/>
            <a:r>
              <a:rPr lang="en-US" sz="1200" i="1" dirty="0">
                <a:latin typeface="Calibri" panose="020F0502020204030204" pitchFamily="34" charset="0"/>
                <a:cs typeface="Calibri" panose="020F0502020204030204" pitchFamily="34" charset="0"/>
              </a:rPr>
              <a:t>Economists are not flying blind in terms of multiplier estimates;</a:t>
            </a:r>
            <a:r>
              <a:rPr lang="en-US" sz="1200" i="1" baseline="0" dirty="0">
                <a:latin typeface="Calibri" panose="020F0502020204030204" pitchFamily="34" charset="0"/>
                <a:cs typeface="Calibri" panose="020F0502020204030204" pitchFamily="34" charset="0"/>
              </a:rPr>
              <a:t> w</a:t>
            </a:r>
            <a:r>
              <a:rPr lang="en-US" sz="1200" i="1" dirty="0">
                <a:latin typeface="Calibri" panose="020F0502020204030204" pitchFamily="34" charset="0"/>
                <a:cs typeface="Calibri" panose="020F0502020204030204" pitchFamily="34" charset="0"/>
              </a:rPr>
              <a:t>ith each recession and stimulus, estimates are made.</a:t>
            </a:r>
          </a:p>
          <a:p>
            <a:r>
              <a:rPr lang="en-US" sz="1200" i="1" dirty="0">
                <a:latin typeface="Calibri" panose="020F0502020204030204" pitchFamily="34" charset="0"/>
                <a:cs typeface="Calibri" panose="020F0502020204030204" pitchFamily="34" charset="0"/>
              </a:rPr>
              <a:t>Fiscal Policy Considerations for the Next Recession, CRS, </a:t>
            </a:r>
            <a:r>
              <a:rPr lang="en-US" sz="1200" i="1" u="sng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https://crsreports.congress.gov/product/pdf/R/R45780</a:t>
            </a:r>
            <a:endParaRPr lang="en-US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i="1" dirty="0">
                <a:latin typeface="Calibri" panose="020F0502020204030204" pitchFamily="34" charset="0"/>
                <a:cs typeface="Calibri" panose="020F0502020204030204" pitchFamily="34" charset="0"/>
              </a:rPr>
              <a:t>Tax Cuts and Economic Stimulus: How Effective are the Alternatives?, CRS,  </a:t>
            </a:r>
            <a:r>
              <a:rPr lang="en-US" sz="1200" i="1" u="sng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https://crsreports.congress.gov/product/pdf/RS/RS21126</a:t>
            </a:r>
            <a:r>
              <a:rPr lang="en-US" sz="12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30388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sz="1200" b="0" i="1" u="none" strike="noStrike" cap="none" dirty="0">
                <a:solidFill>
                  <a:schemeClr val="dk1"/>
                </a:solidFill>
                <a:effectLst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Not</a:t>
            </a:r>
            <a:r>
              <a:rPr lang="en-US" sz="1200" b="0" i="1" u="none" strike="noStrike" cap="none" baseline="0" dirty="0">
                <a:solidFill>
                  <a:schemeClr val="dk1"/>
                </a:solidFill>
                <a:effectLst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 all G is equal. Consider the impact of payments to wealthy vs low income households, small vs large businesses, individuals vs local governments, </a:t>
            </a:r>
            <a:r>
              <a:rPr lang="en-US" sz="1200" b="0" i="1" u="none" strike="noStrike" cap="none" baseline="0" dirty="0" err="1">
                <a:solidFill>
                  <a:schemeClr val="dk1"/>
                </a:solidFill>
                <a:effectLst/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etc</a:t>
            </a:r>
            <a:endParaRPr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Google Shape;10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26556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5" name="Google Shape;1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i="1" dirty="0">
                <a:latin typeface="Calibri" panose="020F0502020204030204" pitchFamily="34" charset="0"/>
                <a:cs typeface="Calibri" panose="020F0502020204030204" pitchFamily="34" charset="0"/>
              </a:rPr>
              <a:t>Reiterate that effective policies have</a:t>
            </a:r>
            <a:r>
              <a:rPr lang="en-US" sz="1200" i="1" baseline="0" dirty="0">
                <a:latin typeface="Calibri" panose="020F0502020204030204" pitchFamily="34" charset="0"/>
                <a:cs typeface="Calibri" panose="020F0502020204030204" pitchFamily="34" charset="0"/>
              </a:rPr>
              <a:t> high multipliers (high MPC) and are timed, targeted, and temporary. Differences in opinion regarding how to prioritize those factors will lead to different policy choices.</a:t>
            </a:r>
            <a:endParaRPr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6" name="Google Shape;106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267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Bell-ringer/warm-up activity to get students thinking about MPC</a:t>
            </a:r>
            <a:endParaRPr i="1" dirty="0"/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4553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Lower income: People</a:t>
            </a:r>
            <a:r>
              <a:rPr lang="en-US" i="1" baseline="0" dirty="0"/>
              <a:t> with lower incomes spend a large percent of their income on necessities; saving can be considered a luxury.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baseline="0" dirty="0"/>
              <a:t>Lower taxation level: High income and consumption taxes discourage spending. Therefore tax holidays would encourage spending.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baseline="0" dirty="0"/>
              <a:t>More consumer confidence: If consumers are optimistic, they feel comfortable spending. If they are uncertain or worried, they tend to save more.</a:t>
            </a:r>
            <a:endParaRPr i="1" dirty="0"/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7670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Essential</a:t>
            </a:r>
            <a:r>
              <a:rPr lang="en-US" i="1" baseline="0" dirty="0"/>
              <a:t> question/thesis of the lesson</a:t>
            </a:r>
            <a:endParaRPr i="1" dirty="0"/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04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Use expansionary fiscal</a:t>
            </a:r>
            <a:r>
              <a:rPr lang="en-US" i="1" baseline="0" dirty="0"/>
              <a:t> policy to close a recessionary gap. Use contractionary fiscal policy to close an inflationary gap.</a:t>
            </a:r>
            <a:endParaRPr i="1" dirty="0"/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8649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>
                <a:latin typeface="Calibri" panose="020F0502020204030204" pitchFamily="34" charset="0"/>
                <a:cs typeface="Calibri" panose="020F0502020204030204" pitchFamily="34" charset="0"/>
              </a:rPr>
              <a:t>RGDP</a:t>
            </a:r>
            <a:r>
              <a:rPr lang="en-US" sz="1200" i="1" baseline="0" dirty="0">
                <a:latin typeface="Calibri" panose="020F0502020204030204" pitchFamily="34" charset="0"/>
                <a:cs typeface="Calibri" panose="020F0502020204030204" pitchFamily="34" charset="0"/>
              </a:rPr>
              <a:t> data: https://www.bea.gov/news/2020/gross-domestic-product-2nd-quarter-2020-advance-estimate-and-annual-update#:~:text=Real%20gross%20domestic%20product%20(GDP,real%20GDP%20decreased%205.0%20percent.</a:t>
            </a:r>
          </a:p>
          <a:p>
            <a:endParaRPr lang="en-US" sz="12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200" i="1" dirty="0">
                <a:latin typeface="Calibri" panose="020F0502020204030204" pitchFamily="34" charset="0"/>
                <a:cs typeface="Calibri" panose="020F0502020204030204" pitchFamily="34" charset="0"/>
              </a:rPr>
              <a:t>Unemployment data: https://data.bls.gov/timeseries/LNS14000000?amp%253bdata_tool=XGtable&amp;output_view=data&amp;include_graphs=true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442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i="1" dirty="0"/>
              <a:t>CPI data: https://data.bls.gov/timeseries/CUSR0000SA0&amp;output_view=pct_1mth</a:t>
            </a:r>
          </a:p>
          <a:p>
            <a:endParaRPr lang="en-US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i="1" dirty="0"/>
          </a:p>
        </p:txBody>
      </p:sp>
      <p:sp>
        <p:nvSpPr>
          <p:cNvPr id="71" name="Google Shape;71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1702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636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00" b="1" i="0">
                <a:solidFill>
                  <a:srgbClr val="005CB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 rot="5400000">
            <a:off x="2080418" y="203220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457200" y="2377440"/>
            <a:ext cx="8229600" cy="3779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425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8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8636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31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2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28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106984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8636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600" b="1" i="0" u="none" strike="noStrike" cap="none">
                <a:solidFill>
                  <a:srgbClr val="005CB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228600" y="205503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06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06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064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9FB2BE-1138-0A47-A8F5-F77DCF5AE140}"/>
              </a:ext>
            </a:extLst>
          </p:cNvPr>
          <p:cNvSpPr txBox="1"/>
          <p:nvPr userDrawn="1"/>
        </p:nvSpPr>
        <p:spPr>
          <a:xfrm>
            <a:off x="457200" y="6574536"/>
            <a:ext cx="822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Multipliers and Fiscal Policy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ru.org/courses/principles-economics-macroeconomics/fiscal-policy-limitation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debtclock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ctrTitle"/>
          </p:nvPr>
        </p:nvSpPr>
        <p:spPr>
          <a:xfrm>
            <a:off x="685800" y="1891257"/>
            <a:ext cx="7772400" cy="3428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555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/>
              <a:t>Multipliers and </a:t>
            </a:r>
            <a:br>
              <a:rPr lang="en-US" sz="5400" dirty="0"/>
            </a:br>
            <a:r>
              <a:rPr lang="en-US" sz="5400" dirty="0"/>
              <a:t>Fiscal Policy Responses </a:t>
            </a:r>
            <a:br>
              <a:rPr lang="en-US" sz="5400" dirty="0"/>
            </a:br>
            <a:r>
              <a:rPr lang="en-US" sz="5400" dirty="0"/>
              <a:t>to COVID-19</a:t>
            </a:r>
            <a:endParaRPr sz="20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005CB8"/>
                </a:solidFill>
                <a:latin typeface="Calibri"/>
                <a:ea typeface="Calibri"/>
                <a:cs typeface="Calibri"/>
                <a:sym typeface="Calibri"/>
              </a:rPr>
              <a:t>COVID-19 Fiscal Policy</a:t>
            </a:r>
            <a:endParaRPr sz="5000" b="1" dirty="0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457200" y="2428407"/>
            <a:ext cx="8342026" cy="4261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Coronavirus Preparedness and Response Supplemental Appropriation - 3/6/2020</a:t>
            </a:r>
          </a:p>
          <a:p>
            <a:pPr lvl="1" indent="-4572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$8.3 billion</a:t>
            </a:r>
          </a:p>
          <a:p>
            <a:pPr lvl="1" indent="-4572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Treatment and vaccine research</a:t>
            </a:r>
          </a:p>
          <a:p>
            <a:pPr lvl="1" indent="-4572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Testing </a:t>
            </a:r>
          </a:p>
          <a:p>
            <a:pPr marL="342900" lvl="0" indent="-342900"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Families First Coronavirus Response Act - 3/18/2020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$192 billion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Delay tax filing deadline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Paid leave if: sick, caring for someone sick, child care closed, etc.</a:t>
            </a:r>
          </a:p>
        </p:txBody>
      </p:sp>
    </p:spTree>
    <p:extLst>
      <p:ext uri="{BB962C8B-B14F-4D97-AF65-F5344CB8AC3E}">
        <p14:creationId xmlns:p14="http://schemas.microsoft.com/office/powerpoint/2010/main" val="3245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lnSpc>
                <a:spcPct val="103636"/>
              </a:lnSpc>
            </a:pPr>
            <a:r>
              <a:rPr lang="en-US" sz="5000" dirty="0"/>
              <a:t>COVID-19 Fiscal Policy [2]</a:t>
            </a:r>
            <a:endParaRPr sz="5000" b="1" dirty="0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Coronavirus Aid, Relief, and Economic Security (CARES) Act – 3/27/2020, amended 4/24/2020  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$2.5 trillion (10% GDP)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Small business loans/grants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Large business loans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Stimulus checks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Expanded unemployment</a:t>
            </a:r>
            <a:endParaRPr sz="2200" dirty="0"/>
          </a:p>
        </p:txBody>
      </p:sp>
    </p:spTree>
    <p:extLst>
      <p:ext uri="{BB962C8B-B14F-4D97-AF65-F5344CB8AC3E}">
        <p14:creationId xmlns:p14="http://schemas.microsoft.com/office/powerpoint/2010/main" val="102772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/>
              <a:t>Limits of Fiscal Policy</a:t>
            </a:r>
            <a:endParaRPr sz="5000" b="1" dirty="0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Effective fiscal policy is</a:t>
            </a:r>
          </a:p>
          <a:p>
            <a:pPr lvl="2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Timed</a:t>
            </a:r>
          </a:p>
          <a:p>
            <a:pPr lvl="2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Targeted </a:t>
            </a:r>
          </a:p>
          <a:p>
            <a:pPr lvl="2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Temporary</a:t>
            </a:r>
          </a:p>
          <a:p>
            <a:pPr lvl="2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50800" indent="0">
              <a:spcAft>
                <a:spcPts val="800"/>
              </a:spcAft>
              <a:buSzPct val="125000"/>
              <a:buNone/>
            </a:pPr>
            <a:r>
              <a:rPr lang="en-US" sz="2000" dirty="0"/>
              <a:t>[7 min] </a:t>
            </a:r>
            <a:r>
              <a:rPr lang="en-US" sz="2000" dirty="0">
                <a:hlinkClick r:id="rId3"/>
              </a:rPr>
              <a:t>https://mru.org/courses/principles-economics-macroeconomics/</a:t>
            </a:r>
            <a:br>
              <a:rPr lang="en-US" sz="2000" dirty="0">
                <a:hlinkClick r:id="rId3"/>
              </a:rPr>
            </a:br>
            <a:r>
              <a:rPr lang="en-US" sz="2000" dirty="0">
                <a:hlinkClick r:id="rId3"/>
              </a:rPr>
              <a:t>fiscal-policy-limitations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8107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/>
              <a:t>Timed</a:t>
            </a:r>
            <a:endParaRPr sz="5000" b="1" dirty="0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Recognition lag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Takes time to calculate macro stats and quantify the size of the gap</a:t>
            </a:r>
          </a:p>
          <a:p>
            <a:pPr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Administrative lag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Difficult for president and congress to agree, especially if different political parties</a:t>
            </a:r>
          </a:p>
          <a:p>
            <a:pPr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Implementation lag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Economy does not begin to grow until people receive and spend</a:t>
            </a:r>
          </a:p>
        </p:txBody>
      </p:sp>
    </p:spTree>
    <p:extLst>
      <p:ext uri="{BB962C8B-B14F-4D97-AF65-F5344CB8AC3E}">
        <p14:creationId xmlns:p14="http://schemas.microsoft.com/office/powerpoint/2010/main" val="22491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/>
              <a:t>Temporary</a:t>
            </a:r>
            <a:endParaRPr sz="5000" b="1" dirty="0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8229600" cy="3421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Aft>
                <a:spcPts val="800"/>
              </a:spcAft>
              <a:buSzPct val="125000"/>
            </a:pPr>
            <a:r>
              <a:rPr lang="en-US" sz="2200" dirty="0"/>
              <a:t>Too much expansionary fiscal policy contributes to national debt </a:t>
            </a:r>
            <a:r>
              <a:rPr lang="en-US" sz="2200" dirty="0">
                <a:hlinkClick r:id="rId3"/>
              </a:rPr>
              <a:t>https://www.usdebtclock.org/</a:t>
            </a:r>
            <a:endParaRPr lang="en-US" sz="2200" dirty="0"/>
          </a:p>
          <a:p>
            <a:pPr>
              <a:spcAft>
                <a:spcPts val="800"/>
              </a:spcAft>
              <a:buSzPct val="125000"/>
            </a:pPr>
            <a:r>
              <a:rPr lang="en-US" sz="2200" dirty="0"/>
              <a:t>Assistance should help with recovery while maintaining market incentives</a:t>
            </a:r>
          </a:p>
        </p:txBody>
      </p:sp>
    </p:spTree>
    <p:extLst>
      <p:ext uri="{BB962C8B-B14F-4D97-AF65-F5344CB8AC3E}">
        <p14:creationId xmlns:p14="http://schemas.microsoft.com/office/powerpoint/2010/main" val="351974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/>
              <a:t>Targeted</a:t>
            </a:r>
            <a:endParaRPr sz="5000" b="1" dirty="0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Target benefits toward 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those that are hurt most by the crisis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those in most financial distress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Individuals with the largest MPC in order to have the largest impact on the economy</a:t>
            </a:r>
          </a:p>
        </p:txBody>
      </p:sp>
    </p:spTree>
    <p:extLst>
      <p:ext uri="{BB962C8B-B14F-4D97-AF65-F5344CB8AC3E}">
        <p14:creationId xmlns:p14="http://schemas.microsoft.com/office/powerpoint/2010/main" val="368570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/>
              <a:t>Multipliers</a:t>
            </a:r>
            <a:endParaRPr sz="5000" b="1" dirty="0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Government spends $100. 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If MPC = .8, you spend $80 at stores </a:t>
            </a:r>
            <a:r>
              <a:rPr lang="en-US" sz="2200" dirty="0">
                <a:sym typeface="Wingdings" panose="05000000000000000000" pitchFamily="2" charset="2"/>
              </a:rPr>
              <a:t> $64 spending…</a:t>
            </a:r>
            <a:endParaRPr lang="en-US" sz="2200" dirty="0"/>
          </a:p>
          <a:p>
            <a:pPr lvl="1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If MPC = .5, you spend $50 at the store </a:t>
            </a:r>
            <a:r>
              <a:rPr lang="en-US" sz="2200" dirty="0">
                <a:sym typeface="Wingdings" panose="05000000000000000000" pitchFamily="2" charset="2"/>
              </a:rPr>
              <a:t> </a:t>
            </a:r>
            <a:r>
              <a:rPr lang="en-US" sz="2200" dirty="0"/>
              <a:t>$25 spending …</a:t>
            </a:r>
          </a:p>
          <a:p>
            <a:pPr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When the MPC is higher (.8 &gt; .5), fiscal policy has a larger multiplying effect ($244 &gt; $175 after just 3 rounds of spending) </a:t>
            </a:r>
          </a:p>
        </p:txBody>
      </p:sp>
    </p:spTree>
    <p:extLst>
      <p:ext uri="{BB962C8B-B14F-4D97-AF65-F5344CB8AC3E}">
        <p14:creationId xmlns:p14="http://schemas.microsoft.com/office/powerpoint/2010/main" val="170895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/>
              <a:t>*G Multiplier Calculation</a:t>
            </a:r>
            <a:endParaRPr sz="5000" b="1" dirty="0"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457200" y="2514600"/>
            <a:ext cx="8229600" cy="3779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Government spending multiplier = 1/(1-MPC)</a:t>
            </a:r>
          </a:p>
          <a:p>
            <a:pPr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Larger MPC </a:t>
            </a:r>
            <a:r>
              <a:rPr lang="en-US" sz="2200" dirty="0">
                <a:sym typeface="Wingdings" panose="05000000000000000000" pitchFamily="2" charset="2"/>
              </a:rPr>
              <a:t> Larger multiplier</a:t>
            </a:r>
            <a:endParaRPr lang="en-US" sz="2200" dirty="0"/>
          </a:p>
          <a:p>
            <a:pPr lvl="1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If MPC = .8</a:t>
            </a:r>
          </a:p>
          <a:p>
            <a:pPr lvl="2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G multiplier = 1/(1-.8) = 1/.2 = 5</a:t>
            </a:r>
          </a:p>
          <a:p>
            <a:pPr lvl="2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G increase $1 mil </a:t>
            </a:r>
            <a:r>
              <a:rPr lang="en-US" sz="2200" dirty="0">
                <a:sym typeface="Wingdings" panose="05000000000000000000" pitchFamily="2" charset="2"/>
              </a:rPr>
              <a:t> Y increase $5 mil</a:t>
            </a:r>
            <a:endParaRPr lang="en-US" sz="2200" dirty="0"/>
          </a:p>
          <a:p>
            <a:pPr lvl="1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If MPC = .5</a:t>
            </a:r>
          </a:p>
          <a:p>
            <a:pPr lvl="2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G multiplier = 1/(1-.5) = 1/.5 = 2</a:t>
            </a:r>
          </a:p>
          <a:p>
            <a:pPr lvl="2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G increase $1 mil </a:t>
            </a:r>
            <a:r>
              <a:rPr lang="en-US" sz="2200" dirty="0">
                <a:sym typeface="Wingdings" panose="05000000000000000000" pitchFamily="2" charset="2"/>
              </a:rPr>
              <a:t> Y increase $2 mil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7947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/>
              <a:t>*Tax Multiplier Calculation</a:t>
            </a:r>
            <a:endParaRPr sz="5000" b="1" dirty="0"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457200" y="2514600"/>
            <a:ext cx="8229600" cy="3779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Tax multiplier = -MPC / (1-MPC)</a:t>
            </a:r>
          </a:p>
          <a:p>
            <a:pPr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Larger MPC </a:t>
            </a:r>
            <a:r>
              <a:rPr lang="en-US" sz="2200" dirty="0">
                <a:sym typeface="Wingdings" panose="05000000000000000000" pitchFamily="2" charset="2"/>
              </a:rPr>
              <a:t> Larger multiplier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If MPC = .8</a:t>
            </a:r>
          </a:p>
          <a:p>
            <a:pPr lvl="2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Tax multiplier = -.8/(1-.8) = -.8/.2 = -4</a:t>
            </a:r>
          </a:p>
          <a:p>
            <a:pPr lvl="2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Taxes decrease $1mil </a:t>
            </a:r>
            <a:r>
              <a:rPr lang="en-US" sz="2200" dirty="0">
                <a:sym typeface="Wingdings" panose="05000000000000000000" pitchFamily="2" charset="2"/>
              </a:rPr>
              <a:t> Y increase by $4 mil</a:t>
            </a:r>
            <a:endParaRPr lang="en-US" sz="2200" dirty="0"/>
          </a:p>
          <a:p>
            <a:pPr lvl="1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If MPC = .5</a:t>
            </a:r>
          </a:p>
          <a:p>
            <a:pPr lvl="2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Tax multiplier = -.5/(1-.5) = -.5/.5 = -1</a:t>
            </a:r>
          </a:p>
          <a:p>
            <a:pPr lvl="2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Taxes decrease $1 mil </a:t>
            </a:r>
            <a:r>
              <a:rPr lang="en-US" sz="2200" dirty="0">
                <a:sym typeface="Wingdings" panose="05000000000000000000" pitchFamily="2" charset="2"/>
              </a:rPr>
              <a:t> Y increase $1mil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6858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/>
              <a:t>Multipliers</a:t>
            </a:r>
            <a:endParaRPr sz="5000" b="1" dirty="0"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457200" y="2514600"/>
            <a:ext cx="8229600" cy="3779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>
              <a:spcAft>
                <a:spcPts val="800"/>
              </a:spcAft>
              <a:buSzPct val="125000"/>
            </a:pPr>
            <a:r>
              <a:rPr lang="en-US" sz="2200" dirty="0"/>
              <a:t>Increasing G and/or cutting taxes increases aggregate demand in the economy. The multiplier causes further increases in aggregate demand.  These cause the economy to expand.</a:t>
            </a:r>
          </a:p>
          <a:p>
            <a:pPr marL="342900">
              <a:spcAft>
                <a:spcPts val="800"/>
              </a:spcAft>
              <a:buSzPct val="125000"/>
            </a:pPr>
            <a:r>
              <a:rPr lang="en-US" sz="2200" dirty="0"/>
              <a:t>Getting money in the hands of people who will spend it (higher MPC) will result in a bigger bang for your buck (larger multiplier). </a:t>
            </a:r>
          </a:p>
          <a:p>
            <a:pPr marL="0" lvl="0" indent="0">
              <a:spcAft>
                <a:spcPts val="800"/>
              </a:spcAft>
              <a:buSzPct val="125000"/>
              <a:buNone/>
            </a:pPr>
            <a:endParaRPr sz="2200" dirty="0"/>
          </a:p>
        </p:txBody>
      </p:sp>
    </p:spTree>
    <p:extLst>
      <p:ext uri="{BB962C8B-B14F-4D97-AF65-F5344CB8AC3E}">
        <p14:creationId xmlns:p14="http://schemas.microsoft.com/office/powerpoint/2010/main" val="383673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/>
              <a:t>Objectives</a:t>
            </a:r>
            <a:endParaRPr sz="5000" b="1" dirty="0"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fontAlgn="base">
              <a:spcAft>
                <a:spcPts val="800"/>
              </a:spcAft>
              <a:buSzPct val="125000"/>
            </a:pPr>
            <a:r>
              <a:rPr lang="en-US" sz="2200" dirty="0"/>
              <a:t>Evaluate fiscal policy responses to the COVID-19 pandemic</a:t>
            </a:r>
          </a:p>
          <a:p>
            <a:pPr lvl="0" fontAlgn="base">
              <a:spcAft>
                <a:spcPts val="800"/>
              </a:spcAft>
              <a:buSzPct val="125000"/>
            </a:pPr>
            <a:r>
              <a:rPr lang="en-US" sz="2200" dirty="0"/>
              <a:t>Apply fiscal policy multipliers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/>
              <a:t>Policy Multiplier Estimates</a:t>
            </a:r>
            <a:endParaRPr sz="5000" b="1" dirty="0"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457200" y="5512168"/>
            <a:ext cx="8229600" cy="940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indent="0">
              <a:buNone/>
            </a:pPr>
            <a:r>
              <a:rPr lang="en-US" sz="2200" dirty="0"/>
              <a:t>Multiplier is estimated by the one-year dollar change in GDP for a given dollar reduction in federal tax revenue or increase in spending.</a:t>
            </a:r>
          </a:p>
          <a:p>
            <a:endParaRPr lang="en-US" sz="2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514600"/>
            <a:ext cx="8284685" cy="285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24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/>
              <a:t>In-class Activity</a:t>
            </a:r>
            <a:endParaRPr sz="5000" b="1" dirty="0"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457200" y="2514600"/>
            <a:ext cx="8229600" cy="3779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Aft>
                <a:spcPts val="800"/>
              </a:spcAft>
              <a:buClr>
                <a:schemeClr val="dk1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In small groups</a:t>
            </a:r>
          </a:p>
          <a:p>
            <a:pPr lvl="1" indent="-4572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Read the policy proposal summaries</a:t>
            </a:r>
          </a:p>
          <a:p>
            <a:pPr lvl="1" indent="-4572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Evaluate each policy based on the four factors</a:t>
            </a:r>
          </a:p>
          <a:p>
            <a:pPr marL="342900"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Individually</a:t>
            </a:r>
          </a:p>
          <a:p>
            <a:pPr lvl="1" indent="-4572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Choose the most effective policy and explain </a:t>
            </a:r>
          </a:p>
          <a:p>
            <a:pPr marL="800100" lvl="1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231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/>
              <a:t>Wrap-up</a:t>
            </a:r>
            <a:endParaRPr sz="5000" b="1" dirty="0"/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457200" y="2514600"/>
            <a:ext cx="8229600" cy="3779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25000"/>
              <a:buChar char="•"/>
            </a:pPr>
            <a:r>
              <a:rPr lang="en-US" sz="2200" dirty="0"/>
              <a:t>Which policy do you think would be most effective?</a:t>
            </a:r>
          </a:p>
          <a:p>
            <a:pPr marL="971550" lvl="1" indent="-514350">
              <a:spcBef>
                <a:spcPts val="0"/>
              </a:spcBef>
              <a:spcAft>
                <a:spcPts val="800"/>
              </a:spcAft>
              <a:buSzPct val="100000"/>
              <a:buFont typeface="+mj-lt"/>
              <a:buAutoNum type="arabicPeriod"/>
            </a:pPr>
            <a:r>
              <a:rPr lang="en-US" sz="2200" dirty="0"/>
              <a:t>PPP</a:t>
            </a:r>
          </a:p>
          <a:p>
            <a:pPr marL="971550" lvl="1" indent="-514350">
              <a:spcBef>
                <a:spcPts val="0"/>
              </a:spcBef>
              <a:spcAft>
                <a:spcPts val="800"/>
              </a:spcAft>
              <a:buSzPct val="100000"/>
              <a:buFont typeface="+mj-lt"/>
              <a:buAutoNum type="arabicPeriod"/>
            </a:pPr>
            <a:r>
              <a:rPr lang="en-US" sz="2200" dirty="0"/>
              <a:t>FPUC</a:t>
            </a:r>
          </a:p>
          <a:p>
            <a:pPr marL="971550" lvl="1" indent="-514350">
              <a:spcBef>
                <a:spcPts val="0"/>
              </a:spcBef>
              <a:spcAft>
                <a:spcPts val="800"/>
              </a:spcAft>
              <a:buSzPct val="100000"/>
              <a:buFont typeface="+mj-lt"/>
              <a:buAutoNum type="arabicPeriod"/>
            </a:pPr>
            <a:r>
              <a:rPr lang="en-US" sz="2200" dirty="0"/>
              <a:t>Liability Protection</a:t>
            </a:r>
          </a:p>
          <a:p>
            <a:pPr marL="971550" lvl="1" indent="-514350">
              <a:spcBef>
                <a:spcPts val="0"/>
              </a:spcBef>
              <a:spcAft>
                <a:spcPts val="800"/>
              </a:spcAft>
              <a:buSzPct val="100000"/>
              <a:buFont typeface="+mj-lt"/>
              <a:buAutoNum type="arabicPeriod"/>
            </a:pPr>
            <a:r>
              <a:rPr lang="en-US" sz="2200" dirty="0"/>
              <a:t>State </a:t>
            </a:r>
            <a:r>
              <a:rPr lang="en-US" sz="2200" dirty="0" err="1"/>
              <a:t>Gov</a:t>
            </a:r>
            <a:r>
              <a:rPr lang="en-US" sz="2200" dirty="0"/>
              <a:t> Aid</a:t>
            </a:r>
          </a:p>
          <a:p>
            <a:pPr marL="971550" lvl="1" indent="-514350">
              <a:spcBef>
                <a:spcPts val="0"/>
              </a:spcBef>
              <a:spcAft>
                <a:spcPts val="800"/>
              </a:spcAft>
              <a:buSzPct val="100000"/>
              <a:buFont typeface="+mj-lt"/>
              <a:buAutoNum type="arabicPeriod"/>
            </a:pPr>
            <a:r>
              <a:rPr lang="en-US" sz="2200" dirty="0"/>
              <a:t>Meals</a:t>
            </a:r>
          </a:p>
          <a:p>
            <a:pPr marL="971550" lvl="1" indent="-514350">
              <a:spcBef>
                <a:spcPts val="0"/>
              </a:spcBef>
              <a:spcAft>
                <a:spcPts val="800"/>
              </a:spcAft>
              <a:buSzPct val="100000"/>
              <a:buFont typeface="+mj-lt"/>
              <a:buAutoNum type="arabicPeriod"/>
            </a:pPr>
            <a:r>
              <a:rPr lang="en-US" sz="2200" dirty="0"/>
              <a:t>Stimulus Checks</a:t>
            </a:r>
            <a:endParaRPr sz="2200" dirty="0"/>
          </a:p>
        </p:txBody>
      </p:sp>
    </p:spTree>
    <p:extLst>
      <p:ext uri="{BB962C8B-B14F-4D97-AF65-F5344CB8AC3E}">
        <p14:creationId xmlns:p14="http://schemas.microsoft.com/office/powerpoint/2010/main" val="126583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/>
              <a:t>What to do with $100?</a:t>
            </a:r>
            <a:endParaRPr sz="5000" b="1" dirty="0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25000"/>
              <a:buChar char="•"/>
            </a:pPr>
            <a:r>
              <a:rPr lang="en-US" sz="2200" dirty="0">
                <a:latin typeface="Calibri"/>
                <a:ea typeface="Calibri"/>
                <a:cs typeface="Calibri"/>
                <a:sym typeface="Calibri"/>
              </a:rPr>
              <a:t>If someone gave you $100, how much of it would you spend?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Think about what you would spend it on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Write/Type your answer [number between 0 and 100]</a:t>
            </a:r>
          </a:p>
          <a:p>
            <a:pPr marL="342900" lvl="0" indent="-342900" algn="l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25000"/>
              <a:buChar char="•"/>
            </a:pPr>
            <a:r>
              <a:rPr lang="en-US" sz="2200" dirty="0"/>
              <a:t>How does your answer compare to your classmates?</a:t>
            </a:r>
          </a:p>
          <a:p>
            <a:pPr marL="0" lvl="0" indent="0" algn="l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25000"/>
              <a:buNone/>
            </a:pPr>
            <a:endParaRPr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/>
              <a:t>MPC and MPS</a:t>
            </a:r>
            <a:endParaRPr sz="5000" b="1" dirty="0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Marginal Propensity to Consume (MPC): proportion of additional income that is spent on goods and services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If MPC = .7 then consumers would spend 70% of additional income, and save the rest</a:t>
            </a:r>
          </a:p>
          <a:p>
            <a:pPr marL="342900" indent="-342900"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Marginal Propensity to Save (MPS): proportion of additional income that is saved</a:t>
            </a:r>
          </a:p>
          <a:p>
            <a:pPr marL="342900" indent="-342900"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All additional income is either spent or saved, so MPC + MPS = 1</a:t>
            </a:r>
          </a:p>
        </p:txBody>
      </p:sp>
    </p:spTree>
    <p:extLst>
      <p:ext uri="{BB962C8B-B14F-4D97-AF65-F5344CB8AC3E}">
        <p14:creationId xmlns:p14="http://schemas.microsoft.com/office/powerpoint/2010/main" val="236038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00" b="1" dirty="0">
                <a:solidFill>
                  <a:srgbClr val="005CB8"/>
                </a:solidFill>
                <a:latin typeface="Calibri"/>
                <a:ea typeface="Calibri"/>
                <a:cs typeface="Calibri"/>
                <a:sym typeface="Calibri"/>
              </a:rPr>
              <a:t>MPC Factors</a:t>
            </a:r>
            <a:endParaRPr sz="5500" b="1" dirty="0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MPC will be higher for those with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Lower income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Lower taxation level</a:t>
            </a:r>
          </a:p>
          <a:p>
            <a:pPr marL="800100" lvl="1" indent="-342900">
              <a:spcBef>
                <a:spcPts val="0"/>
              </a:spcBef>
              <a:spcAft>
                <a:spcPts val="800"/>
              </a:spcAft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More consumer confidence</a:t>
            </a:r>
            <a:endParaRPr sz="2200" dirty="0"/>
          </a:p>
        </p:txBody>
      </p:sp>
    </p:spTree>
    <p:extLst>
      <p:ext uri="{BB962C8B-B14F-4D97-AF65-F5344CB8AC3E}">
        <p14:creationId xmlns:p14="http://schemas.microsoft.com/office/powerpoint/2010/main" val="8265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/>
              <a:t>MPC and Fiscal Policy</a:t>
            </a:r>
            <a:endParaRPr sz="5000" b="1" dirty="0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25000"/>
              <a:buChar char="•"/>
            </a:pPr>
            <a:r>
              <a:rPr lang="en-US" sz="2200" dirty="0"/>
              <a:t>When the government spends money and/or cuts taxes to help us recover from a crisis, there will be a multiplying effect which is influenced by the size of the MPC</a:t>
            </a:r>
            <a:endParaRPr sz="2200" dirty="0"/>
          </a:p>
        </p:txBody>
      </p:sp>
    </p:spTree>
    <p:extLst>
      <p:ext uri="{BB962C8B-B14F-4D97-AF65-F5344CB8AC3E}">
        <p14:creationId xmlns:p14="http://schemas.microsoft.com/office/powerpoint/2010/main" val="522213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dirty="0"/>
              <a:t>Fiscal Policy Review</a:t>
            </a:r>
            <a:endParaRPr sz="5000" b="1" dirty="0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457200" y="2514600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buClr>
                <a:schemeClr val="dk1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Who: President and Congress</a:t>
            </a:r>
          </a:p>
          <a:p>
            <a:pPr marL="342900" lvl="0" indent="-342900" algn="l" rtl="0">
              <a:spcBef>
                <a:spcPts val="0"/>
              </a:spcBef>
              <a:buClr>
                <a:schemeClr val="dk1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What: Government Spending and/or Taxes</a:t>
            </a:r>
          </a:p>
          <a:p>
            <a:pPr marL="342900" lvl="0" indent="-342900" algn="l" rtl="0">
              <a:spcBef>
                <a:spcPts val="0"/>
              </a:spcBef>
              <a:buClr>
                <a:schemeClr val="dk1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Why: Dampen business cycle</a:t>
            </a:r>
          </a:p>
          <a:p>
            <a:pPr marL="800100" lvl="1" indent="-342900"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Macroeconomic goals are sustainable growth, stable prices, and full employment</a:t>
            </a:r>
          </a:p>
          <a:p>
            <a:pPr marL="342900" lvl="0" indent="-342900" algn="l" rtl="0">
              <a:spcBef>
                <a:spcPts val="0"/>
              </a:spcBef>
              <a:buClr>
                <a:schemeClr val="dk1"/>
              </a:buClr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How: Changing government spending and/or taxes shifts aggregate demand</a:t>
            </a:r>
          </a:p>
          <a:p>
            <a:pPr marL="800100" lvl="1" indent="-342900"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2200" dirty="0"/>
              <a:t>Expansionary: increase G and/or decrease taxes </a:t>
            </a:r>
            <a:r>
              <a:rPr lang="en-US" sz="2200" dirty="0">
                <a:sym typeface="Wingdings" panose="05000000000000000000" pitchFamily="2" charset="2"/>
              </a:rPr>
              <a:t> AD increase  economic growth and inflation</a:t>
            </a:r>
          </a:p>
          <a:p>
            <a:pPr marL="800100" lvl="1" indent="-342900"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</a:pPr>
            <a:r>
              <a:rPr lang="en-US" sz="2200" dirty="0">
                <a:sym typeface="Wingdings" panose="05000000000000000000" pitchFamily="2" charset="2"/>
              </a:rPr>
              <a:t>Contractionary: decrease G and/or increase taxes  AD decrease  economic decline and disinflation</a:t>
            </a:r>
            <a:endParaRPr sz="2200" dirty="0"/>
          </a:p>
        </p:txBody>
      </p:sp>
    </p:spTree>
    <p:extLst>
      <p:ext uri="{BB962C8B-B14F-4D97-AF65-F5344CB8AC3E}">
        <p14:creationId xmlns:p14="http://schemas.microsoft.com/office/powerpoint/2010/main" val="2953308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/>
          <a:lstStyle/>
          <a:p>
            <a:r>
              <a:rPr lang="en-US" sz="5000" dirty="0"/>
              <a:t>COVID-19 Economy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696" y="2509776"/>
            <a:ext cx="4040188" cy="639762"/>
          </a:xfrm>
        </p:spPr>
        <p:txBody>
          <a:bodyPr/>
          <a:lstStyle/>
          <a:p>
            <a:r>
              <a:rPr lang="en-US" dirty="0"/>
              <a:t>Economic Growth, according to BEA.gov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4279" y="2509776"/>
            <a:ext cx="4041775" cy="639762"/>
          </a:xfrm>
        </p:spPr>
        <p:txBody>
          <a:bodyPr/>
          <a:lstStyle/>
          <a:p>
            <a:r>
              <a:rPr lang="en-US" dirty="0"/>
              <a:t>Unemployment, according to BLS.gov</a:t>
            </a:r>
          </a:p>
        </p:txBody>
      </p:sp>
      <p:pic>
        <p:nvPicPr>
          <p:cNvPr id="9" name="Picture 2" descr="https://data.bls.gov/generated_files/graphics/latest_numbers_LNS14000000_2010_2020_all_period_M09_data.gif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883" y="3348195"/>
            <a:ext cx="4649118" cy="246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57200" y="3467894"/>
            <a:ext cx="4347844" cy="204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8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363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000" b="1" dirty="0">
                <a:solidFill>
                  <a:srgbClr val="005CB8"/>
                </a:solidFill>
                <a:latin typeface="Calibri"/>
                <a:ea typeface="Calibri"/>
                <a:cs typeface="Calibri"/>
                <a:sym typeface="Calibri"/>
              </a:rPr>
              <a:t>Time for Fiscal Policy?</a:t>
            </a:r>
            <a:endParaRPr sz="5000" b="1" dirty="0">
              <a:solidFill>
                <a:srgbClr val="005CB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457200" y="2377441"/>
            <a:ext cx="8229600" cy="417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buSzPct val="125000"/>
            </a:pPr>
            <a:r>
              <a:rPr lang="en-US" sz="2200" dirty="0"/>
              <a:t>Economic decline and rising unemployment while inflation never got over 1%… a good time for Expansionary Fiscal Policy?</a:t>
            </a:r>
          </a:p>
        </p:txBody>
      </p:sp>
    </p:spTree>
    <p:extLst>
      <p:ext uri="{BB962C8B-B14F-4D97-AF65-F5344CB8AC3E}">
        <p14:creationId xmlns:p14="http://schemas.microsoft.com/office/powerpoint/2010/main" val="408436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FC4E6640BF8E4684BB0AD888238BAB" ma:contentTypeVersion="12" ma:contentTypeDescription="Create a new document." ma:contentTypeScope="" ma:versionID="ad2fc0d4fa62e1968d7a1186eb6b8bba">
  <xsd:schema xmlns:xsd="http://www.w3.org/2001/XMLSchema" xmlns:xs="http://www.w3.org/2001/XMLSchema" xmlns:p="http://schemas.microsoft.com/office/2006/metadata/properties" xmlns:ns2="aa0c1190-56bd-4797-9cf7-4990489609e0" xmlns:ns3="e475455f-c69b-4ff8-acf7-75612f4dc189" targetNamespace="http://schemas.microsoft.com/office/2006/metadata/properties" ma:root="true" ma:fieldsID="55f388ed21565ea9d77dc5deb097c60f" ns2:_="" ns3:_="">
    <xsd:import namespace="aa0c1190-56bd-4797-9cf7-4990489609e0"/>
    <xsd:import namespace="e475455f-c69b-4ff8-acf7-75612f4dc1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Loca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c1190-56bd-4797-9cf7-4990489609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75455f-c69b-4ff8-acf7-75612f4dc18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3A9D01-BB7C-41E8-8C88-EBE3699DF0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0c1190-56bd-4797-9cf7-4990489609e0"/>
    <ds:schemaRef ds:uri="e475455f-c69b-4ff8-acf7-75612f4dc1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CC04B4-5218-4BB1-850B-600C2E81E815}">
  <ds:schemaRefs>
    <ds:schemaRef ds:uri="http://schemas.microsoft.com/office/2006/metadata/properties"/>
    <ds:schemaRef ds:uri="http://purl.org/dc/terms/"/>
    <ds:schemaRef ds:uri="d7997084-06ac-4cbc-acba-1164c2f56e02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3C900D-C78F-417B-B48F-3B86D86A7F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11916</TotalTime>
  <Words>1719</Words>
  <Application>Microsoft Macintosh PowerPoint</Application>
  <PresentationFormat>On-screen Show (4:3)</PresentationFormat>
  <Paragraphs>171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Multipliers and  Fiscal Policy Responses  to COVID-19</vt:lpstr>
      <vt:lpstr>Objectives</vt:lpstr>
      <vt:lpstr>What to do with $100?</vt:lpstr>
      <vt:lpstr>MPC and MPS</vt:lpstr>
      <vt:lpstr>MPC Factors</vt:lpstr>
      <vt:lpstr>MPC and Fiscal Policy</vt:lpstr>
      <vt:lpstr>Fiscal Policy Review</vt:lpstr>
      <vt:lpstr>COVID-19 Economy</vt:lpstr>
      <vt:lpstr>Time for Fiscal Policy?</vt:lpstr>
      <vt:lpstr>COVID-19 Fiscal Policy</vt:lpstr>
      <vt:lpstr>COVID-19 Fiscal Policy [2]</vt:lpstr>
      <vt:lpstr>Limits of Fiscal Policy</vt:lpstr>
      <vt:lpstr>Timed</vt:lpstr>
      <vt:lpstr>Temporary</vt:lpstr>
      <vt:lpstr>Targeted</vt:lpstr>
      <vt:lpstr>Multipliers</vt:lpstr>
      <vt:lpstr>*G Multiplier Calculation</vt:lpstr>
      <vt:lpstr>*Tax Multiplier Calculation</vt:lpstr>
      <vt:lpstr>Multipliers</vt:lpstr>
      <vt:lpstr>Policy Multiplier Estimates</vt:lpstr>
      <vt:lpstr>In-class Activity</vt:lpstr>
      <vt:lpstr>Wrap-up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Subtitle Presented by Date Professional Email</dc:title>
  <dc:creator>Katrina Babb</dc:creator>
  <cp:lastModifiedBy>Ean Krenzin-Blank</cp:lastModifiedBy>
  <cp:revision>58</cp:revision>
  <dcterms:modified xsi:type="dcterms:W3CDTF">2020-12-22T18:46:15Z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0x0101006DFC4E6640BF8E4684BB0AD888238BAB</vt:lpwstr>
  </property>
</Properties>
</file>