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1"/>
  </p:notesMasterIdLst>
  <p:sldIdLst>
    <p:sldId id="256" r:id="rId5"/>
    <p:sldId id="271" r:id="rId6"/>
    <p:sldId id="281" r:id="rId7"/>
    <p:sldId id="257" r:id="rId8"/>
    <p:sldId id="259" r:id="rId9"/>
    <p:sldId id="279" r:id="rId10"/>
    <p:sldId id="282" r:id="rId11"/>
    <p:sldId id="283" r:id="rId12"/>
    <p:sldId id="284" r:id="rId13"/>
    <p:sldId id="285" r:id="rId14"/>
    <p:sldId id="276" r:id="rId15"/>
    <p:sldId id="324" r:id="rId16"/>
    <p:sldId id="326" r:id="rId17"/>
    <p:sldId id="327" r:id="rId18"/>
    <p:sldId id="289" r:id="rId19"/>
    <p:sldId id="290" r:id="rId20"/>
    <p:sldId id="308" r:id="rId21"/>
    <p:sldId id="312" r:id="rId22"/>
    <p:sldId id="309" r:id="rId23"/>
    <p:sldId id="319" r:id="rId24"/>
    <p:sldId id="272" r:id="rId25"/>
    <p:sldId id="323" r:id="rId26"/>
    <p:sldId id="278" r:id="rId27"/>
    <p:sldId id="287" r:id="rId28"/>
    <p:sldId id="288" r:id="rId29"/>
    <p:sldId id="310" r:id="rId30"/>
    <p:sldId id="292" r:id="rId31"/>
    <p:sldId id="293" r:id="rId32"/>
    <p:sldId id="294" r:id="rId33"/>
    <p:sldId id="275" r:id="rId34"/>
    <p:sldId id="273" r:id="rId35"/>
    <p:sldId id="311" r:id="rId36"/>
    <p:sldId id="286" r:id="rId37"/>
    <p:sldId id="313" r:id="rId38"/>
    <p:sldId id="314" r:id="rId39"/>
    <p:sldId id="315" r:id="rId40"/>
    <p:sldId id="320" r:id="rId41"/>
    <p:sldId id="321" r:id="rId42"/>
    <p:sldId id="322" r:id="rId43"/>
    <p:sldId id="317" r:id="rId44"/>
    <p:sldId id="318" r:id="rId45"/>
    <p:sldId id="325" r:id="rId46"/>
    <p:sldId id="269" r:id="rId47"/>
    <p:sldId id="328" r:id="rId48"/>
    <p:sldId id="260" r:id="rId49"/>
    <p:sldId id="261" r:id="rId5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9900"/>
    <a:srgbClr val="005CB8"/>
    <a:srgbClr val="8BAF00"/>
    <a:srgbClr val="C7C6F8"/>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BEB2A5-3BC9-4628-884A-5E8DBC6AEFA1}" v="369" dt="2021-02-17T20:58:47.147"/>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1786"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AA5DFF-1E16-7F4C-8980-AB1611AD8891}" type="datetime1">
              <a:rPr lang="en-US"/>
              <a:pPr>
                <a:defRPr/>
              </a:pPr>
              <a:t>2/17/2021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483F68B-FDA9-C243-94A1-26FE62BE8226}" type="slidenum">
              <a:rPr lang="en-US"/>
              <a:pPr>
                <a:defRPr/>
              </a:pPr>
              <a:t>‹#›</a:t>
            </a:fld>
            <a:endParaRPr lang="en-US"/>
          </a:p>
        </p:txBody>
      </p:sp>
    </p:spTree>
    <p:extLst>
      <p:ext uri="{BB962C8B-B14F-4D97-AF65-F5344CB8AC3E}">
        <p14:creationId xmlns:p14="http://schemas.microsoft.com/office/powerpoint/2010/main" val="403977240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a:t>
            </a:fld>
            <a:endParaRPr lang="en-US"/>
          </a:p>
        </p:txBody>
      </p:sp>
    </p:spTree>
    <p:extLst>
      <p:ext uri="{BB962C8B-B14F-4D97-AF65-F5344CB8AC3E}">
        <p14:creationId xmlns:p14="http://schemas.microsoft.com/office/powerpoint/2010/main" val="444367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600" b="1" i="0">
                <a:solidFill>
                  <a:srgbClr val="005CB8"/>
                </a:solidFill>
                <a:effectLst>
                  <a:outerShdw blurRad="50800" dist="50800" dir="5400000" algn="ctr" rotWithShape="0">
                    <a:srgbClr val="000000">
                      <a:alpha val="0"/>
                    </a:srgbClr>
                  </a:outerShdw>
                </a:effectLst>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5BB59CC-0612-0540-81B3-48F07AD85D32}" type="slidenum">
              <a:rPr lang="en-US" smtClean="0"/>
              <a:t>‹#›</a:t>
            </a:fld>
            <a:endParaRPr lang="en-US"/>
          </a:p>
        </p:txBody>
      </p:sp>
    </p:spTree>
    <p:extLst>
      <p:ext uri="{BB962C8B-B14F-4D97-AF65-F5344CB8AC3E}">
        <p14:creationId xmlns:p14="http://schemas.microsoft.com/office/powerpoint/2010/main" val="3603975135"/>
      </p:ext>
    </p:extLst>
  </p:cSld>
  <p:clrMapOvr>
    <a:masterClrMapping/>
  </p:clrMapOvr>
  <p:transition spd="slow" advTm="5000">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a:t>Click to edit Master title style</a:t>
            </a:r>
          </a:p>
        </p:txBody>
      </p:sp>
      <p:sp>
        <p:nvSpPr>
          <p:cNvPr id="3" name="Content Placeholder 2"/>
          <p:cNvSpPr>
            <a:spLocks noGrp="1"/>
          </p:cNvSpPr>
          <p:nvPr>
            <p:ph idx="1"/>
          </p:nvPr>
        </p:nvSpPr>
        <p:spPr>
          <a:xfrm>
            <a:off x="457200" y="2377440"/>
            <a:ext cx="8229600" cy="3779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98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p>
            <a:pPr lvl="0"/>
            <a:r>
              <a:rPr lang="en-US"/>
              <a:t>Click to edit Master title style</a:t>
            </a:r>
          </a:p>
        </p:txBody>
      </p:sp>
      <p:sp>
        <p:nvSpPr>
          <p:cNvPr id="1027" name="Text Placeholder 2"/>
          <p:cNvSpPr>
            <a:spLocks noGrp="1"/>
          </p:cNvSpPr>
          <p:nvPr>
            <p:ph type="body" idx="1"/>
          </p:nvPr>
        </p:nvSpPr>
        <p:spPr bwMode="auto">
          <a:xfrm>
            <a:off x="228600" y="2055038"/>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txStyles>
    <p:titleStyle>
      <a:lvl1pPr algn="ctr" rtl="0" fontAlgn="base">
        <a:lnSpc>
          <a:spcPts val="5700"/>
        </a:lnSpc>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weareteachers.com/9-awesome-classroom-activities-that-teach-job-readiness-skill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businessinsider.com/best-jobs-future-growth" TargetMode="Externa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bls.gov/"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jpeg"/></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1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3" Type="http://schemas.openxmlformats.org/officeDocument/2006/relationships/hyperlink" Target="https://councilforeconed.regfox.com/2021-sloan-teaching-champion-awards" TargetMode="External"/><Relationship Id="rId2" Type="http://schemas.openxmlformats.org/officeDocument/2006/relationships/image" Target="../media/image42.png"/><Relationship Id="rId1" Type="http://schemas.openxmlformats.org/officeDocument/2006/relationships/slideLayout" Target="../slideLayouts/slideLayout12.xml"/><Relationship Id="rId6" Type="http://schemas.openxmlformats.org/officeDocument/2006/relationships/image" Target="../media/image47.png"/><Relationship Id="rId5" Type="http://schemas.openxmlformats.org/officeDocument/2006/relationships/image" Target="../media/image45.png"/><Relationship Id="rId4" Type="http://schemas.openxmlformats.org/officeDocument/2006/relationships/hyperlink" Target="mailto:rrivera@councilforeconed.or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macrotrends.net/1377/u6-unemployment-rat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3428999"/>
          </a:xfrm>
        </p:spPr>
        <p:txBody>
          <a:bodyPr rtlCol="0">
            <a:normAutofit fontScale="90000"/>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br>
              <a:rPr lang="en-US" sz="6000" dirty="0"/>
            </a:br>
            <a:br>
              <a:rPr lang="en-US" sz="6000" dirty="0"/>
            </a:br>
            <a:r>
              <a:rPr lang="en-US" sz="6000" dirty="0"/>
              <a:t>AP</a:t>
            </a:r>
            <a:br>
              <a:rPr lang="en-US" sz="6000" dirty="0"/>
            </a:br>
            <a:r>
              <a:rPr lang="en-US" sz="6000" dirty="0"/>
              <a:t> Macroeconomics Bootcamp</a:t>
            </a:r>
            <a:br>
              <a:rPr lang="en-US" sz="6000" dirty="0"/>
            </a:br>
            <a:r>
              <a:rPr lang="en-US" sz="6000" dirty="0">
                <a:solidFill>
                  <a:schemeClr val="accent3">
                    <a:lumMod val="75000"/>
                  </a:schemeClr>
                </a:solidFill>
              </a:rPr>
              <a:t>Unemployment</a:t>
            </a:r>
            <a:br>
              <a:rPr lang="en-US" sz="6000" b="1" dirty="0">
                <a:ln w="11430"/>
                <a:effectLst>
                  <a:outerShdw blurRad="80000" dist="40000" dir="5040000" algn="tl">
                    <a:srgbClr val="000000">
                      <a:alpha val="0"/>
                    </a:srgbClr>
                  </a:outerShdw>
                </a:effectLst>
                <a:ea typeface="+mj-ea"/>
                <a:cs typeface="+mj-cs"/>
              </a:rPr>
            </a:br>
            <a:r>
              <a:rPr lang="en-US" sz="3600" b="1" dirty="0">
                <a:ln w="11430"/>
                <a:effectLst>
                  <a:outerShdw blurRad="80000" dist="40000" dir="5040000" algn="tl">
                    <a:srgbClr val="000000">
                      <a:alpha val="0"/>
                    </a:srgbClr>
                  </a:outerShdw>
                </a:effectLst>
                <a:ea typeface="+mj-ea"/>
                <a:cs typeface="+mj-cs"/>
              </a:rPr>
              <a:t>Theresa Fischer</a:t>
            </a:r>
            <a:br>
              <a:rPr lang="en-US" sz="3600" b="1" dirty="0">
                <a:ln w="11430"/>
                <a:effectLst>
                  <a:outerShdw blurRad="80000" dist="40000" dir="5040000" algn="tl">
                    <a:srgbClr val="000000">
                      <a:alpha val="0"/>
                    </a:srgbClr>
                  </a:outerShdw>
                </a:effectLst>
                <a:ea typeface="+mj-ea"/>
                <a:cs typeface="+mj-cs"/>
              </a:rPr>
            </a:br>
            <a:r>
              <a:rPr lang="en-US" sz="3600" b="1" dirty="0">
                <a:ln w="11430"/>
                <a:effectLst>
                  <a:outerShdw blurRad="80000" dist="40000" dir="5040000" algn="tl">
                    <a:srgbClr val="000000">
                      <a:alpha val="0"/>
                    </a:srgbClr>
                  </a:outerShdw>
                </a:effectLst>
                <a:ea typeface="+mj-ea"/>
                <a:cs typeface="+mj-cs"/>
              </a:rPr>
              <a:t>February 2021</a:t>
            </a:r>
            <a:br>
              <a:rPr lang="en-US" sz="3600" b="1" dirty="0">
                <a:ln w="11430"/>
                <a:effectLst>
                  <a:outerShdw blurRad="80000" dist="40000" dir="5040000" algn="tl">
                    <a:srgbClr val="000000">
                      <a:alpha val="0"/>
                    </a:srgbClr>
                  </a:outerShdw>
                </a:effectLst>
                <a:ea typeface="+mj-ea"/>
                <a:cs typeface="+mj-cs"/>
              </a:rPr>
            </a:br>
            <a:r>
              <a:rPr lang="en-US" sz="3600" b="1" dirty="0">
                <a:ln w="11430"/>
                <a:effectLst>
                  <a:outerShdw blurRad="80000" dist="40000" dir="5040000" algn="tl">
                    <a:srgbClr val="000000">
                      <a:alpha val="0"/>
                    </a:srgbClr>
                  </a:outerShdw>
                </a:effectLst>
                <a:ea typeface="+mj-ea"/>
                <a:cs typeface="+mj-cs"/>
              </a:rPr>
              <a:t>ecofisch@gmail.com</a:t>
            </a:r>
            <a:endParaRPr lang="en-US" sz="3600" dirty="0">
              <a:ln w="11430"/>
              <a:solidFill>
                <a:schemeClr val="tx1"/>
              </a:solidFill>
              <a:effectLst>
                <a:outerShdw blurRad="80000" dist="40000" dir="5040000" algn="tl">
                  <a:srgbClr val="000000">
                    <a:alpha val="0"/>
                  </a:srgbClr>
                </a:outerShdw>
              </a:effectLst>
              <a:ea typeface="+mj-ea"/>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1837"/>
            <a:ext cx="8229600" cy="1143000"/>
          </a:xfrm>
        </p:spPr>
        <p:txBody>
          <a:bodyPr>
            <a:noAutofit/>
          </a:bodyPr>
          <a:lstStyle/>
          <a:p>
            <a:r>
              <a:rPr lang="en-US" sz="2800" dirty="0"/>
              <a:t>What are the </a:t>
            </a:r>
            <a:r>
              <a:rPr lang="en-US" sz="2800" dirty="0">
                <a:solidFill>
                  <a:schemeClr val="accent3">
                    <a:lumMod val="75000"/>
                  </a:schemeClr>
                </a:solidFill>
              </a:rPr>
              <a:t>different types </a:t>
            </a:r>
            <a:r>
              <a:rPr lang="en-US" sz="2800" dirty="0"/>
              <a:t>of unemployment?</a:t>
            </a:r>
            <a:br>
              <a:rPr lang="en-US" sz="2800" dirty="0"/>
            </a:br>
            <a:endParaRPr lang="en-US" sz="2800" dirty="0"/>
          </a:p>
        </p:txBody>
      </p:sp>
      <p:sp>
        <p:nvSpPr>
          <p:cNvPr id="3" name="Content Placeholder 2"/>
          <p:cNvSpPr>
            <a:spLocks noGrp="1"/>
          </p:cNvSpPr>
          <p:nvPr>
            <p:ph idx="1"/>
          </p:nvPr>
        </p:nvSpPr>
        <p:spPr>
          <a:xfrm>
            <a:off x="457200" y="2164080"/>
            <a:ext cx="8229600" cy="3779520"/>
          </a:xfrm>
        </p:spPr>
        <p:txBody>
          <a:bodyPr/>
          <a:lstStyle/>
          <a:p>
            <a:r>
              <a:rPr lang="en-US" dirty="0"/>
              <a:t>Cyclical</a:t>
            </a:r>
          </a:p>
          <a:p>
            <a:endParaRPr lang="en-US" dirty="0"/>
          </a:p>
          <a:p>
            <a:r>
              <a:rPr lang="en-US" dirty="0"/>
              <a:t>Structural</a:t>
            </a:r>
          </a:p>
          <a:p>
            <a:endParaRPr lang="en-US" dirty="0"/>
          </a:p>
          <a:p>
            <a:r>
              <a:rPr lang="en-US" dirty="0"/>
              <a:t>Frictional</a:t>
            </a:r>
          </a:p>
          <a:p>
            <a:endParaRPr lang="en-US" dirty="0"/>
          </a:p>
          <a:p>
            <a:r>
              <a:rPr lang="en-US" dirty="0"/>
              <a:t>Seasonal</a:t>
            </a:r>
          </a:p>
        </p:txBody>
      </p:sp>
      <p:sp>
        <p:nvSpPr>
          <p:cNvPr id="4" name="AutoShape 2" descr="Image result for unemploymen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pic>
        <p:nvPicPr>
          <p:cNvPr id="1028" name="Picture 4" descr="http://www.mlmbigtimemarketing.com/wp-content/uploads/2012/01/DTU-2.jpg After graduation grads go straight to unemploy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7810" y="2410890"/>
            <a:ext cx="4249004" cy="3285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154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57200" y="1018094"/>
            <a:ext cx="8319155" cy="5505253"/>
          </a:xfrm>
          <a:prstGeom prst="rect">
            <a:avLst/>
          </a:prstGeom>
        </p:spPr>
      </p:pic>
    </p:spTree>
    <p:extLst>
      <p:ext uri="{BB962C8B-B14F-4D97-AF65-F5344CB8AC3E}">
        <p14:creationId xmlns:p14="http://schemas.microsoft.com/office/powerpoint/2010/main" val="3135156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B1FB3-BF0A-4361-A260-3157CDA6E131}"/>
              </a:ext>
            </a:extLst>
          </p:cNvPr>
          <p:cNvSpPr>
            <a:spLocks noGrp="1"/>
          </p:cNvSpPr>
          <p:nvPr>
            <p:ph type="title"/>
          </p:nvPr>
        </p:nvSpPr>
        <p:spPr/>
        <p:txBody>
          <a:bodyPr/>
          <a:lstStyle/>
          <a:p>
            <a:r>
              <a:rPr lang="en-US" sz="4400" dirty="0"/>
              <a:t>Scenarios</a:t>
            </a:r>
          </a:p>
        </p:txBody>
      </p:sp>
      <p:sp>
        <p:nvSpPr>
          <p:cNvPr id="3" name="Content Placeholder 2">
            <a:extLst>
              <a:ext uri="{FF2B5EF4-FFF2-40B4-BE49-F238E27FC236}">
                <a16:creationId xmlns:a16="http://schemas.microsoft.com/office/drawing/2014/main" id="{3D0C41FF-CFB9-4A67-A49C-E6BB88090AD0}"/>
              </a:ext>
            </a:extLst>
          </p:cNvPr>
          <p:cNvSpPr>
            <a:spLocks noGrp="1"/>
          </p:cNvSpPr>
          <p:nvPr>
            <p:ph idx="1"/>
          </p:nvPr>
        </p:nvSpPr>
        <p:spPr/>
        <p:txBody>
          <a:bodyPr/>
          <a:lstStyle/>
          <a:p>
            <a:r>
              <a:rPr lang="en-US" sz="2000" dirty="0"/>
              <a:t>Someone who leaves his job and take another job in two weeks.</a:t>
            </a:r>
          </a:p>
          <a:p>
            <a:r>
              <a:rPr lang="en-US" sz="2000" dirty="0"/>
              <a:t>HS graduate who lacks skills for the job market he faces.</a:t>
            </a:r>
          </a:p>
          <a:p>
            <a:r>
              <a:rPr lang="en-US" sz="2000" dirty="0"/>
              <a:t>Recession hits, factory closes and 800 people lose their jobs.</a:t>
            </a:r>
          </a:p>
          <a:p>
            <a:r>
              <a:rPr lang="en-US" sz="2000" dirty="0"/>
              <a:t>George has a skill to repair 8 track cassette players.</a:t>
            </a:r>
          </a:p>
          <a:p>
            <a:r>
              <a:rPr lang="en-US" sz="2000" dirty="0"/>
              <a:t>Elaine relocates and moves from Chicago to New York, looking for work.</a:t>
            </a:r>
          </a:p>
          <a:p>
            <a:r>
              <a:rPr lang="en-US" sz="2000" dirty="0"/>
              <a:t>Retail workers are fired because of declining sales.</a:t>
            </a:r>
          </a:p>
          <a:p>
            <a:endParaRPr lang="en-US" sz="2000" dirty="0"/>
          </a:p>
          <a:p>
            <a:endParaRPr lang="en-US" sz="2000" dirty="0"/>
          </a:p>
          <a:p>
            <a:endParaRPr lang="en-US" dirty="0"/>
          </a:p>
          <a:p>
            <a:endParaRPr lang="en-US" dirty="0"/>
          </a:p>
          <a:p>
            <a:endParaRPr lang="en-US" dirty="0"/>
          </a:p>
        </p:txBody>
      </p:sp>
    </p:spTree>
    <p:extLst>
      <p:ext uri="{BB962C8B-B14F-4D97-AF65-F5344CB8AC3E}">
        <p14:creationId xmlns:p14="http://schemas.microsoft.com/office/powerpoint/2010/main" val="2529281352"/>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CBA8E-F84D-4EE1-99AD-60B772EEADE7}"/>
              </a:ext>
            </a:extLst>
          </p:cNvPr>
          <p:cNvSpPr>
            <a:spLocks noGrp="1"/>
          </p:cNvSpPr>
          <p:nvPr>
            <p:ph type="title"/>
          </p:nvPr>
        </p:nvSpPr>
        <p:spPr>
          <a:xfrm>
            <a:off x="457200" y="1086523"/>
            <a:ext cx="8229600" cy="1143000"/>
          </a:xfrm>
        </p:spPr>
        <p:txBody>
          <a:bodyPr/>
          <a:lstStyle/>
          <a:p>
            <a:r>
              <a:rPr lang="en-US" sz="4400" dirty="0"/>
              <a:t>Lessons</a:t>
            </a:r>
          </a:p>
        </p:txBody>
      </p:sp>
      <p:sp>
        <p:nvSpPr>
          <p:cNvPr id="3" name="Content Placeholder 2">
            <a:extLst>
              <a:ext uri="{FF2B5EF4-FFF2-40B4-BE49-F238E27FC236}">
                <a16:creationId xmlns:a16="http://schemas.microsoft.com/office/drawing/2014/main" id="{0578AAE8-0F02-451B-BC36-8248EBE643FD}"/>
              </a:ext>
            </a:extLst>
          </p:cNvPr>
          <p:cNvSpPr>
            <a:spLocks noGrp="1"/>
          </p:cNvSpPr>
          <p:nvPr>
            <p:ph idx="1"/>
          </p:nvPr>
        </p:nvSpPr>
        <p:spPr/>
        <p:txBody>
          <a:bodyPr/>
          <a:lstStyle/>
          <a:p>
            <a:pPr marL="0" indent="0" algn="ctr">
              <a:buNone/>
            </a:pPr>
            <a:r>
              <a:rPr lang="en-US" dirty="0">
                <a:hlinkClick r:id="rId2"/>
              </a:rPr>
              <a:t>https://www.weareteachers.com/9-awesome-classroom-activities-that-teach-job-readiness-skills/</a:t>
            </a:r>
            <a:endParaRPr lang="en-US" dirty="0"/>
          </a:p>
          <a:p>
            <a:r>
              <a:rPr lang="en-US" sz="2400" i="0" dirty="0">
                <a:effectLst/>
                <a:latin typeface="+mn-lt"/>
              </a:rPr>
              <a:t>9 Awesome Classroom Activities That Teach Job Readiness Skills</a:t>
            </a:r>
          </a:p>
          <a:p>
            <a:r>
              <a:rPr lang="en-US" sz="2400" i="0" dirty="0">
                <a:effectLst/>
                <a:latin typeface="+mn-lt"/>
              </a:rPr>
              <a:t>Students need these skills to succeed in the workplace</a:t>
            </a:r>
          </a:p>
          <a:p>
            <a:endParaRPr lang="en-US" dirty="0"/>
          </a:p>
        </p:txBody>
      </p:sp>
    </p:spTree>
    <p:extLst>
      <p:ext uri="{BB962C8B-B14F-4D97-AF65-F5344CB8AC3E}">
        <p14:creationId xmlns:p14="http://schemas.microsoft.com/office/powerpoint/2010/main" val="2886146875"/>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8BAB3-21B8-4EA6-8416-E7EDF0F9D19B}"/>
              </a:ext>
            </a:extLst>
          </p:cNvPr>
          <p:cNvSpPr>
            <a:spLocks noGrp="1"/>
          </p:cNvSpPr>
          <p:nvPr>
            <p:ph type="title"/>
          </p:nvPr>
        </p:nvSpPr>
        <p:spPr>
          <a:xfrm>
            <a:off x="575534" y="1108038"/>
            <a:ext cx="8229600" cy="1143000"/>
          </a:xfrm>
        </p:spPr>
        <p:txBody>
          <a:bodyPr/>
          <a:lstStyle/>
          <a:p>
            <a:r>
              <a:rPr lang="en-US" sz="3200" dirty="0"/>
              <a:t>Unemployment Game</a:t>
            </a:r>
            <a:br>
              <a:rPr lang="en-US" sz="3200" dirty="0"/>
            </a:br>
            <a:r>
              <a:rPr lang="en-US" sz="2000" dirty="0"/>
              <a:t>https://www.econedlink.org/resources/the-unemployment-game/</a:t>
            </a:r>
          </a:p>
        </p:txBody>
      </p:sp>
      <p:sp>
        <p:nvSpPr>
          <p:cNvPr id="3" name="Content Placeholder 2">
            <a:extLst>
              <a:ext uri="{FF2B5EF4-FFF2-40B4-BE49-F238E27FC236}">
                <a16:creationId xmlns:a16="http://schemas.microsoft.com/office/drawing/2014/main" id="{E8F8A8F8-3965-424A-B140-052B94CF54C1}"/>
              </a:ext>
            </a:extLst>
          </p:cNvPr>
          <p:cNvSpPr>
            <a:spLocks noGrp="1"/>
          </p:cNvSpPr>
          <p:nvPr>
            <p:ph idx="1"/>
          </p:nvPr>
        </p:nvSpPr>
        <p:spPr/>
        <p:txBody>
          <a:bodyPr/>
          <a:lstStyle/>
          <a:p>
            <a:pPr marL="0" indent="0" algn="l" fontAlgn="base" latinLnBrk="0">
              <a:buNone/>
            </a:pPr>
            <a:r>
              <a:rPr lang="en-US" sz="2000" b="0" i="0" dirty="0">
                <a:solidFill>
                  <a:srgbClr val="474747"/>
                </a:solidFill>
                <a:effectLst/>
                <a:latin typeface="effra"/>
              </a:rPr>
              <a:t>Students will be able to:</a:t>
            </a:r>
          </a:p>
          <a:p>
            <a:pPr algn="l" fontAlgn="base" latinLnBrk="0">
              <a:buFont typeface="Arial" panose="020B0604020202020204" pitchFamily="34" charset="0"/>
              <a:buChar char="•"/>
            </a:pPr>
            <a:r>
              <a:rPr lang="en-US" sz="2000" b="0" i="0" dirty="0">
                <a:solidFill>
                  <a:srgbClr val="545454"/>
                </a:solidFill>
                <a:effectLst/>
                <a:latin typeface="effra"/>
              </a:rPr>
              <a:t> </a:t>
            </a:r>
            <a:r>
              <a:rPr lang="en-US" sz="2000" b="0" i="0" dirty="0">
                <a:solidFill>
                  <a:srgbClr val="7A9900"/>
                </a:solidFill>
                <a:effectLst/>
                <a:latin typeface="effra"/>
              </a:rPr>
              <a:t>Understand</a:t>
            </a:r>
            <a:r>
              <a:rPr lang="en-US" sz="2000" b="0" i="0" dirty="0">
                <a:solidFill>
                  <a:srgbClr val="545454"/>
                </a:solidFill>
                <a:effectLst/>
                <a:latin typeface="effra"/>
              </a:rPr>
              <a:t> the unemployment rate statistic and how it is determined.</a:t>
            </a:r>
          </a:p>
          <a:p>
            <a:pPr algn="l" fontAlgn="base" latinLnBrk="0">
              <a:buFont typeface="Arial" panose="020B0604020202020204" pitchFamily="34" charset="0"/>
              <a:buChar char="•"/>
            </a:pPr>
            <a:r>
              <a:rPr lang="en-US" sz="2000" b="0" i="0" dirty="0">
                <a:solidFill>
                  <a:srgbClr val="545454"/>
                </a:solidFill>
                <a:effectLst/>
                <a:latin typeface="effra"/>
              </a:rPr>
              <a:t> </a:t>
            </a:r>
            <a:r>
              <a:rPr lang="en-US" sz="2000" b="0" i="0" dirty="0">
                <a:solidFill>
                  <a:srgbClr val="7A9900"/>
                </a:solidFill>
                <a:effectLst/>
                <a:latin typeface="effra"/>
              </a:rPr>
              <a:t>Understand</a:t>
            </a:r>
            <a:r>
              <a:rPr lang="en-US" sz="2000" b="0" i="0" dirty="0">
                <a:solidFill>
                  <a:srgbClr val="545454"/>
                </a:solidFill>
                <a:effectLst/>
                <a:latin typeface="effra"/>
              </a:rPr>
              <a:t> the labor force participation rate statistic and how it is determined.</a:t>
            </a:r>
          </a:p>
          <a:p>
            <a:pPr algn="l" fontAlgn="base" latinLnBrk="0">
              <a:buFont typeface="Arial" panose="020B0604020202020204" pitchFamily="34" charset="0"/>
              <a:buChar char="•"/>
            </a:pPr>
            <a:r>
              <a:rPr lang="en-US" sz="2000" b="0" i="0" dirty="0">
                <a:solidFill>
                  <a:srgbClr val="545454"/>
                </a:solidFill>
                <a:effectLst/>
                <a:latin typeface="effra"/>
              </a:rPr>
              <a:t> </a:t>
            </a:r>
            <a:r>
              <a:rPr lang="en-US" sz="2000" b="0" i="0" dirty="0">
                <a:solidFill>
                  <a:srgbClr val="7A9900"/>
                </a:solidFill>
                <a:effectLst/>
                <a:latin typeface="effra"/>
              </a:rPr>
              <a:t>Demonstrate</a:t>
            </a:r>
            <a:r>
              <a:rPr lang="en-US" sz="2000" b="0" i="0" dirty="0">
                <a:solidFill>
                  <a:srgbClr val="545454"/>
                </a:solidFill>
                <a:effectLst/>
                <a:latin typeface="effra"/>
              </a:rPr>
              <a:t> their understanding of labor markets through a market activity</a:t>
            </a:r>
            <a:r>
              <a:rPr lang="en-US" b="0" i="0" dirty="0">
                <a:solidFill>
                  <a:srgbClr val="545454"/>
                </a:solidFill>
                <a:effectLst/>
                <a:latin typeface="effra"/>
              </a:rPr>
              <a:t>.</a:t>
            </a:r>
          </a:p>
          <a:p>
            <a:pPr marL="0" indent="0" algn="just" fontAlgn="base" latinLnBrk="0">
              <a:buNone/>
            </a:pPr>
            <a:r>
              <a:rPr lang="en-US" sz="1600" b="1" i="0" dirty="0">
                <a:solidFill>
                  <a:srgbClr val="474747"/>
                </a:solidFill>
                <a:effectLst/>
                <a:latin typeface="Calibri" panose="020F0502020204030204" pitchFamily="34" charset="0"/>
                <a:cs typeface="Calibri" panose="020F0502020204030204" pitchFamily="34" charset="0"/>
              </a:rPr>
              <a:t>Activity 1. Have the students find the U.S. unemployment rate and labor force participation rate for years in the 1960s, 1970s, 1980s, 1990s, 2000s and the current decade. Have a discussion about how these have changed.</a:t>
            </a:r>
          </a:p>
          <a:p>
            <a:pPr marL="0" indent="0" algn="l" fontAlgn="base" latinLnBrk="0">
              <a:buNone/>
            </a:pPr>
            <a:r>
              <a:rPr lang="en-US" b="0" i="0" dirty="0">
                <a:solidFill>
                  <a:srgbClr val="474747"/>
                </a:solidFill>
                <a:effectLst/>
                <a:latin typeface="effra"/>
              </a:rPr>
              <a:t> </a:t>
            </a:r>
          </a:p>
          <a:p>
            <a:pPr algn="l" fontAlgn="base" latinLnBrk="0">
              <a:buFont typeface="Arial" panose="020B0604020202020204" pitchFamily="34" charset="0"/>
              <a:buChar char="•"/>
            </a:pPr>
            <a:endParaRPr lang="en-US" b="0" i="0" dirty="0">
              <a:solidFill>
                <a:srgbClr val="545454"/>
              </a:solidFill>
              <a:effectLst/>
              <a:latin typeface="effra"/>
            </a:endParaRPr>
          </a:p>
          <a:p>
            <a:endParaRPr lang="en-US" dirty="0"/>
          </a:p>
        </p:txBody>
      </p:sp>
    </p:spTree>
    <p:extLst>
      <p:ext uri="{BB962C8B-B14F-4D97-AF65-F5344CB8AC3E}">
        <p14:creationId xmlns:p14="http://schemas.microsoft.com/office/powerpoint/2010/main" val="16123360"/>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91F4-54DC-4001-9C91-75D5807A3F8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2722A0F-8E58-45E9-9C55-D46176669971}"/>
              </a:ext>
            </a:extLst>
          </p:cNvPr>
          <p:cNvPicPr>
            <a:picLocks noGrp="1" noChangeAspect="1"/>
          </p:cNvPicPr>
          <p:nvPr>
            <p:ph idx="1"/>
          </p:nvPr>
        </p:nvPicPr>
        <p:blipFill>
          <a:blip r:embed="rId2"/>
          <a:stretch>
            <a:fillRect/>
          </a:stretch>
        </p:blipFill>
        <p:spPr>
          <a:xfrm>
            <a:off x="404162" y="914399"/>
            <a:ext cx="8442429" cy="5443369"/>
          </a:xfrm>
        </p:spPr>
      </p:pic>
    </p:spTree>
    <p:extLst>
      <p:ext uri="{BB962C8B-B14F-4D97-AF65-F5344CB8AC3E}">
        <p14:creationId xmlns:p14="http://schemas.microsoft.com/office/powerpoint/2010/main" val="2299478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Labor Formulas to Know</a:t>
            </a:r>
          </a:p>
        </p:txBody>
      </p:sp>
      <p:sp>
        <p:nvSpPr>
          <p:cNvPr id="3" name="Content Placeholder 2"/>
          <p:cNvSpPr>
            <a:spLocks noGrp="1"/>
          </p:cNvSpPr>
          <p:nvPr>
            <p:ph idx="1"/>
          </p:nvPr>
        </p:nvSpPr>
        <p:spPr/>
        <p:txBody>
          <a:bodyPr/>
          <a:lstStyle/>
          <a:p>
            <a:pPr marL="0" indent="0">
              <a:buNone/>
            </a:pPr>
            <a:r>
              <a:rPr lang="en-US" b="1" dirty="0">
                <a:solidFill>
                  <a:srgbClr val="7A9900"/>
                </a:solidFill>
              </a:rPr>
              <a:t>Participation Rate </a:t>
            </a:r>
            <a:r>
              <a:rPr lang="en-US" b="1" dirty="0"/>
              <a:t>—</a:t>
            </a:r>
          </a:p>
          <a:p>
            <a:pPr marL="34290" indent="0">
              <a:buNone/>
            </a:pPr>
            <a:r>
              <a:rPr lang="en-US" dirty="0"/>
              <a:t>The </a:t>
            </a:r>
            <a:r>
              <a:rPr lang="en-US" b="1" dirty="0"/>
              <a:t>rate</a:t>
            </a:r>
            <a:r>
              <a:rPr lang="en-US" dirty="0"/>
              <a:t> is calculated by taking the number employed, divided by the total adult population and multiplying by 100 to get the </a:t>
            </a:r>
            <a:r>
              <a:rPr lang="en-US" b="1" dirty="0"/>
              <a:t>percentage</a:t>
            </a:r>
            <a:endParaRPr lang="en-US" dirty="0"/>
          </a:p>
          <a:p>
            <a:pPr marL="34290" indent="0">
              <a:buNone/>
            </a:pPr>
            <a:r>
              <a:rPr lang="en-US" b="1" dirty="0">
                <a:solidFill>
                  <a:srgbClr val="7A9900"/>
                </a:solidFill>
              </a:rPr>
              <a:t>Unemployment Rate</a:t>
            </a:r>
            <a:r>
              <a:rPr lang="en-US" dirty="0">
                <a:solidFill>
                  <a:srgbClr val="7A9900"/>
                </a:solidFill>
              </a:rPr>
              <a:t> </a:t>
            </a:r>
            <a:r>
              <a:rPr lang="en-US" b="1" dirty="0">
                <a:solidFill>
                  <a:srgbClr val="7A9900"/>
                </a:solidFill>
              </a:rPr>
              <a:t> </a:t>
            </a:r>
            <a:r>
              <a:rPr lang="en-US" b="1" dirty="0"/>
              <a:t>— </a:t>
            </a:r>
          </a:p>
          <a:p>
            <a:pPr marL="34290" indent="0">
              <a:buNone/>
            </a:pPr>
            <a:r>
              <a:rPr lang="en-US" dirty="0"/>
              <a:t>The number of </a:t>
            </a:r>
            <a:r>
              <a:rPr lang="en-US" b="1" dirty="0"/>
              <a:t>unemployed</a:t>
            </a:r>
            <a:r>
              <a:rPr lang="en-US" dirty="0"/>
              <a:t> persons / labor force (knowing who is in the labor force!!!)</a:t>
            </a:r>
          </a:p>
          <a:p>
            <a:endParaRPr lang="en-US" dirty="0"/>
          </a:p>
        </p:txBody>
      </p:sp>
    </p:spTree>
    <p:extLst>
      <p:ext uri="{BB962C8B-B14F-4D97-AF65-F5344CB8AC3E}">
        <p14:creationId xmlns:p14="http://schemas.microsoft.com/office/powerpoint/2010/main" val="2561849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7CA64-C656-4D95-9A5D-DDB8C328D690}"/>
              </a:ext>
            </a:extLst>
          </p:cNvPr>
          <p:cNvSpPr>
            <a:spLocks noGrp="1"/>
          </p:cNvSpPr>
          <p:nvPr>
            <p:ph type="title"/>
          </p:nvPr>
        </p:nvSpPr>
        <p:spPr>
          <a:xfrm>
            <a:off x="608029" y="884424"/>
            <a:ext cx="8229600" cy="1143000"/>
          </a:xfrm>
        </p:spPr>
        <p:txBody>
          <a:bodyPr>
            <a:normAutofit/>
          </a:bodyPr>
          <a:lstStyle/>
          <a:p>
            <a:r>
              <a:rPr lang="en-US" sz="4400" dirty="0"/>
              <a:t>Business Cycles</a:t>
            </a:r>
          </a:p>
        </p:txBody>
      </p:sp>
      <p:sp>
        <p:nvSpPr>
          <p:cNvPr id="3" name="Content Placeholder 2">
            <a:extLst>
              <a:ext uri="{FF2B5EF4-FFF2-40B4-BE49-F238E27FC236}">
                <a16:creationId xmlns:a16="http://schemas.microsoft.com/office/drawing/2014/main" id="{E52F0FB5-1B8F-48DC-83C8-1154BA16294B}"/>
              </a:ext>
            </a:extLst>
          </p:cNvPr>
          <p:cNvSpPr>
            <a:spLocks noGrp="1"/>
          </p:cNvSpPr>
          <p:nvPr>
            <p:ph idx="1"/>
          </p:nvPr>
        </p:nvSpPr>
        <p:spPr>
          <a:xfrm>
            <a:off x="457200" y="1871831"/>
            <a:ext cx="8229600" cy="3779520"/>
          </a:xfrm>
        </p:spPr>
        <p:txBody>
          <a:bodyPr/>
          <a:lstStyle/>
          <a:p>
            <a:pPr marL="0" indent="0">
              <a:lnSpc>
                <a:spcPct val="107000"/>
              </a:lnSpc>
              <a:spcAft>
                <a:spcPts val="600"/>
              </a:spcAft>
              <a:buNone/>
            </a:pPr>
            <a:r>
              <a:rPr lang="en-US" sz="1600" b="1" dirty="0">
                <a:latin typeface="Calibri" panose="020F0502020204030204" pitchFamily="34" charset="0"/>
                <a:ea typeface="Calibri" panose="020F0502020204030204" pitchFamily="34" charset="0"/>
                <a:cs typeface="Times New Roman" panose="02020603050405020304" pitchFamily="18" charset="0"/>
              </a:rPr>
              <a:t>What is the correct order of the business cycles?</a:t>
            </a:r>
          </a:p>
          <a:p>
            <a:pPr marL="257175" indent="-257175">
              <a:lnSpc>
                <a:spcPct val="107000"/>
              </a:lnSpc>
              <a:buFont typeface="+mj-lt"/>
              <a:buAutoNum type="alphaLcPeriod"/>
            </a:pPr>
            <a:r>
              <a:rPr lang="en-US" sz="1600" dirty="0">
                <a:solidFill>
                  <a:srgbClr val="7A9900"/>
                </a:solidFill>
                <a:latin typeface="Calibri" panose="020F0502020204030204" pitchFamily="34" charset="0"/>
                <a:ea typeface="Calibri" panose="020F0502020204030204" pitchFamily="34" charset="0"/>
                <a:cs typeface="Times New Roman" panose="02020603050405020304" pitchFamily="18" charset="0"/>
              </a:rPr>
              <a:t>Expansion, Peak, Contraction, Trough, </a:t>
            </a:r>
          </a:p>
          <a:p>
            <a:pPr marL="257175" indent="-257175">
              <a:lnSpc>
                <a:spcPct val="107000"/>
              </a:lnSpc>
              <a:buFont typeface="+mj-lt"/>
              <a:buAutoNum type="alphaLcPeriod"/>
            </a:pPr>
            <a:r>
              <a:rPr lang="en-US" sz="1600" dirty="0">
                <a:solidFill>
                  <a:srgbClr val="7A9900"/>
                </a:solidFill>
                <a:latin typeface="Calibri" panose="020F0502020204030204" pitchFamily="34" charset="0"/>
                <a:ea typeface="Calibri" panose="020F0502020204030204" pitchFamily="34" charset="0"/>
                <a:cs typeface="Times New Roman" panose="02020603050405020304" pitchFamily="18" charset="0"/>
              </a:rPr>
              <a:t>Trough, Peak, Contraction, Expansion</a:t>
            </a:r>
          </a:p>
          <a:p>
            <a:pPr marL="257175" indent="-257175">
              <a:lnSpc>
                <a:spcPct val="107000"/>
              </a:lnSpc>
              <a:buFont typeface="+mj-lt"/>
              <a:buAutoNum type="alphaLcPeriod"/>
            </a:pPr>
            <a:r>
              <a:rPr lang="en-US" sz="1600" dirty="0">
                <a:solidFill>
                  <a:srgbClr val="7A9900"/>
                </a:solidFill>
                <a:latin typeface="Calibri" panose="020F0502020204030204" pitchFamily="34" charset="0"/>
                <a:ea typeface="Calibri" panose="020F0502020204030204" pitchFamily="34" charset="0"/>
                <a:cs typeface="Times New Roman" panose="02020603050405020304" pitchFamily="18" charset="0"/>
              </a:rPr>
              <a:t>Peak, Expansion, Trough, Contraction</a:t>
            </a:r>
          </a:p>
          <a:p>
            <a:pPr marL="257175" indent="-257175">
              <a:lnSpc>
                <a:spcPct val="107000"/>
              </a:lnSpc>
              <a:spcAft>
                <a:spcPts val="600"/>
              </a:spcAft>
              <a:buFont typeface="+mj-lt"/>
              <a:buAutoNum type="alphaLcPeriod"/>
            </a:pPr>
            <a:r>
              <a:rPr lang="en-US" sz="1600" dirty="0">
                <a:solidFill>
                  <a:srgbClr val="7A9900"/>
                </a:solidFill>
                <a:latin typeface="Calibri" panose="020F0502020204030204" pitchFamily="34" charset="0"/>
                <a:ea typeface="Calibri" panose="020F0502020204030204" pitchFamily="34" charset="0"/>
                <a:cs typeface="Times New Roman" panose="02020603050405020304" pitchFamily="18" charset="0"/>
              </a:rPr>
              <a:t>Contraction, Peak, Expansion, Trough</a:t>
            </a:r>
          </a:p>
          <a:p>
            <a:pPr marL="0" indent="0">
              <a:lnSpc>
                <a:spcPct val="107000"/>
              </a:lnSpc>
              <a:spcAft>
                <a:spcPts val="600"/>
              </a:spcAft>
              <a:buNone/>
            </a:pP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b="1" dirty="0">
                <a:latin typeface="Calibri" panose="020F0502020204030204" pitchFamily="34" charset="0"/>
                <a:ea typeface="Calibri" panose="020F0502020204030204" pitchFamily="34" charset="0"/>
                <a:cs typeface="Times New Roman" panose="02020603050405020304" pitchFamily="18" charset="0"/>
              </a:rPr>
              <a:t>High Unemployment is in which part of the business cycle?</a:t>
            </a:r>
          </a:p>
          <a:p>
            <a:pPr marL="257175" indent="-257175">
              <a:lnSpc>
                <a:spcPct val="107000"/>
              </a:lnSpc>
              <a:spcAft>
                <a:spcPts val="600"/>
              </a:spcAft>
              <a:buFont typeface="+mj-lt"/>
              <a:buAutoNum type="alphaLcPeriod"/>
            </a:pPr>
            <a:r>
              <a:rPr lang="en-US" sz="1600" dirty="0">
                <a:solidFill>
                  <a:srgbClr val="7A9900"/>
                </a:solidFill>
                <a:latin typeface="Calibri" panose="020F0502020204030204" pitchFamily="34" charset="0"/>
                <a:ea typeface="Calibri" panose="020F0502020204030204" pitchFamily="34" charset="0"/>
                <a:cs typeface="Times New Roman" panose="02020603050405020304" pitchFamily="18" charset="0"/>
              </a:rPr>
              <a:t>A	b  D	c. C	d. B</a:t>
            </a:r>
          </a:p>
          <a:p>
            <a:pPr marL="0" indent="0">
              <a:lnSpc>
                <a:spcPct val="107000"/>
              </a:lnSpc>
              <a:spcAft>
                <a:spcPts val="600"/>
              </a:spcAft>
              <a:buNone/>
            </a:pP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b="1" dirty="0">
                <a:latin typeface="Calibri" panose="020F0502020204030204" pitchFamily="34" charset="0"/>
                <a:ea typeface="Calibri" panose="020F0502020204030204" pitchFamily="34" charset="0"/>
                <a:cs typeface="Times New Roman" panose="02020603050405020304" pitchFamily="18" charset="0"/>
              </a:rPr>
              <a:t>Natural Rate  of Unemployment is at …?</a:t>
            </a:r>
          </a:p>
          <a:p>
            <a:pPr marL="257175" indent="-257175">
              <a:lnSpc>
                <a:spcPct val="107000"/>
              </a:lnSpc>
              <a:spcAft>
                <a:spcPts val="600"/>
              </a:spcAft>
              <a:buFont typeface="+mj-lt"/>
              <a:buAutoNum type="alphaUcPeriod"/>
            </a:pPr>
            <a:r>
              <a:rPr lang="en-US" sz="1600" dirty="0">
                <a:solidFill>
                  <a:srgbClr val="7A9900"/>
                </a:solidFill>
                <a:latin typeface="Calibri" panose="020F0502020204030204" pitchFamily="34" charset="0"/>
                <a:ea typeface="Calibri" panose="020F0502020204030204" pitchFamily="34" charset="0"/>
                <a:cs typeface="Times New Roman" panose="02020603050405020304" pitchFamily="18" charset="0"/>
              </a:rPr>
              <a:t>A	B. B	C. C	D. D</a:t>
            </a:r>
          </a:p>
          <a:p>
            <a:pPr marL="0" indent="0">
              <a:lnSpc>
                <a:spcPct val="107000"/>
              </a:lnSpc>
              <a:spcAft>
                <a:spcPts val="600"/>
              </a:spcAft>
              <a:buNone/>
            </a:pPr>
            <a:r>
              <a:rPr lang="en-US" sz="1600" b="1" dirty="0">
                <a:latin typeface="Calibri" panose="020F0502020204030204" pitchFamily="34" charset="0"/>
                <a:ea typeface="Calibri" panose="020F0502020204030204" pitchFamily="34" charset="0"/>
                <a:cs typeface="Times New Roman" panose="02020603050405020304" pitchFamily="18" charset="0"/>
              </a:rPr>
              <a:t>Below the natural rate of unemployment rate is at…?</a:t>
            </a:r>
          </a:p>
          <a:p>
            <a:pPr marL="257175" indent="-257175">
              <a:lnSpc>
                <a:spcPct val="107000"/>
              </a:lnSpc>
              <a:spcAft>
                <a:spcPts val="600"/>
              </a:spcAft>
              <a:buFont typeface="+mj-lt"/>
              <a:buAutoNum type="alphaUcPeriod"/>
            </a:pPr>
            <a:r>
              <a:rPr lang="en-US" sz="1600" dirty="0">
                <a:solidFill>
                  <a:srgbClr val="7A9900"/>
                </a:solidFill>
                <a:latin typeface="Calibri" panose="020F0502020204030204" pitchFamily="34" charset="0"/>
                <a:ea typeface="Calibri" panose="020F0502020204030204" pitchFamily="34" charset="0"/>
                <a:cs typeface="Times New Roman" panose="02020603050405020304" pitchFamily="18" charset="0"/>
              </a:rPr>
              <a:t>A	B. B	C. D	 E. E</a:t>
            </a:r>
          </a:p>
        </p:txBody>
      </p:sp>
      <p:pic>
        <p:nvPicPr>
          <p:cNvPr id="4" name="Picture 3">
            <a:extLst>
              <a:ext uri="{FF2B5EF4-FFF2-40B4-BE49-F238E27FC236}">
                <a16:creationId xmlns:a16="http://schemas.microsoft.com/office/drawing/2014/main" id="{6052F40E-F178-4237-9CFE-C8696B2900A9}"/>
              </a:ext>
            </a:extLst>
          </p:cNvPr>
          <p:cNvPicPr/>
          <p:nvPr/>
        </p:nvPicPr>
        <p:blipFill>
          <a:blip r:embed="rId2"/>
          <a:stretch>
            <a:fillRect/>
          </a:stretch>
        </p:blipFill>
        <p:spPr>
          <a:xfrm>
            <a:off x="5647765" y="1871831"/>
            <a:ext cx="3189864" cy="2581836"/>
          </a:xfrm>
          <a:prstGeom prst="rect">
            <a:avLst/>
          </a:prstGeom>
        </p:spPr>
      </p:pic>
    </p:spTree>
    <p:extLst>
      <p:ext uri="{BB962C8B-B14F-4D97-AF65-F5344CB8AC3E}">
        <p14:creationId xmlns:p14="http://schemas.microsoft.com/office/powerpoint/2010/main" val="1268788921"/>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143D-AAAA-4E35-A940-F4294217F390}"/>
              </a:ext>
            </a:extLst>
          </p:cNvPr>
          <p:cNvSpPr>
            <a:spLocks noGrp="1"/>
          </p:cNvSpPr>
          <p:nvPr>
            <p:ph type="title"/>
          </p:nvPr>
        </p:nvSpPr>
        <p:spPr>
          <a:xfrm>
            <a:off x="457200" y="1257300"/>
            <a:ext cx="8229600" cy="1143000"/>
          </a:xfrm>
        </p:spPr>
        <p:txBody>
          <a:bodyPr/>
          <a:lstStyle/>
          <a:p>
            <a:r>
              <a:rPr lang="en-US" sz="4400" dirty="0"/>
              <a:t>Scenario</a:t>
            </a:r>
          </a:p>
        </p:txBody>
      </p:sp>
      <p:graphicFrame>
        <p:nvGraphicFramePr>
          <p:cNvPr id="4" name="Table 4">
            <a:extLst>
              <a:ext uri="{FF2B5EF4-FFF2-40B4-BE49-F238E27FC236}">
                <a16:creationId xmlns:a16="http://schemas.microsoft.com/office/drawing/2014/main" id="{1D2D9255-1C10-42FC-8044-7059A4AA1B4B}"/>
              </a:ext>
            </a:extLst>
          </p:cNvPr>
          <p:cNvGraphicFramePr>
            <a:graphicFrameLocks noGrp="1"/>
          </p:cNvGraphicFramePr>
          <p:nvPr>
            <p:ph idx="1"/>
          </p:nvPr>
        </p:nvGraphicFramePr>
        <p:xfrm>
          <a:off x="857250" y="2400300"/>
          <a:ext cx="6333662" cy="1127760"/>
        </p:xfrm>
        <a:graphic>
          <a:graphicData uri="http://schemas.openxmlformats.org/drawingml/2006/table">
            <a:tbl>
              <a:tblPr firstRow="1" bandRow="1">
                <a:tableStyleId>{5C22544A-7EE6-4342-B048-85BDC9FD1C3A}</a:tableStyleId>
              </a:tblPr>
              <a:tblGrid>
                <a:gridCol w="1032282">
                  <a:extLst>
                    <a:ext uri="{9D8B030D-6E8A-4147-A177-3AD203B41FA5}">
                      <a16:colId xmlns:a16="http://schemas.microsoft.com/office/drawing/2014/main" val="991074916"/>
                    </a:ext>
                  </a:extLst>
                </a:gridCol>
                <a:gridCol w="5301380">
                  <a:extLst>
                    <a:ext uri="{9D8B030D-6E8A-4147-A177-3AD203B41FA5}">
                      <a16:colId xmlns:a16="http://schemas.microsoft.com/office/drawing/2014/main" val="1180198048"/>
                    </a:ext>
                  </a:extLst>
                </a:gridCol>
              </a:tblGrid>
              <a:tr h="275069">
                <a:tc>
                  <a:txBody>
                    <a:bodyPr/>
                    <a:lstStyle/>
                    <a:p>
                      <a:r>
                        <a:rPr lang="en-US" sz="1400" dirty="0"/>
                        <a:t>Population </a:t>
                      </a:r>
                    </a:p>
                  </a:txBody>
                  <a:tcPr marL="68580" marR="68580" marT="34290" marB="34290"/>
                </a:tc>
                <a:tc>
                  <a:txBody>
                    <a:bodyPr/>
                    <a:lstStyle/>
                    <a:p>
                      <a:r>
                        <a:rPr lang="en-US" sz="1400" dirty="0"/>
                        <a:t>250</a:t>
                      </a:r>
                    </a:p>
                  </a:txBody>
                  <a:tcPr marL="68580" marR="68580" marT="34290" marB="34290"/>
                </a:tc>
                <a:extLst>
                  <a:ext uri="{0D108BD9-81ED-4DB2-BD59-A6C34878D82A}">
                    <a16:rowId xmlns:a16="http://schemas.microsoft.com/office/drawing/2014/main" val="1177463821"/>
                  </a:ext>
                </a:extLst>
              </a:tr>
              <a:tr h="275069">
                <a:tc>
                  <a:txBody>
                    <a:bodyPr/>
                    <a:lstStyle/>
                    <a:p>
                      <a:r>
                        <a:rPr lang="en-US" sz="1400" dirty="0"/>
                        <a:t>Frictional </a:t>
                      </a:r>
                    </a:p>
                  </a:txBody>
                  <a:tcPr marL="68580" marR="68580" marT="34290" marB="34290"/>
                </a:tc>
                <a:tc>
                  <a:txBody>
                    <a:bodyPr/>
                    <a:lstStyle/>
                    <a:p>
                      <a:r>
                        <a:rPr lang="en-US" sz="1400" dirty="0"/>
                        <a:t>3%</a:t>
                      </a:r>
                    </a:p>
                  </a:txBody>
                  <a:tcPr marL="68580" marR="68580" marT="34290" marB="34290"/>
                </a:tc>
                <a:extLst>
                  <a:ext uri="{0D108BD9-81ED-4DB2-BD59-A6C34878D82A}">
                    <a16:rowId xmlns:a16="http://schemas.microsoft.com/office/drawing/2014/main" val="244251983"/>
                  </a:ext>
                </a:extLst>
              </a:tr>
              <a:tr h="275069">
                <a:tc>
                  <a:txBody>
                    <a:bodyPr/>
                    <a:lstStyle/>
                    <a:p>
                      <a:r>
                        <a:rPr lang="en-US" sz="1400" dirty="0"/>
                        <a:t>Cyclical</a:t>
                      </a:r>
                    </a:p>
                  </a:txBody>
                  <a:tcPr marL="68580" marR="68580" marT="34290" marB="34290"/>
                </a:tc>
                <a:tc>
                  <a:txBody>
                    <a:bodyPr/>
                    <a:lstStyle/>
                    <a:p>
                      <a:r>
                        <a:rPr lang="en-US" sz="1400" dirty="0"/>
                        <a:t>?</a:t>
                      </a:r>
                    </a:p>
                  </a:txBody>
                  <a:tcPr marL="68580" marR="68580" marT="34290" marB="34290"/>
                </a:tc>
                <a:extLst>
                  <a:ext uri="{0D108BD9-81ED-4DB2-BD59-A6C34878D82A}">
                    <a16:rowId xmlns:a16="http://schemas.microsoft.com/office/drawing/2014/main" val="2461917835"/>
                  </a:ext>
                </a:extLst>
              </a:tr>
              <a:tr h="275069">
                <a:tc>
                  <a:txBody>
                    <a:bodyPr/>
                    <a:lstStyle/>
                    <a:p>
                      <a:r>
                        <a:rPr lang="en-US" sz="1400" dirty="0"/>
                        <a:t>Structural</a:t>
                      </a:r>
                    </a:p>
                  </a:txBody>
                  <a:tcPr marL="68580" marR="68580" marT="34290" marB="34290"/>
                </a:tc>
                <a:tc>
                  <a:txBody>
                    <a:bodyPr/>
                    <a:lstStyle/>
                    <a:p>
                      <a:r>
                        <a:rPr lang="en-US" sz="1400" dirty="0"/>
                        <a:t>2%</a:t>
                      </a:r>
                    </a:p>
                  </a:txBody>
                  <a:tcPr marL="68580" marR="68580" marT="34290" marB="34290"/>
                </a:tc>
                <a:extLst>
                  <a:ext uri="{0D108BD9-81ED-4DB2-BD59-A6C34878D82A}">
                    <a16:rowId xmlns:a16="http://schemas.microsoft.com/office/drawing/2014/main" val="2099059332"/>
                  </a:ext>
                </a:extLst>
              </a:tr>
            </a:tbl>
          </a:graphicData>
        </a:graphic>
      </p:graphicFrame>
      <p:sp>
        <p:nvSpPr>
          <p:cNvPr id="5" name="TextBox 4">
            <a:extLst>
              <a:ext uri="{FF2B5EF4-FFF2-40B4-BE49-F238E27FC236}">
                <a16:creationId xmlns:a16="http://schemas.microsoft.com/office/drawing/2014/main" id="{6AAAED42-91CB-46C4-ABAA-D48251B5EE88}"/>
              </a:ext>
            </a:extLst>
          </p:cNvPr>
          <p:cNvSpPr txBox="1"/>
          <p:nvPr/>
        </p:nvSpPr>
        <p:spPr>
          <a:xfrm>
            <a:off x="857250" y="3970779"/>
            <a:ext cx="7261411" cy="2322444"/>
          </a:xfrm>
          <a:prstGeom prst="rect">
            <a:avLst/>
          </a:prstGeom>
          <a:noFill/>
        </p:spPr>
        <p:txBody>
          <a:bodyPr wrap="square" rtlCol="0">
            <a:spAutoFit/>
          </a:bodyPr>
          <a:lstStyle/>
          <a:p>
            <a:r>
              <a:rPr lang="en-US" dirty="0"/>
              <a:t>If the unemployment rate for this country is 10%, what is the  cyclical and natural rate of unemployment?</a:t>
            </a:r>
          </a:p>
          <a:p>
            <a:endParaRPr lang="en-US" dirty="0"/>
          </a:p>
          <a:p>
            <a:pPr marL="257175" indent="-257175">
              <a:buAutoNum type="alphaLcPeriod"/>
            </a:pPr>
            <a:r>
              <a:rPr lang="en-US" dirty="0"/>
              <a:t>Cyclical is 5% and Natural rate of UE is  5%</a:t>
            </a:r>
          </a:p>
          <a:p>
            <a:pPr marL="257175" indent="-257175">
              <a:buAutoNum type="alphaLcPeriod"/>
            </a:pPr>
            <a:r>
              <a:rPr lang="en-US" dirty="0"/>
              <a:t>Cyclical is 3% and Natural rate of UE is 5%</a:t>
            </a:r>
          </a:p>
          <a:p>
            <a:pPr marL="257175" indent="-257175">
              <a:buAutoNum type="alphaLcPeriod"/>
            </a:pPr>
            <a:r>
              <a:rPr lang="en-US" dirty="0"/>
              <a:t>Cyclical is 2 % and Natural rate of UE  is 3%</a:t>
            </a:r>
          </a:p>
          <a:p>
            <a:pPr marL="257175" indent="-257175">
              <a:buAutoNum type="alphaLcPeriod"/>
            </a:pPr>
            <a:r>
              <a:rPr lang="en-US" dirty="0"/>
              <a:t>Cyclical is 5% and Natural rate of UE is 2%</a:t>
            </a:r>
          </a:p>
          <a:p>
            <a:pPr marL="257175" indent="-257175">
              <a:buAutoNum type="alphaLcPeriod"/>
            </a:pPr>
            <a:r>
              <a:rPr lang="en-US" dirty="0"/>
              <a:t>Cyclical is 8% and Natural rate of UE is 5%</a:t>
            </a:r>
          </a:p>
        </p:txBody>
      </p:sp>
    </p:spTree>
    <p:extLst>
      <p:ext uri="{BB962C8B-B14F-4D97-AF65-F5344CB8AC3E}">
        <p14:creationId xmlns:p14="http://schemas.microsoft.com/office/powerpoint/2010/main" val="99884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5614"/>
            <a:ext cx="8229600" cy="1143000"/>
          </a:xfrm>
        </p:spPr>
        <p:txBody>
          <a:bodyPr/>
          <a:lstStyle/>
          <a:p>
            <a:r>
              <a:rPr lang="en-US" sz="4400" dirty="0"/>
              <a:t>Let’s Calculate!</a:t>
            </a:r>
          </a:p>
        </p:txBody>
      </p:sp>
      <p:pic>
        <p:nvPicPr>
          <p:cNvPr id="4" name="Content Placeholder 3"/>
          <p:cNvPicPr>
            <a:picLocks noGrp="1" noChangeAspect="1"/>
          </p:cNvPicPr>
          <p:nvPr>
            <p:ph idx="1"/>
          </p:nvPr>
        </p:nvPicPr>
        <p:blipFill>
          <a:blip r:embed="rId2"/>
          <a:stretch>
            <a:fillRect/>
          </a:stretch>
        </p:blipFill>
        <p:spPr>
          <a:xfrm>
            <a:off x="457200" y="2358614"/>
            <a:ext cx="8219715" cy="3385970"/>
          </a:xfrm>
          <a:prstGeom prst="rect">
            <a:avLst/>
          </a:prstGeom>
        </p:spPr>
      </p:pic>
    </p:spTree>
    <p:extLst>
      <p:ext uri="{BB962C8B-B14F-4D97-AF65-F5344CB8AC3E}">
        <p14:creationId xmlns:p14="http://schemas.microsoft.com/office/powerpoint/2010/main" val="1177594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How is employment measured? </a:t>
            </a:r>
            <a:endParaRPr lang="en-US" b="1" dirty="0"/>
          </a:p>
        </p:txBody>
      </p:sp>
      <p:sp>
        <p:nvSpPr>
          <p:cNvPr id="3" name="Content Placeholder 2"/>
          <p:cNvSpPr>
            <a:spLocks noGrp="1"/>
          </p:cNvSpPr>
          <p:nvPr>
            <p:ph idx="1"/>
          </p:nvPr>
        </p:nvSpPr>
        <p:spPr/>
        <p:txBody>
          <a:bodyPr>
            <a:normAutofit fontScale="70000" lnSpcReduction="20000"/>
          </a:bodyPr>
          <a:lstStyle/>
          <a:p>
            <a:r>
              <a:rPr lang="en-US" dirty="0"/>
              <a:t>The U.S. Bureau of Labor Statistics measures </a:t>
            </a:r>
            <a:r>
              <a:rPr lang="en-US" b="1" dirty="0">
                <a:solidFill>
                  <a:schemeClr val="accent3">
                    <a:lumMod val="75000"/>
                  </a:schemeClr>
                </a:solidFill>
              </a:rPr>
              <a:t>employment</a:t>
            </a:r>
            <a:r>
              <a:rPr lang="en-US" dirty="0"/>
              <a:t> and unemployment for individuals over the age of 16. </a:t>
            </a:r>
          </a:p>
          <a:p>
            <a:pPr fontAlgn="base"/>
            <a:r>
              <a:rPr lang="en-US" dirty="0"/>
              <a:t>The </a:t>
            </a:r>
            <a:r>
              <a:rPr lang="en-US" b="1" dirty="0">
                <a:solidFill>
                  <a:schemeClr val="accent3">
                    <a:lumMod val="75000"/>
                  </a:schemeClr>
                </a:solidFill>
              </a:rPr>
              <a:t>Current Population Survey </a:t>
            </a:r>
            <a:r>
              <a:rPr lang="en-US" dirty="0"/>
              <a:t>(CPS): also known as the “household survey” the CPS is conducted based on a sample of 60,000 households. The survey measures the unemployment rate based on the ILO definition.</a:t>
            </a:r>
          </a:p>
          <a:p>
            <a:pPr fontAlgn="base"/>
            <a:r>
              <a:rPr lang="en-US" dirty="0"/>
              <a:t>The </a:t>
            </a:r>
            <a:r>
              <a:rPr lang="en-US" b="1" dirty="0">
                <a:solidFill>
                  <a:schemeClr val="accent3">
                    <a:lumMod val="75000"/>
                  </a:schemeClr>
                </a:solidFill>
              </a:rPr>
              <a:t>Current Employment Statistics Survey </a:t>
            </a:r>
            <a:r>
              <a:rPr lang="en-US" dirty="0"/>
              <a:t>(CES): also known as the “payroll survey” the CES is conducted based on a sample of 160,000 businesses and government agencies that represent 400,000 individual employees.</a:t>
            </a:r>
          </a:p>
          <a:p>
            <a:pPr fontAlgn="base"/>
            <a:r>
              <a:rPr lang="en-US" dirty="0"/>
              <a:t>The unemployment rate is also calculated using </a:t>
            </a:r>
            <a:r>
              <a:rPr lang="en-US" b="1" dirty="0">
                <a:solidFill>
                  <a:schemeClr val="accent3">
                    <a:lumMod val="75000"/>
                  </a:schemeClr>
                </a:solidFill>
              </a:rPr>
              <a:t>weekly claims </a:t>
            </a:r>
            <a:r>
              <a:rPr lang="en-US" dirty="0"/>
              <a:t>reports for unemployed insurance. The government provides this data. The unemployment rate is updated on a monthly basis.</a:t>
            </a:r>
          </a:p>
          <a:p>
            <a:endParaRPr lang="en-US" dirty="0"/>
          </a:p>
        </p:txBody>
      </p:sp>
    </p:spTree>
    <p:extLst>
      <p:ext uri="{BB962C8B-B14F-4D97-AF65-F5344CB8AC3E}">
        <p14:creationId xmlns:p14="http://schemas.microsoft.com/office/powerpoint/2010/main" val="1578830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46AD8-234B-43EB-B4C3-7DC691A26FEC}"/>
              </a:ext>
            </a:extLst>
          </p:cNvPr>
          <p:cNvSpPr>
            <a:spLocks noGrp="1"/>
          </p:cNvSpPr>
          <p:nvPr>
            <p:ph type="title"/>
          </p:nvPr>
        </p:nvSpPr>
        <p:spPr>
          <a:xfrm>
            <a:off x="457200" y="1312433"/>
            <a:ext cx="8229600" cy="1143000"/>
          </a:xfrm>
        </p:spPr>
        <p:txBody>
          <a:bodyPr/>
          <a:lstStyle/>
          <a:p>
            <a:r>
              <a:rPr lang="en-US" sz="4400" dirty="0"/>
              <a:t>Answers</a:t>
            </a:r>
          </a:p>
        </p:txBody>
      </p:sp>
      <p:sp>
        <p:nvSpPr>
          <p:cNvPr id="3" name="Content Placeholder 2">
            <a:extLst>
              <a:ext uri="{FF2B5EF4-FFF2-40B4-BE49-F238E27FC236}">
                <a16:creationId xmlns:a16="http://schemas.microsoft.com/office/drawing/2014/main" id="{9D38F567-E6D4-4B3B-A688-4EDCD0EDBDF9}"/>
              </a:ext>
            </a:extLst>
          </p:cNvPr>
          <p:cNvSpPr>
            <a:spLocks noGrp="1"/>
          </p:cNvSpPr>
          <p:nvPr>
            <p:ph idx="1"/>
          </p:nvPr>
        </p:nvSpPr>
        <p:spPr/>
        <p:txBody>
          <a:bodyPr/>
          <a:lstStyle/>
          <a:p>
            <a:r>
              <a:rPr lang="en-US" dirty="0"/>
              <a:t>Correctly calculating the unemployment rate as 10 percent (20,000/200,000 × 100 = </a:t>
            </a:r>
            <a:r>
              <a:rPr lang="en-US" dirty="0">
                <a:solidFill>
                  <a:srgbClr val="7A9900"/>
                </a:solidFill>
              </a:rPr>
              <a:t>10%</a:t>
            </a:r>
            <a:r>
              <a:rPr lang="en-US" dirty="0"/>
              <a:t>)</a:t>
            </a:r>
          </a:p>
          <a:p>
            <a:endParaRPr lang="en-US" dirty="0"/>
          </a:p>
          <a:p>
            <a:r>
              <a:rPr lang="en-US" dirty="0"/>
              <a:t>Correctly calculating the labor force participation rate as 66.67 percent (200,000/300,000 × 100 = </a:t>
            </a:r>
            <a:r>
              <a:rPr lang="en-US" dirty="0">
                <a:solidFill>
                  <a:srgbClr val="7A9900"/>
                </a:solidFill>
              </a:rPr>
              <a:t>66.67%</a:t>
            </a:r>
            <a:r>
              <a:rPr lang="en-US" dirty="0"/>
              <a:t>)</a:t>
            </a:r>
          </a:p>
        </p:txBody>
      </p:sp>
    </p:spTree>
    <p:extLst>
      <p:ext uri="{BB962C8B-B14F-4D97-AF65-F5344CB8AC3E}">
        <p14:creationId xmlns:p14="http://schemas.microsoft.com/office/powerpoint/2010/main" val="839217320"/>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4E3AB-0352-4704-9483-67066A1C67D1}"/>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22AD11E7-AD8C-450D-B5AC-4932469BC81E}"/>
              </a:ext>
            </a:extLst>
          </p:cNvPr>
          <p:cNvPicPr>
            <a:picLocks noGrp="1" noChangeAspect="1"/>
          </p:cNvPicPr>
          <p:nvPr>
            <p:ph idx="1"/>
          </p:nvPr>
        </p:nvPicPr>
        <p:blipFill>
          <a:blip r:embed="rId2"/>
          <a:stretch>
            <a:fillRect/>
          </a:stretch>
        </p:blipFill>
        <p:spPr>
          <a:xfrm>
            <a:off x="457200" y="934903"/>
            <a:ext cx="8686800" cy="4494348"/>
          </a:xfrm>
          <a:prstGeom prst="rect">
            <a:avLst/>
          </a:prstGeom>
        </p:spPr>
      </p:pic>
    </p:spTree>
    <p:extLst>
      <p:ext uri="{BB962C8B-B14F-4D97-AF65-F5344CB8AC3E}">
        <p14:creationId xmlns:p14="http://schemas.microsoft.com/office/powerpoint/2010/main" val="2321869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819174-28D8-424F-9E57-B79647FF2BF5}"/>
              </a:ext>
            </a:extLst>
          </p:cNvPr>
          <p:cNvPicPr>
            <a:picLocks noChangeAspect="1"/>
          </p:cNvPicPr>
          <p:nvPr/>
        </p:nvPicPr>
        <p:blipFill>
          <a:blip r:embed="rId2"/>
          <a:stretch>
            <a:fillRect/>
          </a:stretch>
        </p:blipFill>
        <p:spPr>
          <a:xfrm>
            <a:off x="135833" y="1008668"/>
            <a:ext cx="8367144" cy="5081047"/>
          </a:xfrm>
          <a:prstGeom prst="rect">
            <a:avLst/>
          </a:prstGeom>
        </p:spPr>
      </p:pic>
    </p:spTree>
    <p:extLst>
      <p:ext uri="{BB962C8B-B14F-4D97-AF65-F5344CB8AC3E}">
        <p14:creationId xmlns:p14="http://schemas.microsoft.com/office/powerpoint/2010/main" val="3679125019"/>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29688" y="914400"/>
            <a:ext cx="8714312" cy="5603853"/>
          </a:xfrm>
          <a:prstGeom prst="rect">
            <a:avLst/>
          </a:prstGeom>
        </p:spPr>
      </p:pic>
    </p:spTree>
    <p:extLst>
      <p:ext uri="{BB962C8B-B14F-4D97-AF65-F5344CB8AC3E}">
        <p14:creationId xmlns:p14="http://schemas.microsoft.com/office/powerpoint/2010/main" val="1326869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935FE-5019-49C6-ACAF-90A096FC8C1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9584C71-8DE1-41CA-89CD-0E26D46F9096}"/>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09E502BD-0C88-4976-A794-89607263463B}"/>
              </a:ext>
            </a:extLst>
          </p:cNvPr>
          <p:cNvPicPr>
            <a:picLocks noChangeAspect="1"/>
          </p:cNvPicPr>
          <p:nvPr/>
        </p:nvPicPr>
        <p:blipFill>
          <a:blip r:embed="rId2"/>
          <a:stretch>
            <a:fillRect/>
          </a:stretch>
        </p:blipFill>
        <p:spPr>
          <a:xfrm>
            <a:off x="326782" y="1211417"/>
            <a:ext cx="8603558" cy="3700709"/>
          </a:xfrm>
          <a:prstGeom prst="rect">
            <a:avLst/>
          </a:prstGeom>
        </p:spPr>
      </p:pic>
    </p:spTree>
    <p:extLst>
      <p:ext uri="{BB962C8B-B14F-4D97-AF65-F5344CB8AC3E}">
        <p14:creationId xmlns:p14="http://schemas.microsoft.com/office/powerpoint/2010/main" val="4210969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745AB-FB42-45EA-97C3-4CF7CD57215C}"/>
              </a:ext>
            </a:extLst>
          </p:cNvPr>
          <p:cNvSpPr>
            <a:spLocks noGrp="1"/>
          </p:cNvSpPr>
          <p:nvPr>
            <p:ph type="title"/>
          </p:nvPr>
        </p:nvSpPr>
        <p:spPr/>
        <p:txBody>
          <a:bodyPr/>
          <a:lstStyle/>
          <a:p>
            <a:r>
              <a:rPr lang="en-US" dirty="0"/>
              <a:t>Answer</a:t>
            </a:r>
          </a:p>
        </p:txBody>
      </p:sp>
      <p:pic>
        <p:nvPicPr>
          <p:cNvPr id="5" name="Content Placeholder 4">
            <a:extLst>
              <a:ext uri="{FF2B5EF4-FFF2-40B4-BE49-F238E27FC236}">
                <a16:creationId xmlns:a16="http://schemas.microsoft.com/office/drawing/2014/main" id="{DE206D9A-EE1C-431A-BEE8-DCC37C4F98D7}"/>
              </a:ext>
            </a:extLst>
          </p:cNvPr>
          <p:cNvPicPr>
            <a:picLocks noGrp="1" noChangeAspect="1"/>
          </p:cNvPicPr>
          <p:nvPr>
            <p:ph idx="1"/>
          </p:nvPr>
        </p:nvPicPr>
        <p:blipFill>
          <a:blip r:embed="rId2"/>
          <a:stretch>
            <a:fillRect/>
          </a:stretch>
        </p:blipFill>
        <p:spPr>
          <a:xfrm>
            <a:off x="932361" y="2650332"/>
            <a:ext cx="7305952" cy="1793677"/>
          </a:xfrm>
        </p:spPr>
      </p:pic>
    </p:spTree>
    <p:extLst>
      <p:ext uri="{BB962C8B-B14F-4D97-AF65-F5344CB8AC3E}">
        <p14:creationId xmlns:p14="http://schemas.microsoft.com/office/powerpoint/2010/main" val="3805871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A4B40-5FA8-413A-81A2-75C95DBE12E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A337412-5CC0-4ED7-8387-324AF657998C}"/>
              </a:ext>
            </a:extLst>
          </p:cNvPr>
          <p:cNvPicPr>
            <a:picLocks noGrp="1" noChangeAspect="1"/>
          </p:cNvPicPr>
          <p:nvPr>
            <p:ph idx="1"/>
          </p:nvPr>
        </p:nvPicPr>
        <p:blipFill>
          <a:blip r:embed="rId2"/>
          <a:stretch>
            <a:fillRect/>
          </a:stretch>
        </p:blipFill>
        <p:spPr>
          <a:xfrm>
            <a:off x="624486" y="999201"/>
            <a:ext cx="7659154" cy="4421981"/>
          </a:xfrm>
        </p:spPr>
      </p:pic>
    </p:spTree>
    <p:extLst>
      <p:ext uri="{BB962C8B-B14F-4D97-AF65-F5344CB8AC3E}">
        <p14:creationId xmlns:p14="http://schemas.microsoft.com/office/powerpoint/2010/main" val="395283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24C2D-4EDE-48FC-9AE9-AFA9B07AA53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7CD955F-BC60-4A69-BA41-C6189042B158}"/>
              </a:ext>
            </a:extLst>
          </p:cNvPr>
          <p:cNvPicPr>
            <a:picLocks noGrp="1" noChangeAspect="1"/>
          </p:cNvPicPr>
          <p:nvPr>
            <p:ph idx="1"/>
          </p:nvPr>
        </p:nvPicPr>
        <p:blipFill>
          <a:blip r:embed="rId2"/>
          <a:stretch>
            <a:fillRect/>
          </a:stretch>
        </p:blipFill>
        <p:spPr>
          <a:xfrm>
            <a:off x="190999" y="1032030"/>
            <a:ext cx="8887085" cy="4754408"/>
          </a:xfrm>
        </p:spPr>
      </p:pic>
    </p:spTree>
    <p:extLst>
      <p:ext uri="{BB962C8B-B14F-4D97-AF65-F5344CB8AC3E}">
        <p14:creationId xmlns:p14="http://schemas.microsoft.com/office/powerpoint/2010/main" val="1441067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058FC-44B0-4C11-A04D-48B308CD013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057921E-246E-49C3-9BA1-7373EBE17259}"/>
              </a:ext>
            </a:extLst>
          </p:cNvPr>
          <p:cNvPicPr>
            <a:picLocks noGrp="1" noChangeAspect="1"/>
          </p:cNvPicPr>
          <p:nvPr>
            <p:ph idx="1"/>
          </p:nvPr>
        </p:nvPicPr>
        <p:blipFill>
          <a:blip r:embed="rId2"/>
          <a:stretch>
            <a:fillRect/>
          </a:stretch>
        </p:blipFill>
        <p:spPr>
          <a:xfrm>
            <a:off x="339364" y="914400"/>
            <a:ext cx="8347435" cy="5665509"/>
          </a:xfrm>
        </p:spPr>
      </p:pic>
    </p:spTree>
    <p:extLst>
      <p:ext uri="{BB962C8B-B14F-4D97-AF65-F5344CB8AC3E}">
        <p14:creationId xmlns:p14="http://schemas.microsoft.com/office/powerpoint/2010/main" val="8713855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E3EFC-54AB-4A6C-BE69-9DDD17693D1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F9FFB6E-0122-4DE3-A549-AE58586AE7B8}"/>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4B5735AA-1C04-4F83-9283-85D46553C4EC}"/>
              </a:ext>
            </a:extLst>
          </p:cNvPr>
          <p:cNvPicPr>
            <a:picLocks noChangeAspect="1"/>
          </p:cNvPicPr>
          <p:nvPr/>
        </p:nvPicPr>
        <p:blipFill>
          <a:blip r:embed="rId2"/>
          <a:stretch>
            <a:fillRect/>
          </a:stretch>
        </p:blipFill>
        <p:spPr>
          <a:xfrm>
            <a:off x="992080" y="1014743"/>
            <a:ext cx="7131739" cy="4809564"/>
          </a:xfrm>
          <a:prstGeom prst="rect">
            <a:avLst/>
          </a:prstGeom>
        </p:spPr>
      </p:pic>
    </p:spTree>
    <p:extLst>
      <p:ext uri="{BB962C8B-B14F-4D97-AF65-F5344CB8AC3E}">
        <p14:creationId xmlns:p14="http://schemas.microsoft.com/office/powerpoint/2010/main" val="985491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A3C18-D5C8-49A1-A5B1-8406E2F724DB}"/>
              </a:ext>
            </a:extLst>
          </p:cNvPr>
          <p:cNvSpPr>
            <a:spLocks noGrp="1"/>
          </p:cNvSpPr>
          <p:nvPr>
            <p:ph type="title"/>
          </p:nvPr>
        </p:nvSpPr>
        <p:spPr>
          <a:xfrm>
            <a:off x="457200" y="2710927"/>
            <a:ext cx="8229600" cy="1143000"/>
          </a:xfrm>
        </p:spPr>
        <p:txBody>
          <a:bodyPr/>
          <a:lstStyle/>
          <a:p>
            <a:r>
              <a:rPr lang="en-US" sz="4000" dirty="0"/>
              <a:t>Who is considered </a:t>
            </a:r>
            <a:r>
              <a:rPr lang="en-US" sz="4000" i="1" dirty="0"/>
              <a:t>Unemployed</a:t>
            </a:r>
            <a:r>
              <a:rPr lang="en-US" sz="4000" dirty="0"/>
              <a:t>?</a:t>
            </a:r>
          </a:p>
        </p:txBody>
      </p:sp>
      <p:sp>
        <p:nvSpPr>
          <p:cNvPr id="3" name="Content Placeholder 2">
            <a:extLst>
              <a:ext uri="{FF2B5EF4-FFF2-40B4-BE49-F238E27FC236}">
                <a16:creationId xmlns:a16="http://schemas.microsoft.com/office/drawing/2014/main" id="{229E08D7-A74B-4B2F-857B-C24F55DFFA4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3163377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3DE6F-1E96-48BD-AE3B-07AD3944E56B}"/>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F8DC66A1-0414-4D8B-8C5E-A1032D6C7782}"/>
              </a:ext>
            </a:extLst>
          </p:cNvPr>
          <p:cNvPicPr>
            <a:picLocks noGrp="1" noChangeAspect="1"/>
          </p:cNvPicPr>
          <p:nvPr>
            <p:ph idx="1"/>
          </p:nvPr>
        </p:nvPicPr>
        <p:blipFill>
          <a:blip r:embed="rId2"/>
          <a:stretch>
            <a:fillRect/>
          </a:stretch>
        </p:blipFill>
        <p:spPr>
          <a:xfrm>
            <a:off x="880110" y="2160794"/>
            <a:ext cx="3109047" cy="2308685"/>
          </a:xfrm>
          <a:prstGeom prst="rect">
            <a:avLst/>
          </a:prstGeom>
        </p:spPr>
      </p:pic>
      <p:pic>
        <p:nvPicPr>
          <p:cNvPr id="7" name="Content Placeholder 3">
            <a:extLst>
              <a:ext uri="{FF2B5EF4-FFF2-40B4-BE49-F238E27FC236}">
                <a16:creationId xmlns:a16="http://schemas.microsoft.com/office/drawing/2014/main" id="{45AC66B4-5359-4EA6-8FBA-AB2BE0F5CCB8}"/>
              </a:ext>
            </a:extLst>
          </p:cNvPr>
          <p:cNvPicPr>
            <a:picLocks noChangeAspect="1"/>
          </p:cNvPicPr>
          <p:nvPr/>
        </p:nvPicPr>
        <p:blipFill>
          <a:blip r:embed="rId3"/>
          <a:stretch>
            <a:fillRect/>
          </a:stretch>
        </p:blipFill>
        <p:spPr>
          <a:xfrm>
            <a:off x="4560570" y="2168128"/>
            <a:ext cx="2986088" cy="2521744"/>
          </a:xfrm>
          <a:prstGeom prst="rect">
            <a:avLst/>
          </a:prstGeom>
        </p:spPr>
      </p:pic>
      <p:sp>
        <p:nvSpPr>
          <p:cNvPr id="3" name="TextBox 2">
            <a:extLst>
              <a:ext uri="{FF2B5EF4-FFF2-40B4-BE49-F238E27FC236}">
                <a16:creationId xmlns:a16="http://schemas.microsoft.com/office/drawing/2014/main" id="{7932943E-1B4A-4B9B-B71F-31DC2A3FC402}"/>
              </a:ext>
            </a:extLst>
          </p:cNvPr>
          <p:cNvSpPr txBox="1"/>
          <p:nvPr/>
        </p:nvSpPr>
        <p:spPr>
          <a:xfrm>
            <a:off x="1123545" y="5147148"/>
            <a:ext cx="6423113" cy="646331"/>
          </a:xfrm>
          <a:prstGeom prst="rect">
            <a:avLst/>
          </a:prstGeom>
          <a:noFill/>
        </p:spPr>
        <p:txBody>
          <a:bodyPr wrap="square" rtlCol="0">
            <a:spAutoFit/>
          </a:bodyPr>
          <a:lstStyle/>
          <a:p>
            <a:r>
              <a:rPr lang="en-US" dirty="0"/>
              <a:t>Answers:   C                                                                              </a:t>
            </a:r>
            <a:r>
              <a:rPr lang="en-US" dirty="0" err="1"/>
              <a:t>C</a:t>
            </a:r>
            <a:endParaRPr lang="en-US" dirty="0"/>
          </a:p>
        </p:txBody>
      </p:sp>
    </p:spTree>
    <p:extLst>
      <p:ext uri="{BB962C8B-B14F-4D97-AF65-F5344CB8AC3E}">
        <p14:creationId xmlns:p14="http://schemas.microsoft.com/office/powerpoint/2010/main" val="373350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08CD4-B717-4065-A7DE-7A4BBB1AD7D2}"/>
              </a:ext>
            </a:extLst>
          </p:cNvPr>
          <p:cNvSpPr>
            <a:spLocks noGrp="1"/>
          </p:cNvSpPr>
          <p:nvPr>
            <p:ph type="title"/>
          </p:nvPr>
        </p:nvSpPr>
        <p:spPr>
          <a:xfrm>
            <a:off x="349623" y="1172584"/>
            <a:ext cx="8229600" cy="1143000"/>
          </a:xfrm>
        </p:spPr>
        <p:txBody>
          <a:bodyPr/>
          <a:lstStyle/>
          <a:p>
            <a:r>
              <a:rPr lang="en-US" sz="4400" dirty="0"/>
              <a:t>Macro 2006</a:t>
            </a:r>
          </a:p>
        </p:txBody>
      </p:sp>
      <p:pic>
        <p:nvPicPr>
          <p:cNvPr id="4" name="Content Placeholder 3">
            <a:extLst>
              <a:ext uri="{FF2B5EF4-FFF2-40B4-BE49-F238E27FC236}">
                <a16:creationId xmlns:a16="http://schemas.microsoft.com/office/drawing/2014/main" id="{17F6B174-DAA4-4BEC-9A91-6401B1E8E55A}"/>
              </a:ext>
            </a:extLst>
          </p:cNvPr>
          <p:cNvPicPr>
            <a:picLocks noGrp="1" noChangeAspect="1"/>
          </p:cNvPicPr>
          <p:nvPr>
            <p:ph idx="1"/>
          </p:nvPr>
        </p:nvPicPr>
        <p:blipFill>
          <a:blip r:embed="rId2"/>
          <a:stretch>
            <a:fillRect/>
          </a:stretch>
        </p:blipFill>
        <p:spPr>
          <a:xfrm>
            <a:off x="0" y="2139846"/>
            <a:ext cx="9024992" cy="3701555"/>
          </a:xfrm>
          <a:prstGeom prst="rect">
            <a:avLst/>
          </a:prstGeom>
        </p:spPr>
      </p:pic>
    </p:spTree>
    <p:extLst>
      <p:ext uri="{BB962C8B-B14F-4D97-AF65-F5344CB8AC3E}">
        <p14:creationId xmlns:p14="http://schemas.microsoft.com/office/powerpoint/2010/main" val="34385330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8647A-DFA7-4B2C-96A1-52E875F22912}"/>
              </a:ext>
            </a:extLst>
          </p:cNvPr>
          <p:cNvSpPr>
            <a:spLocks noGrp="1"/>
          </p:cNvSpPr>
          <p:nvPr>
            <p:ph type="title"/>
          </p:nvPr>
        </p:nvSpPr>
        <p:spPr/>
        <p:txBody>
          <a:bodyPr/>
          <a:lstStyle/>
          <a:p>
            <a:r>
              <a:rPr lang="en-US" sz="4400" dirty="0"/>
              <a:t>Answers to Macro 2006 </a:t>
            </a:r>
          </a:p>
        </p:txBody>
      </p:sp>
      <p:pic>
        <p:nvPicPr>
          <p:cNvPr id="5" name="Content Placeholder 4">
            <a:extLst>
              <a:ext uri="{FF2B5EF4-FFF2-40B4-BE49-F238E27FC236}">
                <a16:creationId xmlns:a16="http://schemas.microsoft.com/office/drawing/2014/main" id="{20364506-BADB-47C7-89A8-27933AD4968B}"/>
              </a:ext>
            </a:extLst>
          </p:cNvPr>
          <p:cNvPicPr>
            <a:picLocks noGrp="1" noChangeAspect="1"/>
          </p:cNvPicPr>
          <p:nvPr>
            <p:ph idx="1"/>
          </p:nvPr>
        </p:nvPicPr>
        <p:blipFill>
          <a:blip r:embed="rId2"/>
          <a:stretch>
            <a:fillRect/>
          </a:stretch>
        </p:blipFill>
        <p:spPr>
          <a:xfrm>
            <a:off x="688489" y="1942085"/>
            <a:ext cx="7637929" cy="4630408"/>
          </a:xfrm>
        </p:spPr>
      </p:pic>
    </p:spTree>
    <p:extLst>
      <p:ext uri="{BB962C8B-B14F-4D97-AF65-F5344CB8AC3E}">
        <p14:creationId xmlns:p14="http://schemas.microsoft.com/office/powerpoint/2010/main" val="22526222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B7606-11B3-47B1-B55D-512DFBB419F8}"/>
              </a:ext>
            </a:extLst>
          </p:cNvPr>
          <p:cNvSpPr>
            <a:spLocks noGrp="1"/>
          </p:cNvSpPr>
          <p:nvPr>
            <p:ph type="title"/>
          </p:nvPr>
        </p:nvSpPr>
        <p:spPr/>
        <p:txBody>
          <a:bodyPr/>
          <a:lstStyle/>
          <a:p>
            <a:r>
              <a:rPr lang="en-US" sz="4400" dirty="0"/>
              <a:t>Scenario</a:t>
            </a:r>
          </a:p>
        </p:txBody>
      </p:sp>
      <p:graphicFrame>
        <p:nvGraphicFramePr>
          <p:cNvPr id="4" name="Table 4">
            <a:extLst>
              <a:ext uri="{FF2B5EF4-FFF2-40B4-BE49-F238E27FC236}">
                <a16:creationId xmlns:a16="http://schemas.microsoft.com/office/drawing/2014/main" id="{38962B42-DBE7-405C-B8EE-E25F4C720EC4}"/>
              </a:ext>
            </a:extLst>
          </p:cNvPr>
          <p:cNvGraphicFramePr>
            <a:graphicFrameLocks noGrp="1"/>
          </p:cNvGraphicFramePr>
          <p:nvPr>
            <p:ph idx="1"/>
          </p:nvPr>
        </p:nvGraphicFramePr>
        <p:xfrm>
          <a:off x="628650" y="2226469"/>
          <a:ext cx="7886700" cy="169164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1831333655"/>
                    </a:ext>
                  </a:extLst>
                </a:gridCol>
                <a:gridCol w="3943350">
                  <a:extLst>
                    <a:ext uri="{9D8B030D-6E8A-4147-A177-3AD203B41FA5}">
                      <a16:colId xmlns:a16="http://schemas.microsoft.com/office/drawing/2014/main" val="165889928"/>
                    </a:ext>
                  </a:extLst>
                </a:gridCol>
              </a:tblGrid>
              <a:tr h="278130">
                <a:tc>
                  <a:txBody>
                    <a:bodyPr/>
                    <a:lstStyle/>
                    <a:p>
                      <a:r>
                        <a:rPr lang="en-US" sz="1400" dirty="0"/>
                        <a:t>Population</a:t>
                      </a:r>
                    </a:p>
                  </a:txBody>
                  <a:tcPr marL="73046" marR="73046" marT="34290" marB="34290"/>
                </a:tc>
                <a:tc>
                  <a:txBody>
                    <a:bodyPr/>
                    <a:lstStyle/>
                    <a:p>
                      <a:r>
                        <a:rPr lang="en-US" sz="1400" dirty="0"/>
                        <a:t>200 million</a:t>
                      </a:r>
                    </a:p>
                  </a:txBody>
                  <a:tcPr marL="73046" marR="73046" marT="34290" marB="34290"/>
                </a:tc>
                <a:extLst>
                  <a:ext uri="{0D108BD9-81ED-4DB2-BD59-A6C34878D82A}">
                    <a16:rowId xmlns:a16="http://schemas.microsoft.com/office/drawing/2014/main" val="29661382"/>
                  </a:ext>
                </a:extLst>
              </a:tr>
              <a:tr h="278130">
                <a:tc>
                  <a:txBody>
                    <a:bodyPr/>
                    <a:lstStyle/>
                    <a:p>
                      <a:r>
                        <a:rPr lang="en-US" sz="1400" dirty="0"/>
                        <a:t>Full time students</a:t>
                      </a:r>
                    </a:p>
                  </a:txBody>
                  <a:tcPr marL="73046" marR="73046" marT="34290" marB="34290"/>
                </a:tc>
                <a:tc>
                  <a:txBody>
                    <a:bodyPr/>
                    <a:lstStyle/>
                    <a:p>
                      <a:r>
                        <a:rPr lang="en-US" sz="1400" dirty="0"/>
                        <a:t>20 million</a:t>
                      </a:r>
                    </a:p>
                  </a:txBody>
                  <a:tcPr marL="73046" marR="73046" marT="34290" marB="34290"/>
                </a:tc>
                <a:extLst>
                  <a:ext uri="{0D108BD9-81ED-4DB2-BD59-A6C34878D82A}">
                    <a16:rowId xmlns:a16="http://schemas.microsoft.com/office/drawing/2014/main" val="293682005"/>
                  </a:ext>
                </a:extLst>
              </a:tr>
              <a:tr h="278130">
                <a:tc>
                  <a:txBody>
                    <a:bodyPr/>
                    <a:lstStyle/>
                    <a:p>
                      <a:r>
                        <a:rPr lang="en-US" sz="1400" dirty="0"/>
                        <a:t>People not working and not looking</a:t>
                      </a:r>
                    </a:p>
                  </a:txBody>
                  <a:tcPr marL="73046" marR="73046" marT="34290" marB="34290"/>
                </a:tc>
                <a:tc>
                  <a:txBody>
                    <a:bodyPr/>
                    <a:lstStyle/>
                    <a:p>
                      <a:r>
                        <a:rPr lang="en-US" sz="1400" dirty="0"/>
                        <a:t>25 million</a:t>
                      </a:r>
                    </a:p>
                  </a:txBody>
                  <a:tcPr marL="73046" marR="73046" marT="34290" marB="34290"/>
                </a:tc>
                <a:extLst>
                  <a:ext uri="{0D108BD9-81ED-4DB2-BD59-A6C34878D82A}">
                    <a16:rowId xmlns:a16="http://schemas.microsoft.com/office/drawing/2014/main" val="3858726782"/>
                  </a:ext>
                </a:extLst>
              </a:tr>
              <a:tr h="278130">
                <a:tc>
                  <a:txBody>
                    <a:bodyPr/>
                    <a:lstStyle/>
                    <a:p>
                      <a:r>
                        <a:rPr lang="en-US" sz="1400" dirty="0"/>
                        <a:t>Full time workers</a:t>
                      </a:r>
                    </a:p>
                  </a:txBody>
                  <a:tcPr marL="73046" marR="73046" marT="34290" marB="34290"/>
                </a:tc>
                <a:tc>
                  <a:txBody>
                    <a:bodyPr/>
                    <a:lstStyle/>
                    <a:p>
                      <a:r>
                        <a:rPr lang="en-US" sz="1400" dirty="0"/>
                        <a:t>20 million</a:t>
                      </a:r>
                    </a:p>
                  </a:txBody>
                  <a:tcPr marL="73046" marR="73046" marT="34290" marB="34290"/>
                </a:tc>
                <a:extLst>
                  <a:ext uri="{0D108BD9-81ED-4DB2-BD59-A6C34878D82A}">
                    <a16:rowId xmlns:a16="http://schemas.microsoft.com/office/drawing/2014/main" val="4053040459"/>
                  </a:ext>
                </a:extLst>
              </a:tr>
              <a:tr h="278130">
                <a:tc>
                  <a:txBody>
                    <a:bodyPr/>
                    <a:lstStyle/>
                    <a:p>
                      <a:r>
                        <a:rPr lang="en-US" sz="1400" dirty="0"/>
                        <a:t>Part time workers</a:t>
                      </a:r>
                    </a:p>
                  </a:txBody>
                  <a:tcPr marL="73046" marR="73046" marT="34290" marB="34290"/>
                </a:tc>
                <a:tc>
                  <a:txBody>
                    <a:bodyPr/>
                    <a:lstStyle/>
                    <a:p>
                      <a:r>
                        <a:rPr lang="en-US" sz="1400" dirty="0"/>
                        <a:t>40 million</a:t>
                      </a:r>
                    </a:p>
                  </a:txBody>
                  <a:tcPr marL="73046" marR="73046" marT="34290" marB="34290"/>
                </a:tc>
                <a:extLst>
                  <a:ext uri="{0D108BD9-81ED-4DB2-BD59-A6C34878D82A}">
                    <a16:rowId xmlns:a16="http://schemas.microsoft.com/office/drawing/2014/main" val="1923936050"/>
                  </a:ext>
                </a:extLst>
              </a:tr>
              <a:tr h="278130">
                <a:tc>
                  <a:txBody>
                    <a:bodyPr/>
                    <a:lstStyle/>
                    <a:p>
                      <a:r>
                        <a:rPr lang="en-US" sz="1400" dirty="0"/>
                        <a:t>People unemployed and looking for work</a:t>
                      </a:r>
                    </a:p>
                  </a:txBody>
                  <a:tcPr marL="73046" marR="73046" marT="34290" marB="34290"/>
                </a:tc>
                <a:tc>
                  <a:txBody>
                    <a:bodyPr/>
                    <a:lstStyle/>
                    <a:p>
                      <a:r>
                        <a:rPr lang="en-US" sz="1400" dirty="0"/>
                        <a:t>40 million</a:t>
                      </a:r>
                    </a:p>
                  </a:txBody>
                  <a:tcPr marL="73046" marR="73046" marT="34290" marB="34290"/>
                </a:tc>
                <a:extLst>
                  <a:ext uri="{0D108BD9-81ED-4DB2-BD59-A6C34878D82A}">
                    <a16:rowId xmlns:a16="http://schemas.microsoft.com/office/drawing/2014/main" val="2165795807"/>
                  </a:ext>
                </a:extLst>
              </a:tr>
            </a:tbl>
          </a:graphicData>
        </a:graphic>
      </p:graphicFrame>
      <p:sp>
        <p:nvSpPr>
          <p:cNvPr id="5" name="TextBox 4">
            <a:extLst>
              <a:ext uri="{FF2B5EF4-FFF2-40B4-BE49-F238E27FC236}">
                <a16:creationId xmlns:a16="http://schemas.microsoft.com/office/drawing/2014/main" id="{BCCF49BF-E48C-4780-AF09-E65B417403DF}"/>
              </a:ext>
            </a:extLst>
          </p:cNvPr>
          <p:cNvSpPr txBox="1"/>
          <p:nvPr/>
        </p:nvSpPr>
        <p:spPr>
          <a:xfrm>
            <a:off x="1032030" y="4446048"/>
            <a:ext cx="7357369" cy="1477328"/>
          </a:xfrm>
          <a:prstGeom prst="rect">
            <a:avLst/>
          </a:prstGeom>
          <a:noFill/>
        </p:spPr>
        <p:txBody>
          <a:bodyPr wrap="square" rtlCol="0">
            <a:spAutoFit/>
          </a:bodyPr>
          <a:lstStyle/>
          <a:p>
            <a:r>
              <a:rPr lang="en-US" dirty="0"/>
              <a:t>What is the UE rate and the participation rate in this country?</a:t>
            </a:r>
          </a:p>
          <a:p>
            <a:pPr marL="257175" indent="-257175">
              <a:buAutoNum type="alphaLcPeriod"/>
            </a:pPr>
            <a:r>
              <a:rPr lang="en-US" dirty="0"/>
              <a:t>UE rate is 40% and participation rate is 24.5%</a:t>
            </a:r>
          </a:p>
          <a:p>
            <a:pPr marL="257175" indent="-257175">
              <a:buAutoNum type="alphaLcPeriod"/>
            </a:pPr>
            <a:r>
              <a:rPr lang="en-US" dirty="0"/>
              <a:t>UE rate is 30% and  participation  rate is 30%</a:t>
            </a:r>
          </a:p>
          <a:p>
            <a:pPr marL="257175" indent="-257175">
              <a:buAutoNum type="alphaLcPeriod"/>
            </a:pPr>
            <a:r>
              <a:rPr lang="en-US" dirty="0"/>
              <a:t>UE rate is 40% and participation rate is 35%</a:t>
            </a:r>
          </a:p>
          <a:p>
            <a:pPr marL="257175" indent="-257175">
              <a:buAutoNum type="alphaLcPeriod"/>
            </a:pPr>
            <a:r>
              <a:rPr lang="en-US" dirty="0"/>
              <a:t>UE rate is 40% and participation rate is 40%</a:t>
            </a:r>
          </a:p>
        </p:txBody>
      </p:sp>
    </p:spTree>
    <p:extLst>
      <p:ext uri="{BB962C8B-B14F-4D97-AF65-F5344CB8AC3E}">
        <p14:creationId xmlns:p14="http://schemas.microsoft.com/office/powerpoint/2010/main" val="846199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5F6C2-0C8E-4CF5-AC77-1CB9EB6795BE}"/>
              </a:ext>
            </a:extLst>
          </p:cNvPr>
          <p:cNvSpPr>
            <a:spLocks noGrp="1"/>
          </p:cNvSpPr>
          <p:nvPr>
            <p:ph type="title"/>
          </p:nvPr>
        </p:nvSpPr>
        <p:spPr>
          <a:xfrm>
            <a:off x="457200" y="591671"/>
            <a:ext cx="8229600" cy="1143000"/>
          </a:xfrm>
        </p:spPr>
        <p:txBody>
          <a:bodyPr>
            <a:normAutofit/>
          </a:bodyPr>
          <a:lstStyle/>
          <a:p>
            <a:r>
              <a:rPr lang="en-US" sz="2000" dirty="0"/>
              <a:t>Where are the highest unemployment lowest unemployment rates? </a:t>
            </a:r>
          </a:p>
        </p:txBody>
      </p:sp>
      <p:pic>
        <p:nvPicPr>
          <p:cNvPr id="9" name="Content Placeholder 8">
            <a:extLst>
              <a:ext uri="{FF2B5EF4-FFF2-40B4-BE49-F238E27FC236}">
                <a16:creationId xmlns:a16="http://schemas.microsoft.com/office/drawing/2014/main" id="{8080987A-220A-41DD-9888-3F86121E2156}"/>
              </a:ext>
            </a:extLst>
          </p:cNvPr>
          <p:cNvPicPr>
            <a:picLocks noGrp="1" noChangeAspect="1"/>
          </p:cNvPicPr>
          <p:nvPr>
            <p:ph idx="1"/>
          </p:nvPr>
        </p:nvPicPr>
        <p:blipFill>
          <a:blip r:embed="rId2"/>
          <a:stretch>
            <a:fillRect/>
          </a:stretch>
        </p:blipFill>
        <p:spPr>
          <a:xfrm>
            <a:off x="715494" y="1675504"/>
            <a:ext cx="7713012" cy="4208929"/>
          </a:xfrm>
        </p:spPr>
      </p:pic>
      <p:sp>
        <p:nvSpPr>
          <p:cNvPr id="12" name="TextBox 11">
            <a:extLst>
              <a:ext uri="{FF2B5EF4-FFF2-40B4-BE49-F238E27FC236}">
                <a16:creationId xmlns:a16="http://schemas.microsoft.com/office/drawing/2014/main" id="{B6DB57F7-4F3B-4C35-8A3D-084859310F10}"/>
              </a:ext>
            </a:extLst>
          </p:cNvPr>
          <p:cNvSpPr txBox="1"/>
          <p:nvPr/>
        </p:nvSpPr>
        <p:spPr>
          <a:xfrm>
            <a:off x="107578" y="5943600"/>
            <a:ext cx="9144000" cy="461665"/>
          </a:xfrm>
          <a:prstGeom prst="rect">
            <a:avLst/>
          </a:prstGeom>
          <a:noFill/>
        </p:spPr>
        <p:txBody>
          <a:bodyPr wrap="square" rtlCol="0">
            <a:spAutoFit/>
          </a:bodyPr>
          <a:lstStyle/>
          <a:p>
            <a:r>
              <a:rPr lang="en-US" sz="1200" i="1" dirty="0"/>
              <a:t>https://www.usnews.com/news/best-states/articles/unemployment-rate-by-state#:~:text=New%20Jersey%20had%20the%20highest,state%2C%20according%20to%20BLS%20data.</a:t>
            </a:r>
          </a:p>
        </p:txBody>
      </p:sp>
    </p:spTree>
    <p:extLst>
      <p:ext uri="{BB962C8B-B14F-4D97-AF65-F5344CB8AC3E}">
        <p14:creationId xmlns:p14="http://schemas.microsoft.com/office/powerpoint/2010/main" val="1714117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Minimum Wage</a:t>
            </a:r>
          </a:p>
        </p:txBody>
      </p:sp>
      <p:pic>
        <p:nvPicPr>
          <p:cNvPr id="4" name="Content Placeholder 3"/>
          <p:cNvPicPr>
            <a:picLocks noGrp="1" noChangeAspect="1"/>
          </p:cNvPicPr>
          <p:nvPr>
            <p:ph idx="1"/>
          </p:nvPr>
        </p:nvPicPr>
        <p:blipFill>
          <a:blip r:embed="rId2"/>
          <a:stretch>
            <a:fillRect/>
          </a:stretch>
        </p:blipFill>
        <p:spPr>
          <a:xfrm>
            <a:off x="1324553" y="1818042"/>
            <a:ext cx="5969131" cy="3785966"/>
          </a:xfrm>
          <a:prstGeom prst="rect">
            <a:avLst/>
          </a:prstGeom>
        </p:spPr>
      </p:pic>
      <p:sp>
        <p:nvSpPr>
          <p:cNvPr id="5" name="Rectangle 4"/>
          <p:cNvSpPr/>
          <p:nvPr/>
        </p:nvSpPr>
        <p:spPr>
          <a:xfrm rot="10800000" flipV="1">
            <a:off x="0" y="5604008"/>
            <a:ext cx="9143999" cy="830997"/>
          </a:xfrm>
          <a:prstGeom prst="rect">
            <a:avLst/>
          </a:prstGeom>
        </p:spPr>
        <p:txBody>
          <a:bodyPr wrap="square">
            <a:spAutoFit/>
          </a:bodyPr>
          <a:lstStyle/>
          <a:p>
            <a:r>
              <a:rPr lang="en-US" sz="1600" i="1" dirty="0"/>
              <a:t>https://www.deputy.com/blog/list-of-u-s-minimum-wage-increases-in-2018?hsCtaTracking=0063c629-5041-4413-9c6b-21da26f5dd37%7C750166be-07ba-4bb6-a1c7-a1dbab69e783</a:t>
            </a:r>
          </a:p>
        </p:txBody>
      </p:sp>
    </p:spTree>
    <p:extLst>
      <p:ext uri="{BB962C8B-B14F-4D97-AF65-F5344CB8AC3E}">
        <p14:creationId xmlns:p14="http://schemas.microsoft.com/office/powerpoint/2010/main" val="15127684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What are the jobs of the future</a:t>
            </a:r>
            <a:r>
              <a:rPr lang="en-US" sz="4400" dirty="0"/>
              <a:t>?</a:t>
            </a:r>
          </a:p>
        </p:txBody>
      </p:sp>
      <p:sp>
        <p:nvSpPr>
          <p:cNvPr id="3" name="Content Placeholder 2"/>
          <p:cNvSpPr>
            <a:spLocks noGrp="1"/>
          </p:cNvSpPr>
          <p:nvPr>
            <p:ph idx="1"/>
          </p:nvPr>
        </p:nvSpPr>
        <p:spPr/>
        <p:txBody>
          <a:bodyPr/>
          <a:lstStyle/>
          <a:p>
            <a:pPr marL="0" indent="0">
              <a:buNone/>
            </a:pPr>
            <a:r>
              <a:rPr lang="en-US" dirty="0">
                <a:hlinkClick r:id="rId2"/>
              </a:rPr>
              <a:t>https://www.businessinsider.com/best-jobs-future-growth</a:t>
            </a:r>
            <a:endParaRPr lang="en-US" dirty="0"/>
          </a:p>
          <a:p>
            <a:endParaRPr lang="en-US" dirty="0"/>
          </a:p>
          <a:p>
            <a:endParaRPr lang="en-US" dirty="0"/>
          </a:p>
        </p:txBody>
      </p:sp>
      <p:pic>
        <p:nvPicPr>
          <p:cNvPr id="4" name="Picture 3"/>
          <p:cNvPicPr>
            <a:picLocks noChangeAspect="1"/>
          </p:cNvPicPr>
          <p:nvPr/>
        </p:nvPicPr>
        <p:blipFill>
          <a:blip r:embed="rId3"/>
          <a:stretch>
            <a:fillRect/>
          </a:stretch>
        </p:blipFill>
        <p:spPr>
          <a:xfrm>
            <a:off x="401596" y="2905344"/>
            <a:ext cx="5073510" cy="2704662"/>
          </a:xfrm>
          <a:prstGeom prst="rect">
            <a:avLst/>
          </a:prstGeom>
        </p:spPr>
      </p:pic>
      <p:pic>
        <p:nvPicPr>
          <p:cNvPr id="5" name="Picture 4"/>
          <p:cNvPicPr>
            <a:picLocks noChangeAspect="1"/>
          </p:cNvPicPr>
          <p:nvPr/>
        </p:nvPicPr>
        <p:blipFill>
          <a:blip r:embed="rId4"/>
          <a:stretch>
            <a:fillRect/>
          </a:stretch>
        </p:blipFill>
        <p:spPr>
          <a:xfrm>
            <a:off x="5727213" y="2821974"/>
            <a:ext cx="2536031" cy="3178776"/>
          </a:xfrm>
          <a:prstGeom prst="rect">
            <a:avLst/>
          </a:prstGeom>
        </p:spPr>
      </p:pic>
    </p:spTree>
    <p:extLst>
      <p:ext uri="{BB962C8B-B14F-4D97-AF65-F5344CB8AC3E}">
        <p14:creationId xmlns:p14="http://schemas.microsoft.com/office/powerpoint/2010/main" val="36402712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6B5AC-3BC3-4FEA-B3A2-4F4B0C18F73B}"/>
              </a:ext>
            </a:extLst>
          </p:cNvPr>
          <p:cNvSpPr>
            <a:spLocks noGrp="1"/>
          </p:cNvSpPr>
          <p:nvPr>
            <p:ph type="title"/>
          </p:nvPr>
        </p:nvSpPr>
        <p:spPr/>
        <p:txBody>
          <a:bodyPr/>
          <a:lstStyle/>
          <a:p>
            <a:r>
              <a:rPr lang="en-US" sz="4400" dirty="0"/>
              <a:t>Job Activity</a:t>
            </a:r>
          </a:p>
        </p:txBody>
      </p:sp>
      <p:sp>
        <p:nvSpPr>
          <p:cNvPr id="3" name="Content Placeholder 2">
            <a:extLst>
              <a:ext uri="{FF2B5EF4-FFF2-40B4-BE49-F238E27FC236}">
                <a16:creationId xmlns:a16="http://schemas.microsoft.com/office/drawing/2014/main" id="{1219C7C2-D53D-408D-8D6A-568D615707B3}"/>
              </a:ext>
            </a:extLst>
          </p:cNvPr>
          <p:cNvSpPr>
            <a:spLocks noGrp="1"/>
          </p:cNvSpPr>
          <p:nvPr>
            <p:ph idx="1"/>
          </p:nvPr>
        </p:nvSpPr>
        <p:spPr>
          <a:xfrm>
            <a:off x="457200" y="1893346"/>
            <a:ext cx="8229600" cy="3779520"/>
          </a:xfrm>
        </p:spPr>
        <p:txBody>
          <a:bodyPr/>
          <a:lstStyle/>
          <a:p>
            <a:r>
              <a:rPr lang="en-US" sz="2400" dirty="0"/>
              <a:t>Have students research the current job market. Select a job or career that they are interested in.</a:t>
            </a:r>
          </a:p>
          <a:p>
            <a:pPr>
              <a:buFont typeface="Wingdings" panose="05000000000000000000" pitchFamily="2" charset="2"/>
              <a:buChar char="ü"/>
            </a:pPr>
            <a:r>
              <a:rPr lang="en-US" sz="2400" dirty="0"/>
              <a:t>What </a:t>
            </a:r>
            <a:r>
              <a:rPr lang="en-US" sz="2400" dirty="0">
                <a:solidFill>
                  <a:srgbClr val="7A9900"/>
                </a:solidFill>
              </a:rPr>
              <a:t>educational background </a:t>
            </a:r>
            <a:r>
              <a:rPr lang="en-US" sz="2400" dirty="0"/>
              <a:t>is necessary for this career?</a:t>
            </a:r>
          </a:p>
          <a:p>
            <a:pPr>
              <a:buFont typeface="Wingdings" panose="05000000000000000000" pitchFamily="2" charset="2"/>
              <a:buChar char="ü"/>
            </a:pPr>
            <a:r>
              <a:rPr lang="en-US" sz="2400" dirty="0"/>
              <a:t>What is the </a:t>
            </a:r>
            <a:r>
              <a:rPr lang="en-US" sz="2400" dirty="0">
                <a:solidFill>
                  <a:srgbClr val="7A9900"/>
                </a:solidFill>
              </a:rPr>
              <a:t>growth potential </a:t>
            </a:r>
            <a:r>
              <a:rPr lang="en-US" sz="2400" dirty="0"/>
              <a:t>for this type of job/career?</a:t>
            </a:r>
          </a:p>
          <a:p>
            <a:pPr>
              <a:buFont typeface="Wingdings" panose="05000000000000000000" pitchFamily="2" charset="2"/>
              <a:buChar char="ü"/>
            </a:pPr>
            <a:r>
              <a:rPr lang="en-US" sz="2400" dirty="0"/>
              <a:t>What is the </a:t>
            </a:r>
            <a:r>
              <a:rPr lang="en-US" sz="2400" dirty="0" err="1">
                <a:solidFill>
                  <a:srgbClr val="7A9900"/>
                </a:solidFill>
              </a:rPr>
              <a:t>payscale</a:t>
            </a:r>
            <a:r>
              <a:rPr lang="en-US" sz="2400" dirty="0"/>
              <a:t> for this job/career in this area of the country?</a:t>
            </a:r>
          </a:p>
          <a:p>
            <a:pPr>
              <a:buFont typeface="Wingdings" panose="05000000000000000000" pitchFamily="2" charset="2"/>
              <a:buChar char="ü"/>
            </a:pPr>
            <a:r>
              <a:rPr lang="en-US" sz="2400" dirty="0"/>
              <a:t>Are company </a:t>
            </a:r>
            <a:r>
              <a:rPr lang="en-US" sz="2400" dirty="0">
                <a:solidFill>
                  <a:srgbClr val="7A9900"/>
                </a:solidFill>
              </a:rPr>
              <a:t>internships</a:t>
            </a:r>
            <a:r>
              <a:rPr lang="en-US" sz="2400" dirty="0"/>
              <a:t> a path to success?</a:t>
            </a:r>
          </a:p>
          <a:p>
            <a:pPr>
              <a:buFont typeface="Wingdings" panose="05000000000000000000" pitchFamily="2" charset="2"/>
              <a:buChar char="ü"/>
            </a:pPr>
            <a:r>
              <a:rPr lang="en-US" sz="2400" dirty="0"/>
              <a:t>Have students research how to create a </a:t>
            </a:r>
            <a:r>
              <a:rPr lang="en-US" sz="2400" dirty="0">
                <a:solidFill>
                  <a:srgbClr val="7A9900"/>
                </a:solidFill>
              </a:rPr>
              <a:t>resume</a:t>
            </a:r>
            <a:r>
              <a:rPr lang="en-US" sz="2400" dirty="0"/>
              <a:t> for a job. </a:t>
            </a:r>
          </a:p>
          <a:p>
            <a:pPr marL="0" indent="0">
              <a:buNone/>
            </a:pPr>
            <a:endParaRPr lang="en-US" dirty="0"/>
          </a:p>
        </p:txBody>
      </p:sp>
    </p:spTree>
    <p:extLst>
      <p:ext uri="{BB962C8B-B14F-4D97-AF65-F5344CB8AC3E}">
        <p14:creationId xmlns:p14="http://schemas.microsoft.com/office/powerpoint/2010/main" val="3682020816"/>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93BEB-38AF-4917-BE97-9BA8DB7EFDFB}"/>
              </a:ext>
            </a:extLst>
          </p:cNvPr>
          <p:cNvSpPr>
            <a:spLocks noGrp="1"/>
          </p:cNvSpPr>
          <p:nvPr>
            <p:ph type="title"/>
          </p:nvPr>
        </p:nvSpPr>
        <p:spPr/>
        <p:txBody>
          <a:bodyPr/>
          <a:lstStyle/>
          <a:p>
            <a:r>
              <a:rPr lang="en-US" sz="2000" dirty="0"/>
              <a:t>https://www.econedlink.org/resources/the-unemployment-game/</a:t>
            </a:r>
          </a:p>
        </p:txBody>
      </p:sp>
      <p:sp>
        <p:nvSpPr>
          <p:cNvPr id="3" name="Content Placeholder 2">
            <a:extLst>
              <a:ext uri="{FF2B5EF4-FFF2-40B4-BE49-F238E27FC236}">
                <a16:creationId xmlns:a16="http://schemas.microsoft.com/office/drawing/2014/main" id="{0502139D-732B-4C8F-B17A-DDBA86264BDC}"/>
              </a:ext>
            </a:extLst>
          </p:cNvPr>
          <p:cNvSpPr>
            <a:spLocks noGrp="1"/>
          </p:cNvSpPr>
          <p:nvPr>
            <p:ph idx="1"/>
          </p:nvPr>
        </p:nvSpPr>
        <p:spPr/>
        <p:txBody>
          <a:bodyPr/>
          <a:lstStyle/>
          <a:p>
            <a:endParaRPr lang="en-US" dirty="0"/>
          </a:p>
        </p:txBody>
      </p:sp>
      <p:sp>
        <p:nvSpPr>
          <p:cNvPr id="5" name="TextBox 4">
            <a:extLst>
              <a:ext uri="{FF2B5EF4-FFF2-40B4-BE49-F238E27FC236}">
                <a16:creationId xmlns:a16="http://schemas.microsoft.com/office/drawing/2014/main" id="{894456D7-0355-4ED8-B525-07350DC51388}"/>
              </a:ext>
            </a:extLst>
          </p:cNvPr>
          <p:cNvSpPr txBox="1"/>
          <p:nvPr/>
        </p:nvSpPr>
        <p:spPr>
          <a:xfrm>
            <a:off x="367645" y="2377439"/>
            <a:ext cx="8229600" cy="2031325"/>
          </a:xfrm>
          <a:prstGeom prst="rect">
            <a:avLst/>
          </a:prstGeom>
          <a:noFill/>
        </p:spPr>
        <p:txBody>
          <a:bodyPr wrap="square">
            <a:spAutoFit/>
          </a:bodyPr>
          <a:lstStyle/>
          <a:p>
            <a:pPr algn="l" fontAlgn="base" latinLnBrk="0"/>
            <a:endParaRPr lang="en-US" b="0" i="0" dirty="0">
              <a:solidFill>
                <a:srgbClr val="000000"/>
              </a:solidFill>
              <a:effectLst/>
              <a:latin typeface="effra"/>
            </a:endParaRPr>
          </a:p>
          <a:p>
            <a:pPr algn="l" fontAlgn="base" latinLnBrk="0"/>
            <a:endParaRPr lang="en-US" dirty="0">
              <a:solidFill>
                <a:srgbClr val="000000"/>
              </a:solidFill>
              <a:latin typeface="effra"/>
            </a:endParaRPr>
          </a:p>
          <a:p>
            <a:pPr algn="l" fontAlgn="base" latinLnBrk="0"/>
            <a:r>
              <a:rPr lang="en-US" b="0" i="0" dirty="0">
                <a:solidFill>
                  <a:srgbClr val="000000"/>
                </a:solidFill>
                <a:effectLst/>
                <a:latin typeface="effra"/>
              </a:rPr>
              <a:t>Objective</a:t>
            </a:r>
          </a:p>
          <a:p>
            <a:pPr algn="l" fontAlgn="base" latinLnBrk="0"/>
            <a:r>
              <a:rPr lang="en-US" b="0" i="0" dirty="0">
                <a:solidFill>
                  <a:srgbClr val="474747"/>
                </a:solidFill>
                <a:effectLst/>
                <a:latin typeface="effra"/>
              </a:rPr>
              <a:t>Students will be able to:</a:t>
            </a:r>
          </a:p>
          <a:p>
            <a:pPr algn="l" fontAlgn="base" latinLnBrk="0">
              <a:buFont typeface="Arial" panose="020B0604020202020204" pitchFamily="34" charset="0"/>
              <a:buChar char="•"/>
            </a:pPr>
            <a:r>
              <a:rPr lang="en-US" b="0" i="0" dirty="0">
                <a:solidFill>
                  <a:srgbClr val="545454"/>
                </a:solidFill>
                <a:effectLst/>
                <a:latin typeface="effra"/>
              </a:rPr>
              <a:t>Understand the unemployment rate statistic and how it is determined.</a:t>
            </a:r>
          </a:p>
          <a:p>
            <a:pPr algn="l" fontAlgn="base" latinLnBrk="0">
              <a:buFont typeface="Arial" panose="020B0604020202020204" pitchFamily="34" charset="0"/>
              <a:buChar char="•"/>
            </a:pPr>
            <a:r>
              <a:rPr lang="en-US" b="0" i="0" dirty="0">
                <a:solidFill>
                  <a:srgbClr val="545454"/>
                </a:solidFill>
                <a:effectLst/>
                <a:latin typeface="effra"/>
              </a:rPr>
              <a:t>Understand the labor force participation rate statistic and how it is determined.</a:t>
            </a:r>
          </a:p>
          <a:p>
            <a:pPr algn="l" fontAlgn="base" latinLnBrk="0">
              <a:buFont typeface="Arial" panose="020B0604020202020204" pitchFamily="34" charset="0"/>
              <a:buChar char="•"/>
            </a:pPr>
            <a:r>
              <a:rPr lang="en-US" b="0" i="0" dirty="0">
                <a:solidFill>
                  <a:srgbClr val="545454"/>
                </a:solidFill>
                <a:effectLst/>
                <a:latin typeface="effra"/>
              </a:rPr>
              <a:t>Demonstrate their understanding of labor markets through a market activity.</a:t>
            </a:r>
          </a:p>
        </p:txBody>
      </p:sp>
      <p:sp>
        <p:nvSpPr>
          <p:cNvPr id="6" name="TextBox 5">
            <a:extLst>
              <a:ext uri="{FF2B5EF4-FFF2-40B4-BE49-F238E27FC236}">
                <a16:creationId xmlns:a16="http://schemas.microsoft.com/office/drawing/2014/main" id="{9885E68E-0D21-4E2D-AF80-920D958E6F73}"/>
              </a:ext>
            </a:extLst>
          </p:cNvPr>
          <p:cNvSpPr txBox="1"/>
          <p:nvPr/>
        </p:nvSpPr>
        <p:spPr>
          <a:xfrm>
            <a:off x="546755" y="4408764"/>
            <a:ext cx="7946796" cy="1754326"/>
          </a:xfrm>
          <a:prstGeom prst="rect">
            <a:avLst/>
          </a:prstGeom>
          <a:noFill/>
        </p:spPr>
        <p:txBody>
          <a:bodyPr wrap="square" rtlCol="0">
            <a:spAutoFit/>
          </a:bodyPr>
          <a:lstStyle/>
          <a:p>
            <a:pPr algn="l" fontAlgn="base" latinLnBrk="0"/>
            <a:r>
              <a:rPr lang="en-US" b="0" i="0" u="sng">
                <a:solidFill>
                  <a:srgbClr val="474747"/>
                </a:solidFill>
                <a:effectLst/>
                <a:latin typeface="effra"/>
              </a:rPr>
              <a:t>Individual Activity</a:t>
            </a:r>
            <a:endParaRPr lang="en-US" b="0" i="0">
              <a:solidFill>
                <a:srgbClr val="474747"/>
              </a:solidFill>
              <a:effectLst/>
              <a:latin typeface="effra"/>
            </a:endParaRPr>
          </a:p>
          <a:p>
            <a:pPr algn="l" fontAlgn="base" latinLnBrk="0"/>
            <a:r>
              <a:rPr lang="en-US" b="0" i="0">
                <a:solidFill>
                  <a:srgbClr val="474747"/>
                </a:solidFill>
                <a:effectLst/>
                <a:latin typeface="effra"/>
              </a:rPr>
              <a:t>Have the students log-on to the </a:t>
            </a:r>
            <a:r>
              <a:rPr lang="en-US" b="0" i="0" u="none" strike="noStrike">
                <a:solidFill>
                  <a:srgbClr val="0071BB"/>
                </a:solidFill>
                <a:effectLst/>
                <a:latin typeface="effra"/>
                <a:hlinkClick r:id="rId2"/>
              </a:rPr>
              <a:t>https://www.bls.gov/</a:t>
            </a:r>
            <a:r>
              <a:rPr lang="en-US" b="0" i="0">
                <a:solidFill>
                  <a:srgbClr val="474747"/>
                </a:solidFill>
                <a:effectLst/>
                <a:latin typeface="effra"/>
              </a:rPr>
              <a:t> and determine the unemployment rate and labor force participation rate in the United States, the state you live in, and the metropolitan area closest to where you live. Ask the students to consider why the unemployment rate in your area is higher or lower than the rate in other parts of the country. Review the answers as a class.</a:t>
            </a:r>
          </a:p>
        </p:txBody>
      </p:sp>
    </p:spTree>
    <p:extLst>
      <p:ext uri="{BB962C8B-B14F-4D97-AF65-F5344CB8AC3E}">
        <p14:creationId xmlns:p14="http://schemas.microsoft.com/office/powerpoint/2010/main" val="3739378225"/>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E8F5C9-E9E7-44E6-B632-A84FE0F84549}"/>
              </a:ext>
            </a:extLst>
          </p:cNvPr>
          <p:cNvPicPr>
            <a:picLocks noChangeAspect="1"/>
          </p:cNvPicPr>
          <p:nvPr/>
        </p:nvPicPr>
        <p:blipFill>
          <a:blip r:embed="rId2"/>
          <a:stretch>
            <a:fillRect/>
          </a:stretch>
        </p:blipFill>
        <p:spPr>
          <a:xfrm>
            <a:off x="559209" y="961534"/>
            <a:ext cx="8276570" cy="5637229"/>
          </a:xfrm>
          <a:prstGeom prst="rect">
            <a:avLst/>
          </a:prstGeom>
        </p:spPr>
      </p:pic>
    </p:spTree>
    <p:extLst>
      <p:ext uri="{BB962C8B-B14F-4D97-AF65-F5344CB8AC3E}">
        <p14:creationId xmlns:p14="http://schemas.microsoft.com/office/powerpoint/2010/main" val="267616900"/>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8193"/>
            <a:ext cx="8229600" cy="3779520"/>
          </a:xfrm>
        </p:spPr>
        <p:txBody>
          <a:bodyPr/>
          <a:lstStyle/>
          <a:p>
            <a:pPr marL="0" indent="0">
              <a:buNone/>
            </a:pPr>
            <a:r>
              <a:rPr lang="en-US" dirty="0"/>
              <a:t>People are classified as unemployed if they …</a:t>
            </a:r>
          </a:p>
          <a:p>
            <a:pPr algn="ctr"/>
            <a:r>
              <a:rPr lang="en-US" dirty="0">
                <a:solidFill>
                  <a:schemeClr val="accent3">
                    <a:lumMod val="75000"/>
                  </a:schemeClr>
                </a:solidFill>
              </a:rPr>
              <a:t> do not have a job</a:t>
            </a:r>
          </a:p>
          <a:p>
            <a:pPr algn="ctr"/>
            <a:r>
              <a:rPr lang="en-US" dirty="0">
                <a:solidFill>
                  <a:schemeClr val="accent3">
                    <a:lumMod val="75000"/>
                  </a:schemeClr>
                </a:solidFill>
              </a:rPr>
              <a:t>have actively looked for work in the prior 4 weeks</a:t>
            </a:r>
          </a:p>
          <a:p>
            <a:pPr algn="ctr"/>
            <a:r>
              <a:rPr lang="en-US" dirty="0">
                <a:solidFill>
                  <a:schemeClr val="accent3">
                    <a:lumMod val="75000"/>
                  </a:schemeClr>
                </a:solidFill>
              </a:rPr>
              <a:t>are currently available for work</a:t>
            </a:r>
          </a:p>
          <a:p>
            <a:pPr marL="0" indent="0">
              <a:buNone/>
            </a:pPr>
            <a:r>
              <a:rPr lang="en-US" dirty="0"/>
              <a:t>Actively looking for work may consist of any of the following activities: </a:t>
            </a:r>
          </a:p>
          <a:p>
            <a:pPr algn="ctr">
              <a:buFont typeface="Arial" panose="020B0604020202020204" pitchFamily="34" charset="0"/>
              <a:buChar char="•"/>
            </a:pPr>
            <a:r>
              <a:rPr lang="en-US" dirty="0">
                <a:solidFill>
                  <a:schemeClr val="accent3">
                    <a:lumMod val="75000"/>
                  </a:schemeClr>
                </a:solidFill>
              </a:rPr>
              <a:t>either contacting an employer directly</a:t>
            </a:r>
          </a:p>
          <a:p>
            <a:pPr algn="ctr">
              <a:buFont typeface="Arial" panose="020B0604020202020204" pitchFamily="34" charset="0"/>
              <a:buChar char="•"/>
            </a:pPr>
            <a:r>
              <a:rPr lang="en-US" dirty="0">
                <a:solidFill>
                  <a:schemeClr val="accent3">
                    <a:lumMod val="75000"/>
                  </a:schemeClr>
                </a:solidFill>
              </a:rPr>
              <a:t>having a job interview</a:t>
            </a:r>
          </a:p>
        </p:txBody>
      </p:sp>
    </p:spTree>
    <p:extLst>
      <p:ext uri="{BB962C8B-B14F-4D97-AF65-F5344CB8AC3E}">
        <p14:creationId xmlns:p14="http://schemas.microsoft.com/office/powerpoint/2010/main" val="29104450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0E22F-9AFF-4DB0-8160-DCD963BCFBC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73E67E4-B5C2-44E5-A5FD-BB7EA48D6CE1}"/>
              </a:ext>
            </a:extLst>
          </p:cNvPr>
          <p:cNvPicPr>
            <a:picLocks noGrp="1" noChangeAspect="1"/>
          </p:cNvPicPr>
          <p:nvPr>
            <p:ph idx="1"/>
          </p:nvPr>
        </p:nvPicPr>
        <p:blipFill>
          <a:blip r:embed="rId2"/>
          <a:stretch>
            <a:fillRect/>
          </a:stretch>
        </p:blipFill>
        <p:spPr>
          <a:xfrm>
            <a:off x="371319" y="1343303"/>
            <a:ext cx="8144032" cy="4487662"/>
          </a:xfrm>
        </p:spPr>
      </p:pic>
    </p:spTree>
    <p:extLst>
      <p:ext uri="{BB962C8B-B14F-4D97-AF65-F5344CB8AC3E}">
        <p14:creationId xmlns:p14="http://schemas.microsoft.com/office/powerpoint/2010/main" val="39501733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83700-28C6-4096-98EE-1C4B826C3B2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F3ADE8D-0901-43D5-8FF0-8BB7C3CAF4FC}"/>
              </a:ext>
            </a:extLst>
          </p:cNvPr>
          <p:cNvPicPr>
            <a:picLocks noGrp="1" noChangeAspect="1"/>
          </p:cNvPicPr>
          <p:nvPr>
            <p:ph idx="1"/>
          </p:nvPr>
        </p:nvPicPr>
        <p:blipFill>
          <a:blip r:embed="rId2"/>
          <a:stretch>
            <a:fillRect/>
          </a:stretch>
        </p:blipFill>
        <p:spPr>
          <a:xfrm>
            <a:off x="537327" y="903544"/>
            <a:ext cx="8333295" cy="5638658"/>
          </a:xfrm>
        </p:spPr>
      </p:pic>
    </p:spTree>
    <p:extLst>
      <p:ext uri="{BB962C8B-B14F-4D97-AF65-F5344CB8AC3E}">
        <p14:creationId xmlns:p14="http://schemas.microsoft.com/office/powerpoint/2010/main" val="42126304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E759B-0792-4E85-865B-4168C4D4CEE8}"/>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E0C8DB4D-D4FE-4A07-A699-039500C1E7DE}"/>
              </a:ext>
            </a:extLst>
          </p:cNvPr>
          <p:cNvSpPr>
            <a:spLocks noGrp="1"/>
          </p:cNvSpPr>
          <p:nvPr>
            <p:ph idx="1"/>
          </p:nvPr>
        </p:nvSpPr>
        <p:spPr/>
        <p:txBody>
          <a:bodyPr/>
          <a:lstStyle/>
          <a:p>
            <a:r>
              <a:rPr lang="en-US" sz="5400" dirty="0"/>
              <a:t>We will take a 5-minute break AND THEN TALK ABOUT The National Economics Challenge.</a:t>
            </a:r>
          </a:p>
        </p:txBody>
      </p:sp>
    </p:spTree>
    <p:extLst>
      <p:ext uri="{BB962C8B-B14F-4D97-AF65-F5344CB8AC3E}">
        <p14:creationId xmlns:p14="http://schemas.microsoft.com/office/powerpoint/2010/main" val="3774560623"/>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1C49A-50A7-49D5-B1A2-57AAF226F525}"/>
              </a:ext>
            </a:extLst>
          </p:cNvPr>
          <p:cNvSpPr>
            <a:spLocks noGrp="1"/>
          </p:cNvSpPr>
          <p:nvPr>
            <p:ph type="ctrTitle"/>
          </p:nvPr>
        </p:nvSpPr>
        <p:spPr>
          <a:xfrm>
            <a:off x="756139" y="1145686"/>
            <a:ext cx="7772400" cy="1470025"/>
          </a:xfrm>
        </p:spPr>
        <p:txBody>
          <a:bodyPr/>
          <a:lstStyle/>
          <a:p>
            <a:r>
              <a:rPr lang="en-US" sz="5400" dirty="0">
                <a:latin typeface="Calibri"/>
                <a:ea typeface="ＭＳ Ｐゴシック"/>
                <a:cs typeface="Calibri"/>
              </a:rPr>
              <a:t>Thank You to Our Sponsors!</a:t>
            </a:r>
            <a:endParaRPr lang="en-US" sz="5400" dirty="0"/>
          </a:p>
        </p:txBody>
      </p:sp>
      <p:sp>
        <p:nvSpPr>
          <p:cNvPr id="3" name="Subtitle 2">
            <a:extLst>
              <a:ext uri="{FF2B5EF4-FFF2-40B4-BE49-F238E27FC236}">
                <a16:creationId xmlns:a16="http://schemas.microsoft.com/office/drawing/2014/main" id="{88D6CDAE-25F6-4A13-9FAD-1DA0236E53C3}"/>
              </a:ext>
            </a:extLst>
          </p:cNvPr>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8479" y="2622632"/>
            <a:ext cx="2378110" cy="23781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116" y="2690224"/>
            <a:ext cx="4725799" cy="130297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1831" y="5899538"/>
            <a:ext cx="6217920" cy="594360"/>
          </a:xfrm>
          <a:prstGeom prst="rect">
            <a:avLst/>
          </a:prstGeom>
        </p:spPr>
      </p:pic>
      <p:sp>
        <p:nvSpPr>
          <p:cNvPr id="7" name="Rectangle 6"/>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4015" y="3811687"/>
            <a:ext cx="1905000" cy="1874520"/>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3A7E8432-E2ED-4609-928F-7A71E73514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7274" y="5243613"/>
            <a:ext cx="1188720" cy="1196340"/>
          </a:xfrm>
          <a:prstGeom prst="rect">
            <a:avLst/>
          </a:prstGeom>
        </p:spPr>
      </p:pic>
    </p:spTree>
    <p:extLst>
      <p:ext uri="{BB962C8B-B14F-4D97-AF65-F5344CB8AC3E}">
        <p14:creationId xmlns:p14="http://schemas.microsoft.com/office/powerpoint/2010/main" val="672654274"/>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2" cstate="print">
            <a:extLst>
              <a:ext uri="{28A0092B-C50C-407E-A947-70E740481C1C}">
                <a14:useLocalDpi xmlns:a14="http://schemas.microsoft.com/office/drawing/2010/main" val="0"/>
              </a:ext>
            </a:extLst>
          </a:blip>
          <a:srcRect l="19994" r="794"/>
          <a:stretch/>
        </p:blipFill>
        <p:spPr>
          <a:xfrm>
            <a:off x="3761072" y="917488"/>
            <a:ext cx="5382927" cy="1066393"/>
          </a:xfrm>
          <a:prstGeom prst="rect">
            <a:avLst/>
          </a:prstGeom>
        </p:spPr>
      </p:pic>
      <p:sp>
        <p:nvSpPr>
          <p:cNvPr id="21" name="Rectangle 20"/>
          <p:cNvSpPr/>
          <p:nvPr/>
        </p:nvSpPr>
        <p:spPr>
          <a:xfrm>
            <a:off x="1" y="5520690"/>
            <a:ext cx="9143999" cy="480060"/>
          </a:xfrm>
          <a:prstGeom prst="rect">
            <a:avLst/>
          </a:prstGeom>
          <a:solidFill>
            <a:srgbClr val="7EB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5261" t="14847" r="8883" b="16305"/>
          <a:stretch/>
        </p:blipFill>
        <p:spPr>
          <a:xfrm>
            <a:off x="0" y="1968968"/>
            <a:ext cx="9144000" cy="356616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644" y="1105431"/>
            <a:ext cx="3420644" cy="463285"/>
          </a:xfrm>
          <a:prstGeom prst="rect">
            <a:avLst/>
          </a:prstGeom>
        </p:spPr>
      </p:pic>
      <p:sp>
        <p:nvSpPr>
          <p:cNvPr id="6" name="TextBox 5"/>
          <p:cNvSpPr txBox="1"/>
          <p:nvPr/>
        </p:nvSpPr>
        <p:spPr>
          <a:xfrm>
            <a:off x="651164" y="1568715"/>
            <a:ext cx="2308605" cy="369332"/>
          </a:xfrm>
          <a:prstGeom prst="rect">
            <a:avLst/>
          </a:prstGeom>
          <a:noFill/>
        </p:spPr>
        <p:txBody>
          <a:bodyPr wrap="square" rtlCol="0">
            <a:spAutoFit/>
          </a:bodyPr>
          <a:lstStyle/>
          <a:p>
            <a:r>
              <a:rPr lang="en-US" i="1">
                <a:solidFill>
                  <a:srgbClr val="0873BB"/>
                </a:solidFill>
                <a:latin typeface="Arial" charset="0"/>
                <a:ea typeface="Arial" charset="0"/>
                <a:cs typeface="Arial" charset="0"/>
              </a:rPr>
              <a:t>We’ve gone Virtual!</a:t>
            </a:r>
          </a:p>
        </p:txBody>
      </p:sp>
      <p:sp>
        <p:nvSpPr>
          <p:cNvPr id="9" name="TextBox 8"/>
          <p:cNvSpPr txBox="1"/>
          <p:nvPr/>
        </p:nvSpPr>
        <p:spPr>
          <a:xfrm>
            <a:off x="240644" y="2194443"/>
            <a:ext cx="2625278" cy="2228815"/>
          </a:xfrm>
          <a:prstGeom prst="rect">
            <a:avLst/>
          </a:prstGeom>
          <a:noFill/>
        </p:spPr>
        <p:txBody>
          <a:bodyPr wrap="square" rtlCol="0">
            <a:spAutoFit/>
          </a:bodyPr>
          <a:lstStyle/>
          <a:p>
            <a:pPr>
              <a:lnSpc>
                <a:spcPts val="1350"/>
              </a:lnSpc>
            </a:pPr>
            <a:r>
              <a:rPr lang="en-US">
                <a:solidFill>
                  <a:srgbClr val="CADB2C"/>
                </a:solidFill>
                <a:latin typeface="Arial" charset="0"/>
                <a:ea typeface="Arial" charset="0"/>
                <a:cs typeface="Arial" charset="0"/>
              </a:rPr>
              <a:t>Teach Economics?</a:t>
            </a:r>
          </a:p>
          <a:p>
            <a:pPr>
              <a:lnSpc>
                <a:spcPts val="1350"/>
              </a:lnSpc>
            </a:pPr>
            <a:r>
              <a:rPr lang="en-US" sz="1050" b="1">
                <a:solidFill>
                  <a:schemeClr val="bg1"/>
                </a:solidFill>
                <a:latin typeface="Arial" charset="0"/>
                <a:ea typeface="Arial" charset="0"/>
                <a:cs typeface="Arial" charset="0"/>
              </a:rPr>
              <a:t>Your students may have what it takes to compete in the nation’s only high school economics competition!</a:t>
            </a:r>
          </a:p>
          <a:p>
            <a:pPr>
              <a:lnSpc>
                <a:spcPts val="1350"/>
              </a:lnSpc>
            </a:pPr>
            <a:endParaRPr lang="en-US" sz="1050" b="1">
              <a:solidFill>
                <a:schemeClr val="bg1"/>
              </a:solidFill>
              <a:latin typeface="Arial" charset="0"/>
              <a:ea typeface="Arial" charset="0"/>
              <a:cs typeface="Arial" charset="0"/>
            </a:endParaRPr>
          </a:p>
          <a:p>
            <a:pPr>
              <a:lnSpc>
                <a:spcPts val="1350"/>
              </a:lnSpc>
            </a:pPr>
            <a:r>
              <a:rPr lang="en-US">
                <a:solidFill>
                  <a:srgbClr val="CADB2C"/>
                </a:solidFill>
                <a:latin typeface="Arial" charset="0"/>
                <a:ea typeface="Arial" charset="0"/>
                <a:cs typeface="Arial" charset="0"/>
              </a:rPr>
              <a:t>Why Play?</a:t>
            </a:r>
          </a:p>
          <a:p>
            <a:pPr>
              <a:lnSpc>
                <a:spcPts val="1350"/>
              </a:lnSpc>
            </a:pPr>
            <a:r>
              <a:rPr lang="en-US" sz="1050" b="1">
                <a:solidFill>
                  <a:srgbClr val="CADB2C"/>
                </a:solidFill>
                <a:latin typeface="Arial" charset="0"/>
                <a:ea typeface="Arial" charset="0"/>
                <a:cs typeface="Arial" charset="0"/>
              </a:rPr>
              <a:t>•</a:t>
            </a:r>
            <a:r>
              <a:rPr lang="en-US" sz="1050">
                <a:solidFill>
                  <a:srgbClr val="CADB2C"/>
                </a:solidFill>
                <a:latin typeface="Arial" charset="0"/>
                <a:ea typeface="Arial" charset="0"/>
                <a:cs typeface="Arial" charset="0"/>
              </a:rPr>
              <a:t> </a:t>
            </a:r>
            <a:r>
              <a:rPr lang="en-US" sz="1050">
                <a:solidFill>
                  <a:schemeClr val="bg1"/>
                </a:solidFill>
                <a:latin typeface="Arial" charset="0"/>
                <a:ea typeface="Arial" charset="0"/>
                <a:cs typeface="Arial" charset="0"/>
              </a:rPr>
              <a:t>Fun team learning experience</a:t>
            </a:r>
          </a:p>
          <a:p>
            <a:pPr>
              <a:lnSpc>
                <a:spcPts val="1350"/>
              </a:lnSpc>
            </a:pPr>
            <a:r>
              <a:rPr lang="en-US" sz="1050" b="1">
                <a:solidFill>
                  <a:srgbClr val="CADB2C"/>
                </a:solidFill>
                <a:latin typeface="Arial" charset="0"/>
                <a:ea typeface="Arial" charset="0"/>
                <a:cs typeface="Arial" charset="0"/>
              </a:rPr>
              <a:t>•</a:t>
            </a:r>
            <a:r>
              <a:rPr lang="en-US" sz="1050">
                <a:solidFill>
                  <a:schemeClr val="bg1"/>
                </a:solidFill>
                <a:latin typeface="Arial" charset="0"/>
                <a:ea typeface="Arial" charset="0"/>
                <a:cs typeface="Arial" charset="0"/>
              </a:rPr>
              <a:t> Great for college applications</a:t>
            </a:r>
          </a:p>
          <a:p>
            <a:pPr>
              <a:lnSpc>
                <a:spcPts val="1350"/>
              </a:lnSpc>
            </a:pPr>
            <a:r>
              <a:rPr lang="en-US" sz="1050">
                <a:solidFill>
                  <a:srgbClr val="CADB2C"/>
                </a:solidFill>
                <a:latin typeface="Arial" charset="0"/>
                <a:ea typeface="Arial" charset="0"/>
                <a:cs typeface="Arial" charset="0"/>
              </a:rPr>
              <a:t>•</a:t>
            </a:r>
            <a:r>
              <a:rPr lang="en-US" sz="1050">
                <a:solidFill>
                  <a:schemeClr val="bg1"/>
                </a:solidFill>
                <a:latin typeface="Arial" charset="0"/>
                <a:ea typeface="Arial" charset="0"/>
                <a:cs typeface="Arial" charset="0"/>
              </a:rPr>
              <a:t> No other challenge like this </a:t>
            </a:r>
          </a:p>
          <a:p>
            <a:pPr>
              <a:lnSpc>
                <a:spcPts val="1350"/>
              </a:lnSpc>
            </a:pPr>
            <a:r>
              <a:rPr lang="en-US" sz="1050">
                <a:solidFill>
                  <a:srgbClr val="CADB2C"/>
                </a:solidFill>
                <a:latin typeface="Arial" charset="0"/>
                <a:ea typeface="Arial" charset="0"/>
                <a:cs typeface="Arial" charset="0"/>
              </a:rPr>
              <a:t>•</a:t>
            </a:r>
            <a:r>
              <a:rPr lang="en-US" sz="1050">
                <a:solidFill>
                  <a:schemeClr val="bg1"/>
                </a:solidFill>
                <a:latin typeface="Arial" charset="0"/>
                <a:ea typeface="Arial" charset="0"/>
                <a:cs typeface="Arial" charset="0"/>
              </a:rPr>
              <a:t> Online participation makes access easy</a:t>
            </a:r>
          </a:p>
          <a:p>
            <a:pPr>
              <a:lnSpc>
                <a:spcPts val="1350"/>
              </a:lnSpc>
            </a:pPr>
            <a:r>
              <a:rPr lang="en-US" sz="1050">
                <a:solidFill>
                  <a:srgbClr val="CADB2C"/>
                </a:solidFill>
                <a:latin typeface="Arial" charset="0"/>
                <a:ea typeface="Arial" charset="0"/>
                <a:cs typeface="Arial" charset="0"/>
              </a:rPr>
              <a:t>•</a:t>
            </a:r>
            <a:r>
              <a:rPr lang="en-US" sz="1050">
                <a:solidFill>
                  <a:schemeClr val="bg1"/>
                </a:solidFill>
                <a:latin typeface="Arial" charset="0"/>
                <a:ea typeface="Arial" charset="0"/>
                <a:cs typeface="Arial" charset="0"/>
              </a:rPr>
              <a:t> Chance for cash prizes</a:t>
            </a:r>
          </a:p>
          <a:p>
            <a:endParaRPr lang="en-US" sz="1050">
              <a:solidFill>
                <a:schemeClr val="bg1"/>
              </a:solidFill>
              <a:latin typeface="Arial" charset="0"/>
              <a:ea typeface="Arial" charset="0"/>
              <a:cs typeface="Arial" charset="0"/>
            </a:endParaRPr>
          </a:p>
        </p:txBody>
      </p:sp>
      <p:sp>
        <p:nvSpPr>
          <p:cNvPr id="12" name="TextBox 11"/>
          <p:cNvSpPr txBox="1"/>
          <p:nvPr/>
        </p:nvSpPr>
        <p:spPr>
          <a:xfrm>
            <a:off x="3113785" y="2092651"/>
            <a:ext cx="3217233" cy="3672800"/>
          </a:xfrm>
          <a:prstGeom prst="rect">
            <a:avLst/>
          </a:prstGeom>
          <a:noFill/>
        </p:spPr>
        <p:txBody>
          <a:bodyPr wrap="square" rtlCol="0" anchor="t">
            <a:spAutoFit/>
          </a:bodyPr>
          <a:lstStyle/>
          <a:p>
            <a:r>
              <a:rPr lang="en-US">
                <a:solidFill>
                  <a:srgbClr val="CADB2C"/>
                </a:solidFill>
                <a:latin typeface="Arial" charset="0"/>
                <a:ea typeface="Arial" charset="0"/>
                <a:cs typeface="Arial" charset="0"/>
              </a:rPr>
              <a:t>How it Works</a:t>
            </a:r>
          </a:p>
          <a:p>
            <a:pPr>
              <a:lnSpc>
                <a:spcPts val="1350"/>
              </a:lnSpc>
            </a:pPr>
            <a:r>
              <a:rPr lang="en-US" sz="1200" b="1">
                <a:solidFill>
                  <a:srgbClr val="FFC000"/>
                </a:solidFill>
                <a:latin typeface="Arial" charset="0"/>
                <a:ea typeface="Arial" charset="0"/>
                <a:cs typeface="Arial" charset="0"/>
              </a:rPr>
              <a:t>Teams register </a:t>
            </a:r>
          </a:p>
          <a:p>
            <a:pPr>
              <a:lnSpc>
                <a:spcPts val="1350"/>
              </a:lnSpc>
            </a:pPr>
            <a:r>
              <a:rPr lang="en-US" sz="1050">
                <a:solidFill>
                  <a:schemeClr val="bg1"/>
                </a:solidFill>
                <a:latin typeface="Arial" charset="0"/>
                <a:ea typeface="Arial" charset="0"/>
                <a:cs typeface="Arial" charset="0"/>
              </a:rPr>
              <a:t>Teachers enroll team(s) of 3- 4 high school students from the same school. Multiple teams allowed.</a:t>
            </a:r>
          </a:p>
          <a:p>
            <a:pPr>
              <a:lnSpc>
                <a:spcPts val="675"/>
              </a:lnSpc>
            </a:pPr>
            <a:endParaRPr lang="en-US" sz="1050">
              <a:solidFill>
                <a:srgbClr val="000000"/>
              </a:solidFill>
              <a:latin typeface="Arial" charset="0"/>
              <a:ea typeface="Arial" charset="0"/>
              <a:cs typeface="Arial" charset="0"/>
            </a:endParaRPr>
          </a:p>
          <a:p>
            <a:pPr>
              <a:lnSpc>
                <a:spcPts val="1350"/>
              </a:lnSpc>
            </a:pPr>
            <a:r>
              <a:rPr lang="en-US" sz="1200" b="1">
                <a:solidFill>
                  <a:srgbClr val="FFC000"/>
                </a:solidFill>
                <a:latin typeface="Arial" charset="0"/>
                <a:ea typeface="Arial" charset="0"/>
                <a:cs typeface="Arial" charset="0"/>
              </a:rPr>
              <a:t>Teams compete within their state</a:t>
            </a:r>
          </a:p>
          <a:p>
            <a:pPr>
              <a:lnSpc>
                <a:spcPts val="1350"/>
              </a:lnSpc>
            </a:pPr>
            <a:r>
              <a:rPr lang="en-US" sz="1050">
                <a:solidFill>
                  <a:schemeClr val="bg1"/>
                </a:solidFill>
                <a:latin typeface="Arial" charset="0"/>
                <a:ea typeface="Arial" charset="0"/>
                <a:cs typeface="Arial" charset="0"/>
              </a:rPr>
              <a:t>Compete to win your state competition for a </a:t>
            </a:r>
            <a:br>
              <a:rPr lang="en-US" sz="1050">
                <a:solidFill>
                  <a:schemeClr val="bg1"/>
                </a:solidFill>
                <a:latin typeface="Arial" charset="0"/>
                <a:ea typeface="Arial" charset="0"/>
                <a:cs typeface="Arial" charset="0"/>
              </a:rPr>
            </a:br>
            <a:r>
              <a:rPr lang="en-US" sz="1050">
                <a:solidFill>
                  <a:schemeClr val="bg1"/>
                </a:solidFill>
                <a:latin typeface="Arial" charset="0"/>
                <a:ea typeface="Arial" charset="0"/>
                <a:cs typeface="Arial" charset="0"/>
              </a:rPr>
              <a:t>chance to advance to the National Semi-Finals.</a:t>
            </a:r>
          </a:p>
          <a:p>
            <a:pPr>
              <a:lnSpc>
                <a:spcPts val="675"/>
              </a:lnSpc>
            </a:pPr>
            <a:endParaRPr lang="en-US" sz="1050" b="1">
              <a:solidFill>
                <a:srgbClr val="000000"/>
              </a:solidFill>
              <a:latin typeface="Arial" charset="0"/>
              <a:ea typeface="Arial" charset="0"/>
              <a:cs typeface="Arial" charset="0"/>
            </a:endParaRPr>
          </a:p>
          <a:p>
            <a:pPr>
              <a:lnSpc>
                <a:spcPts val="1350"/>
              </a:lnSpc>
            </a:pPr>
            <a:r>
              <a:rPr lang="en-US" sz="1200" b="1">
                <a:solidFill>
                  <a:srgbClr val="FFC000"/>
                </a:solidFill>
                <a:latin typeface="Arial" charset="0"/>
                <a:ea typeface="Arial" charset="0"/>
                <a:cs typeface="Arial" charset="0"/>
              </a:rPr>
              <a:t>National Semi-Finals:  May 3-20, 2021</a:t>
            </a:r>
          </a:p>
          <a:p>
            <a:pPr>
              <a:lnSpc>
                <a:spcPts val="1350"/>
              </a:lnSpc>
            </a:pPr>
            <a:r>
              <a:rPr lang="en-US" sz="1050">
                <a:solidFill>
                  <a:schemeClr val="bg1"/>
                </a:solidFill>
                <a:latin typeface="Arial" charset="0"/>
                <a:ea typeface="Arial" charset="0"/>
                <a:cs typeface="Arial" charset="0"/>
              </a:rPr>
              <a:t>Teams answer multiple-choice questions on macroeconomics, microeconomics, and international &amp; current events.</a:t>
            </a:r>
          </a:p>
          <a:p>
            <a:pPr>
              <a:lnSpc>
                <a:spcPts val="675"/>
              </a:lnSpc>
            </a:pPr>
            <a:endParaRPr lang="en-US" sz="1050" b="1">
              <a:solidFill>
                <a:srgbClr val="000000"/>
              </a:solidFill>
              <a:latin typeface="Arial" charset="0"/>
              <a:ea typeface="Arial" charset="0"/>
              <a:cs typeface="Arial" charset="0"/>
            </a:endParaRPr>
          </a:p>
          <a:p>
            <a:pPr>
              <a:lnSpc>
                <a:spcPts val="1350"/>
              </a:lnSpc>
            </a:pPr>
            <a:r>
              <a:rPr lang="en-US" sz="1200" b="1">
                <a:solidFill>
                  <a:srgbClr val="FFC000"/>
                </a:solidFill>
                <a:latin typeface="Arial" charset="0"/>
                <a:ea typeface="Arial" charset="0"/>
                <a:cs typeface="Arial" charset="0"/>
              </a:rPr>
              <a:t>National Finals: May 22-24, 2021</a:t>
            </a:r>
          </a:p>
          <a:p>
            <a:pPr>
              <a:lnSpc>
                <a:spcPts val="1350"/>
              </a:lnSpc>
            </a:pPr>
            <a:r>
              <a:rPr lang="en-US" sz="1050">
                <a:solidFill>
                  <a:schemeClr val="bg1"/>
                </a:solidFill>
                <a:latin typeface="Arial" charset="0"/>
                <a:ea typeface="Arial" charset="0"/>
                <a:cs typeface="Arial" charset="0"/>
              </a:rPr>
              <a:t>Teams analyze an economic issue and present their solution. Top teams engage in the Finals Quiz Bowl where they face-off answering questions to claim the National Title.</a:t>
            </a:r>
          </a:p>
          <a:p>
            <a:endParaRPr lang="en-US" sz="1050">
              <a:solidFill>
                <a:schemeClr val="bg1"/>
              </a:solidFill>
              <a:latin typeface="Arial" charset="0"/>
              <a:ea typeface="Arial" charset="0"/>
              <a:cs typeface="Arial" charset="0"/>
            </a:endParaRPr>
          </a:p>
        </p:txBody>
      </p:sp>
      <p:sp>
        <p:nvSpPr>
          <p:cNvPr id="13" name="TextBox 12"/>
          <p:cNvSpPr txBox="1"/>
          <p:nvPr/>
        </p:nvSpPr>
        <p:spPr>
          <a:xfrm>
            <a:off x="6555409" y="3698687"/>
            <a:ext cx="2356982" cy="1810752"/>
          </a:xfrm>
          <a:prstGeom prst="rect">
            <a:avLst/>
          </a:prstGeom>
          <a:noFill/>
        </p:spPr>
        <p:txBody>
          <a:bodyPr wrap="square" rtlCol="0">
            <a:spAutoFit/>
          </a:bodyPr>
          <a:lstStyle/>
          <a:p>
            <a:pPr>
              <a:lnSpc>
                <a:spcPts val="1800"/>
              </a:lnSpc>
            </a:pPr>
            <a:r>
              <a:rPr lang="en-US">
                <a:solidFill>
                  <a:srgbClr val="CADB2A"/>
                </a:solidFill>
                <a:latin typeface="Arial" charset="0"/>
                <a:ea typeface="Arial" charset="0"/>
                <a:cs typeface="Arial" charset="0"/>
              </a:rPr>
              <a:t>Two divisions based on experience level</a:t>
            </a:r>
            <a:r>
              <a:rPr lang="en-US" b="1">
                <a:solidFill>
                  <a:srgbClr val="74BEE9"/>
                </a:solidFill>
                <a:latin typeface="Arial" charset="0"/>
                <a:ea typeface="Arial" charset="0"/>
                <a:cs typeface="Arial" charset="0"/>
              </a:rPr>
              <a:t> </a:t>
            </a:r>
            <a:endParaRPr lang="en-US" b="1">
              <a:solidFill>
                <a:srgbClr val="000000"/>
              </a:solidFill>
              <a:latin typeface="Arial" charset="0"/>
              <a:ea typeface="Arial" charset="0"/>
              <a:cs typeface="Arial" charset="0"/>
            </a:endParaRPr>
          </a:p>
          <a:p>
            <a:pPr>
              <a:lnSpc>
                <a:spcPts val="675"/>
              </a:lnSpc>
            </a:pPr>
            <a:endParaRPr lang="en-US" sz="1050" b="1">
              <a:solidFill>
                <a:schemeClr val="bg1"/>
              </a:solidFill>
              <a:latin typeface="Arial" charset="0"/>
              <a:ea typeface="Arial" charset="0"/>
              <a:cs typeface="Arial" charset="0"/>
            </a:endParaRPr>
          </a:p>
          <a:p>
            <a:pPr>
              <a:lnSpc>
                <a:spcPts val="1200"/>
              </a:lnSpc>
            </a:pPr>
            <a:r>
              <a:rPr lang="en-US" sz="1050" b="1">
                <a:solidFill>
                  <a:schemeClr val="bg1"/>
                </a:solidFill>
                <a:latin typeface="Arial" charset="0"/>
                <a:ea typeface="Arial" charset="0"/>
                <a:cs typeface="Arial" charset="0"/>
              </a:rPr>
              <a:t>David Ricardo </a:t>
            </a:r>
            <a:r>
              <a:rPr lang="en-US" sz="1050">
                <a:solidFill>
                  <a:schemeClr val="bg1"/>
                </a:solidFill>
                <a:latin typeface="Arial" charset="0"/>
                <a:ea typeface="Arial" charset="0"/>
                <a:cs typeface="Arial" charset="0"/>
              </a:rPr>
              <a:t>for first-time competitors who have taken no more than one economics course.</a:t>
            </a:r>
          </a:p>
          <a:p>
            <a:pPr>
              <a:lnSpc>
                <a:spcPts val="675"/>
              </a:lnSpc>
            </a:pPr>
            <a:endParaRPr lang="en-US" sz="1050" b="1">
              <a:solidFill>
                <a:schemeClr val="bg1"/>
              </a:solidFill>
              <a:latin typeface="Arial" charset="0"/>
              <a:ea typeface="Arial" charset="0"/>
              <a:cs typeface="Arial" charset="0"/>
            </a:endParaRPr>
          </a:p>
          <a:p>
            <a:pPr>
              <a:lnSpc>
                <a:spcPts val="1200"/>
              </a:lnSpc>
            </a:pPr>
            <a:r>
              <a:rPr lang="en-US" sz="1050" b="1">
                <a:solidFill>
                  <a:schemeClr val="bg1"/>
                </a:solidFill>
                <a:latin typeface="Arial" charset="0"/>
                <a:ea typeface="Arial" charset="0"/>
                <a:cs typeface="Arial" charset="0"/>
              </a:rPr>
              <a:t>Adam Smith </a:t>
            </a:r>
            <a:r>
              <a:rPr lang="en-US" sz="1050">
                <a:solidFill>
                  <a:schemeClr val="bg1"/>
                </a:solidFill>
                <a:latin typeface="Arial" charset="0"/>
                <a:ea typeface="Arial" charset="0"/>
                <a:cs typeface="Arial" charset="0"/>
              </a:rPr>
              <a:t>for returning competitors, AP, International Baccalaureate, and honors students.</a:t>
            </a:r>
          </a:p>
        </p:txBody>
      </p:sp>
      <p:sp>
        <p:nvSpPr>
          <p:cNvPr id="14" name="TextBox 13"/>
          <p:cNvSpPr txBox="1"/>
          <p:nvPr/>
        </p:nvSpPr>
        <p:spPr>
          <a:xfrm>
            <a:off x="240643" y="5578571"/>
            <a:ext cx="5738459" cy="369332"/>
          </a:xfrm>
          <a:prstGeom prst="rect">
            <a:avLst/>
          </a:prstGeom>
          <a:noFill/>
        </p:spPr>
        <p:txBody>
          <a:bodyPr wrap="square" rtlCol="0">
            <a:spAutoFit/>
          </a:bodyPr>
          <a:lstStyle/>
          <a:p>
            <a:r>
              <a:rPr lang="en-US">
                <a:solidFill>
                  <a:schemeClr val="bg1"/>
                </a:solidFill>
                <a:latin typeface="Arial" charset="0"/>
                <a:ea typeface="Arial" charset="0"/>
                <a:cs typeface="Arial" charset="0"/>
              </a:rPr>
              <a:t>Register Today at </a:t>
            </a:r>
            <a:r>
              <a:rPr lang="en-US" b="1">
                <a:solidFill>
                  <a:schemeClr val="bg1"/>
                </a:solidFill>
                <a:latin typeface="Arial" charset="0"/>
                <a:ea typeface="Arial" charset="0"/>
                <a:cs typeface="Arial" charset="0"/>
              </a:rPr>
              <a:t>NationalEconomicsChallenge.org</a:t>
            </a: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658" t="10018" r="3696" b="12060"/>
          <a:stretch/>
        </p:blipFill>
        <p:spPr>
          <a:xfrm>
            <a:off x="6578881" y="2079213"/>
            <a:ext cx="1340305" cy="1544855"/>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34856" y="5589133"/>
            <a:ext cx="705005" cy="368855"/>
          </a:xfrm>
          <a:prstGeom prst="rect">
            <a:avLst/>
          </a:prstGeom>
        </p:spPr>
      </p:pic>
      <p:sp>
        <p:nvSpPr>
          <p:cNvPr id="7" name="Rectangle 6"/>
          <p:cNvSpPr/>
          <p:nvPr/>
        </p:nvSpPr>
        <p:spPr>
          <a:xfrm>
            <a:off x="0" y="857251"/>
            <a:ext cx="9144000" cy="74140"/>
          </a:xfrm>
          <a:prstGeom prst="rect">
            <a:avLst/>
          </a:prstGeom>
          <a:solidFill>
            <a:srgbClr val="7EB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spTree>
    <p:extLst>
      <p:ext uri="{BB962C8B-B14F-4D97-AF65-F5344CB8AC3E}">
        <p14:creationId xmlns:p14="http://schemas.microsoft.com/office/powerpoint/2010/main" val="14922390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 y="1973382"/>
            <a:ext cx="6257926" cy="1360816"/>
          </a:xfrm>
          <a:prstGeom prst="rect">
            <a:avLst/>
          </a:prstGeom>
          <a:solidFill>
            <a:srgbClr val="7EB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sp>
        <p:nvSpPr>
          <p:cNvPr id="24" name="Rectangle 23"/>
          <p:cNvSpPr/>
          <p:nvPr/>
        </p:nvSpPr>
        <p:spPr>
          <a:xfrm>
            <a:off x="-1" y="3325932"/>
            <a:ext cx="9143998" cy="2220439"/>
          </a:xfrm>
          <a:prstGeom prst="rect">
            <a:avLst/>
          </a:prstGeom>
          <a:solidFill>
            <a:srgbClr val="084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sp>
        <p:nvSpPr>
          <p:cNvPr id="21" name="Rectangle 20"/>
          <p:cNvSpPr/>
          <p:nvPr/>
        </p:nvSpPr>
        <p:spPr>
          <a:xfrm>
            <a:off x="1" y="5517381"/>
            <a:ext cx="9143999" cy="483369"/>
          </a:xfrm>
          <a:prstGeom prst="rect">
            <a:avLst/>
          </a:prstGeom>
          <a:solidFill>
            <a:srgbClr val="7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sp>
        <p:nvSpPr>
          <p:cNvPr id="14" name="TextBox 13"/>
          <p:cNvSpPr txBox="1"/>
          <p:nvPr/>
        </p:nvSpPr>
        <p:spPr>
          <a:xfrm>
            <a:off x="240643" y="5578571"/>
            <a:ext cx="5738459" cy="369332"/>
          </a:xfrm>
          <a:prstGeom prst="rect">
            <a:avLst/>
          </a:prstGeom>
          <a:noFill/>
        </p:spPr>
        <p:txBody>
          <a:bodyPr wrap="square" rtlCol="0">
            <a:spAutoFit/>
          </a:bodyPr>
          <a:lstStyle/>
          <a:p>
            <a:r>
              <a:rPr lang="en-US" b="1">
                <a:solidFill>
                  <a:schemeClr val="bg1"/>
                </a:solidFill>
                <a:latin typeface="Arial" charset="0"/>
                <a:ea typeface="Arial" charset="0"/>
                <a:cs typeface="Arial" charset="0"/>
              </a:rPr>
              <a:t>personalfinancechallenge.org</a:t>
            </a: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4856" y="5589133"/>
            <a:ext cx="705005" cy="36885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211" y="1053690"/>
            <a:ext cx="474290" cy="81209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6918" y="1046765"/>
            <a:ext cx="2912432" cy="833114"/>
          </a:xfrm>
          <a:prstGeom prst="rect">
            <a:avLst/>
          </a:prstGeom>
        </p:spPr>
      </p:pic>
      <p:sp>
        <p:nvSpPr>
          <p:cNvPr id="8" name="TextBox 7"/>
          <p:cNvSpPr txBox="1"/>
          <p:nvPr/>
        </p:nvSpPr>
        <p:spPr>
          <a:xfrm>
            <a:off x="0" y="2398284"/>
            <a:ext cx="4034118" cy="584968"/>
          </a:xfrm>
          <a:prstGeom prst="rect">
            <a:avLst/>
          </a:prstGeom>
          <a:noFill/>
        </p:spPr>
        <p:txBody>
          <a:bodyPr wrap="square" rtlCol="0">
            <a:spAutoFit/>
          </a:bodyPr>
          <a:lstStyle/>
          <a:p>
            <a:pPr algn="ctr">
              <a:lnSpc>
                <a:spcPts val="2025"/>
              </a:lnSpc>
            </a:pPr>
            <a:r>
              <a:rPr lang="en-US" sz="1500">
                <a:solidFill>
                  <a:schemeClr val="bg1"/>
                </a:solidFill>
                <a:latin typeface="Arial" charset="0"/>
                <a:ea typeface="Arial" charset="0"/>
                <a:cs typeface="Arial" charset="0"/>
              </a:rPr>
              <a:t>FIND YOUR LOCAL COMPETITION</a:t>
            </a:r>
            <a:br>
              <a:rPr lang="en-US" sz="1500">
                <a:solidFill>
                  <a:schemeClr val="bg1"/>
                </a:solidFill>
                <a:latin typeface="Arial" charset="0"/>
                <a:ea typeface="Arial" charset="0"/>
                <a:cs typeface="Arial" charset="0"/>
              </a:rPr>
            </a:br>
            <a:r>
              <a:rPr lang="en-US" sz="1500">
                <a:solidFill>
                  <a:schemeClr val="bg1"/>
                </a:solidFill>
                <a:latin typeface="Arial" charset="0"/>
                <a:ea typeface="Arial" charset="0"/>
                <a:cs typeface="Arial" charset="0"/>
              </a:rPr>
              <a:t>AND REGISTER TODAY!</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4118" y="1973381"/>
            <a:ext cx="1360648" cy="1352552"/>
          </a:xfrm>
          <a:prstGeom prst="rect">
            <a:avLst/>
          </a:prstGeom>
        </p:spPr>
      </p:pic>
      <p:sp>
        <p:nvSpPr>
          <p:cNvPr id="17" name="TextBox 16"/>
          <p:cNvSpPr txBox="1"/>
          <p:nvPr/>
        </p:nvSpPr>
        <p:spPr>
          <a:xfrm>
            <a:off x="311299" y="3424072"/>
            <a:ext cx="5449421" cy="1772280"/>
          </a:xfrm>
          <a:prstGeom prst="rect">
            <a:avLst/>
          </a:prstGeom>
          <a:noFill/>
        </p:spPr>
        <p:txBody>
          <a:bodyPr wrap="square" rtlCol="0">
            <a:spAutoFit/>
          </a:bodyPr>
          <a:lstStyle/>
          <a:p>
            <a:pPr>
              <a:lnSpc>
                <a:spcPts val="1275"/>
              </a:lnSpc>
              <a:spcAft>
                <a:spcPts val="450"/>
              </a:spcAft>
            </a:pPr>
            <a:r>
              <a:rPr lang="en-US" sz="1050">
                <a:solidFill>
                  <a:schemeClr val="bg1"/>
                </a:solidFill>
                <a:latin typeface="Arial" charset="0"/>
                <a:ea typeface="Arial" charset="0"/>
                <a:cs typeface="Arial" charset="0"/>
              </a:rPr>
              <a:t>The National Personal Finance Challenge is a competition that provides high school students with an exciting and motivating opportunity to build, apply, and demonstrate their knowledge of money management.</a:t>
            </a:r>
          </a:p>
          <a:p>
            <a:pPr>
              <a:lnSpc>
                <a:spcPts val="1275"/>
              </a:lnSpc>
              <a:spcAft>
                <a:spcPts val="450"/>
              </a:spcAft>
            </a:pPr>
            <a:r>
              <a:rPr lang="en-US" sz="1050">
                <a:solidFill>
                  <a:schemeClr val="bg1"/>
                </a:solidFill>
                <a:latin typeface="Arial" charset="0"/>
                <a:ea typeface="Arial" charset="0"/>
                <a:cs typeface="Arial" charset="0"/>
              </a:rPr>
              <a:t>Through online exams and a personal finance simulation, teams showcase their expertise in earning income, buying goods and services, saving, using credit, investing, as well as protecting and insuring.</a:t>
            </a:r>
          </a:p>
          <a:p>
            <a:pPr>
              <a:lnSpc>
                <a:spcPts val="1275"/>
              </a:lnSpc>
              <a:spcAft>
                <a:spcPts val="450"/>
              </a:spcAft>
            </a:pPr>
            <a:r>
              <a:rPr lang="en-US" sz="1050">
                <a:solidFill>
                  <a:schemeClr val="bg1"/>
                </a:solidFill>
                <a:latin typeface="Arial" charset="0"/>
                <a:ea typeface="Arial" charset="0"/>
                <a:cs typeface="Arial" charset="0"/>
              </a:rPr>
              <a:t>Teams of up to four students, with one teacher/coach, can qualify to represent their state at the National Personal Finance Challenge by winning their local competition.</a:t>
            </a:r>
          </a:p>
          <a:p>
            <a:pPr>
              <a:lnSpc>
                <a:spcPts val="1200"/>
              </a:lnSpc>
              <a:spcAft>
                <a:spcPts val="300"/>
              </a:spcAft>
            </a:pPr>
            <a:endParaRPr lang="en-US" sz="1050">
              <a:solidFill>
                <a:schemeClr val="bg1"/>
              </a:solidFill>
              <a:latin typeface="Arial" charset="0"/>
              <a:ea typeface="Arial" charset="0"/>
              <a:cs typeface="Arial" charset="0"/>
            </a:endParaRPr>
          </a:p>
        </p:txBody>
      </p:sp>
      <p:sp>
        <p:nvSpPr>
          <p:cNvPr id="22" name="TextBox 21"/>
          <p:cNvSpPr txBox="1"/>
          <p:nvPr/>
        </p:nvSpPr>
        <p:spPr>
          <a:xfrm>
            <a:off x="1248559" y="4961008"/>
            <a:ext cx="5275281" cy="415498"/>
          </a:xfrm>
          <a:prstGeom prst="rect">
            <a:avLst/>
          </a:prstGeom>
          <a:noFill/>
        </p:spPr>
        <p:txBody>
          <a:bodyPr wrap="square" rtlCol="0" anchor="t">
            <a:spAutoFit/>
          </a:bodyPr>
          <a:lstStyle/>
          <a:p>
            <a:r>
              <a:rPr lang="en-US" sz="1050" b="1">
                <a:solidFill>
                  <a:srgbClr val="CADB2C"/>
                </a:solidFill>
                <a:latin typeface="Arial" charset="0"/>
                <a:ea typeface="Arial" charset="0"/>
                <a:cs typeface="Arial" charset="0"/>
              </a:rPr>
              <a:t>Semi-Finals:</a:t>
            </a:r>
            <a:r>
              <a:rPr lang="en-US" sz="1050" b="1">
                <a:solidFill>
                  <a:schemeClr val="bg1"/>
                </a:solidFill>
                <a:latin typeface="Arial" charset="0"/>
                <a:ea typeface="Arial" charset="0"/>
                <a:cs typeface="Arial" charset="0"/>
              </a:rPr>
              <a:t> </a:t>
            </a:r>
            <a:r>
              <a:rPr lang="en-US" sz="1050">
                <a:solidFill>
                  <a:schemeClr val="bg1"/>
                </a:solidFill>
                <a:latin typeface="Arial" charset="0"/>
                <a:ea typeface="Arial" charset="0"/>
                <a:cs typeface="Arial" charset="0"/>
              </a:rPr>
              <a:t>First round elimination via online multiple-choice questions.</a:t>
            </a:r>
          </a:p>
          <a:p>
            <a:r>
              <a:rPr lang="en-US" sz="1050" b="1">
                <a:solidFill>
                  <a:srgbClr val="CADB2C"/>
                </a:solidFill>
                <a:latin typeface="Arial" charset="0"/>
                <a:ea typeface="Arial" charset="0"/>
                <a:cs typeface="Arial" charset="0"/>
              </a:rPr>
              <a:t>Finals:</a:t>
            </a:r>
            <a:r>
              <a:rPr lang="en-US" sz="1050" b="1">
                <a:solidFill>
                  <a:schemeClr val="bg1"/>
                </a:solidFill>
                <a:latin typeface="Arial" charset="0"/>
                <a:ea typeface="Arial" charset="0"/>
                <a:cs typeface="Arial" charset="0"/>
              </a:rPr>
              <a:t> </a:t>
            </a:r>
            <a:r>
              <a:rPr lang="en-US" sz="1050">
                <a:solidFill>
                  <a:schemeClr val="bg1"/>
                </a:solidFill>
                <a:latin typeface="Arial" charset="0"/>
                <a:ea typeface="Arial" charset="0"/>
                <a:cs typeface="Arial" charset="0"/>
              </a:rPr>
              <a:t>Case study round virtually co-hosted by the Cleveland Fed on June 3.</a:t>
            </a:r>
          </a:p>
        </p:txBody>
      </p:sp>
      <p:pic>
        <p:nvPicPr>
          <p:cNvPr id="19" name="Picture 18"/>
          <p:cNvPicPr>
            <a:picLocks noChangeAspect="1"/>
          </p:cNvPicPr>
          <p:nvPr/>
        </p:nvPicPr>
        <p:blipFill rotWithShape="1">
          <a:blip r:embed="rId6" cstate="print">
            <a:extLst>
              <a:ext uri="{28A0092B-C50C-407E-A947-70E740481C1C}">
                <a14:useLocalDpi xmlns:a14="http://schemas.microsoft.com/office/drawing/2010/main" val="0"/>
              </a:ext>
            </a:extLst>
          </a:blip>
          <a:srcRect l="19199" t="8792" b="18140"/>
          <a:stretch/>
        </p:blipFill>
        <p:spPr>
          <a:xfrm>
            <a:off x="387146" y="5003492"/>
            <a:ext cx="893308" cy="298459"/>
          </a:xfrm>
          <a:prstGeom prst="rect">
            <a:avLst/>
          </a:prstGeom>
        </p:spPr>
      </p:pic>
      <p:sp>
        <p:nvSpPr>
          <p:cNvPr id="23" name="TextBox 22"/>
          <p:cNvSpPr txBox="1"/>
          <p:nvPr/>
        </p:nvSpPr>
        <p:spPr>
          <a:xfrm>
            <a:off x="359490" y="5042645"/>
            <a:ext cx="934682" cy="415498"/>
          </a:xfrm>
          <a:prstGeom prst="rect">
            <a:avLst/>
          </a:prstGeom>
          <a:noFill/>
        </p:spPr>
        <p:txBody>
          <a:bodyPr wrap="square" rtlCol="0">
            <a:spAutoFit/>
          </a:bodyPr>
          <a:lstStyle/>
          <a:p>
            <a:r>
              <a:rPr lang="en-US" sz="1050" b="1">
                <a:solidFill>
                  <a:schemeClr val="bg1"/>
                </a:solidFill>
                <a:latin typeface="Arial" charset="0"/>
                <a:ea typeface="Arial" charset="0"/>
                <a:cs typeface="Arial" charset="0"/>
              </a:rPr>
              <a:t>NATIONALS</a:t>
            </a:r>
          </a:p>
        </p:txBody>
      </p:sp>
      <p:pic>
        <p:nvPicPr>
          <p:cNvPr id="25" name="Picture 24"/>
          <p:cNvPicPr>
            <a:picLocks noChangeAspect="1"/>
          </p:cNvPicPr>
          <p:nvPr/>
        </p:nvPicPr>
        <p:blipFill rotWithShape="1">
          <a:blip r:embed="rId7" cstate="print">
            <a:extLst>
              <a:ext uri="{28A0092B-C50C-407E-A947-70E740481C1C}">
                <a14:useLocalDpi xmlns:a14="http://schemas.microsoft.com/office/drawing/2010/main" val="0"/>
              </a:ext>
            </a:extLst>
          </a:blip>
          <a:srcRect l="10679" t="10428" r="10998" b="9244"/>
          <a:stretch/>
        </p:blipFill>
        <p:spPr>
          <a:xfrm>
            <a:off x="5979102" y="954739"/>
            <a:ext cx="3164895" cy="4636979"/>
          </a:xfrm>
          <a:prstGeom prst="rect">
            <a:avLst/>
          </a:prstGeom>
        </p:spPr>
      </p:pic>
      <p:sp>
        <p:nvSpPr>
          <p:cNvPr id="7" name="Rectangle 6"/>
          <p:cNvSpPr/>
          <p:nvPr/>
        </p:nvSpPr>
        <p:spPr>
          <a:xfrm>
            <a:off x="0" y="857251"/>
            <a:ext cx="9144000" cy="109185"/>
          </a:xfrm>
          <a:prstGeom prst="rect">
            <a:avLst/>
          </a:prstGeom>
          <a:solidFill>
            <a:srgbClr val="7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spTree>
    <p:extLst>
      <p:ext uri="{BB962C8B-B14F-4D97-AF65-F5344CB8AC3E}">
        <p14:creationId xmlns:p14="http://schemas.microsoft.com/office/powerpoint/2010/main" val="332948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 y="1973382"/>
            <a:ext cx="5618752" cy="1360816"/>
          </a:xfrm>
          <a:prstGeom prst="rect">
            <a:avLst/>
          </a:prstGeom>
          <a:solidFill>
            <a:srgbClr val="7EB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t>Winners receive: </a:t>
            </a:r>
          </a:p>
          <a:p>
            <a:pPr marL="214313" indent="-214313">
              <a:buFont typeface="Arial" panose="020B0604020202020204" pitchFamily="34" charset="0"/>
              <a:buChar char="•"/>
            </a:pPr>
            <a:r>
              <a:rPr lang="en-US" sz="1500" b="1"/>
              <a:t>A cash award of $5,000</a:t>
            </a:r>
            <a:endParaRPr lang="en-US" sz="1500"/>
          </a:p>
          <a:p>
            <a:pPr marL="214313" indent="-214313">
              <a:buFont typeface="Arial" panose="020B0604020202020204" pitchFamily="34" charset="0"/>
              <a:buChar char="•"/>
            </a:pPr>
            <a:r>
              <a:rPr lang="en-US" sz="1500" b="1"/>
              <a:t>A cash award of $2,500 for their school to support economic education</a:t>
            </a:r>
            <a:endParaRPr lang="en-US" sz="1500"/>
          </a:p>
          <a:p>
            <a:pPr marL="214313" indent="-214313">
              <a:buFont typeface="Arial" panose="020B0604020202020204" pitchFamily="34" charset="0"/>
              <a:buChar char="•"/>
            </a:pPr>
            <a:r>
              <a:rPr lang="en-US" sz="1500" b="1"/>
              <a:t>Recognition at our annual Visionary Awards convening. </a:t>
            </a:r>
          </a:p>
          <a:p>
            <a:endParaRPr lang="en-US" sz="1200"/>
          </a:p>
        </p:txBody>
      </p:sp>
      <p:sp>
        <p:nvSpPr>
          <p:cNvPr id="24" name="Rectangle 23"/>
          <p:cNvSpPr/>
          <p:nvPr/>
        </p:nvSpPr>
        <p:spPr>
          <a:xfrm>
            <a:off x="-1" y="3315570"/>
            <a:ext cx="9143998" cy="2220439"/>
          </a:xfrm>
          <a:prstGeom prst="rect">
            <a:avLst/>
          </a:prstGeom>
          <a:solidFill>
            <a:srgbClr val="084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sp>
        <p:nvSpPr>
          <p:cNvPr id="21" name="Rectangle 20"/>
          <p:cNvSpPr/>
          <p:nvPr/>
        </p:nvSpPr>
        <p:spPr>
          <a:xfrm>
            <a:off x="1" y="5517381"/>
            <a:ext cx="9143999" cy="483369"/>
          </a:xfrm>
          <a:prstGeom prst="rect">
            <a:avLst/>
          </a:prstGeom>
          <a:solidFill>
            <a:srgbClr val="7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211" y="1053690"/>
            <a:ext cx="474290" cy="812090"/>
          </a:xfrm>
          <a:prstGeom prst="rect">
            <a:avLst/>
          </a:prstGeom>
        </p:spPr>
      </p:pic>
      <p:sp>
        <p:nvSpPr>
          <p:cNvPr id="8" name="TextBox 7"/>
          <p:cNvSpPr txBox="1"/>
          <p:nvPr/>
        </p:nvSpPr>
        <p:spPr>
          <a:xfrm>
            <a:off x="1379742" y="1044145"/>
            <a:ext cx="4034118" cy="1338828"/>
          </a:xfrm>
          <a:prstGeom prst="rect">
            <a:avLst/>
          </a:prstGeom>
          <a:noFill/>
        </p:spPr>
        <p:txBody>
          <a:bodyPr wrap="square" rtlCol="0">
            <a:spAutoFit/>
          </a:bodyPr>
          <a:lstStyle/>
          <a:p>
            <a:pPr algn="ctr">
              <a:spcBef>
                <a:spcPts val="450"/>
              </a:spcBef>
              <a:spcAft>
                <a:spcPts val="450"/>
              </a:spcAft>
            </a:pPr>
            <a:r>
              <a:rPr lang="en-US" sz="2700">
                <a:solidFill>
                  <a:srgbClr val="0070C0"/>
                </a:solidFill>
                <a:latin typeface="Arial" charset="0"/>
                <a:ea typeface="Arial" charset="0"/>
                <a:cs typeface="Arial" charset="0"/>
              </a:rPr>
              <a:t>The 2021 Sloan Teaching Champion Award</a:t>
            </a:r>
          </a:p>
        </p:txBody>
      </p:sp>
      <p:sp>
        <p:nvSpPr>
          <p:cNvPr id="17" name="TextBox 16"/>
          <p:cNvSpPr txBox="1"/>
          <p:nvPr/>
        </p:nvSpPr>
        <p:spPr>
          <a:xfrm>
            <a:off x="0" y="3309725"/>
            <a:ext cx="9144000" cy="2530757"/>
          </a:xfrm>
          <a:prstGeom prst="rect">
            <a:avLst/>
          </a:prstGeom>
          <a:noFill/>
        </p:spPr>
        <p:txBody>
          <a:bodyPr wrap="square" lIns="68580" tIns="34290" rIns="68580" bIns="34290" rtlCol="0" anchor="t">
            <a:spAutoFit/>
          </a:bodyPr>
          <a:lstStyle/>
          <a:p>
            <a:pPr algn="ctr"/>
            <a:r>
              <a:rPr lang="en-US" sz="1125">
                <a:solidFill>
                  <a:schemeClr val="bg1"/>
                </a:solidFill>
              </a:rPr>
              <a:t>This award promotes economic education by honoring three outstanding teachers who incorporate exemplary teaching techniques that improve their students’ economic understanding in and out of the classroom.</a:t>
            </a:r>
          </a:p>
          <a:p>
            <a:pPr algn="ctr"/>
            <a:r>
              <a:rPr lang="en-US" sz="1125">
                <a:solidFill>
                  <a:schemeClr val="bg1"/>
                </a:solidFill>
              </a:rPr>
              <a:t>This award is open to New York metropolitan area high school teachers of all subjects, not just teachers of economics. Applicants must demonstrate how they integrate economics into their teaching.</a:t>
            </a:r>
          </a:p>
          <a:p>
            <a:pPr algn="ctr"/>
            <a:r>
              <a:rPr lang="en-US" sz="1125" b="1" u="sng">
                <a:solidFill>
                  <a:schemeClr val="bg1"/>
                </a:solidFill>
              </a:rPr>
              <a:t>Sound like you or someone you know?</a:t>
            </a:r>
          </a:p>
          <a:p>
            <a:pPr algn="ctr"/>
            <a:r>
              <a:rPr lang="en-US" sz="1125">
                <a:solidFill>
                  <a:schemeClr val="bg1"/>
                </a:solidFill>
              </a:rPr>
              <a:t>Applicants must teach in one of the</a:t>
            </a:r>
          </a:p>
          <a:p>
            <a:pPr algn="ctr"/>
            <a:r>
              <a:rPr lang="en-US" sz="1125">
                <a:solidFill>
                  <a:schemeClr val="bg1"/>
                </a:solidFill>
              </a:rPr>
              <a:t>Twelve </a:t>
            </a:r>
            <a:r>
              <a:rPr lang="en-US" sz="1125" b="1">
                <a:solidFill>
                  <a:schemeClr val="bg1"/>
                </a:solidFill>
              </a:rPr>
              <a:t>New York</a:t>
            </a:r>
            <a:r>
              <a:rPr lang="en-US" sz="1125">
                <a:solidFill>
                  <a:schemeClr val="bg1"/>
                </a:solidFill>
              </a:rPr>
              <a:t> state counties (New York, Kings, Bronx, Richmond, Queens, Nassau, Suffolk, Westchester, Putnam, Rockland, Orange and Dutchess)</a:t>
            </a:r>
            <a:endParaRPr lang="en-US" sz="1125">
              <a:solidFill>
                <a:schemeClr val="bg1"/>
              </a:solidFill>
              <a:cs typeface="Calibri"/>
            </a:endParaRPr>
          </a:p>
          <a:p>
            <a:pPr algn="ctr"/>
            <a:r>
              <a:rPr lang="en-US" sz="1125">
                <a:solidFill>
                  <a:schemeClr val="bg1"/>
                </a:solidFill>
              </a:rPr>
              <a:t>Eight </a:t>
            </a:r>
            <a:r>
              <a:rPr lang="en-US" sz="1125" b="1">
                <a:solidFill>
                  <a:schemeClr val="bg1"/>
                </a:solidFill>
              </a:rPr>
              <a:t>New Jersey</a:t>
            </a:r>
            <a:r>
              <a:rPr lang="en-US" sz="1125">
                <a:solidFill>
                  <a:schemeClr val="bg1"/>
                </a:solidFill>
              </a:rPr>
              <a:t> counties (Bergen, Passaic, Essex, Hudson, Middlesex, Union, Morris, Monmouth), or the</a:t>
            </a:r>
          </a:p>
          <a:p>
            <a:pPr algn="ctr"/>
            <a:r>
              <a:rPr lang="en-US" sz="1125">
                <a:solidFill>
                  <a:schemeClr val="bg1"/>
                </a:solidFill>
              </a:rPr>
              <a:t>Two </a:t>
            </a:r>
            <a:r>
              <a:rPr lang="en-US" sz="1125" b="1">
                <a:solidFill>
                  <a:schemeClr val="bg1"/>
                </a:solidFill>
              </a:rPr>
              <a:t>Connecticut </a:t>
            </a:r>
            <a:r>
              <a:rPr lang="en-US" sz="1125">
                <a:solidFill>
                  <a:schemeClr val="bg1"/>
                </a:solidFill>
              </a:rPr>
              <a:t>counties (Fairfield and New Haven)</a:t>
            </a:r>
          </a:p>
          <a:p>
            <a:pPr algn="ctr"/>
            <a:r>
              <a:rPr lang="en-US" sz="1125" b="1" u="sng">
                <a:solidFill>
                  <a:schemeClr val="bg1"/>
                </a:solidFill>
              </a:rPr>
              <a:t>Application will be launched on Friday February 19</a:t>
            </a:r>
            <a:r>
              <a:rPr lang="en-US" sz="1125" b="1" u="sng" baseline="30000">
                <a:solidFill>
                  <a:schemeClr val="bg1"/>
                </a:solidFill>
              </a:rPr>
              <a:t>th</a:t>
            </a:r>
            <a:r>
              <a:rPr lang="en-US" sz="1125" b="1" u="sng">
                <a:solidFill>
                  <a:schemeClr val="bg1"/>
                </a:solidFill>
              </a:rPr>
              <a:t> 2021</a:t>
            </a:r>
            <a:endParaRPr lang="en-US" sz="1125" b="1" u="sng">
              <a:solidFill>
                <a:schemeClr val="bg1"/>
              </a:solidFill>
              <a:cs typeface="Calibri"/>
            </a:endParaRPr>
          </a:p>
          <a:p>
            <a:pPr algn="ctr"/>
            <a:endParaRPr lang="en-US" sz="1200" b="1" u="sng">
              <a:solidFill>
                <a:schemeClr val="bg1"/>
              </a:solidFill>
            </a:endParaRPr>
          </a:p>
          <a:p>
            <a:pPr algn="ctr"/>
            <a:r>
              <a:rPr lang="en-US" sz="1500" b="1" u="sng">
                <a:solidFill>
                  <a:schemeClr val="bg1"/>
                </a:solidFill>
              </a:rPr>
              <a:t>You can access the application </a:t>
            </a:r>
            <a:r>
              <a:rPr lang="en-US" sz="1500" b="1" u="sng">
                <a:solidFill>
                  <a:schemeClr val="accent2"/>
                </a:solidFill>
                <a:hlinkClick r:id="rId3">
                  <a:extLst>
                    <a:ext uri="{A12FA001-AC4F-418D-AE19-62706E023703}">
                      <ahyp:hlinkClr xmlns:ahyp="http://schemas.microsoft.com/office/drawing/2018/hyperlinkcolor" val="tx"/>
                    </a:ext>
                  </a:extLst>
                </a:hlinkClick>
              </a:rPr>
              <a:t>here</a:t>
            </a:r>
            <a:r>
              <a:rPr lang="en-US" sz="1500" b="1" u="sng">
                <a:solidFill>
                  <a:schemeClr val="accent2"/>
                </a:solidFill>
              </a:rPr>
              <a:t>. </a:t>
            </a:r>
          </a:p>
          <a:p>
            <a:pPr>
              <a:lnSpc>
                <a:spcPts val="1200"/>
              </a:lnSpc>
              <a:spcAft>
                <a:spcPts val="300"/>
              </a:spcAft>
            </a:pPr>
            <a:endParaRPr lang="en-US" sz="900">
              <a:solidFill>
                <a:schemeClr val="bg1"/>
              </a:solidFill>
              <a:latin typeface="Arial" charset="0"/>
              <a:ea typeface="Arial" charset="0"/>
              <a:cs typeface="Arial" charset="0"/>
            </a:endParaRPr>
          </a:p>
        </p:txBody>
      </p:sp>
      <p:sp>
        <p:nvSpPr>
          <p:cNvPr id="22" name="TextBox 21"/>
          <p:cNvSpPr txBox="1"/>
          <p:nvPr/>
        </p:nvSpPr>
        <p:spPr>
          <a:xfrm>
            <a:off x="3245784" y="5511697"/>
            <a:ext cx="5275281" cy="923330"/>
          </a:xfrm>
          <a:prstGeom prst="rect">
            <a:avLst/>
          </a:prstGeom>
          <a:noFill/>
        </p:spPr>
        <p:txBody>
          <a:bodyPr wrap="square" rtlCol="0" anchor="t">
            <a:spAutoFit/>
          </a:bodyPr>
          <a:lstStyle/>
          <a:p>
            <a:r>
              <a:rPr lang="en-US">
                <a:solidFill>
                  <a:schemeClr val="bg1"/>
                </a:solidFill>
              </a:rPr>
              <a:t>Please feel free to e-mail us at </a:t>
            </a:r>
            <a:r>
              <a:rPr lang="en-US" b="1" u="sng">
                <a:solidFill>
                  <a:schemeClr val="bg1"/>
                </a:solidFill>
                <a:hlinkClick r:id="rId4">
                  <a:extLst>
                    <a:ext uri="{A12FA001-AC4F-418D-AE19-62706E023703}">
                      <ahyp:hlinkClr xmlns:ahyp="http://schemas.microsoft.com/office/drawing/2018/hyperlinkcolor" val="tx"/>
                    </a:ext>
                  </a:extLst>
                </a:hlinkClick>
              </a:rPr>
              <a:t>rrivera@councilforeconed.org</a:t>
            </a:r>
            <a:r>
              <a:rPr lang="en-US">
                <a:solidFill>
                  <a:schemeClr val="bg1"/>
                </a:solidFill>
              </a:rPr>
              <a:t> </a:t>
            </a:r>
          </a:p>
          <a:p>
            <a:r>
              <a:rPr lang="en-US">
                <a:solidFill>
                  <a:schemeClr val="bg1"/>
                </a:solidFill>
              </a:rPr>
              <a:t>with any questions you have.</a:t>
            </a:r>
            <a:endParaRPr lang="en-US" sz="1050">
              <a:solidFill>
                <a:schemeClr val="bg1"/>
              </a:solidFill>
              <a:latin typeface="Arial" charset="0"/>
              <a:ea typeface="Arial" charset="0"/>
              <a:cs typeface="Arial" charset="0"/>
            </a:endParaRPr>
          </a:p>
        </p:txBody>
      </p:sp>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l="19199" t="8792" b="18140"/>
          <a:stretch/>
        </p:blipFill>
        <p:spPr>
          <a:xfrm>
            <a:off x="2384371" y="5554179"/>
            <a:ext cx="893308" cy="298459"/>
          </a:xfrm>
          <a:prstGeom prst="rect">
            <a:avLst/>
          </a:prstGeom>
        </p:spPr>
      </p:pic>
      <p:sp>
        <p:nvSpPr>
          <p:cNvPr id="23" name="TextBox 22"/>
          <p:cNvSpPr txBox="1"/>
          <p:nvPr/>
        </p:nvSpPr>
        <p:spPr>
          <a:xfrm>
            <a:off x="2356715" y="5593332"/>
            <a:ext cx="934682" cy="253916"/>
          </a:xfrm>
          <a:prstGeom prst="rect">
            <a:avLst/>
          </a:prstGeom>
          <a:noFill/>
        </p:spPr>
        <p:txBody>
          <a:bodyPr wrap="square" rtlCol="0">
            <a:spAutoFit/>
          </a:bodyPr>
          <a:lstStyle/>
          <a:p>
            <a:r>
              <a:rPr lang="en-US" sz="1050" b="1">
                <a:solidFill>
                  <a:schemeClr val="bg1"/>
                </a:solidFill>
                <a:latin typeface="Arial" charset="0"/>
                <a:ea typeface="Arial" charset="0"/>
                <a:cs typeface="Arial" charset="0"/>
              </a:rPr>
              <a:t>CONTACT</a:t>
            </a:r>
          </a:p>
        </p:txBody>
      </p:sp>
      <p:sp>
        <p:nvSpPr>
          <p:cNvPr id="7" name="Rectangle 6"/>
          <p:cNvSpPr/>
          <p:nvPr/>
        </p:nvSpPr>
        <p:spPr>
          <a:xfrm>
            <a:off x="0" y="857251"/>
            <a:ext cx="9144000" cy="109185"/>
          </a:xfrm>
          <a:prstGeom prst="rect">
            <a:avLst/>
          </a:prstGeom>
          <a:solidFill>
            <a:srgbClr val="7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pic>
        <p:nvPicPr>
          <p:cNvPr id="5" name="Picture 4" descr="A group of people holding awards&#10;&#10;Description automatically generated with medium confidence">
            <a:extLst>
              <a:ext uri="{FF2B5EF4-FFF2-40B4-BE49-F238E27FC236}">
                <a16:creationId xmlns:a16="http://schemas.microsoft.com/office/drawing/2014/main" id="{C03AD284-B4AE-4045-8DF7-C942648ABA8A}"/>
              </a:ext>
            </a:extLst>
          </p:cNvPr>
          <p:cNvPicPr>
            <a:picLocks noChangeAspect="1"/>
          </p:cNvPicPr>
          <p:nvPr/>
        </p:nvPicPr>
        <p:blipFill>
          <a:blip r:embed="rId6"/>
          <a:stretch>
            <a:fillRect/>
          </a:stretch>
        </p:blipFill>
        <p:spPr>
          <a:xfrm>
            <a:off x="5618752" y="972281"/>
            <a:ext cx="3525248" cy="2361917"/>
          </a:xfrm>
          <a:prstGeom prst="rect">
            <a:avLst/>
          </a:prstGeom>
        </p:spPr>
      </p:pic>
    </p:spTree>
    <p:extLst>
      <p:ext uri="{BB962C8B-B14F-4D97-AF65-F5344CB8AC3E}">
        <p14:creationId xmlns:p14="http://schemas.microsoft.com/office/powerpoint/2010/main" val="27477825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000" b="1" dirty="0"/>
              <a:t>What is the condition of the US unemployment numbers? (- 6.7</a:t>
            </a:r>
            <a:r>
              <a:rPr lang="en-US" sz="2400" b="1" dirty="0"/>
              <a:t>%)</a:t>
            </a:r>
          </a:p>
        </p:txBody>
      </p:sp>
      <p:pic>
        <p:nvPicPr>
          <p:cNvPr id="11" name="Content Placeholder 10">
            <a:extLst>
              <a:ext uri="{FF2B5EF4-FFF2-40B4-BE49-F238E27FC236}">
                <a16:creationId xmlns:a16="http://schemas.microsoft.com/office/drawing/2014/main" id="{30DAB476-9F63-4E62-B2EB-75D43D997EB2}"/>
              </a:ext>
            </a:extLst>
          </p:cNvPr>
          <p:cNvPicPr>
            <a:picLocks noGrp="1" noChangeAspect="1"/>
          </p:cNvPicPr>
          <p:nvPr>
            <p:ph idx="1"/>
          </p:nvPr>
        </p:nvPicPr>
        <p:blipFill>
          <a:blip r:embed="rId2"/>
          <a:stretch>
            <a:fillRect/>
          </a:stretch>
        </p:blipFill>
        <p:spPr>
          <a:xfrm>
            <a:off x="1290919" y="2057400"/>
            <a:ext cx="6658982" cy="3886200"/>
          </a:xfrm>
        </p:spPr>
      </p:pic>
      <p:sp>
        <p:nvSpPr>
          <p:cNvPr id="7" name="TextBox 6">
            <a:extLst>
              <a:ext uri="{FF2B5EF4-FFF2-40B4-BE49-F238E27FC236}">
                <a16:creationId xmlns:a16="http://schemas.microsoft.com/office/drawing/2014/main" id="{6454A630-B934-4C9D-912A-091613F224C4}"/>
              </a:ext>
            </a:extLst>
          </p:cNvPr>
          <p:cNvSpPr txBox="1"/>
          <p:nvPr/>
        </p:nvSpPr>
        <p:spPr>
          <a:xfrm>
            <a:off x="160256" y="6182285"/>
            <a:ext cx="8983744" cy="369332"/>
          </a:xfrm>
          <a:prstGeom prst="rect">
            <a:avLst/>
          </a:prstGeom>
          <a:noFill/>
        </p:spPr>
        <p:txBody>
          <a:bodyPr wrap="square" rtlCol="0">
            <a:spAutoFit/>
          </a:bodyPr>
          <a:lstStyle/>
          <a:p>
            <a:r>
              <a:rPr lang="en-US" dirty="0"/>
              <a:t>https://www.bls.gov/charts/employment-situation/civilian-unemployment-rate.htm</a:t>
            </a:r>
          </a:p>
        </p:txBody>
      </p:sp>
    </p:spTree>
    <p:extLst>
      <p:ext uri="{BB962C8B-B14F-4D97-AF65-F5344CB8AC3E}">
        <p14:creationId xmlns:p14="http://schemas.microsoft.com/office/powerpoint/2010/main" val="3579908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82DC4-4506-4AE4-B4B3-4423006A3318}"/>
              </a:ext>
            </a:extLst>
          </p:cNvPr>
          <p:cNvSpPr>
            <a:spLocks noGrp="1"/>
          </p:cNvSpPr>
          <p:nvPr>
            <p:ph type="title"/>
          </p:nvPr>
        </p:nvSpPr>
        <p:spPr>
          <a:xfrm>
            <a:off x="857250" y="1314450"/>
            <a:ext cx="7897643" cy="1017270"/>
          </a:xfrm>
        </p:spPr>
        <p:txBody>
          <a:bodyPr>
            <a:normAutofit fontScale="90000"/>
          </a:bodyPr>
          <a:lstStyle/>
          <a:p>
            <a:r>
              <a:rPr lang="en-US" sz="3600" dirty="0"/>
              <a:t>U-6-+-U5-+-: The Official Unemployment Rate</a:t>
            </a:r>
            <a:br>
              <a:rPr lang="en-US" dirty="0"/>
            </a:br>
            <a:r>
              <a:rPr lang="en-US" sz="1350" dirty="0">
                <a:hlinkClick r:id="rId2"/>
              </a:rPr>
              <a:t>https://www.macrotrends.net/1377/u6-unemployment-rate</a:t>
            </a:r>
            <a:endParaRPr lang="en-US" sz="1350" dirty="0"/>
          </a:p>
        </p:txBody>
      </p:sp>
      <p:pic>
        <p:nvPicPr>
          <p:cNvPr id="6" name="Content Placeholder 5">
            <a:extLst>
              <a:ext uri="{FF2B5EF4-FFF2-40B4-BE49-F238E27FC236}">
                <a16:creationId xmlns:a16="http://schemas.microsoft.com/office/drawing/2014/main" id="{466CF1C5-CF7E-4D25-937B-FA847B40C2E8}"/>
              </a:ext>
            </a:extLst>
          </p:cNvPr>
          <p:cNvPicPr>
            <a:picLocks noGrp="1" noChangeAspect="1"/>
          </p:cNvPicPr>
          <p:nvPr>
            <p:ph idx="1"/>
          </p:nvPr>
        </p:nvPicPr>
        <p:blipFill>
          <a:blip r:embed="rId3"/>
          <a:stretch>
            <a:fillRect/>
          </a:stretch>
        </p:blipFill>
        <p:spPr>
          <a:xfrm>
            <a:off x="-7237" y="1914861"/>
            <a:ext cx="9065176" cy="3205837"/>
          </a:xfrm>
        </p:spPr>
      </p:pic>
      <p:sp>
        <p:nvSpPr>
          <p:cNvPr id="8" name="TextBox 7">
            <a:extLst>
              <a:ext uri="{FF2B5EF4-FFF2-40B4-BE49-F238E27FC236}">
                <a16:creationId xmlns:a16="http://schemas.microsoft.com/office/drawing/2014/main" id="{F47003E2-2C1F-47FD-9DBF-6CD021957953}"/>
              </a:ext>
            </a:extLst>
          </p:cNvPr>
          <p:cNvSpPr txBox="1"/>
          <p:nvPr/>
        </p:nvSpPr>
        <p:spPr>
          <a:xfrm>
            <a:off x="430449" y="5220105"/>
            <a:ext cx="8713551" cy="1200329"/>
          </a:xfrm>
          <a:prstGeom prst="rect">
            <a:avLst/>
          </a:prstGeom>
          <a:noFill/>
        </p:spPr>
        <p:txBody>
          <a:bodyPr wrap="square" rtlCol="0">
            <a:spAutoFit/>
          </a:bodyPr>
          <a:lstStyle/>
          <a:p>
            <a:r>
              <a:rPr lang="en-US" dirty="0"/>
              <a:t>This interactive chart compares </a:t>
            </a:r>
            <a:r>
              <a:rPr lang="en-US" dirty="0">
                <a:solidFill>
                  <a:schemeClr val="accent3">
                    <a:lumMod val="75000"/>
                  </a:schemeClr>
                </a:solidFill>
              </a:rPr>
              <a:t>three different measures of unemployment</a:t>
            </a:r>
            <a:r>
              <a:rPr lang="en-US" dirty="0"/>
              <a:t>. U3 is the official unemployment rate. U5 includes discouraged workers and all other marginally attached workers. U6 adds on those workers who are part-time purely for economic reasons. The current U6 unemployment rate as of Dec 2020 is </a:t>
            </a:r>
            <a:r>
              <a:rPr lang="en-US" b="1" dirty="0"/>
              <a:t>11.7</a:t>
            </a:r>
            <a:r>
              <a:rPr lang="en-US" dirty="0"/>
              <a:t>.</a:t>
            </a:r>
          </a:p>
        </p:txBody>
      </p:sp>
    </p:spTree>
    <p:extLst>
      <p:ext uri="{BB962C8B-B14F-4D97-AF65-F5344CB8AC3E}">
        <p14:creationId xmlns:p14="http://schemas.microsoft.com/office/powerpoint/2010/main" val="2744151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United States Participation Rate</a:t>
            </a:r>
          </a:p>
        </p:txBody>
      </p:sp>
      <p:pic>
        <p:nvPicPr>
          <p:cNvPr id="8" name="Content Placeholder 7">
            <a:extLst>
              <a:ext uri="{FF2B5EF4-FFF2-40B4-BE49-F238E27FC236}">
                <a16:creationId xmlns:a16="http://schemas.microsoft.com/office/drawing/2014/main" id="{F9732A79-6FCA-454A-B6C6-2418C938D285}"/>
              </a:ext>
            </a:extLst>
          </p:cNvPr>
          <p:cNvPicPr>
            <a:picLocks noGrp="1" noChangeAspect="1"/>
          </p:cNvPicPr>
          <p:nvPr>
            <p:ph idx="1"/>
          </p:nvPr>
        </p:nvPicPr>
        <p:blipFill>
          <a:blip r:embed="rId2"/>
          <a:stretch>
            <a:fillRect/>
          </a:stretch>
        </p:blipFill>
        <p:spPr>
          <a:xfrm>
            <a:off x="313233" y="2331720"/>
            <a:ext cx="8317633" cy="3552357"/>
          </a:xfrm>
        </p:spPr>
      </p:pic>
    </p:spTree>
    <p:extLst>
      <p:ext uri="{BB962C8B-B14F-4D97-AF65-F5344CB8AC3E}">
        <p14:creationId xmlns:p14="http://schemas.microsoft.com/office/powerpoint/2010/main" val="968990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749" y="1087846"/>
            <a:ext cx="7886700" cy="994172"/>
          </a:xfrm>
        </p:spPr>
        <p:txBody>
          <a:bodyPr/>
          <a:lstStyle/>
          <a:p>
            <a:pPr algn="ctr"/>
            <a:r>
              <a:rPr lang="en-US" sz="2400" b="1" dirty="0"/>
              <a:t>Who is </a:t>
            </a:r>
            <a:r>
              <a:rPr lang="en-US" sz="2400" b="1" dirty="0">
                <a:solidFill>
                  <a:schemeClr val="accent3">
                    <a:lumMod val="75000"/>
                  </a:schemeClr>
                </a:solidFill>
              </a:rPr>
              <a:t>NOT</a:t>
            </a:r>
            <a:r>
              <a:rPr lang="en-US" sz="2400" b="1" dirty="0"/>
              <a:t> counted in the Employment numbers?</a:t>
            </a:r>
          </a:p>
        </p:txBody>
      </p:sp>
      <p:sp>
        <p:nvSpPr>
          <p:cNvPr id="3" name="Content Placeholder 2"/>
          <p:cNvSpPr>
            <a:spLocks noGrp="1"/>
          </p:cNvSpPr>
          <p:nvPr>
            <p:ph idx="1"/>
          </p:nvPr>
        </p:nvSpPr>
        <p:spPr>
          <a:xfrm>
            <a:off x="457200" y="2082018"/>
            <a:ext cx="8229600" cy="3779520"/>
          </a:xfrm>
        </p:spPr>
        <p:txBody>
          <a:bodyPr>
            <a:normAutofit fontScale="25000" lnSpcReduction="20000"/>
          </a:bodyPr>
          <a:lstStyle/>
          <a:p>
            <a:r>
              <a:rPr lang="en-US" sz="7200" dirty="0"/>
              <a:t>Military </a:t>
            </a:r>
          </a:p>
          <a:p>
            <a:r>
              <a:rPr lang="en-US" sz="7200" dirty="0"/>
              <a:t>Retired people</a:t>
            </a:r>
          </a:p>
          <a:p>
            <a:r>
              <a:rPr lang="en-US" sz="7200" dirty="0"/>
              <a:t>Children and individuals under the age of 16 years</a:t>
            </a:r>
          </a:p>
          <a:p>
            <a:r>
              <a:rPr lang="en-US" sz="7200" dirty="0"/>
              <a:t>People NOT seeking employment</a:t>
            </a:r>
          </a:p>
          <a:p>
            <a:r>
              <a:rPr lang="en-US" sz="7200" dirty="0"/>
              <a:t>People on disability</a:t>
            </a:r>
          </a:p>
          <a:p>
            <a:r>
              <a:rPr lang="en-US" sz="7200" dirty="0"/>
              <a:t>People working in a shadow economy in the USA</a:t>
            </a:r>
          </a:p>
          <a:p>
            <a:r>
              <a:rPr lang="en-US" sz="7200" dirty="0"/>
              <a:t>Stay at home moms</a:t>
            </a:r>
          </a:p>
          <a:p>
            <a:r>
              <a:rPr lang="en-US" sz="7200" dirty="0"/>
              <a:t>People taking care of family members</a:t>
            </a:r>
          </a:p>
          <a:p>
            <a:r>
              <a:rPr lang="en-US" sz="7200" dirty="0"/>
              <a:t>Farmers</a:t>
            </a:r>
          </a:p>
          <a:p>
            <a:r>
              <a:rPr lang="en-US" sz="7200" dirty="0"/>
              <a:t>Discouraged Workers</a:t>
            </a:r>
          </a:p>
          <a:p>
            <a:endParaRPr lang="en-US" dirty="0"/>
          </a:p>
          <a:p>
            <a:endParaRPr lang="en-US" dirty="0"/>
          </a:p>
        </p:txBody>
      </p:sp>
    </p:spTree>
    <p:extLst>
      <p:ext uri="{BB962C8B-B14F-4D97-AF65-F5344CB8AC3E}">
        <p14:creationId xmlns:p14="http://schemas.microsoft.com/office/powerpoint/2010/main" val="3667656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719" y="1204856"/>
            <a:ext cx="8229600" cy="1143000"/>
          </a:xfrm>
        </p:spPr>
        <p:txBody>
          <a:bodyPr/>
          <a:lstStyle/>
          <a:p>
            <a:r>
              <a:rPr lang="en-US" sz="4400" dirty="0"/>
              <a:t>Discouraged workers</a:t>
            </a:r>
          </a:p>
        </p:txBody>
      </p:sp>
      <p:pic>
        <p:nvPicPr>
          <p:cNvPr id="2050" name="Picture 2" descr="Image result for discouraged worker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0719" y="2859044"/>
            <a:ext cx="4622287" cy="26000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discouraged work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2616" y="2795813"/>
            <a:ext cx="3023812" cy="2004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609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cd82c5b-74c9-4827-94f1-5bf219ae6b20">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81A42C9A1FF0C4E8EFDD6E1EC68268E" ma:contentTypeVersion="12" ma:contentTypeDescription="Create a new document." ma:contentTypeScope="" ma:versionID="74f415700e677f67570d1265c4de6c02">
  <xsd:schema xmlns:xsd="http://www.w3.org/2001/XMLSchema" xmlns:xs="http://www.w3.org/2001/XMLSchema" xmlns:p="http://schemas.microsoft.com/office/2006/metadata/properties" xmlns:ns2="bfa4db11-c700-41fb-b639-f7e6b4e680b5" xmlns:ns3="9cd82c5b-74c9-4827-94f1-5bf219ae6b20" targetNamespace="http://schemas.microsoft.com/office/2006/metadata/properties" ma:root="true" ma:fieldsID="60f53a838a094153ce095486d560252d" ns2:_="" ns3:_="">
    <xsd:import namespace="bfa4db11-c700-41fb-b639-f7e6b4e680b5"/>
    <xsd:import namespace="9cd82c5b-74c9-4827-94f1-5bf219ae6b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4db11-c700-41fb-b639-f7e6b4e68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d82c5b-74c9-4827-94f1-5bf219ae6b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8332A4-542C-494D-8506-1C720B46413C}">
  <ds:schemaRefs>
    <ds:schemaRef ds:uri="http://schemas.microsoft.com/office/infopath/2007/PartnerControls"/>
    <ds:schemaRef ds:uri="bfa4db11-c700-41fb-b639-f7e6b4e680b5"/>
    <ds:schemaRef ds:uri="http://purl.org/dc/terms/"/>
    <ds:schemaRef ds:uri="http://www.w3.org/XML/1998/namespace"/>
    <ds:schemaRef ds:uri="9cd82c5b-74c9-4827-94f1-5bf219ae6b20"/>
    <ds:schemaRef ds:uri="http://purl.org/dc/dcmitype/"/>
    <ds:schemaRef ds:uri="http://schemas.microsoft.com/office/2006/documentManagement/types"/>
    <ds:schemaRef ds:uri="http://purl.org/dc/elements/1.1/"/>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3D6113DE-D385-4A48-8B16-CD7F492379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a4db11-c700-41fb-b639-f7e6b4e680b5"/>
    <ds:schemaRef ds:uri="9cd82c5b-74c9-4827-94f1-5bf219ae6b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85DF1F-BC57-4156-92DD-D8D43BF525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447</TotalTime>
  <Words>1849</Words>
  <Application>Microsoft Office PowerPoint</Application>
  <PresentationFormat>On-screen Show (4:3)</PresentationFormat>
  <Paragraphs>202</Paragraphs>
  <Slides>46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Calibri Light</vt:lpstr>
      <vt:lpstr>effra</vt:lpstr>
      <vt:lpstr>Times New Roman</vt:lpstr>
      <vt:lpstr>Wingdings</vt:lpstr>
      <vt:lpstr>Office Theme</vt:lpstr>
      <vt:lpstr>  AP  Macroeconomics Bootcamp Unemployment Theresa Fischer February 2021 ecofisch@gmail.com</vt:lpstr>
      <vt:lpstr>How is employment measured? </vt:lpstr>
      <vt:lpstr>Who is considered Unemployed?</vt:lpstr>
      <vt:lpstr>PowerPoint Presentation</vt:lpstr>
      <vt:lpstr>What is the condition of the US unemployment numbers? (- 6.7%)</vt:lpstr>
      <vt:lpstr>U-6-+-U5-+-: The Official Unemployment Rate https://www.macrotrends.net/1377/u6-unemployment-rate</vt:lpstr>
      <vt:lpstr>United States Participation Rate</vt:lpstr>
      <vt:lpstr>Who is NOT counted in the Employment numbers?</vt:lpstr>
      <vt:lpstr>Discouraged workers</vt:lpstr>
      <vt:lpstr>What are the different types of unemployment? </vt:lpstr>
      <vt:lpstr>PowerPoint Presentation</vt:lpstr>
      <vt:lpstr>Scenarios</vt:lpstr>
      <vt:lpstr>Lessons</vt:lpstr>
      <vt:lpstr>Unemployment Game https://www.econedlink.org/resources/the-unemployment-game/</vt:lpstr>
      <vt:lpstr>PowerPoint Presentation</vt:lpstr>
      <vt:lpstr>Labor Formulas to Know</vt:lpstr>
      <vt:lpstr>Business Cycles</vt:lpstr>
      <vt:lpstr>Scenario</vt:lpstr>
      <vt:lpstr>Let’s Calculate!</vt:lpstr>
      <vt:lpstr>Answers</vt:lpstr>
      <vt:lpstr>PowerPoint Presentation</vt:lpstr>
      <vt:lpstr>PowerPoint Presentation</vt:lpstr>
      <vt:lpstr>PowerPoint Presentation</vt:lpstr>
      <vt:lpstr>PowerPoint Presentation</vt:lpstr>
      <vt:lpstr>Answer</vt:lpstr>
      <vt:lpstr>PowerPoint Presentation</vt:lpstr>
      <vt:lpstr>PowerPoint Presentation</vt:lpstr>
      <vt:lpstr>PowerPoint Presentation</vt:lpstr>
      <vt:lpstr>PowerPoint Presentation</vt:lpstr>
      <vt:lpstr>PowerPoint Presentation</vt:lpstr>
      <vt:lpstr>Macro 2006</vt:lpstr>
      <vt:lpstr>Answers to Macro 2006 </vt:lpstr>
      <vt:lpstr>Scenario</vt:lpstr>
      <vt:lpstr>Where are the highest unemployment lowest unemployment rates? </vt:lpstr>
      <vt:lpstr>Minimum Wage</vt:lpstr>
      <vt:lpstr>What are the jobs of the future?</vt:lpstr>
      <vt:lpstr>Job Activity</vt:lpstr>
      <vt:lpstr>https://www.econedlink.org/resources/the-unemployment-game/</vt:lpstr>
      <vt:lpstr>PowerPoint Presentation</vt:lpstr>
      <vt:lpstr>PowerPoint Presentation</vt:lpstr>
      <vt:lpstr>PowerPoint Presentation</vt:lpstr>
      <vt:lpstr>Thank you</vt:lpstr>
      <vt:lpstr>Thank You to Our Sponsors!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Business of….?</dc:title>
  <dc:creator>Marsha Masters</dc:creator>
  <cp:lastModifiedBy>Jarvon Carson</cp:lastModifiedBy>
  <cp:revision>100</cp:revision>
  <dcterms:created xsi:type="dcterms:W3CDTF">2012-09-11T15:07:18Z</dcterms:created>
  <dcterms:modified xsi:type="dcterms:W3CDTF">2021-02-17T20:58:47Z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0x010100481A42C9A1FF0C4E8EFDD6E1EC68268E</vt:lpwstr>
  </property>
  <property fmtid="{D5CDD505-2E9C-101B-9397-08002B2CF9AE}" pid="3" name="Order">
    <vt:r8>2199100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