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6" r:id="rId5"/>
    <p:sldId id="261" r:id="rId6"/>
    <p:sldId id="267" r:id="rId7"/>
    <p:sldId id="258" r:id="rId8"/>
    <p:sldId id="307" r:id="rId9"/>
    <p:sldId id="262" r:id="rId10"/>
    <p:sldId id="270" r:id="rId11"/>
    <p:sldId id="276" r:id="rId12"/>
    <p:sldId id="295" r:id="rId13"/>
    <p:sldId id="313" r:id="rId14"/>
    <p:sldId id="310" r:id="rId15"/>
    <p:sldId id="275" r:id="rId16"/>
    <p:sldId id="293" r:id="rId17"/>
    <p:sldId id="257" r:id="rId18"/>
    <p:sldId id="298" r:id="rId19"/>
    <p:sldId id="311" r:id="rId20"/>
    <p:sldId id="312" r:id="rId21"/>
    <p:sldId id="291" r:id="rId22"/>
    <p:sldId id="292" r:id="rId23"/>
    <p:sldId id="282" r:id="rId24"/>
    <p:sldId id="289" r:id="rId25"/>
    <p:sldId id="299" r:id="rId26"/>
    <p:sldId id="316" r:id="rId27"/>
    <p:sldId id="259" r:id="rId28"/>
    <p:sldId id="300" r:id="rId29"/>
    <p:sldId id="306" r:id="rId30"/>
    <p:sldId id="287" r:id="rId31"/>
    <p:sldId id="288" r:id="rId32"/>
    <p:sldId id="302" r:id="rId33"/>
    <p:sldId id="303" r:id="rId34"/>
    <p:sldId id="304" r:id="rId35"/>
    <p:sldId id="305" r:id="rId36"/>
    <p:sldId id="283" r:id="rId37"/>
    <p:sldId id="284" r:id="rId38"/>
    <p:sldId id="280" r:id="rId39"/>
    <p:sldId id="281" r:id="rId40"/>
    <p:sldId id="274" r:id="rId41"/>
    <p:sldId id="277" r:id="rId42"/>
    <p:sldId id="278" r:id="rId43"/>
    <p:sldId id="279" r:id="rId44"/>
    <p:sldId id="260" r:id="rId45"/>
    <p:sldId id="266" r:id="rId46"/>
    <p:sldId id="269" r:id="rId47"/>
    <p:sldId id="317" r:id="rId48"/>
    <p:sldId id="318" r:id="rId49"/>
    <p:sldId id="319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900"/>
    <a:srgbClr val="005CB8"/>
    <a:srgbClr val="8BAF00"/>
    <a:srgbClr val="C7C6F8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6A587-DC01-49E6-B7D0-85337E1DC74B}" v="12" dt="2021-02-17T15:44:39.857"/>
    <p1510:client id="{330E5FCC-EC04-1C71-C7F8-F1D07CF8F75A}" v="18" dt="2021-02-17T20:34:52.497"/>
    <p1510:client id="{549A93EB-CBC7-145C-9DCD-3D6E6366BF46}" v="2" dt="2021-02-17T20:33:08.562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107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92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53199"/>
      </p:ext>
    </p:extLst>
  </p:cSld>
  <p:clrMapOvr>
    <a:masterClrMapping/>
  </p:clrMapOvr>
  <p:transition spd="slow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EPMyYgUk2Q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vestopedia.com/terms/i/inflation.asp" TargetMode="External"/><Relationship Id="rId4" Type="http://schemas.openxmlformats.org/officeDocument/2006/relationships/hyperlink" Target="https://www.investopedia.com/terms/a/annualize.as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ea.gov/news/glanc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thebalance.com/capital-goods-examples-effect-on-economy-33062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alance.com/u-s-federal-budget-breakdown-3305789" TargetMode="External"/><Relationship Id="rId2" Type="http://schemas.openxmlformats.org/officeDocument/2006/relationships/hyperlink" Target="https://www.whitehouse.gov/omb/fact-shee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V4DS9aAQq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p/productivity.asp" TargetMode="External"/><Relationship Id="rId2" Type="http://schemas.openxmlformats.org/officeDocument/2006/relationships/hyperlink" Target="https://www.investopedia.com/terms/s/standard-of-living.asp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hyperlink" Target="mailto:rrivera@councilforeconed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3428999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Calibri"/>
                <a:ea typeface="ＭＳ Ｐゴシック"/>
                <a:cs typeface="Calibri"/>
              </a:rPr>
              <a:t>AP Macroeconomics Bootcamp</a:t>
            </a:r>
            <a:b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400" b="1" dirty="0">
                <a:ln w="11430"/>
                <a:solidFill>
                  <a:srgbClr val="7A9900"/>
                </a:solidFill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latin typeface="Calibri"/>
                <a:ea typeface="ＭＳ Ｐゴシック"/>
                <a:cs typeface="Calibri"/>
              </a:rPr>
              <a:t>Circular Flow, GDP, </a:t>
            </a:r>
            <a:r>
              <a:rPr lang="en-US" sz="4400">
                <a:ln w="11430"/>
                <a:solidFill>
                  <a:srgbClr val="7A9900"/>
                </a:solidFill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latin typeface="Calibri"/>
                <a:ea typeface="ＭＳ Ｐゴシック"/>
                <a:cs typeface="Calibri"/>
              </a:rPr>
              <a:t>Unemployment</a:t>
            </a:r>
            <a:r>
              <a:rPr lang="en-US" sz="4400" b="1" dirty="0">
                <a:ln w="11430"/>
                <a:solidFill>
                  <a:srgbClr val="7A9900"/>
                </a:solidFill>
                <a:effectLst>
                  <a:outerShdw blurRad="80000" dist="40000" dir="5040000" algn="tl">
                    <a:srgbClr val="000000">
                      <a:alpha val="0"/>
                    </a:srgbClr>
                  </a:outerShdw>
                </a:effectLst>
                <a:latin typeface="Calibri"/>
                <a:ea typeface="ＭＳ Ｐゴシック"/>
                <a:cs typeface="Calibri"/>
              </a:rPr>
              <a:t> and Inflation</a:t>
            </a:r>
            <a:br>
              <a:rPr lang="en-US" sz="4400" dirty="0"/>
            </a:br>
            <a:r>
              <a:rPr lang="en-US" sz="3100" dirty="0">
                <a:latin typeface="Calibri"/>
                <a:ea typeface="ＭＳ Ｐゴシック"/>
                <a:cs typeface="Calibri"/>
              </a:rPr>
              <a:t>Theresa Fischer</a:t>
            </a:r>
            <a:br>
              <a:rPr lang="en-US" sz="3100" dirty="0"/>
            </a:br>
            <a:r>
              <a:rPr lang="en-US" sz="3100">
                <a:latin typeface="Calibri"/>
                <a:ea typeface="ＭＳ Ｐゴシック"/>
                <a:cs typeface="Calibri"/>
              </a:rPr>
              <a:t>February 2021</a:t>
            </a:r>
            <a:br>
              <a:rPr lang="en-US" sz="3100" dirty="0"/>
            </a:br>
            <a:r>
              <a:rPr lang="en-US" sz="3100">
                <a:latin typeface="Calibri"/>
                <a:ea typeface="ＭＳ Ｐゴシック"/>
                <a:cs typeface="Calibri"/>
              </a:rPr>
              <a:t>ecofisch@gmail.com</a:t>
            </a:r>
            <a:endParaRPr lang="en-US" sz="310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Calibri"/>
              <a:ea typeface="ＭＳ Ｐゴシック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6875-07F0-4B46-82C9-F506FA81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Flow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773C42B-D750-4A3B-9867-28656FAD5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73" y="2378075"/>
            <a:ext cx="5243454" cy="3778250"/>
          </a:xfrm>
        </p:spPr>
      </p:pic>
    </p:spTree>
    <p:extLst>
      <p:ext uri="{BB962C8B-B14F-4D97-AF65-F5344CB8AC3E}">
        <p14:creationId xmlns:p14="http://schemas.microsoft.com/office/powerpoint/2010/main" val="327898510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FFEE0-70B3-47DD-A101-70C52A9B2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GDP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8CFAD-ECC2-41CD-A2A5-F325C6807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730" y="1981544"/>
            <a:ext cx="7871381" cy="4174781"/>
          </a:xfrm>
        </p:spPr>
      </p:pic>
    </p:spTree>
    <p:extLst>
      <p:ext uri="{BB962C8B-B14F-4D97-AF65-F5344CB8AC3E}">
        <p14:creationId xmlns:p14="http://schemas.microsoft.com/office/powerpoint/2010/main" val="340809198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9DE2-F6C7-45E0-BB1B-4838893B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451" y="1550831"/>
            <a:ext cx="6447501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TOP TEN COUNTRIES’ GDP? (5:47)</a:t>
            </a:r>
            <a:br>
              <a:rPr lang="en-US" dirty="0"/>
            </a:br>
            <a:r>
              <a:rPr lang="en-US" sz="1500" dirty="0"/>
              <a:t>https://www.youtube.com/watch?v=UEPMyYgUk2Q</a:t>
            </a:r>
            <a:br>
              <a:rPr lang="en-US" dirty="0"/>
            </a:br>
            <a:endParaRPr lang="en-US" sz="202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F485F-F997-4061-968E-268D6198E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Online Media 5" title="Top 20 Economies 2020 (Nominal GDP)">
            <a:hlinkClick r:id="" action="ppaction://media"/>
            <a:extLst>
              <a:ext uri="{FF2B5EF4-FFF2-40B4-BE49-F238E27FC236}">
                <a16:creationId xmlns:a16="http://schemas.microsoft.com/office/drawing/2014/main" id="{82AF34B6-E4EA-4F90-B86A-517867871C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2863" y="1714822"/>
            <a:ext cx="7118752" cy="40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3820-A134-47DA-A4B9-1546DB2AE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9704"/>
            <a:ext cx="8229600" cy="1143000"/>
          </a:xfrm>
        </p:spPr>
        <p:txBody>
          <a:bodyPr/>
          <a:lstStyle/>
          <a:p>
            <a:r>
              <a:rPr lang="en-US" dirty="0"/>
              <a:t>What is GDP?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DA205-D66C-4DBE-9283-A1CDA500A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Is it everything produced and sold in one year?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B. Is it everything produced in one year?</a:t>
            </a:r>
          </a:p>
        </p:txBody>
      </p:sp>
    </p:spTree>
    <p:extLst>
      <p:ext uri="{BB962C8B-B14F-4D97-AF65-F5344CB8AC3E}">
        <p14:creationId xmlns:p14="http://schemas.microsoft.com/office/powerpoint/2010/main" val="1180438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68" y="1032693"/>
            <a:ext cx="8229600" cy="1143000"/>
          </a:xfrm>
        </p:spPr>
        <p:txBody>
          <a:bodyPr/>
          <a:lstStyle/>
          <a:p>
            <a:r>
              <a:rPr lang="en-US" dirty="0"/>
              <a:t> GDP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8" y="2304322"/>
            <a:ext cx="2934019" cy="2578763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/>
              <a:t>GDP is the </a:t>
            </a:r>
            <a:r>
              <a:rPr lang="en-US" sz="2300" dirty="0">
                <a:solidFill>
                  <a:srgbClr val="7A9900"/>
                </a:solidFill>
              </a:rPr>
              <a:t>dollar amount </a:t>
            </a:r>
            <a:r>
              <a:rPr lang="en-US" sz="2300" dirty="0"/>
              <a:t>of final goods and services produced in a nation in one year</a:t>
            </a:r>
          </a:p>
          <a:p>
            <a:r>
              <a:rPr lang="en-US" sz="2300" dirty="0"/>
              <a:t>Simon </a:t>
            </a:r>
            <a:r>
              <a:rPr lang="en-US" sz="2300" dirty="0">
                <a:solidFill>
                  <a:srgbClr val="7A9900"/>
                </a:solidFill>
              </a:rPr>
              <a:t>Kuznets</a:t>
            </a:r>
            <a:r>
              <a:rPr lang="en-US" sz="2300" dirty="0"/>
              <a:t> 1901-1985</a:t>
            </a:r>
          </a:p>
          <a:p>
            <a:r>
              <a:rPr lang="en-US" sz="2300" dirty="0"/>
              <a:t>Income </a:t>
            </a:r>
            <a:r>
              <a:rPr lang="en-US" sz="2300" dirty="0">
                <a:solidFill>
                  <a:srgbClr val="7A9900"/>
                </a:solidFill>
              </a:rPr>
              <a:t>inequality</a:t>
            </a:r>
            <a:r>
              <a:rPr lang="en-US" sz="2300" dirty="0"/>
              <a:t> and economic </a:t>
            </a:r>
            <a:r>
              <a:rPr lang="en-US" sz="2300" dirty="0">
                <a:solidFill>
                  <a:srgbClr val="7A9900"/>
                </a:solidFill>
              </a:rPr>
              <a:t>growth</a:t>
            </a:r>
          </a:p>
          <a:p>
            <a:endParaRPr lang="en-US" sz="1350" dirty="0"/>
          </a:p>
        </p:txBody>
      </p:sp>
      <p:pic>
        <p:nvPicPr>
          <p:cNvPr id="1026" name="Picture 2" descr="https://image.slidesharecdn.com/socialprogressindextedglobal2014-141010145509-conversion-gate01/95/slide-2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35" y="2057400"/>
            <a:ext cx="5405373" cy="30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tse3.mm.bing.net/th?id=OIP.qT9BfB8A7Vrcoh21tJwc_gHaDt&amp;pid=15.1&amp;P=0&amp;w=328&amp;h=165">
            <a:extLst>
              <a:ext uri="{FF2B5EF4-FFF2-40B4-BE49-F238E27FC236}">
                <a16:creationId xmlns:a16="http://schemas.microsoft.com/office/drawing/2014/main" id="{90FFB499-618E-4380-9884-796FA5F22C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9" y="5140344"/>
            <a:ext cx="3031355" cy="13594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1CBCC-D6C8-42C2-BDF7-6646F7E43DD1}"/>
              </a:ext>
            </a:extLst>
          </p:cNvPr>
          <p:cNvSpPr txBox="1"/>
          <p:nvPr/>
        </p:nvSpPr>
        <p:spPr>
          <a:xfrm>
            <a:off x="3648235" y="5269584"/>
            <a:ext cx="5495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On a quarterly basis, GDP is often presented on an </a:t>
            </a:r>
            <a:r>
              <a:rPr lang="en-US" sz="1600" dirty="0">
                <a:latin typeface="+mn-lt"/>
                <a:hlinkClick r:id="rId4"/>
              </a:rPr>
              <a:t>annualized</a:t>
            </a:r>
            <a:r>
              <a:rPr lang="en-US" sz="1600" dirty="0">
                <a:latin typeface="+mn-lt"/>
              </a:rPr>
              <a:t> percent basis. Most of the individual data sets will also be given in real terms, meaning that the data is adjusted for price changes, and is therefore net of </a:t>
            </a:r>
            <a:r>
              <a:rPr lang="en-US" sz="1600" dirty="0">
                <a:latin typeface="+mn-lt"/>
                <a:hlinkClick r:id="rId5"/>
              </a:rPr>
              <a:t>inflation</a:t>
            </a:r>
            <a:r>
              <a:rPr lang="en-US" sz="16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84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What is GDP in the USA?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19" y="1831490"/>
            <a:ext cx="8229600" cy="3779520"/>
          </a:xfrm>
        </p:spPr>
        <p:txBody>
          <a:bodyPr/>
          <a:lstStyle/>
          <a:p>
            <a:r>
              <a:rPr lang="en-US" sz="2000" dirty="0"/>
              <a:t>The GDP value of the United States represents </a:t>
            </a:r>
            <a:r>
              <a:rPr lang="en-US" sz="2000" b="1" dirty="0">
                <a:solidFill>
                  <a:srgbClr val="7A9900"/>
                </a:solidFill>
              </a:rPr>
              <a:t>31.28 percent </a:t>
            </a:r>
            <a:r>
              <a:rPr lang="en-US" sz="2000" dirty="0"/>
              <a:t>of the world economy</a:t>
            </a:r>
          </a:p>
          <a:p>
            <a:r>
              <a:rPr lang="en-US" sz="2000" b="1" dirty="0"/>
              <a:t>  </a:t>
            </a:r>
            <a:r>
              <a:rPr lang="en-US" sz="2000" b="1" dirty="0">
                <a:solidFill>
                  <a:srgbClr val="7A9900"/>
                </a:solidFill>
              </a:rPr>
              <a:t>19.39 trillion USD </a:t>
            </a:r>
            <a:r>
              <a:rPr lang="en-US" sz="2000" dirty="0"/>
              <a:t>in 2019      </a:t>
            </a:r>
            <a:r>
              <a:rPr lang="en-US" sz="2000" dirty="0">
                <a:hlinkClick r:id="rId2"/>
              </a:rPr>
              <a:t>https://www.bea.gov/news/glance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Image result for what is GDP in the USA? 2017?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80CBCD-90B4-4F7C-8E9B-5C0DDF44A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7" y="3119718"/>
            <a:ext cx="8920854" cy="352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7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8E39-A2FB-499E-ADD5-11C10E7C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D4720D-F2B0-4BF6-95EC-AA006A92C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786" y="914400"/>
            <a:ext cx="9176786" cy="5241925"/>
          </a:xfrm>
        </p:spPr>
      </p:pic>
    </p:spTree>
    <p:extLst>
      <p:ext uri="{BB962C8B-B14F-4D97-AF65-F5344CB8AC3E}">
        <p14:creationId xmlns:p14="http://schemas.microsoft.com/office/powerpoint/2010/main" val="261222229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E410-F347-41A4-9334-ACB88EB1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A5DBA6-0389-4601-8773-F03029CB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058" y="914400"/>
            <a:ext cx="8682967" cy="5241925"/>
          </a:xfrm>
        </p:spPr>
      </p:pic>
    </p:spTree>
    <p:extLst>
      <p:ext uri="{BB962C8B-B14F-4D97-AF65-F5344CB8AC3E}">
        <p14:creationId xmlns:p14="http://schemas.microsoft.com/office/powerpoint/2010/main" val="327040415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9AA41-5406-4C59-8A0E-CB1539F5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Ten Facts about the </a:t>
            </a:r>
            <a:r>
              <a:rPr lang="en-US" sz="2800" b="1" dirty="0">
                <a:solidFill>
                  <a:srgbClr val="7A9900"/>
                </a:solidFill>
              </a:rPr>
              <a:t>Pandemic</a:t>
            </a:r>
            <a:r>
              <a:rPr lang="en-US" sz="2800" b="1" dirty="0"/>
              <a:t> and the US Economy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FD9311-985C-4322-920C-331D89A0D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28" y="2057400"/>
            <a:ext cx="8598561" cy="4216337"/>
          </a:xfrm>
        </p:spPr>
      </p:pic>
    </p:spTree>
    <p:extLst>
      <p:ext uri="{BB962C8B-B14F-4D97-AF65-F5344CB8AC3E}">
        <p14:creationId xmlns:p14="http://schemas.microsoft.com/office/powerpoint/2010/main" val="398832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F62C-4A29-40C8-870F-7D98C51AF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DF5FB-CAF9-4D69-B5A6-C0F3DB2B0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40" y="1039470"/>
            <a:ext cx="8675719" cy="44674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92796-8C87-41CC-B26B-EE93F789AADE}"/>
              </a:ext>
            </a:extLst>
          </p:cNvPr>
          <p:cNvSpPr txBox="1"/>
          <p:nvPr/>
        </p:nvSpPr>
        <p:spPr>
          <a:xfrm>
            <a:off x="107577" y="5635963"/>
            <a:ext cx="880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https://www.brookings.edu/research/ten-facts-about-covid-19-and-the-u-s-economy/</a:t>
            </a:r>
          </a:p>
        </p:txBody>
      </p:sp>
    </p:spTree>
    <p:extLst>
      <p:ext uri="{BB962C8B-B14F-4D97-AF65-F5344CB8AC3E}">
        <p14:creationId xmlns:p14="http://schemas.microsoft.com/office/powerpoint/2010/main" val="81310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/>
          </a:p>
          <a:p>
            <a:endParaRPr lang="en-US" dirty="0"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dirty="0"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latin typeface="Arial"/>
              <a:ea typeface="ＭＳ Ｐゴシック"/>
              <a:cs typeface="Arial"/>
            </a:endParaRPr>
          </a:p>
          <a:p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A86-42F8-4BD5-8D0E-D5AC956C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65" y="1086522"/>
            <a:ext cx="8229600" cy="1143000"/>
          </a:xfrm>
        </p:spPr>
        <p:txBody>
          <a:bodyPr/>
          <a:lstStyle/>
          <a:p>
            <a:r>
              <a:rPr lang="en-US" sz="4400" dirty="0"/>
              <a:t>Depression?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7D231-6929-4330-B5FB-6DC0F55DE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756" y="2259359"/>
            <a:ext cx="4028243" cy="1613393"/>
          </a:xfrm>
        </p:spPr>
        <p:txBody>
          <a:bodyPr>
            <a:noAutofit/>
          </a:bodyPr>
          <a:lstStyle/>
          <a:p>
            <a:r>
              <a:rPr lang="en-US" sz="1800" b="1" dirty="0"/>
              <a:t>Depressions</a:t>
            </a:r>
            <a:r>
              <a:rPr lang="en-US" sz="1800" dirty="0"/>
              <a:t> are often identified as recessions lasting longer than three years or resulting in a drop in annual GDP of at least 10 percent.</a:t>
            </a:r>
          </a:p>
          <a:p>
            <a:endParaRPr lang="en-US" sz="1500" dirty="0"/>
          </a:p>
          <a:p>
            <a:r>
              <a:rPr lang="en-US" sz="1800" b="1" dirty="0"/>
              <a:t>Recessions</a:t>
            </a:r>
            <a:r>
              <a:rPr lang="en-US" sz="1800" dirty="0"/>
              <a:t> are a period of temporary economic decline during which trade and industrial activity are reduced, generally identified by a fall in GDP in two successive quarters</a:t>
            </a:r>
            <a:r>
              <a:rPr lang="en-US" sz="15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D5BAF8-CD48-450E-BA08-D4540768D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85" y="3527492"/>
            <a:ext cx="3847412" cy="24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2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7F4A1-2C67-494B-B23F-4C86D665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Why does the Expenditure Approach have to equal the Income Approach?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B50DC-F33B-450B-8947-8E9C51A70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1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Components of GDP: Consumption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70 % of GDP</a:t>
            </a:r>
          </a:p>
          <a:p>
            <a:r>
              <a:rPr lang="en-US" dirty="0"/>
              <a:t>Durable (auto and furniture) and nondurable goods (fuel)</a:t>
            </a:r>
          </a:p>
          <a:p>
            <a:r>
              <a:rPr lang="en-US" dirty="0"/>
              <a:t>Retailing is a critical component of the economy</a:t>
            </a:r>
          </a:p>
          <a:p>
            <a:r>
              <a:rPr lang="en-US" dirty="0"/>
              <a:t>Services (Banking and Healthcare)</a:t>
            </a:r>
          </a:p>
          <a:p>
            <a:r>
              <a:rPr lang="en-US" dirty="0"/>
              <a:t>Commodities are measured in this category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1233101"/>
            <a:ext cx="138564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sz="1350" dirty="0"/>
          </a:p>
        </p:txBody>
      </p:sp>
      <p:pic>
        <p:nvPicPr>
          <p:cNvPr id="8" name="Picture 7" descr="Image result for retai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82" y="1900560"/>
            <a:ext cx="2051686" cy="108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ca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47" y="808262"/>
            <a:ext cx="1957388" cy="110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Product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01" y="1156522"/>
            <a:ext cx="1919527" cy="75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oi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623921"/>
            <a:ext cx="1783080" cy="4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health car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26" y="4688686"/>
            <a:ext cx="1581374" cy="1083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933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CFF-3306-4831-ACAF-5E103E46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Geo Fred</a:t>
            </a:r>
            <a:br>
              <a:rPr lang="en-US" sz="4000" dirty="0"/>
            </a:br>
            <a:r>
              <a:rPr lang="en-US" sz="1600" dirty="0"/>
              <a:t>https://news.research.stlouisfed.org/2021/02/teaching-the-economics-of-consumption-bring-fred-into-the-classroom-february-2021/#Using-GeoFRED-to-Compare-Per-Capita-Personal-Consumption-Expenditures</a:t>
            </a:r>
            <a:br>
              <a:rPr lang="en-US" dirty="0"/>
            </a:br>
            <a:endParaRPr lang="en-US" sz="1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92EAC1-498C-491D-9EC8-C9A4EA0CA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30" y="2294340"/>
            <a:ext cx="5323939" cy="32770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A526A-1857-47BC-AA38-61DADD8D6D34}"/>
              </a:ext>
            </a:extLst>
          </p:cNvPr>
          <p:cNvSpPr txBox="1"/>
          <p:nvPr/>
        </p:nvSpPr>
        <p:spPr>
          <a:xfrm>
            <a:off x="132707" y="5808317"/>
            <a:ext cx="9011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Lucida Grande"/>
              </a:rPr>
              <a:t>As of 2020, which is the </a:t>
            </a:r>
            <a:r>
              <a:rPr lang="en-US" b="0" i="0" dirty="0">
                <a:solidFill>
                  <a:srgbClr val="7A9900"/>
                </a:solidFill>
                <a:effectLst/>
                <a:latin typeface="Lucida Grande"/>
              </a:rPr>
              <a:t>largest</a:t>
            </a:r>
            <a:r>
              <a:rPr lang="en-US" b="0" i="0" dirty="0">
                <a:solidFill>
                  <a:srgbClr val="333333"/>
                </a:solidFill>
                <a:effectLst/>
                <a:latin typeface="Lucida Grande"/>
              </a:rPr>
              <a:t> category of real personal consumption expenditures?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Lucida Grande"/>
              </a:rPr>
              <a:t>As of 2020, which is the </a:t>
            </a:r>
            <a:r>
              <a:rPr lang="en-US" b="0" i="0" dirty="0">
                <a:solidFill>
                  <a:srgbClr val="7A9900"/>
                </a:solidFill>
                <a:effectLst/>
                <a:latin typeface="Lucida Grande"/>
              </a:rPr>
              <a:t>smallest</a:t>
            </a:r>
            <a:r>
              <a:rPr lang="en-US" b="0" i="0" dirty="0">
                <a:solidFill>
                  <a:srgbClr val="333333"/>
                </a:solidFill>
                <a:effectLst/>
                <a:latin typeface="Lucida Grande"/>
              </a:rPr>
              <a:t> category of real personal consumption expenditures?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07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consists primarily of business equipment, such as software, </a:t>
            </a:r>
            <a:r>
              <a:rPr lang="en-US" dirty="0">
                <a:solidFill>
                  <a:srgbClr val="7030A0"/>
                </a:solidFill>
                <a:hlinkClick r:id="rId2"/>
              </a:rPr>
              <a:t>capital goods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and manufacturing equipment</a:t>
            </a:r>
          </a:p>
          <a:p>
            <a:r>
              <a:rPr lang="en-US" dirty="0"/>
              <a:t>New home construction</a:t>
            </a:r>
          </a:p>
          <a:p>
            <a:r>
              <a:rPr lang="en-US" dirty="0"/>
              <a:t>Inventory</a:t>
            </a:r>
          </a:p>
          <a:p>
            <a:r>
              <a:rPr lang="en-US" dirty="0"/>
              <a:t>Depreciation</a:t>
            </a:r>
          </a:p>
          <a:p>
            <a:r>
              <a:rPr lang="en-US" dirty="0"/>
              <a:t>Net Investment vs Gross Investment</a:t>
            </a:r>
          </a:p>
        </p:txBody>
      </p:sp>
      <p:pic>
        <p:nvPicPr>
          <p:cNvPr id="4" name="Picture 3" descr="Image result for manufactur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49" y="1131094"/>
            <a:ext cx="1778794" cy="1187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inventor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12" y="3371612"/>
            <a:ext cx="234553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new home constructio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38" y="4606052"/>
            <a:ext cx="1957388" cy="88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depreciatio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82" y="5547971"/>
            <a:ext cx="1493044" cy="966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202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95" y="2528980"/>
            <a:ext cx="5073451" cy="2436848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rmAutofit fontScale="90000"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>
              <a:lnSpc>
                <a:spcPct val="90000"/>
              </a:lnSpc>
            </a:pPr>
            <a:b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 federal budget for the 2019 fiscal year is at $4.407 trillion. The three primary national spending categories are: 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1.mandatory spending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   2. discretionary spending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       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               3 interest on the total national debt</a:t>
            </a:r>
            <a:b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b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  <a:hlinkClick r:id="rId2"/>
              </a:rPr>
              <a:t>https://www.whitehouse.gov/omb/fact-sheets/</a:t>
            </a:r>
            <a:b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b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  <a:hlinkClick r:id="rId3"/>
              </a:rPr>
              <a:t>https://www.thebalance.com/u-s-federal-budget-breakdown-3305789</a:t>
            </a:r>
            <a:r>
              <a:rPr lang="en-US" sz="18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  <a:br>
              <a:rPr lang="en-US" sz="135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135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5726" y="7316739"/>
            <a:ext cx="3095020" cy="141064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799A0D-4E13-41B6-B1BC-3AE86248D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54" y="2097527"/>
            <a:ext cx="4033071" cy="295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6229B-5608-4306-A0BD-C52DBCA53198}"/>
              </a:ext>
            </a:extLst>
          </p:cNvPr>
          <p:cNvSpPr txBox="1"/>
          <p:nvPr/>
        </p:nvSpPr>
        <p:spPr>
          <a:xfrm>
            <a:off x="1093509" y="1197204"/>
            <a:ext cx="6212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5CB8"/>
                </a:solidFill>
                <a:latin typeface="+mn-lt"/>
              </a:rPr>
              <a:t>Government Spending</a:t>
            </a:r>
          </a:p>
        </p:txBody>
      </p:sp>
    </p:spTree>
    <p:extLst>
      <p:ext uri="{BB962C8B-B14F-4D97-AF65-F5344CB8AC3E}">
        <p14:creationId xmlns:p14="http://schemas.microsoft.com/office/powerpoint/2010/main" val="4091467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3C81-F666-4136-B086-C77EDCD1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440"/>
            <a:ext cx="8229600" cy="1143000"/>
          </a:xfrm>
        </p:spPr>
        <p:txBody>
          <a:bodyPr/>
          <a:lstStyle/>
          <a:p>
            <a:r>
              <a:rPr lang="en-US" sz="4800" dirty="0"/>
              <a:t>Net Exports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6379B-4569-4805-AD4D-8F941789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Exports/Imports of </a:t>
            </a:r>
            <a:r>
              <a:rPr lang="en-US" dirty="0">
                <a:solidFill>
                  <a:srgbClr val="7A9900"/>
                </a:solidFill>
              </a:rPr>
              <a:t>Goods and Services</a:t>
            </a:r>
          </a:p>
          <a:p>
            <a:r>
              <a:rPr lang="en-US" dirty="0"/>
              <a:t>Transfer </a:t>
            </a:r>
            <a:r>
              <a:rPr lang="en-US" dirty="0">
                <a:solidFill>
                  <a:srgbClr val="7A9900"/>
                </a:solidFill>
              </a:rPr>
              <a:t>payments</a:t>
            </a:r>
          </a:p>
          <a:p>
            <a:r>
              <a:rPr lang="en-US" dirty="0"/>
              <a:t>Investment in </a:t>
            </a:r>
            <a:r>
              <a:rPr lang="en-US" dirty="0">
                <a:solidFill>
                  <a:srgbClr val="7A9900"/>
                </a:solidFill>
              </a:rPr>
              <a:t>capital stock </a:t>
            </a:r>
            <a:r>
              <a:rPr lang="en-US" dirty="0"/>
              <a:t>in the USA and abroad</a:t>
            </a:r>
          </a:p>
          <a:p>
            <a:r>
              <a:rPr lang="en-US" dirty="0"/>
              <a:t>Investment in </a:t>
            </a:r>
            <a:r>
              <a:rPr lang="en-US" dirty="0">
                <a:solidFill>
                  <a:srgbClr val="7A9900"/>
                </a:solidFill>
              </a:rPr>
              <a:t>financial assets </a:t>
            </a:r>
            <a:r>
              <a:rPr lang="en-US" dirty="0"/>
              <a:t>in the USA and abroad</a:t>
            </a:r>
          </a:p>
          <a:p>
            <a:r>
              <a:rPr lang="en-US" dirty="0"/>
              <a:t>Currency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6201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9ECC-73A0-4AEF-989E-D2F3F73A3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9704"/>
            <a:ext cx="82296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Check Your Understanding: </a:t>
            </a:r>
            <a:br>
              <a:rPr lang="en-US" sz="3200" dirty="0"/>
            </a:br>
            <a:r>
              <a:rPr lang="en-US" sz="3200" dirty="0">
                <a:solidFill>
                  <a:srgbClr val="7A9900"/>
                </a:solidFill>
              </a:rPr>
              <a:t>Included or Not in GDP?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98178-63E5-44A4-A784-E683F55A7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96" y="1991957"/>
            <a:ext cx="8229600" cy="3779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1. </a:t>
            </a:r>
            <a:r>
              <a:rPr lang="en-US" sz="1600" dirty="0">
                <a:latin typeface="+mn-lt"/>
              </a:rPr>
              <a:t>Cashing a US government bond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2. </a:t>
            </a:r>
            <a:r>
              <a:rPr lang="en-US" sz="1600" dirty="0">
                <a:latin typeface="+mn-lt"/>
              </a:rPr>
              <a:t>Chevrolet purchases tires to put on the cars they are producing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3. </a:t>
            </a:r>
            <a:r>
              <a:rPr lang="en-US" sz="1600" dirty="0">
                <a:latin typeface="+mn-lt"/>
              </a:rPr>
              <a:t>Government buys new submarine for the Navy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4. </a:t>
            </a:r>
            <a:r>
              <a:rPr lang="en-US" sz="1600" dirty="0">
                <a:latin typeface="+mn-lt"/>
              </a:rPr>
              <a:t>Income received from the sale of Nike stock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5. </a:t>
            </a:r>
            <a:r>
              <a:rPr lang="en-US" sz="1600" dirty="0">
                <a:latin typeface="+mn-lt"/>
              </a:rPr>
              <a:t>A farmer’s purchase of a new tractor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6. </a:t>
            </a:r>
            <a:r>
              <a:rPr lang="en-US" sz="1600" dirty="0">
                <a:latin typeface="+mn-lt"/>
              </a:rPr>
              <a:t>Construction of a new home built in 2021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7. </a:t>
            </a:r>
            <a:r>
              <a:rPr lang="en-US" sz="1600" dirty="0">
                <a:latin typeface="+mn-lt"/>
              </a:rPr>
              <a:t>A service of a barber cutting his own hair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8. </a:t>
            </a:r>
            <a:r>
              <a:rPr lang="en-US" sz="1600" dirty="0">
                <a:latin typeface="+mn-lt"/>
              </a:rPr>
              <a:t>Social Security check cashed by a senior citizen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9. </a:t>
            </a:r>
            <a:r>
              <a:rPr lang="en-US" sz="1600" dirty="0">
                <a:latin typeface="+mn-lt"/>
              </a:rPr>
              <a:t>A plumber purchases a two year old truck</a:t>
            </a:r>
          </a:p>
          <a:p>
            <a:pPr marL="0" indent="0" algn="ctr">
              <a:buNone/>
            </a:pPr>
            <a:r>
              <a:rPr lang="en-US" sz="1600" b="1" dirty="0">
                <a:latin typeface="+mn-lt"/>
              </a:rPr>
              <a:t>10. </a:t>
            </a:r>
            <a:r>
              <a:rPr lang="en-US" sz="1600" dirty="0">
                <a:latin typeface="+mn-lt"/>
              </a:rPr>
              <a:t>A monthly check received by an economics student who was granted a scholarship</a:t>
            </a:r>
          </a:p>
        </p:txBody>
      </p:sp>
    </p:spTree>
    <p:extLst>
      <p:ext uri="{BB962C8B-B14F-4D97-AF65-F5344CB8AC3E}">
        <p14:creationId xmlns:p14="http://schemas.microsoft.com/office/powerpoint/2010/main" val="2033402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F500-80C5-4805-9823-50495779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GDP: </a:t>
            </a:r>
            <a:br>
              <a:rPr lang="en-US" sz="2800" dirty="0">
                <a:solidFill>
                  <a:srgbClr val="7A9900"/>
                </a:solidFill>
              </a:rPr>
            </a:br>
            <a:r>
              <a:rPr lang="en-US" sz="2800" dirty="0">
                <a:solidFill>
                  <a:srgbClr val="7A9900"/>
                </a:solidFill>
              </a:rPr>
              <a:t>Is it Counted and Where?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68DBC-41C2-44B0-9070-B632D7A7C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1. </a:t>
            </a:r>
            <a:r>
              <a:rPr lang="en-US" sz="6400" dirty="0">
                <a:latin typeface="+mn-lt"/>
              </a:rPr>
              <a:t>You spend $10 to go to the movies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2. </a:t>
            </a:r>
            <a:r>
              <a:rPr lang="en-US" sz="6400" dirty="0">
                <a:latin typeface="+mn-lt"/>
              </a:rPr>
              <a:t>A family pays $150,000 to build them a new home in 2021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3. </a:t>
            </a:r>
            <a:r>
              <a:rPr lang="en-US" sz="6400" dirty="0">
                <a:latin typeface="+mn-lt"/>
              </a:rPr>
              <a:t>A family pays $75,000 for a two-year-old home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4. </a:t>
            </a:r>
            <a:r>
              <a:rPr lang="en-US" sz="6400" dirty="0">
                <a:latin typeface="+mn-lt"/>
              </a:rPr>
              <a:t>Government increases it defense spending by 10 billion dollars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5. </a:t>
            </a:r>
            <a:r>
              <a:rPr lang="en-US" sz="6400" dirty="0">
                <a:latin typeface="+mn-lt"/>
              </a:rPr>
              <a:t>Parents work hard to raise their children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6. </a:t>
            </a:r>
            <a:r>
              <a:rPr lang="en-US" sz="6400" dirty="0">
                <a:latin typeface="+mn-lt"/>
              </a:rPr>
              <a:t>You pay %+$500 a month for rent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7. </a:t>
            </a:r>
            <a:r>
              <a:rPr lang="en-US" sz="6400" dirty="0">
                <a:latin typeface="+mn-lt"/>
              </a:rPr>
              <a:t>You buy a new Toyota that was made in Japan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8. </a:t>
            </a:r>
            <a:r>
              <a:rPr lang="en-US" sz="6400" dirty="0">
                <a:latin typeface="+mn-lt"/>
              </a:rPr>
              <a:t>You pay tuition to attend college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9. </a:t>
            </a:r>
            <a:r>
              <a:rPr lang="en-US" sz="6400" dirty="0">
                <a:latin typeface="+mn-lt"/>
              </a:rPr>
              <a:t>Ford motors buys new auto-making robots</a:t>
            </a:r>
          </a:p>
          <a:p>
            <a:pPr marL="0" indent="0" algn="ctr">
              <a:buNone/>
            </a:pPr>
            <a:r>
              <a:rPr lang="en-US" sz="6400" b="1" dirty="0">
                <a:latin typeface="+mn-lt"/>
              </a:rPr>
              <a:t>10. </a:t>
            </a:r>
            <a:r>
              <a:rPr lang="en-US" sz="6400" dirty="0">
                <a:latin typeface="+mn-lt"/>
              </a:rPr>
              <a:t>You buy McDonald's stock for $1,000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18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What is </a:t>
            </a:r>
            <a:r>
              <a:rPr lang="en-US" sz="2700" dirty="0">
                <a:solidFill>
                  <a:srgbClr val="7A9900"/>
                </a:solidFill>
              </a:rPr>
              <a:t>NOT included </a:t>
            </a:r>
            <a:r>
              <a:rPr lang="en-US" sz="2700" dirty="0"/>
              <a:t>the measurement of GDP?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Non-Market Activity</a:t>
            </a:r>
            <a:r>
              <a:rPr lang="en-US" sz="2400" dirty="0"/>
              <a:t>—Mom baking cookies for her kids! Community service! Fixing your car! Taking care of a relative!</a:t>
            </a:r>
          </a:p>
          <a:p>
            <a:pPr marL="0" indent="0">
              <a:buNone/>
            </a:pPr>
            <a:r>
              <a:rPr lang="en-US" sz="2400" b="1" dirty="0"/>
              <a:t>Intermediate Goods</a:t>
            </a:r>
            <a:r>
              <a:rPr lang="en-US" sz="2400" dirty="0"/>
              <a:t>—Thread for a t shirt, zipper for a jacket!</a:t>
            </a:r>
          </a:p>
          <a:p>
            <a:pPr marL="0" indent="0">
              <a:buNone/>
            </a:pPr>
            <a:r>
              <a:rPr lang="en-US" sz="2400" b="1" dirty="0"/>
              <a:t>Non-Production Transactions</a:t>
            </a:r>
            <a:r>
              <a:rPr lang="en-US" sz="2400" dirty="0"/>
              <a:t> — Selling and buying stock! Transferring payments (Social Security or Unemployment insurance)! Donations &amp; monetary gifts!</a:t>
            </a:r>
          </a:p>
          <a:p>
            <a:pPr marL="0" indent="0">
              <a:buNone/>
            </a:pPr>
            <a:r>
              <a:rPr lang="en-US" sz="2400" b="1" dirty="0"/>
              <a:t>Secondhand Sales – </a:t>
            </a:r>
            <a:r>
              <a:rPr lang="en-US" sz="2400" dirty="0"/>
              <a:t>Used homes, cars, antiques and paintings! </a:t>
            </a:r>
          </a:p>
          <a:p>
            <a:pPr marL="0" indent="0">
              <a:buNone/>
            </a:pPr>
            <a:r>
              <a:rPr lang="en-US" sz="2400" b="1" dirty="0"/>
              <a:t>Illegal economic activity</a:t>
            </a:r>
          </a:p>
        </p:txBody>
      </p:sp>
    </p:spTree>
    <p:extLst>
      <p:ext uri="{BB962C8B-B14F-4D97-AF65-F5344CB8AC3E}">
        <p14:creationId xmlns:p14="http://schemas.microsoft.com/office/powerpoint/2010/main" val="365151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 b="1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latin typeface="Arial"/>
                <a:ea typeface="ＭＳ Ｐゴシック"/>
              </a:rPr>
              <a:t>via e-mail within 24 hours.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/>
          </a:p>
          <a:p>
            <a:endParaRPr lang="en-US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What Else Does GDP </a:t>
            </a:r>
            <a:r>
              <a:rPr lang="en-US" sz="3200" b="1" u="sng" dirty="0"/>
              <a:t>NOT</a:t>
            </a:r>
            <a:r>
              <a:rPr lang="en-US" sz="3200" b="1" dirty="0"/>
              <a:t> Measure?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Happiness</a:t>
            </a:r>
          </a:p>
          <a:p>
            <a:r>
              <a:rPr lang="en-US" sz="3300" dirty="0"/>
              <a:t>Quality of goods and services</a:t>
            </a:r>
          </a:p>
          <a:p>
            <a:r>
              <a:rPr lang="en-US" sz="3300" dirty="0"/>
              <a:t>Income equality or inequality</a:t>
            </a:r>
          </a:p>
          <a:p>
            <a:r>
              <a:rPr lang="en-US" sz="3300" dirty="0"/>
              <a:t>Standard of Living</a:t>
            </a:r>
          </a:p>
        </p:txBody>
      </p:sp>
      <p:pic>
        <p:nvPicPr>
          <p:cNvPr id="4" name="Picture 3" descr="http://3.bp.blogspot.com/-RMavBI_2RpY/UWdrf8mWXGI/AAAAAAAAAeA/-KaoehLREr8/s1600/Cliente+Satisfech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78" y="2045282"/>
            <a:ext cx="1328738" cy="13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media.creativemornings.com/uploads/theme/image/4/2013-01-happines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47" y="3254325"/>
            <a:ext cx="2714625" cy="135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robertsrantss.files.wordpress.com/2013/07/e69687e69bb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13" y="4829713"/>
            <a:ext cx="2292179" cy="1171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008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the difference between </a:t>
            </a:r>
            <a:r>
              <a:rPr lang="en-US" sz="2800" dirty="0">
                <a:solidFill>
                  <a:srgbClr val="7A9900"/>
                </a:solidFill>
              </a:rPr>
              <a:t>RGDP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7A9900"/>
                </a:solidFill>
              </a:rPr>
              <a:t>NGDP</a:t>
            </a:r>
            <a:r>
              <a:rPr lang="en-US" sz="2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99560"/>
          </a:xfrm>
        </p:spPr>
        <p:txBody>
          <a:bodyPr/>
          <a:lstStyle/>
          <a:p>
            <a:r>
              <a:rPr lang="en-US" sz="2400" b="1" dirty="0"/>
              <a:t>Real GDP</a:t>
            </a:r>
            <a:r>
              <a:rPr lang="en-US" sz="2400" dirty="0"/>
              <a:t> is equal to the economic output adjusted for the effects of inflation.</a:t>
            </a:r>
          </a:p>
          <a:p>
            <a:r>
              <a:rPr lang="en-US" sz="2400" dirty="0"/>
              <a:t>Nominal GDP is economic output without the inflation adjustment. </a:t>
            </a:r>
          </a:p>
          <a:p>
            <a:r>
              <a:rPr lang="en-US" sz="2400" b="1" dirty="0"/>
              <a:t>Nominal GDP</a:t>
            </a:r>
            <a:r>
              <a:rPr lang="en-US" sz="2400" dirty="0"/>
              <a:t> is usually </a:t>
            </a:r>
            <a:r>
              <a:rPr lang="en-US" sz="2400" b="1" dirty="0"/>
              <a:t>higher than real GDP</a:t>
            </a:r>
            <a:r>
              <a:rPr lang="en-US" sz="2400" dirty="0"/>
              <a:t> because inflation is typically a positive number.</a:t>
            </a:r>
          </a:p>
          <a:p>
            <a:pPr marL="0" indent="0">
              <a:buNone/>
            </a:pPr>
            <a:r>
              <a:rPr lang="en-US" sz="2400" dirty="0"/>
              <a:t>Which calculation will show you growth?</a:t>
            </a:r>
          </a:p>
          <a:p>
            <a:r>
              <a:rPr lang="en-US" sz="2400" dirty="0"/>
              <a:t>Check out ACDC:</a:t>
            </a:r>
            <a:br>
              <a:rPr lang="en-US" sz="2400" dirty="0"/>
            </a:br>
            <a:r>
              <a:rPr lang="en-US" sz="2400" i="1" dirty="0">
                <a:hlinkClick r:id="rId2"/>
              </a:rPr>
              <a:t>https://www.youtube.com/watch?v=iV4DS9aAQqM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738238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PER CAPITA GDP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5105"/>
            <a:ext cx="8229600" cy="4431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is the measurement of GDP divided by the population. What does it tell us about the country?</a:t>
            </a:r>
          </a:p>
          <a:p>
            <a:pPr marL="457200" indent="-457200">
              <a:buAutoNum type="alphaUcPeriod"/>
            </a:pPr>
            <a:r>
              <a:rPr lang="en-US" sz="2000" dirty="0"/>
              <a:t>Per capita GDP is sometimes used as a </a:t>
            </a:r>
            <a:r>
              <a:rPr lang="en-US" sz="2000" u="sng" dirty="0">
                <a:hlinkClick r:id="rId2"/>
              </a:rPr>
              <a:t>standard of living</a:t>
            </a:r>
            <a:r>
              <a:rPr lang="en-US" sz="2000" dirty="0"/>
              <a:t> indicator, with a higher per capita GDP equating to a higher standard of living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B.    Per capita GDP can also be used to measure the </a:t>
            </a:r>
            <a:r>
              <a:rPr lang="en-US" sz="2000" u="sng" dirty="0">
                <a:solidFill>
                  <a:schemeClr val="tx1"/>
                </a:solidFill>
                <a:hlinkClick r:id="rId3"/>
              </a:rPr>
              <a:t>productivity</a:t>
            </a:r>
            <a:r>
              <a:rPr lang="en-US" sz="2000" dirty="0"/>
              <a:t> of a country's workforce, as it measures the total output of goods and services per each member of the workforce in a given 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62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413" y="914400"/>
            <a:ext cx="7471173" cy="48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72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174" y="914400"/>
            <a:ext cx="7027652" cy="477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80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C8BD-BC9E-4705-A58E-802D78EC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MACRO 2007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44D1C7-2EDD-42FC-A1FE-D2F9CB70B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44" y="2136316"/>
            <a:ext cx="8395512" cy="34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2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CC8A-02AE-4F50-A25B-34437A69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Macro 2010B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5B9858-C404-4330-9776-35B134BC5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397" y="2100263"/>
            <a:ext cx="7960026" cy="39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4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1080934" y="1174602"/>
            <a:ext cx="6447600" cy="990675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400" dirty="0"/>
              <a:t>Macroeconomics 2011B</a:t>
            </a:r>
            <a:endParaRPr sz="4400" dirty="0"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508001" y="2477692"/>
            <a:ext cx="6447600" cy="2910600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22" y="2165277"/>
            <a:ext cx="6860025" cy="41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85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8037"/>
            <a:ext cx="8229600" cy="1143000"/>
          </a:xfrm>
        </p:spPr>
        <p:txBody>
          <a:bodyPr/>
          <a:lstStyle/>
          <a:p>
            <a:r>
              <a:rPr lang="en-US" sz="4400" dirty="0"/>
              <a:t>MACRO 2008B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427" y="2111189"/>
            <a:ext cx="7269145" cy="39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8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BFDE0-EA4B-406A-BCB4-49A43FC9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71" y="1038481"/>
            <a:ext cx="7325567" cy="49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Agenda</a:t>
            </a:r>
            <a:endParaRPr lang="en-US" sz="5500" b="1">
              <a:ln w="11430"/>
              <a:solidFill>
                <a:srgbClr val="005CB8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/>
          <a:lstStyle/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 We will share Unit Two in the CED by the </a:t>
            </a:r>
            <a:r>
              <a:rPr lang="en-US" sz="2500" i="1" dirty="0">
                <a:solidFill>
                  <a:srgbClr val="7A9900"/>
                </a:solidFill>
                <a:latin typeface="Calibri Light"/>
                <a:ea typeface="ＭＳ Ｐゴシック"/>
                <a:cs typeface="Calibri Light"/>
              </a:rPr>
              <a:t>College Board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 </a:t>
            </a:r>
            <a:r>
              <a:rPr lang="en-US" sz="2500" dirty="0">
                <a:solidFill>
                  <a:srgbClr val="7A9900"/>
                </a:solidFill>
                <a:latin typeface="Calibri Light"/>
                <a:ea typeface="ＭＳ Ｐゴシック"/>
                <a:cs typeface="Calibri Light"/>
              </a:rPr>
              <a:t>GDP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– NGDP, RGDP, Economic Growth, Business Cycles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 </a:t>
            </a:r>
            <a:r>
              <a:rPr lang="en-US" sz="2500" dirty="0">
                <a:solidFill>
                  <a:srgbClr val="7A9900"/>
                </a:solidFill>
                <a:latin typeface="Calibri Light"/>
                <a:ea typeface="ＭＳ Ｐゴシック"/>
                <a:cs typeface="Calibri Light"/>
              </a:rPr>
              <a:t>Inflation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– Why some people are hurt and some love it!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 </a:t>
            </a:r>
            <a:r>
              <a:rPr lang="en-US" sz="2500" dirty="0">
                <a:solidFill>
                  <a:srgbClr val="7A9900"/>
                </a:solidFill>
                <a:latin typeface="Calibri Light"/>
                <a:ea typeface="ＭＳ Ｐゴシック"/>
                <a:cs typeface="Calibri Light"/>
              </a:rPr>
              <a:t>Unemployment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– Measurements and different types of UE</a:t>
            </a:r>
          </a:p>
          <a:p>
            <a:r>
              <a:rPr lang="en-US" sz="2500" dirty="0">
                <a:latin typeface="Calibri Light"/>
                <a:ea typeface="ＭＳ Ｐゴシック"/>
                <a:cs typeface="Calibri Light"/>
              </a:rPr>
              <a:t> </a:t>
            </a:r>
            <a:r>
              <a:rPr lang="en-US" sz="2500" i="1" dirty="0">
                <a:solidFill>
                  <a:srgbClr val="7A9900"/>
                </a:solidFill>
                <a:latin typeface="Calibri Light"/>
                <a:ea typeface="ＭＳ Ｐゴシック"/>
                <a:cs typeface="Calibri Light"/>
              </a:rPr>
              <a:t>National Economic Challenge 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Kahoot</a:t>
            </a:r>
          </a:p>
          <a:p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2432-F0F3-402B-9A48-EEC8C33C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7E5550-9479-4A5B-B89A-B440A1785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8" y="1193285"/>
            <a:ext cx="8443912" cy="51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26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References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F1D3A3-98BD-4497-A322-D25C364A1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College Board Site</a:t>
            </a:r>
          </a:p>
          <a:p>
            <a:r>
              <a:rPr lang="en-US" sz="1800" dirty="0"/>
              <a:t>Macroeconomics Videos on College Board site</a:t>
            </a:r>
          </a:p>
          <a:p>
            <a:r>
              <a:rPr lang="en-US" sz="1800" dirty="0"/>
              <a:t>My AP Classroom videos</a:t>
            </a:r>
          </a:p>
          <a:p>
            <a:r>
              <a:rPr lang="en-US" sz="1800" dirty="0"/>
              <a:t>Advanced Placement Instruction Program by CEE (APIP Macroeconomics)</a:t>
            </a:r>
          </a:p>
          <a:p>
            <a:r>
              <a:rPr lang="en-US" sz="1800" dirty="0"/>
              <a:t>McConnell &amp; Brue - Economics</a:t>
            </a:r>
          </a:p>
          <a:p>
            <a:r>
              <a:rPr lang="en-US" sz="1800" dirty="0"/>
              <a:t>Krugman’s </a:t>
            </a:r>
            <a:r>
              <a:rPr lang="en-US" sz="1800"/>
              <a:t>Economics textbook</a:t>
            </a:r>
            <a:endParaRPr lang="en-US" sz="1800" dirty="0"/>
          </a:p>
          <a:p>
            <a:r>
              <a:rPr lang="en-US" sz="1800" dirty="0"/>
              <a:t>Reffonomics.com – Just came out and it is FREE!!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>
                <a:latin typeface="Calibri"/>
                <a:ea typeface="ＭＳ Ｐゴシック"/>
                <a:cs typeface="Calibri"/>
              </a:rPr>
              <a:t>CEE Affiliates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335947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/>
                <a:ea typeface="ＭＳ Ｐゴシック"/>
                <a:cs typeface="Calibri"/>
              </a:rPr>
              <a:t>Thank You to Our Sponsors!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CDAE-25F6-4A13-9FAD-1DA0236E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79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 dirty="0">
                <a:solidFill>
                  <a:schemeClr val="bg1"/>
                </a:solidFill>
              </a:rPr>
              <a:t>th</a:t>
            </a:r>
            <a:r>
              <a:rPr lang="en-US" sz="1125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77679" y="5596408"/>
            <a:ext cx="52752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Please feel free to e-mail us at </a:t>
            </a:r>
            <a:r>
              <a:rPr lang="en-US" sz="1200" b="1" u="sng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 </a:t>
            </a:r>
          </a:p>
          <a:p>
            <a:r>
              <a:rPr lang="en-US" sz="1200" dirty="0">
                <a:solidFill>
                  <a:schemeClr val="bg1"/>
                </a:solidFill>
              </a:rPr>
              <a:t>with any questions you have.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DBEC-1649-459C-A44F-843D9827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0F2B13-4D80-4F3F-A1FA-8972F4BBD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78" y="989814"/>
            <a:ext cx="8263922" cy="5166511"/>
          </a:xfrm>
        </p:spPr>
      </p:pic>
    </p:spTree>
    <p:extLst>
      <p:ext uri="{BB962C8B-B14F-4D97-AF65-F5344CB8AC3E}">
        <p14:creationId xmlns:p14="http://schemas.microsoft.com/office/powerpoint/2010/main" val="277093761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Objectives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defTabSz="905255">
              <a:buFont typeface="Wingdings" panose="05000000000000000000" pitchFamily="2" charset="2"/>
              <a:buChar char="ü"/>
              <a:defRPr sz="3168"/>
            </a:pPr>
            <a:r>
              <a:rPr lang="en-US" sz="2750" dirty="0"/>
              <a:t>Challenges in this unit for teachers</a:t>
            </a:r>
          </a:p>
          <a:p>
            <a:pPr defTabSz="905255">
              <a:buFont typeface="Wingdings" panose="05000000000000000000" pitchFamily="2" charset="2"/>
              <a:buChar char="ü"/>
              <a:defRPr sz="3168"/>
            </a:pPr>
            <a:r>
              <a:rPr lang="en-US" sz="2750" dirty="0"/>
              <a:t>Review the CED on Unit 2 Macroeconomics</a:t>
            </a:r>
          </a:p>
          <a:p>
            <a:pPr defTabSz="905255">
              <a:buFont typeface="Wingdings" panose="05000000000000000000" pitchFamily="2" charset="2"/>
              <a:buChar char="ü"/>
              <a:defRPr sz="3168"/>
            </a:pPr>
            <a:r>
              <a:rPr lang="en-US" sz="2750" dirty="0"/>
              <a:t>Understand what students need to know about GDP, Inflation and UE</a:t>
            </a:r>
          </a:p>
          <a:p>
            <a:pPr defTabSz="905255">
              <a:buFont typeface="Wingdings" panose="05000000000000000000" pitchFamily="2" charset="2"/>
              <a:buChar char="ü"/>
              <a:defRPr sz="3168"/>
            </a:pPr>
            <a:r>
              <a:rPr lang="en-US" sz="2750" dirty="0"/>
              <a:t>Calculations of GDP, Inflation and UE</a:t>
            </a:r>
          </a:p>
          <a:p>
            <a:pPr defTabSz="905255">
              <a:buFont typeface="Wingdings" panose="05000000000000000000" pitchFamily="2" charset="2"/>
              <a:buChar char="ü"/>
              <a:defRPr sz="3168"/>
            </a:pPr>
            <a:r>
              <a:rPr lang="en-US" sz="2750" dirty="0"/>
              <a:t>Challenges in this unit for students</a:t>
            </a: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100049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GROSS DOMESTIC PRODUCT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5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8A7F-5EA5-4063-8AA4-633CE70B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GDP—WHAT DO YOU NEED TO KNOW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01D2E-769B-4895-A297-03E6A771D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377952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1. </a:t>
            </a:r>
            <a:r>
              <a:rPr lang="en-US" sz="2000" b="1" dirty="0">
                <a:solidFill>
                  <a:srgbClr val="7A9900"/>
                </a:solidFill>
              </a:rPr>
              <a:t>Components</a:t>
            </a:r>
            <a:r>
              <a:rPr lang="en-US" sz="2000" dirty="0"/>
              <a:t> of GDP</a:t>
            </a:r>
          </a:p>
          <a:p>
            <a:pPr marL="0" indent="0">
              <a:buNone/>
            </a:pPr>
            <a:r>
              <a:rPr lang="en-US" sz="2000" dirty="0"/>
              <a:t>2. Expenditure Approach— </a:t>
            </a:r>
            <a:r>
              <a:rPr lang="en-US" sz="2000" b="1" dirty="0">
                <a:solidFill>
                  <a:srgbClr val="7A9900"/>
                </a:solidFill>
              </a:rPr>
              <a:t>vs</a:t>
            </a:r>
            <a:r>
              <a:rPr lang="en-US" sz="2000" dirty="0"/>
              <a:t> — Income Approach</a:t>
            </a:r>
          </a:p>
          <a:p>
            <a:pPr marL="0" indent="0">
              <a:buNone/>
            </a:pPr>
            <a:r>
              <a:rPr lang="en-US" sz="2000" dirty="0"/>
              <a:t>3. What is </a:t>
            </a:r>
            <a:r>
              <a:rPr lang="en-US" sz="2000" b="1" dirty="0">
                <a:solidFill>
                  <a:srgbClr val="7A9900"/>
                </a:solidFill>
              </a:rPr>
              <a:t>excluded</a:t>
            </a:r>
            <a:r>
              <a:rPr lang="en-US" sz="2000" dirty="0"/>
              <a:t> from GDP</a:t>
            </a:r>
          </a:p>
          <a:p>
            <a:pPr marL="0" indent="0">
              <a:buNone/>
            </a:pPr>
            <a:r>
              <a:rPr lang="en-US" sz="2000" dirty="0"/>
              <a:t>4. Nominal GDP </a:t>
            </a:r>
            <a:r>
              <a:rPr lang="en-US" sz="2000" b="1" dirty="0">
                <a:solidFill>
                  <a:srgbClr val="7A9900"/>
                </a:solidFill>
              </a:rPr>
              <a:t>vs</a:t>
            </a:r>
            <a:r>
              <a:rPr lang="en-US" sz="2000" dirty="0"/>
              <a:t> Real GDP</a:t>
            </a:r>
          </a:p>
          <a:p>
            <a:pPr marL="0" indent="0">
              <a:buNone/>
            </a:pPr>
            <a:r>
              <a:rPr lang="en-US" sz="2000" dirty="0"/>
              <a:t>5. % Change of </a:t>
            </a:r>
            <a:r>
              <a:rPr lang="en-US" sz="2000" b="1" dirty="0">
                <a:solidFill>
                  <a:srgbClr val="7A9900"/>
                </a:solidFill>
              </a:rPr>
              <a:t>RGDP</a:t>
            </a:r>
          </a:p>
          <a:p>
            <a:pPr marL="0" indent="0">
              <a:buNone/>
            </a:pPr>
            <a:r>
              <a:rPr lang="en-US" sz="2000" dirty="0"/>
              <a:t>6. </a:t>
            </a:r>
            <a:r>
              <a:rPr lang="en-US" sz="2000" b="1" dirty="0">
                <a:solidFill>
                  <a:srgbClr val="7A9900"/>
                </a:solidFill>
              </a:rPr>
              <a:t>Per Capita </a:t>
            </a:r>
            <a:r>
              <a:rPr lang="en-US" sz="2000" dirty="0"/>
              <a:t>GDP</a:t>
            </a:r>
          </a:p>
          <a:p>
            <a:pPr marL="0" indent="0">
              <a:buNone/>
            </a:pPr>
            <a:r>
              <a:rPr lang="en-US" sz="2000" dirty="0"/>
              <a:t>7. What does GDP </a:t>
            </a:r>
            <a:r>
              <a:rPr lang="en-US" sz="2000" b="1" u="sng" dirty="0">
                <a:solidFill>
                  <a:srgbClr val="7A9900"/>
                </a:solidFill>
              </a:rPr>
              <a:t>NOT</a:t>
            </a:r>
            <a:r>
              <a:rPr lang="en-US" sz="2000" dirty="0"/>
              <a:t> measure?</a:t>
            </a:r>
          </a:p>
          <a:p>
            <a:pPr marL="0" indent="0">
              <a:buNone/>
            </a:pPr>
            <a:r>
              <a:rPr lang="en-US" sz="2000" dirty="0"/>
              <a:t>8. Strengths and Weaknesses of the </a:t>
            </a:r>
            <a:r>
              <a:rPr lang="en-US" sz="2000" b="1" dirty="0">
                <a:solidFill>
                  <a:srgbClr val="7A9900"/>
                </a:solidFill>
              </a:rPr>
              <a:t>measurements</a:t>
            </a:r>
            <a:r>
              <a:rPr lang="en-US" sz="2000" dirty="0"/>
              <a:t> of GDP</a:t>
            </a:r>
          </a:p>
        </p:txBody>
      </p:sp>
    </p:spTree>
    <p:extLst>
      <p:ext uri="{BB962C8B-B14F-4D97-AF65-F5344CB8AC3E}">
        <p14:creationId xmlns:p14="http://schemas.microsoft.com/office/powerpoint/2010/main" val="317855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BDD3-0B8E-43F5-9F48-85E0477F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DB9E85-53C1-4757-A7E8-4B124D31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76" y="966687"/>
            <a:ext cx="7565687" cy="39251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F4F10-F483-4CD4-B767-9BA64E73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5034063"/>
            <a:ext cx="5993606" cy="857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9519A-B210-4437-AA56-70034FDEFECD}"/>
              </a:ext>
            </a:extLst>
          </p:cNvPr>
          <p:cNvSpPr txBox="1"/>
          <p:nvPr/>
        </p:nvSpPr>
        <p:spPr>
          <a:xfrm>
            <a:off x="603315" y="6193410"/>
            <a:ext cx="3968685" cy="3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Schiller- Economics</a:t>
            </a:r>
          </a:p>
        </p:txBody>
      </p:sp>
    </p:spTree>
    <p:extLst>
      <p:ext uri="{BB962C8B-B14F-4D97-AF65-F5344CB8AC3E}">
        <p14:creationId xmlns:p14="http://schemas.microsoft.com/office/powerpoint/2010/main" val="805073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113DE-D385-4A48-8B16-CD7F49237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8332A4-542C-494D-8506-1C720B46413C}">
  <ds:schemaRefs>
    <ds:schemaRef ds:uri="http://schemas.openxmlformats.org/package/2006/metadata/core-properties"/>
    <ds:schemaRef ds:uri="http://purl.org/dc/terms/"/>
    <ds:schemaRef ds:uri="http://purl.org/dc/elements/1.1/"/>
    <ds:schemaRef ds:uri="bfa4db11-c700-41fb-b639-f7e6b4e680b5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9cd82c5b-74c9-4827-94f1-5bf219ae6b2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</TotalTime>
  <Words>1962</Words>
  <Application>Microsoft Office PowerPoint</Application>
  <PresentationFormat>On-screen Show (4:3)</PresentationFormat>
  <Paragraphs>214</Paragraphs>
  <Slides>46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  AP Macroeconomics Bootcamp Circular Flow, GDP, Unemployment and Inflation Theresa Fischer February 2021 ecofisch@gmail.com</vt:lpstr>
      <vt:lpstr>EconEdLink Membership</vt:lpstr>
      <vt:lpstr>Professional Development Certificate</vt:lpstr>
      <vt:lpstr>Agenda</vt:lpstr>
      <vt:lpstr>PowerPoint Presentation</vt:lpstr>
      <vt:lpstr>Objectives</vt:lpstr>
      <vt:lpstr>GROSS DOMESTIC PRODUCT</vt:lpstr>
      <vt:lpstr>GDP—WHAT DO YOU NEED TO KNOW</vt:lpstr>
      <vt:lpstr>PowerPoint Presentation</vt:lpstr>
      <vt:lpstr>Circular Flow</vt:lpstr>
      <vt:lpstr>Calculating GDP</vt:lpstr>
      <vt:lpstr> TOP TEN COUNTRIES’ GDP? (5:47) https://www.youtube.com/watch?v=UEPMyYgUk2Q </vt:lpstr>
      <vt:lpstr>What is GDP?</vt:lpstr>
      <vt:lpstr> GDP</vt:lpstr>
      <vt:lpstr>What is GDP in the USA?</vt:lpstr>
      <vt:lpstr>PowerPoint Presentation</vt:lpstr>
      <vt:lpstr>PowerPoint Presentation</vt:lpstr>
      <vt:lpstr>Ten Facts about the Pandemic and the US Economy</vt:lpstr>
      <vt:lpstr>PowerPoint Presentation</vt:lpstr>
      <vt:lpstr>Depression? Recession?</vt:lpstr>
      <vt:lpstr>Why does the Expenditure Approach have to equal the Income Approach?</vt:lpstr>
      <vt:lpstr>Components of GDP: Consumption</vt:lpstr>
      <vt:lpstr>Geo Fred https://news.research.stlouisfed.org/2021/02/teaching-the-economics-of-consumption-bring-fred-into-the-classroom-february-2021/#Using-GeoFRED-to-Compare-Per-Capita-Personal-Consumption-Expenditures </vt:lpstr>
      <vt:lpstr>Investment</vt:lpstr>
      <vt:lpstr> The federal budget for the 2019 fiscal year is at $4.407 trillion. The three primary national spending categories are:   1.mandatory spending     2. discretionary spending                         3 interest on the total national debt  https://www.whitehouse.gov/omb/fact-sheets/  https://www.thebalance.com/u-s-federal-budget-breakdown-3305789  </vt:lpstr>
      <vt:lpstr>Net Exports</vt:lpstr>
      <vt:lpstr>Check Your Understanding:  Included or Not in GDP?</vt:lpstr>
      <vt:lpstr>GDP:  Is it Counted and Where?</vt:lpstr>
      <vt:lpstr>What is NOT included the measurement of GDP?</vt:lpstr>
      <vt:lpstr>What Else Does GDP NOT Measure?</vt:lpstr>
      <vt:lpstr>What is the difference between RGDP and NGDP?</vt:lpstr>
      <vt:lpstr>PER CAPITA GDP</vt:lpstr>
      <vt:lpstr>PowerPoint Presentation</vt:lpstr>
      <vt:lpstr>PowerPoint Presentation</vt:lpstr>
      <vt:lpstr>MACRO 2007</vt:lpstr>
      <vt:lpstr>Macro 2010B</vt:lpstr>
      <vt:lpstr>Macroeconomics 2011B</vt:lpstr>
      <vt:lpstr>MACRO 2008B</vt:lpstr>
      <vt:lpstr>PowerPoint Presentation</vt:lpstr>
      <vt:lpstr>PowerPoint Presentation</vt:lpstr>
      <vt:lpstr>References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Jarvon Carson</cp:lastModifiedBy>
  <cp:revision>112</cp:revision>
  <dcterms:created xsi:type="dcterms:W3CDTF">2012-09-11T15:07:18Z</dcterms:created>
  <dcterms:modified xsi:type="dcterms:W3CDTF">2021-02-17T20:35:25Z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