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embeddedFontLst>
    <p:embeddedFont>
      <p:font typeface="Arvo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+TGHSt01DdES8gPBcDoIdMydm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8C1B7-47F2-41A8-AC2F-334D3295CF25}" v="2" dt="2021-02-15T19:51:57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d2a578a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d2a578a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5 min break</a:t>
            </a:r>
            <a:endParaRPr/>
          </a:p>
        </p:txBody>
      </p:sp>
      <p:sp>
        <p:nvSpPr>
          <p:cNvPr id="63" name="Google Shape;63;gbd2a578a9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bd2a578a92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bd2a578a92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Chat: Do you use any of these strategies? Is there another one you use that you found success with? Do you have a question about any of their usages?</a:t>
            </a:r>
            <a:endParaRPr/>
          </a:p>
        </p:txBody>
      </p:sp>
      <p:sp>
        <p:nvSpPr>
          <p:cNvPr id="133" name="Google Shape;133;gbd2a578a92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Share your context</a:t>
            </a:r>
            <a:endParaRPr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d2a578a92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bd2a578a92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bd2a578a92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d2a578a92_1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d2a578a92_1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Chat: What do you wonder about the activities? Best practices? Something to share? Would you use any? Suggestions for hybrid?</a:t>
            </a:r>
            <a:endParaRPr/>
          </a:p>
        </p:txBody>
      </p:sp>
      <p:sp>
        <p:nvSpPr>
          <p:cNvPr id="158" name="Google Shape;158;gbd2a578a92_1_3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d2a578a92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d2a578a92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5 break after memes</a:t>
            </a:r>
            <a:endParaRPr/>
          </a:p>
        </p:txBody>
      </p:sp>
      <p:sp>
        <p:nvSpPr>
          <p:cNvPr id="166" name="Google Shape;166;gbd2a578a92_1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a65aa7d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a65aa7d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ba65aa7d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d2a578a9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d2a578a92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bd2a578a92_1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bd2a578a92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bd2a578a92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bd2a578a92_1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d2a578a92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d2a578a92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bd2a578a92_1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80" name="Google Shape;8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d2a578a9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d2a578a9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Mine and guests</a:t>
            </a:r>
            <a:endParaRPr/>
          </a:p>
        </p:txBody>
      </p:sp>
      <p:sp>
        <p:nvSpPr>
          <p:cNvPr id="87" name="Google Shape;87;gbd2a578a92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d2a578a92_1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d2a578a92_1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bd2a578a92_1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d2a578a92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d2a578a92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bd2a578a92_1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d2a578a92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d2a578a92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Our subway theme, liminal, resources for hybrid, in person, remote revisions</a:t>
            </a:r>
            <a:endParaRPr/>
          </a:p>
        </p:txBody>
      </p:sp>
      <p:sp>
        <p:nvSpPr>
          <p:cNvPr id="109" name="Google Shape;109;gbd2a578a92_1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d2a578a92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d2a578a92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Mine and guests</a:t>
            </a:r>
            <a:endParaRPr/>
          </a:p>
        </p:txBody>
      </p:sp>
      <p:sp>
        <p:nvSpPr>
          <p:cNvPr id="117" name="Google Shape;117;gbd2a578a92_1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5" name="Google Shape;12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bd2a578a92_1_19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gbd2a578a92_1_19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bd2a578a92_1_20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bd2a578a92_1_20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bd2a578a92_1_2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bd2a578a92_1_2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d2a578a92_1_3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bd2a578a92_1_38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25353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lamonteach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3jOGMf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monahanecon.blogspot.com/2014/11/the-food-project.html" TargetMode="External"/><Relationship Id="rId3" Type="http://schemas.openxmlformats.org/officeDocument/2006/relationships/image" Target="../media/image12.gif"/><Relationship Id="rId7" Type="http://schemas.openxmlformats.org/officeDocument/2006/relationships/hyperlink" Target="https://docs.google.com/document/d/1c2Udwaf3qFBO3gUg0j2-dO1J-YYMK_WZfzExS_mWn58/edi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cs.google.com/document/d/12kwx-HWlhJv-YN2DBm7N92mkqzbcftvD7tcQcBKpKME/edit" TargetMode="External"/><Relationship Id="rId5" Type="http://schemas.openxmlformats.org/officeDocument/2006/relationships/hyperlink" Target="https://docs.google.com/document/d/1BSoQgfBxAgG2PS4BydYZVTIOJaKbYXPQmod9n2cYXp4/edit" TargetMode="External"/><Relationship Id="rId4" Type="http://schemas.openxmlformats.org/officeDocument/2006/relationships/hyperlink" Target="https://docs.google.com/presentation/d/1aQOIZ09hqtWiStNQcGLOy7pcltLxqDNB-P5hkIDcWzs/edit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cs.google.com/document/d/1FhEZW6wRFoJuq0SRbxn-6qEWcFdnHGt0hF9G2ZpT4XQ/edit?usp=shar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D9gaAb2BEw&amp;feature=emb_title" TargetMode="External"/><Relationship Id="rId3" Type="http://schemas.openxmlformats.org/officeDocument/2006/relationships/image" Target="../media/image20.gif"/><Relationship Id="rId7" Type="http://schemas.openxmlformats.org/officeDocument/2006/relationships/hyperlink" Target="https://www.youtube.com/watch?v=2d_dtTZQyUM&amp;feature=emb_titl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ncase.me/trust/" TargetMode="External"/><Relationship Id="rId11" Type="http://schemas.openxmlformats.org/officeDocument/2006/relationships/hyperlink" Target="https://docs.google.com/presentation/d/1vDMUtHwFQdFUnHM5DOXIWGnK6kSDgUPLkzbkgtMzlT4/edit#slide=id.g56aacbc7ba_0_0" TargetMode="External"/><Relationship Id="rId5" Type="http://schemas.openxmlformats.org/officeDocument/2006/relationships/hyperlink" Target="https://docs.google.com/document/d/18YIXs3Tq_R1i9jYLApO82cdC7GTLOlpUbsFBp2e3Ec0/edit?usp=sharing" TargetMode="External"/><Relationship Id="rId10" Type="http://schemas.openxmlformats.org/officeDocument/2006/relationships/hyperlink" Target="https://www.amazon.com/Learning-Resources-Recordable-Answer-Buzzers/dp/B00HT5HBMO/ref=sr_1_36?dchild=1&amp;keywords=buzzer+for+game+show&amp;qid=1613417085&amp;sr=8-36" TargetMode="External"/><Relationship Id="rId4" Type="http://schemas.openxmlformats.org/officeDocument/2006/relationships/hyperlink" Target="https://docs.google.com/document/d/1mPgftvsHS8KXRQAaJ2ppwGkLIVygnooadSnlP2yMr4U/edit" TargetMode="External"/><Relationship Id="rId9" Type="http://schemas.openxmlformats.org/officeDocument/2006/relationships/hyperlink" Target="https://www.youtube.com/watch?v=S0qjK3TWZE8&amp;feature=emb_titl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kahoot.it/share/38b63c9f-cbe0-423c-aa28-32ebfd91827c" TargetMode="External"/><Relationship Id="rId3" Type="http://schemas.openxmlformats.org/officeDocument/2006/relationships/image" Target="../media/image21.gif"/><Relationship Id="rId7" Type="http://schemas.openxmlformats.org/officeDocument/2006/relationships/hyperlink" Target="https://docs.google.com/document/d/1Mum8MWMbdPHeCHA4KiC9VXqkQsv-Ni4wHm6zXAQGiTs/edi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cs.google.com/document/d/1G7696UUkBbPKMAPCgtDIjL8Ba_7xm66QiKCU9ZBH2mI/edit" TargetMode="External"/><Relationship Id="rId5" Type="http://schemas.openxmlformats.org/officeDocument/2006/relationships/hyperlink" Target="https://docs.google.com/document/d/1yR-DKQdkVs6SClqJNQ-i7vW7xfrf0ZLEw0OQZJ7pc-c/edit" TargetMode="External"/><Relationship Id="rId4" Type="http://schemas.openxmlformats.org/officeDocument/2006/relationships/hyperlink" Target="https://www.fte.org/teachers/teacher-resources/lesson-plans/efllessons/the-job-jungle-a-labor-market-game/" TargetMode="External"/><Relationship Id="rId9" Type="http://schemas.openxmlformats.org/officeDocument/2006/relationships/hyperlink" Target="https://www.youtube.com/watch?v=mWwXmH-n5B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lamonteach@gmail.co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t.ly/3jOGMf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bd2a578a9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bd2a578a92_0_0"/>
          <p:cNvSpPr/>
          <p:nvPr/>
        </p:nvSpPr>
        <p:spPr>
          <a:xfrm>
            <a:off x="25188" y="662834"/>
            <a:ext cx="4524645" cy="6543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vo"/>
              </a:rPr>
              <a:t>Economics</a:t>
            </a:r>
          </a:p>
        </p:txBody>
      </p:sp>
      <p:sp>
        <p:nvSpPr>
          <p:cNvPr id="67" name="Google Shape;67;gbd2a578a92_0_0"/>
          <p:cNvSpPr txBox="1"/>
          <p:nvPr/>
        </p:nvSpPr>
        <p:spPr>
          <a:xfrm>
            <a:off x="-1" y="4156740"/>
            <a:ext cx="4572001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Alex Lamon</a:t>
            </a:r>
            <a:endParaRPr sz="2500" dirty="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CEE Master Teacher</a:t>
            </a:r>
            <a:endParaRPr sz="2500" dirty="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2. 16. 21: Topics in Microeconomics.</a:t>
            </a:r>
            <a:endParaRPr sz="2500" dirty="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lamonteach@gmail.com</a:t>
            </a:r>
            <a:endParaRPr sz="2500" dirty="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Twitter: @AlexMLamon </a:t>
            </a:r>
            <a:endParaRPr sz="2500" dirty="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68" name="Google Shape;68;gbd2a578a92_0_0"/>
          <p:cNvSpPr/>
          <p:nvPr/>
        </p:nvSpPr>
        <p:spPr>
          <a:xfrm>
            <a:off x="4767313" y="649845"/>
            <a:ext cx="4131011" cy="8327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vo"/>
              </a:rPr>
              <a:t>Bootcamp</a:t>
            </a:r>
          </a:p>
        </p:txBody>
      </p:sp>
      <p:pic>
        <p:nvPicPr>
          <p:cNvPr id="69" name="Google Shape;69;gbd2a578a92_0_0" descr="Image result for council for economic educa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8525" y="5544800"/>
            <a:ext cx="2286000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bd2a578a92_1_16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71150"/>
            <a:ext cx="9144000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bd2a578a92_1_1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Before we depart… </a:t>
            </a:r>
            <a:endParaRPr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37" name="Google Shape;137;gbd2a578a92_1_16"/>
          <p:cNvSpPr txBox="1">
            <a:spLocks noGrp="1"/>
          </p:cNvSpPr>
          <p:nvPr>
            <p:ph type="body" idx="4294967295"/>
          </p:nvPr>
        </p:nvSpPr>
        <p:spPr>
          <a:xfrm>
            <a:off x="457200" y="2232804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Flipped class videos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Class time = practice and application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AP style tests vs. projects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Reassessments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Exam corrections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375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8800"/>
            <a:ext cx="9144000" cy="5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457200" y="-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Hang on tight!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4294967295"/>
          </p:nvPr>
        </p:nvSpPr>
        <p:spPr>
          <a:xfrm>
            <a:off x="457200" y="1817366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We’ve got 2.5 hours together - time for breaks!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Toolbox session!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Interact during the session: </a:t>
            </a:r>
            <a:r>
              <a:rPr lang="en-US" sz="3500" u="sng">
                <a:solidFill>
                  <a:schemeClr val="hlink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  <a:hlinkClick r:id="rId4"/>
              </a:rPr>
              <a:t>bit.ly/3jOGMf8</a:t>
            </a:r>
            <a:endParaRPr sz="3500">
              <a:solidFill>
                <a:srgbClr val="FFFFFF"/>
              </a:solidFill>
              <a:highlight>
                <a:srgbClr val="FFFFF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375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bd2a578a92_1_3" descr="Image result for subway night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03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bd2a578a92_1_3"/>
          <p:cNvSpPr txBox="1">
            <a:spLocks noGrp="1"/>
          </p:cNvSpPr>
          <p:nvPr>
            <p:ph type="title"/>
          </p:nvPr>
        </p:nvSpPr>
        <p:spPr>
          <a:xfrm>
            <a:off x="457200" y="-7315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First stop!</a:t>
            </a:r>
            <a:endParaRPr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3" name="Google Shape;153;gbd2a578a92_1_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highlight>
                  <a:schemeClr val="accent6"/>
                </a:highlight>
                <a:latin typeface="Arvo"/>
                <a:ea typeface="Arvo"/>
                <a:cs typeface="Arvo"/>
                <a:sym typeface="Arvo"/>
              </a:rPr>
              <a:t>Production Decisions</a:t>
            </a:r>
            <a:endParaRPr sz="5000">
              <a:solidFill>
                <a:srgbClr val="FFFFFF"/>
              </a:solidFill>
              <a:highlight>
                <a:schemeClr val="accent6"/>
              </a:highlight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4" name="Google Shape;154;gbd2a578a92_1_3"/>
          <p:cNvSpPr txBox="1">
            <a:spLocks noGrp="1"/>
          </p:cNvSpPr>
          <p:nvPr>
            <p:ph type="body" idx="4294967295"/>
          </p:nvPr>
        </p:nvSpPr>
        <p:spPr>
          <a:xfrm>
            <a:off x="457200" y="2232804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Production simulation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 curve matching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chemeClr val="dk1"/>
                </a:highlight>
                <a:latin typeface="Arvo"/>
                <a:ea typeface="Arvo"/>
                <a:cs typeface="Arvo"/>
                <a:sym typeface="Arv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 curves market day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–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Profit Record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vo"/>
              <a:buChar char="–"/>
            </a:pPr>
            <a:r>
              <a:rPr lang="en-US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Adapted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375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bd2a578a92_1_337" descr="Image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307187" y="423667"/>
            <a:ext cx="4220075" cy="31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bd2a578a92_1_337" descr="Image"/>
          <p:cNvPicPr preferRelativeResize="0"/>
          <p:nvPr/>
        </p:nvPicPr>
        <p:blipFill rotWithShape="1">
          <a:blip r:embed="rId4">
            <a:alphaModFix/>
          </a:blip>
          <a:srcRect l="19" r="19"/>
          <a:stretch/>
        </p:blipFill>
        <p:spPr>
          <a:xfrm>
            <a:off x="4610000" y="423667"/>
            <a:ext cx="4220075" cy="31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bd2a578a92_1_337" descr="Image"/>
          <p:cNvPicPr preferRelativeResize="0"/>
          <p:nvPr/>
        </p:nvPicPr>
        <p:blipFill rotWithShape="1">
          <a:blip r:embed="rId5">
            <a:alphaModFix/>
          </a:blip>
          <a:srcRect t="28714" b="28714"/>
          <a:stretch/>
        </p:blipFill>
        <p:spPr>
          <a:xfrm>
            <a:off x="307175" y="3723300"/>
            <a:ext cx="8522901" cy="272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bd2a578a92_1_223" descr="Image result for subway anime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9650"/>
            <a:ext cx="9144000" cy="491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bd2a578a92_1_223"/>
          <p:cNvSpPr txBox="1">
            <a:spLocks noGrp="1"/>
          </p:cNvSpPr>
          <p:nvPr>
            <p:ph type="title"/>
          </p:nvPr>
        </p:nvSpPr>
        <p:spPr>
          <a:xfrm>
            <a:off x="457200" y="-7315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Pit Stop!</a:t>
            </a:r>
            <a:endParaRPr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70" name="Google Shape;170;gbd2a578a92_1_22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sng">
                <a:solidFill>
                  <a:srgbClr val="FFFFFF"/>
                </a:solidFill>
                <a:highlight>
                  <a:schemeClr val="accent6"/>
                </a:highlight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Memes</a:t>
            </a:r>
            <a:endParaRPr sz="5000">
              <a:solidFill>
                <a:srgbClr val="FFFFFF"/>
              </a:solidFill>
              <a:highlight>
                <a:schemeClr val="accent6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ba65aa7d0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43600" cy="475297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7" name="Google Shape;177;gba65aa7d0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400" y="152400"/>
            <a:ext cx="2743200" cy="411208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78" name="Google Shape;178;gba65aa7d0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400" y="4416885"/>
            <a:ext cx="2743200" cy="2008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bd2a578a92_1_26" descr="Image result for subway anime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0900"/>
            <a:ext cx="9144000" cy="506576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bd2a578a92_1_26"/>
          <p:cNvSpPr txBox="1">
            <a:spLocks noGrp="1"/>
          </p:cNvSpPr>
          <p:nvPr>
            <p:ph type="title"/>
          </p:nvPr>
        </p:nvSpPr>
        <p:spPr>
          <a:xfrm>
            <a:off x="457200" y="-7315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Second stop!</a:t>
            </a:r>
            <a:endParaRPr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6" name="Google Shape;186;gbd2a578a92_1_2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highlight>
                  <a:schemeClr val="accent6"/>
                </a:highlight>
                <a:latin typeface="Arvo"/>
                <a:ea typeface="Arvo"/>
                <a:cs typeface="Arvo"/>
                <a:sym typeface="Arvo"/>
              </a:rPr>
              <a:t>Market Structures</a:t>
            </a:r>
            <a:endParaRPr sz="5000">
              <a:solidFill>
                <a:srgbClr val="FFFFFF"/>
              </a:solidFill>
              <a:highlight>
                <a:schemeClr val="accent6"/>
              </a:highlight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7" name="Google Shape;187;gbd2a578a92_1_26"/>
          <p:cNvSpPr txBox="1">
            <a:spLocks noGrp="1"/>
          </p:cNvSpPr>
          <p:nvPr>
            <p:ph type="body" idx="4294967295"/>
          </p:nvPr>
        </p:nvSpPr>
        <p:spPr>
          <a:xfrm>
            <a:off x="457200" y="2232804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Candy simulation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Perfect Comp Graphing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Monopoly resources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Oligopoly simulation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–"/>
            </a:pP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Videos: </a:t>
            </a: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, </a:t>
            </a: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sz="35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, </a:t>
            </a: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–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Family Feud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Mono Comp activity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3750"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bd2a578a92_1_36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4150"/>
            <a:ext cx="9144000" cy="494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bd2a578a92_1_36"/>
          <p:cNvSpPr txBox="1">
            <a:spLocks noGrp="1"/>
          </p:cNvSpPr>
          <p:nvPr>
            <p:ph type="title"/>
          </p:nvPr>
        </p:nvSpPr>
        <p:spPr>
          <a:xfrm>
            <a:off x="457200" y="-73152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Last stop!</a:t>
            </a:r>
            <a:endParaRPr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95" name="Google Shape;195;gbd2a578a92_1_3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  <a:highlight>
                  <a:schemeClr val="accent6"/>
                </a:highlight>
                <a:latin typeface="Arvo"/>
                <a:ea typeface="Arvo"/>
                <a:cs typeface="Arvo"/>
                <a:sym typeface="Arvo"/>
              </a:rPr>
              <a:t>Labor Markets</a:t>
            </a:r>
            <a:endParaRPr sz="5000">
              <a:solidFill>
                <a:srgbClr val="FFFFFF"/>
              </a:solidFill>
              <a:highlight>
                <a:schemeClr val="accent6"/>
              </a:highlight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96" name="Google Shape;196;gbd2a578a92_1_36"/>
          <p:cNvSpPr txBox="1">
            <a:spLocks noGrp="1"/>
          </p:cNvSpPr>
          <p:nvPr>
            <p:ph type="body" idx="4294967295"/>
          </p:nvPr>
        </p:nvSpPr>
        <p:spPr>
          <a:xfrm>
            <a:off x="457200" y="2232804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 jungle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vo"/>
              <a:buChar char="–"/>
            </a:pPr>
            <a:r>
              <a:rPr lang="en-US" sz="30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Marginal Product</a:t>
            </a:r>
            <a:endParaRPr sz="30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vo"/>
              <a:buChar char="–"/>
            </a:pPr>
            <a:r>
              <a:rPr lang="en-US" sz="30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Employer Profits</a:t>
            </a:r>
            <a:endParaRPr sz="30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vo"/>
              <a:buChar char="–"/>
            </a:pPr>
            <a:r>
              <a:rPr lang="en-US" sz="30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Reflection ?s</a:t>
            </a:r>
            <a:endParaRPr sz="30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4064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vo"/>
              <a:buChar char="•"/>
            </a:pPr>
            <a:r>
              <a:rPr lang="en-US" sz="35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Minimum wage</a:t>
            </a:r>
            <a:endParaRPr sz="35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742950" lvl="1" indent="-2984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vo"/>
              <a:buChar char="–"/>
            </a:pPr>
            <a:r>
              <a:rPr lang="en-US" sz="3000" u="sng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up video</a:t>
            </a:r>
            <a:endParaRPr sz="30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375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bd2a578a92_1_44" descr="Image result for anime home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bd2a578a92_1_44"/>
          <p:cNvSpPr/>
          <p:nvPr/>
        </p:nvSpPr>
        <p:spPr>
          <a:xfrm>
            <a:off x="106125" y="211450"/>
            <a:ext cx="2416227" cy="9561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Arvo"/>
              </a:rPr>
              <a:t>Safe</a:t>
            </a:r>
          </a:p>
        </p:txBody>
      </p:sp>
      <p:sp>
        <p:nvSpPr>
          <p:cNvPr id="204" name="Google Shape;204;gbd2a578a92_1_44"/>
          <p:cNvSpPr/>
          <p:nvPr/>
        </p:nvSpPr>
        <p:spPr>
          <a:xfrm>
            <a:off x="2602525" y="248927"/>
            <a:ext cx="4062528" cy="881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vo"/>
              </a:rPr>
              <a:t>Travels</a:t>
            </a:r>
          </a:p>
        </p:txBody>
      </p:sp>
      <p:sp>
        <p:nvSpPr>
          <p:cNvPr id="205" name="Google Shape;205;gbd2a578a92_1_44"/>
          <p:cNvSpPr txBox="1"/>
          <p:nvPr/>
        </p:nvSpPr>
        <p:spPr>
          <a:xfrm>
            <a:off x="3077550" y="5518800"/>
            <a:ext cx="60402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Thank you for learning with me today</a:t>
            </a:r>
            <a:endParaRPr sz="250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hlink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  <a:hlinkClick r:id="rId4"/>
              </a:rPr>
              <a:t>lamonteach@gmail.com</a:t>
            </a:r>
            <a:endParaRPr sz="250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9900"/>
                </a:solidFill>
                <a:highlight>
                  <a:srgbClr val="EFEFEF"/>
                </a:highlight>
                <a:latin typeface="Arvo"/>
                <a:ea typeface="Arvo"/>
                <a:cs typeface="Arvo"/>
                <a:sym typeface="Arvo"/>
              </a:rPr>
              <a:t>@AlexMLamon </a:t>
            </a:r>
            <a:endParaRPr sz="2500">
              <a:solidFill>
                <a:srgbClr val="FF9900"/>
              </a:solidFill>
              <a:highlight>
                <a:srgbClr val="EFEFEF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212" name="Google Shape;212;p10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0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76" name="Google Shape;76;p2"/>
          <p:cNvSpPr txBox="1"/>
          <p:nvPr/>
        </p:nvSpPr>
        <p:spPr>
          <a:xfrm>
            <a:off x="482538" y="2114894"/>
            <a:ext cx="81753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 dirty="0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EconEdLink.org/professional-development/</a:t>
            </a:r>
            <a:endParaRPr sz="16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bd2a578a92_0_114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4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bd2a578a92_0_114"/>
          <p:cNvSpPr txBox="1">
            <a:spLocks noGrp="1"/>
          </p:cNvSpPr>
          <p:nvPr>
            <p:ph type="title" idx="4294967295"/>
          </p:nvPr>
        </p:nvSpPr>
        <p:spPr>
          <a:xfrm>
            <a:off x="457200" y="460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My teaching context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91" name="Google Shape;91;gbd2a578a92_0_114"/>
          <p:cNvSpPr txBox="1">
            <a:spLocks noGrp="1"/>
          </p:cNvSpPr>
          <p:nvPr>
            <p:ph type="body" idx="4294967295"/>
          </p:nvPr>
        </p:nvSpPr>
        <p:spPr>
          <a:xfrm>
            <a:off x="2074675" y="4828700"/>
            <a:ext cx="5221800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Who do I teach?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What do I teach them?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And how...in a pandemic?!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bd2a578a92_1_23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bd2a578a92_1_233"/>
          <p:cNvSpPr txBox="1">
            <a:spLocks noGrp="1"/>
          </p:cNvSpPr>
          <p:nvPr>
            <p:ph type="title" idx="4294967295"/>
          </p:nvPr>
        </p:nvSpPr>
        <p:spPr>
          <a:xfrm>
            <a:off x="457200" y="460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The good old days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gbd2a578a92_1_8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bd2a578a92_1_80"/>
          <p:cNvSpPr txBox="1">
            <a:spLocks noGrp="1"/>
          </p:cNvSpPr>
          <p:nvPr>
            <p:ph type="title" idx="4294967295"/>
          </p:nvPr>
        </p:nvSpPr>
        <p:spPr>
          <a:xfrm>
            <a:off x="457200" y="460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My pandemic teaching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bd2a578a92_1_201" descr="Image result for soul teacher gif"/>
          <p:cNvPicPr preferRelativeResize="0"/>
          <p:nvPr/>
        </p:nvPicPr>
        <p:blipFill rotWithShape="1">
          <a:blip r:embed="rId3">
            <a:alphaModFix/>
          </a:blip>
          <a:srcRect l="22082" r="22082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bd2a578a92_1_201"/>
          <p:cNvSpPr txBox="1">
            <a:spLocks noGrp="1"/>
          </p:cNvSpPr>
          <p:nvPr>
            <p:ph type="title" idx="4294967295"/>
          </p:nvPr>
        </p:nvSpPr>
        <p:spPr>
          <a:xfrm>
            <a:off x="457200" y="2843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Our job is so hard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3" name="Google Shape;113;gbd2a578a92_1_201"/>
          <p:cNvSpPr txBox="1">
            <a:spLocks noGrp="1"/>
          </p:cNvSpPr>
          <p:nvPr>
            <p:ph type="title" idx="4294967295"/>
          </p:nvPr>
        </p:nvSpPr>
        <p:spPr>
          <a:xfrm>
            <a:off x="457200" y="52725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Better days are ahead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bd2a578a92_1_60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19275"/>
            <a:ext cx="9144000" cy="491066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bd2a578a92_1_60"/>
          <p:cNvSpPr txBox="1">
            <a:spLocks noGrp="1"/>
          </p:cNvSpPr>
          <p:nvPr>
            <p:ph type="title" idx="4294967295"/>
          </p:nvPr>
        </p:nvSpPr>
        <p:spPr>
          <a:xfrm>
            <a:off x="457200" y="460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Please go to: </a:t>
            </a:r>
            <a:r>
              <a:rPr lang="en-US" sz="3500" b="0" u="sng">
                <a:solidFill>
                  <a:schemeClr val="hlink"/>
                </a:solidFill>
                <a:highlight>
                  <a:srgbClr val="FFFFFF"/>
                </a:highlight>
                <a:latin typeface="Arvo"/>
                <a:ea typeface="Arvo"/>
                <a:cs typeface="Arvo"/>
                <a:sym typeface="Arvo"/>
                <a:hlinkClick r:id="rId4"/>
              </a:rPr>
              <a:t>bit.ly/3jOGMf8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1" name="Google Shape;121;gbd2a578a92_1_60"/>
          <p:cNvSpPr txBox="1">
            <a:spLocks noGrp="1"/>
          </p:cNvSpPr>
          <p:nvPr>
            <p:ph type="body" idx="4294967295"/>
          </p:nvPr>
        </p:nvSpPr>
        <p:spPr>
          <a:xfrm>
            <a:off x="2074675" y="4828700"/>
            <a:ext cx="5221800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Who do you teach?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What do you teach them?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highlight>
                  <a:srgbClr val="000000"/>
                </a:highlight>
                <a:latin typeface="Arvo"/>
                <a:ea typeface="Arvo"/>
                <a:cs typeface="Arvo"/>
                <a:sym typeface="Arvo"/>
              </a:rPr>
              <a:t>And how...in a pandemic?!</a:t>
            </a:r>
            <a:endParaRPr sz="2700">
              <a:solidFill>
                <a:srgbClr val="FFFFFF"/>
              </a:solidFill>
              <a:highlight>
                <a:srgbClr val="000000"/>
              </a:highlight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 descr="Image result for subway 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225" y="51250"/>
            <a:ext cx="9144000" cy="67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>
            <a:off x="457200" y="307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Where are we going?</a:t>
            </a:r>
            <a:endParaRPr sz="55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9" name="Google Shape;129;p4"/>
          <p:cNvSpPr txBox="1">
            <a:spLocks noGrp="1"/>
          </p:cNvSpPr>
          <p:nvPr>
            <p:ph type="body" idx="4294967295"/>
          </p:nvPr>
        </p:nvSpPr>
        <p:spPr>
          <a:xfrm>
            <a:off x="226825" y="1952150"/>
            <a:ext cx="32025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Stop 1: </a:t>
            </a:r>
            <a:r>
              <a:rPr lang="en-US" sz="2700">
                <a:solidFill>
                  <a:srgbClr val="FFFF00"/>
                </a:solidFill>
                <a:latin typeface="Arvo"/>
                <a:ea typeface="Arvo"/>
                <a:cs typeface="Arvo"/>
                <a:sym typeface="Arvo"/>
              </a:rPr>
              <a:t>Production</a:t>
            </a:r>
            <a:endParaRPr sz="2700">
              <a:solidFill>
                <a:srgbClr val="FFFF00"/>
              </a:solidFill>
              <a:latin typeface="Arvo"/>
              <a:ea typeface="Arvo"/>
              <a:cs typeface="Arvo"/>
              <a:sym typeface="Arvo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Stop 2: </a:t>
            </a:r>
            <a:r>
              <a:rPr lang="en-US" sz="2700">
                <a:solidFill>
                  <a:srgbClr val="FFFF00"/>
                </a:solidFill>
                <a:latin typeface="Arvo"/>
                <a:ea typeface="Arvo"/>
                <a:cs typeface="Arvo"/>
                <a:sym typeface="Arvo"/>
              </a:rPr>
              <a:t>Market Structures</a:t>
            </a:r>
            <a:endParaRPr sz="2700">
              <a:solidFill>
                <a:srgbClr val="FFFF00"/>
              </a:solidFill>
              <a:latin typeface="Arvo"/>
              <a:ea typeface="Arvo"/>
              <a:cs typeface="Arvo"/>
              <a:sym typeface="Arvo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vo"/>
              <a:buChar char="•"/>
            </a:pPr>
            <a:r>
              <a:rPr lang="en-US" sz="27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Stop 3: </a:t>
            </a:r>
            <a:r>
              <a:rPr lang="en-US" sz="2700">
                <a:solidFill>
                  <a:srgbClr val="FFFF00"/>
                </a:solidFill>
                <a:latin typeface="Arvo"/>
                <a:ea typeface="Arvo"/>
                <a:cs typeface="Arvo"/>
                <a:sym typeface="Arvo"/>
              </a:rPr>
              <a:t>Labor Markets</a:t>
            </a:r>
            <a:endParaRPr sz="2700">
              <a:solidFill>
                <a:srgbClr val="FFFF00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F1899A-7A90-492C-9792-4F32975638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804AB-F7F7-4A65-99D4-53FF94ADAE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ABE7B-8F06-44FD-8291-6A3390B0BBF4}">
  <ds:schemaRefs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fa4db11-c700-41fb-b639-f7e6b4e680b5"/>
    <ds:schemaRef ds:uri="http://schemas.microsoft.com/office/2006/documentManagement/types"/>
    <ds:schemaRef ds:uri="9cd82c5b-74c9-4827-94f1-5bf219ae6b20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883</Words>
  <Application>Microsoft Office PowerPoint</Application>
  <PresentationFormat>On-screen Show (4:3)</PresentationFormat>
  <Paragraphs>151</Paragraphs>
  <Slides>22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Arial</vt:lpstr>
      <vt:lpstr>Arvo</vt:lpstr>
      <vt:lpstr>Times New Roman</vt:lpstr>
      <vt:lpstr>Office Theme</vt:lpstr>
      <vt:lpstr>PowerPoint Presentation</vt:lpstr>
      <vt:lpstr>EconEdLink Membership</vt:lpstr>
      <vt:lpstr>Professional Development Certificate</vt:lpstr>
      <vt:lpstr>My teaching context</vt:lpstr>
      <vt:lpstr>The good old days</vt:lpstr>
      <vt:lpstr>My pandemic teaching</vt:lpstr>
      <vt:lpstr>Our job is so hard</vt:lpstr>
      <vt:lpstr>Please go to: bit.ly/3jOGMf8</vt:lpstr>
      <vt:lpstr>Where are we going?</vt:lpstr>
      <vt:lpstr>Before we depart… </vt:lpstr>
      <vt:lpstr>Hang on tight!</vt:lpstr>
      <vt:lpstr>First stop!</vt:lpstr>
      <vt:lpstr>PowerPoint Presentation</vt:lpstr>
      <vt:lpstr>Pit Stop!</vt:lpstr>
      <vt:lpstr>PowerPoint Presentation</vt:lpstr>
      <vt:lpstr>Second stop!</vt:lpstr>
      <vt:lpstr>Last stop!</vt:lpstr>
      <vt:lpstr>PowerPoint Presentation</vt:lpstr>
      <vt:lpstr>CEE Affiliates</vt:lpstr>
      <vt:lpstr>Thank You to Our Sponsors!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 Masters</dc:creator>
  <cp:lastModifiedBy>Jarvon Carson</cp:lastModifiedBy>
  <cp:revision>2</cp:revision>
  <dcterms:created xsi:type="dcterms:W3CDTF">2012-09-11T15:07:18Z</dcterms:created>
  <dcterms:modified xsi:type="dcterms:W3CDTF">2021-02-15T19:57:17Z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