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7" r:id="rId6"/>
    <p:sldMasterId id="2147483716" r:id="rId7"/>
    <p:sldMasterId id="2147483729" r:id="rId8"/>
  </p:sldMasterIdLst>
  <p:notesMasterIdLst>
    <p:notesMasterId r:id="rId97"/>
  </p:notesMasterIdLst>
  <p:sldIdLst>
    <p:sldId id="258" r:id="rId9"/>
    <p:sldId id="352" r:id="rId10"/>
    <p:sldId id="353" r:id="rId11"/>
    <p:sldId id="289" r:id="rId12"/>
    <p:sldId id="395" r:id="rId13"/>
    <p:sldId id="396" r:id="rId14"/>
    <p:sldId id="456" r:id="rId15"/>
    <p:sldId id="257" r:id="rId16"/>
    <p:sldId id="259" r:id="rId17"/>
    <p:sldId id="266" r:id="rId18"/>
    <p:sldId id="473" r:id="rId19"/>
    <p:sldId id="263" r:id="rId20"/>
    <p:sldId id="264" r:id="rId21"/>
    <p:sldId id="499" r:id="rId22"/>
    <p:sldId id="478" r:id="rId23"/>
    <p:sldId id="265" r:id="rId24"/>
    <p:sldId id="268" r:id="rId25"/>
    <p:sldId id="288" r:id="rId26"/>
    <p:sldId id="479" r:id="rId27"/>
    <p:sldId id="279" r:id="rId28"/>
    <p:sldId id="280" r:id="rId29"/>
    <p:sldId id="276" r:id="rId30"/>
    <p:sldId id="277" r:id="rId31"/>
    <p:sldId id="483" r:id="rId32"/>
    <p:sldId id="492" r:id="rId33"/>
    <p:sldId id="491" r:id="rId34"/>
    <p:sldId id="490" r:id="rId35"/>
    <p:sldId id="489" r:id="rId36"/>
    <p:sldId id="488" r:id="rId37"/>
    <p:sldId id="487" r:id="rId38"/>
    <p:sldId id="486" r:id="rId39"/>
    <p:sldId id="485" r:id="rId40"/>
    <p:sldId id="498" r:id="rId41"/>
    <p:sldId id="497" r:id="rId42"/>
    <p:sldId id="495" r:id="rId43"/>
    <p:sldId id="496" r:id="rId44"/>
    <p:sldId id="494" r:id="rId45"/>
    <p:sldId id="493" r:id="rId46"/>
    <p:sldId id="292" r:id="rId47"/>
    <p:sldId id="269" r:id="rId48"/>
    <p:sldId id="291" r:id="rId49"/>
    <p:sldId id="294" r:id="rId50"/>
    <p:sldId id="301" r:id="rId51"/>
    <p:sldId id="482" r:id="rId52"/>
    <p:sldId id="517" r:id="rId53"/>
    <p:sldId id="484" r:id="rId54"/>
    <p:sldId id="515" r:id="rId55"/>
    <p:sldId id="481" r:id="rId56"/>
    <p:sldId id="475" r:id="rId57"/>
    <p:sldId id="504" r:id="rId58"/>
    <p:sldId id="503" r:id="rId59"/>
    <p:sldId id="270" r:id="rId60"/>
    <p:sldId id="501" r:id="rId61"/>
    <p:sldId id="271" r:id="rId62"/>
    <p:sldId id="272" r:id="rId63"/>
    <p:sldId id="311" r:id="rId64"/>
    <p:sldId id="312" r:id="rId65"/>
    <p:sldId id="314" r:id="rId66"/>
    <p:sldId id="313" r:id="rId67"/>
    <p:sldId id="351" r:id="rId68"/>
    <p:sldId id="355" r:id="rId69"/>
    <p:sldId id="337" r:id="rId70"/>
    <p:sldId id="341" r:id="rId71"/>
    <p:sldId id="339" r:id="rId72"/>
    <p:sldId id="366" r:id="rId73"/>
    <p:sldId id="354" r:id="rId74"/>
    <p:sldId id="357" r:id="rId75"/>
    <p:sldId id="368" r:id="rId76"/>
    <p:sldId id="513" r:id="rId77"/>
    <p:sldId id="512" r:id="rId78"/>
    <p:sldId id="345" r:id="rId79"/>
    <p:sldId id="516" r:id="rId80"/>
    <p:sldId id="474" r:id="rId81"/>
    <p:sldId id="500" r:id="rId82"/>
    <p:sldId id="508" r:id="rId83"/>
    <p:sldId id="514" r:id="rId84"/>
    <p:sldId id="521" r:id="rId85"/>
    <p:sldId id="505" r:id="rId86"/>
    <p:sldId id="509" r:id="rId87"/>
    <p:sldId id="511" r:id="rId88"/>
    <p:sldId id="519" r:id="rId89"/>
    <p:sldId id="518" r:id="rId90"/>
    <p:sldId id="520" r:id="rId91"/>
    <p:sldId id="522" r:id="rId92"/>
    <p:sldId id="372" r:id="rId93"/>
    <p:sldId id="307" r:id="rId94"/>
    <p:sldId id="389" r:id="rId95"/>
    <p:sldId id="387"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5A0305-E281-84ED-E27D-2D9A617396E7}" v="28" dt="2021-05-05T19:57:58.5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3" autoAdjust="0"/>
    <p:restoredTop sz="94660"/>
  </p:normalViewPr>
  <p:slideViewPr>
    <p:cSldViewPr snapToGrid="0">
      <p:cViewPr varScale="1">
        <p:scale>
          <a:sx n="98" d="100"/>
          <a:sy n="98" d="100"/>
        </p:scale>
        <p:origin x="115"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microsoft.com/office/2016/11/relationships/changesInfo" Target="changesInfos/changesInfo1.xml"/><Relationship Id="rId5" Type="http://schemas.openxmlformats.org/officeDocument/2006/relationships/slideMaster" Target="slideMasters/slideMaster2.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103" Type="http://schemas.microsoft.com/office/2015/10/relationships/revisionInfo" Target="revisionInfo.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slide" Target="slides/slide80.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notesMaster" Target="notesMasters/notesMaster1.xml"/><Relationship Id="rId7" Type="http://schemas.openxmlformats.org/officeDocument/2006/relationships/slideMaster" Target="slideMasters/slideMaster4.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presProps" Target="pres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rvon Carson" userId="S::jcarson@councilforeconed.org::f1f62c45-4a19-4f8e-934b-b4c64f876624" providerId="AD" clId="Web-{C65A0305-E281-84ED-E27D-2D9A617396E7}"/>
    <pc:docChg chg="delSld modSld">
      <pc:chgData name="Jarvon Carson" userId="S::jcarson@councilforeconed.org::f1f62c45-4a19-4f8e-934b-b4c64f876624" providerId="AD" clId="Web-{C65A0305-E281-84ED-E27D-2D9A617396E7}" dt="2021-05-05T19:57:55.265" v="14" actId="20577"/>
      <pc:docMkLst>
        <pc:docMk/>
      </pc:docMkLst>
      <pc:sldChg chg="modSp">
        <pc:chgData name="Jarvon Carson" userId="S::jcarson@councilforeconed.org::f1f62c45-4a19-4f8e-934b-b4c64f876624" providerId="AD" clId="Web-{C65A0305-E281-84ED-E27D-2D9A617396E7}" dt="2021-05-05T19:57:55.265" v="14" actId="20577"/>
        <pc:sldMkLst>
          <pc:docMk/>
          <pc:sldMk cId="2818236165" sldId="258"/>
        </pc:sldMkLst>
        <pc:spChg chg="mod">
          <ac:chgData name="Jarvon Carson" userId="S::jcarson@councilforeconed.org::f1f62c45-4a19-4f8e-934b-b4c64f876624" providerId="AD" clId="Web-{C65A0305-E281-84ED-E27D-2D9A617396E7}" dt="2021-05-05T19:57:55.265" v="14" actId="20577"/>
          <ac:spMkLst>
            <pc:docMk/>
            <pc:sldMk cId="2818236165" sldId="258"/>
            <ac:spMk id="3" creationId="{00000000-0000-0000-0000-000000000000}"/>
          </ac:spMkLst>
        </pc:spChg>
      </pc:sldChg>
      <pc:sldChg chg="del">
        <pc:chgData name="Jarvon Carson" userId="S::jcarson@councilforeconed.org::f1f62c45-4a19-4f8e-934b-b4c64f876624" providerId="AD" clId="Web-{C65A0305-E281-84ED-E27D-2D9A617396E7}" dt="2021-05-05T19:56:56.466" v="0"/>
        <pc:sldMkLst>
          <pc:docMk/>
          <pc:sldMk cId="1944768234" sldId="393"/>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image" Target="../media/image37.e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image" Target="../media/image39.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160A0D-8683-4747-94A6-6D7416B37912}" type="datetimeFigureOut">
              <a:rPr lang="en-US" smtClean="0"/>
              <a:t>5/5/2021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37233-7A17-49F9-971A-971FA665BF29}" type="slidenum">
              <a:rPr lang="en-US" smtClean="0"/>
              <a:t>‹#›</a:t>
            </a:fld>
            <a:endParaRPr lang="en-US"/>
          </a:p>
        </p:txBody>
      </p:sp>
    </p:spTree>
    <p:extLst>
      <p:ext uri="{BB962C8B-B14F-4D97-AF65-F5344CB8AC3E}">
        <p14:creationId xmlns:p14="http://schemas.microsoft.com/office/powerpoint/2010/main" val="72224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3919845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Bernanke conclusion: severity of recession linked to erosion of business financing more than demand side shock</a:t>
            </a:r>
          </a:p>
          <a:p>
            <a:r>
              <a:rPr lang="en-US" dirty="0"/>
              <a:t>Evidence from spike in short-term lending rates for non-capital expansion</a:t>
            </a:r>
          </a:p>
        </p:txBody>
      </p:sp>
      <p:sp>
        <p:nvSpPr>
          <p:cNvPr id="4" name="Slide Number Placeholder 3"/>
          <p:cNvSpPr>
            <a:spLocks noGrp="1"/>
          </p:cNvSpPr>
          <p:nvPr>
            <p:ph type="sldNum" sz="quarter" idx="5"/>
          </p:nvPr>
        </p:nvSpPr>
        <p:spPr/>
        <p:txBody>
          <a:bodyPr/>
          <a:lstStyle/>
          <a:p>
            <a:fld id="{1E5CF8F8-6691-8044-893E-15BD481C82ED}" type="slidenum">
              <a:rPr lang="en-US" smtClean="0"/>
              <a:t>59</a:t>
            </a:fld>
            <a:endParaRPr lang="en-US"/>
          </a:p>
        </p:txBody>
      </p:sp>
    </p:spTree>
    <p:extLst>
      <p:ext uri="{BB962C8B-B14F-4D97-AF65-F5344CB8AC3E}">
        <p14:creationId xmlns:p14="http://schemas.microsoft.com/office/powerpoint/2010/main" val="2429993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CF8F8-6691-8044-893E-15BD481C82ED}" type="slidenum">
              <a:rPr lang="en-US" smtClean="0"/>
              <a:t>60</a:t>
            </a:fld>
            <a:endParaRPr lang="en-US"/>
          </a:p>
        </p:txBody>
      </p:sp>
    </p:spTree>
    <p:extLst>
      <p:ext uri="{BB962C8B-B14F-4D97-AF65-F5344CB8AC3E}">
        <p14:creationId xmlns:p14="http://schemas.microsoft.com/office/powerpoint/2010/main" val="1450902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CF8F8-6691-8044-893E-15BD481C82ED}" type="slidenum">
              <a:rPr lang="en-US" smtClean="0"/>
              <a:t>61</a:t>
            </a:fld>
            <a:endParaRPr lang="en-US"/>
          </a:p>
        </p:txBody>
      </p:sp>
    </p:spTree>
    <p:extLst>
      <p:ext uri="{BB962C8B-B14F-4D97-AF65-F5344CB8AC3E}">
        <p14:creationId xmlns:p14="http://schemas.microsoft.com/office/powerpoint/2010/main" val="1577214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CF8F8-6691-8044-893E-15BD481C82ED}" type="slidenum">
              <a:rPr lang="en-US" smtClean="0"/>
              <a:t>62</a:t>
            </a:fld>
            <a:endParaRPr lang="en-US"/>
          </a:p>
        </p:txBody>
      </p:sp>
    </p:spTree>
    <p:extLst>
      <p:ext uri="{BB962C8B-B14F-4D97-AF65-F5344CB8AC3E}">
        <p14:creationId xmlns:p14="http://schemas.microsoft.com/office/powerpoint/2010/main" val="591304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Earnings before interest, taxes, depreciation, amortization (cash flow)</a:t>
            </a:r>
          </a:p>
        </p:txBody>
      </p:sp>
      <p:sp>
        <p:nvSpPr>
          <p:cNvPr id="4" name="Slide Number Placeholder 3"/>
          <p:cNvSpPr>
            <a:spLocks noGrp="1"/>
          </p:cNvSpPr>
          <p:nvPr>
            <p:ph type="sldNum" sz="quarter" idx="5"/>
          </p:nvPr>
        </p:nvSpPr>
        <p:spPr/>
        <p:txBody>
          <a:bodyPr/>
          <a:lstStyle/>
          <a:p>
            <a:fld id="{1E5CF8F8-6691-8044-893E-15BD481C82ED}" type="slidenum">
              <a:rPr lang="en-US" smtClean="0"/>
              <a:t>63</a:t>
            </a:fld>
            <a:endParaRPr lang="en-US"/>
          </a:p>
        </p:txBody>
      </p:sp>
    </p:spTree>
    <p:extLst>
      <p:ext uri="{BB962C8B-B14F-4D97-AF65-F5344CB8AC3E}">
        <p14:creationId xmlns:p14="http://schemas.microsoft.com/office/powerpoint/2010/main" val="1367363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CF8F8-6691-8044-893E-15BD481C82ED}" type="slidenum">
              <a:rPr lang="en-US" smtClean="0"/>
              <a:t>64</a:t>
            </a:fld>
            <a:endParaRPr lang="en-US"/>
          </a:p>
        </p:txBody>
      </p:sp>
    </p:spTree>
    <p:extLst>
      <p:ext uri="{BB962C8B-B14F-4D97-AF65-F5344CB8AC3E}">
        <p14:creationId xmlns:p14="http://schemas.microsoft.com/office/powerpoint/2010/main" val="4187770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CF8F8-6691-8044-893E-15BD481C82ED}" type="slidenum">
              <a:rPr lang="en-US" smtClean="0"/>
              <a:t>65</a:t>
            </a:fld>
            <a:endParaRPr lang="en-US"/>
          </a:p>
        </p:txBody>
      </p:sp>
    </p:spTree>
    <p:extLst>
      <p:ext uri="{BB962C8B-B14F-4D97-AF65-F5344CB8AC3E}">
        <p14:creationId xmlns:p14="http://schemas.microsoft.com/office/powerpoint/2010/main" val="13971897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CF8F8-6691-8044-893E-15BD481C82ED}" type="slidenum">
              <a:rPr lang="en-US" smtClean="0"/>
              <a:t>66</a:t>
            </a:fld>
            <a:endParaRPr lang="en-US"/>
          </a:p>
        </p:txBody>
      </p:sp>
    </p:spTree>
    <p:extLst>
      <p:ext uri="{BB962C8B-B14F-4D97-AF65-F5344CB8AC3E}">
        <p14:creationId xmlns:p14="http://schemas.microsoft.com/office/powerpoint/2010/main" val="2230280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CF8F8-6691-8044-893E-15BD481C82ED}" type="slidenum">
              <a:rPr lang="en-US" smtClean="0"/>
              <a:t>67</a:t>
            </a:fld>
            <a:endParaRPr lang="en-US"/>
          </a:p>
        </p:txBody>
      </p:sp>
    </p:spTree>
    <p:extLst>
      <p:ext uri="{BB962C8B-B14F-4D97-AF65-F5344CB8AC3E}">
        <p14:creationId xmlns:p14="http://schemas.microsoft.com/office/powerpoint/2010/main" val="1947591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CF8F8-6691-8044-893E-15BD481C82ED}" type="slidenum">
              <a:rPr lang="en-US" smtClean="0"/>
              <a:t>68</a:t>
            </a:fld>
            <a:endParaRPr lang="en-US"/>
          </a:p>
        </p:txBody>
      </p:sp>
    </p:spTree>
    <p:extLst>
      <p:ext uri="{BB962C8B-B14F-4D97-AF65-F5344CB8AC3E}">
        <p14:creationId xmlns:p14="http://schemas.microsoft.com/office/powerpoint/2010/main" val="2895532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34082179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CF8F8-6691-8044-893E-15BD481C82ED}" type="slidenum">
              <a:rPr lang="en-US" smtClean="0"/>
              <a:t>71</a:t>
            </a:fld>
            <a:endParaRPr lang="en-US"/>
          </a:p>
        </p:txBody>
      </p:sp>
    </p:spTree>
    <p:extLst>
      <p:ext uri="{BB962C8B-B14F-4D97-AF65-F5344CB8AC3E}">
        <p14:creationId xmlns:p14="http://schemas.microsoft.com/office/powerpoint/2010/main" val="2561207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CF8F8-6691-8044-893E-15BD481C82ED}" type="slidenum">
              <a:rPr lang="en-US" smtClean="0"/>
              <a:t>76</a:t>
            </a:fld>
            <a:endParaRPr lang="en-US"/>
          </a:p>
        </p:txBody>
      </p:sp>
    </p:spTree>
    <p:extLst>
      <p:ext uri="{BB962C8B-B14F-4D97-AF65-F5344CB8AC3E}">
        <p14:creationId xmlns:p14="http://schemas.microsoft.com/office/powerpoint/2010/main" val="131699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CF8F8-6691-8044-893E-15BD481C82ED}" type="slidenum">
              <a:rPr lang="en-US" smtClean="0"/>
              <a:t>85</a:t>
            </a:fld>
            <a:endParaRPr lang="en-US"/>
          </a:p>
        </p:txBody>
      </p:sp>
    </p:spTree>
    <p:extLst>
      <p:ext uri="{BB962C8B-B14F-4D97-AF65-F5344CB8AC3E}">
        <p14:creationId xmlns:p14="http://schemas.microsoft.com/office/powerpoint/2010/main" val="3791546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88</a:t>
            </a:fld>
            <a:endParaRPr lang="en-US"/>
          </a:p>
        </p:txBody>
      </p:sp>
    </p:spTree>
    <p:extLst>
      <p:ext uri="{BB962C8B-B14F-4D97-AF65-F5344CB8AC3E}">
        <p14:creationId xmlns:p14="http://schemas.microsoft.com/office/powerpoint/2010/main" val="217638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Average annual growth: 22%</a:t>
            </a:r>
          </a:p>
          <a:p>
            <a:r>
              <a:rPr lang="en-US" dirty="0"/>
              <a:t>Aggregate growth (1918 to 1929): 667%</a:t>
            </a:r>
          </a:p>
        </p:txBody>
      </p:sp>
      <p:sp>
        <p:nvSpPr>
          <p:cNvPr id="4" name="Slide Number Placeholder 3"/>
          <p:cNvSpPr>
            <a:spLocks noGrp="1"/>
          </p:cNvSpPr>
          <p:nvPr>
            <p:ph type="sldNum" sz="quarter" idx="5"/>
          </p:nvPr>
        </p:nvSpPr>
        <p:spPr/>
        <p:txBody>
          <a:bodyPr/>
          <a:lstStyle/>
          <a:p>
            <a:fld id="{1E5CF8F8-6691-8044-893E-15BD481C82ED}" type="slidenum">
              <a:rPr lang="en-US" smtClean="0"/>
              <a:t>8</a:t>
            </a:fld>
            <a:endParaRPr lang="en-US"/>
          </a:p>
        </p:txBody>
      </p:sp>
    </p:spTree>
    <p:extLst>
      <p:ext uri="{BB962C8B-B14F-4D97-AF65-F5344CB8AC3E}">
        <p14:creationId xmlns:p14="http://schemas.microsoft.com/office/powerpoint/2010/main" val="1108987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Mean Household Debt 2015</a:t>
            </a:r>
          </a:p>
        </p:txBody>
      </p:sp>
      <p:sp>
        <p:nvSpPr>
          <p:cNvPr id="4" name="Slide Number Placeholder 3"/>
          <p:cNvSpPr>
            <a:spLocks noGrp="1"/>
          </p:cNvSpPr>
          <p:nvPr>
            <p:ph type="sldNum" sz="quarter" idx="5"/>
          </p:nvPr>
        </p:nvSpPr>
        <p:spPr/>
        <p:txBody>
          <a:bodyPr/>
          <a:lstStyle/>
          <a:p>
            <a:fld id="{1E5CF8F8-6691-8044-893E-15BD481C82ED}" type="slidenum">
              <a:rPr lang="en-US" smtClean="0"/>
              <a:t>18</a:t>
            </a:fld>
            <a:endParaRPr lang="en-US"/>
          </a:p>
        </p:txBody>
      </p:sp>
    </p:spTree>
    <p:extLst>
      <p:ext uri="{BB962C8B-B14F-4D97-AF65-F5344CB8AC3E}">
        <p14:creationId xmlns:p14="http://schemas.microsoft.com/office/powerpoint/2010/main" val="19536222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CF8F8-6691-8044-893E-15BD481C82ED}" type="slidenum">
              <a:rPr lang="en-US" smtClean="0"/>
              <a:t>39</a:t>
            </a:fld>
            <a:endParaRPr lang="en-US"/>
          </a:p>
        </p:txBody>
      </p:sp>
    </p:spTree>
    <p:extLst>
      <p:ext uri="{BB962C8B-B14F-4D97-AF65-F5344CB8AC3E}">
        <p14:creationId xmlns:p14="http://schemas.microsoft.com/office/powerpoint/2010/main" val="3061023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starts with $50,000. Expenses per period $170,000. Revenue per period $200,000. Business profitable, but startup funds needed.</a:t>
            </a:r>
          </a:p>
        </p:txBody>
      </p:sp>
      <p:sp>
        <p:nvSpPr>
          <p:cNvPr id="4" name="Slide Number Placeholder 3"/>
          <p:cNvSpPr>
            <a:spLocks noGrp="1"/>
          </p:cNvSpPr>
          <p:nvPr>
            <p:ph type="sldNum" sz="quarter" idx="5"/>
          </p:nvPr>
        </p:nvSpPr>
        <p:spPr/>
        <p:txBody>
          <a:bodyPr/>
          <a:lstStyle/>
          <a:p>
            <a:fld id="{1E5CF8F8-6691-8044-893E-15BD481C82ED}" type="slidenum">
              <a:rPr lang="en-US" smtClean="0"/>
              <a:t>55</a:t>
            </a:fld>
            <a:endParaRPr lang="en-US"/>
          </a:p>
        </p:txBody>
      </p:sp>
    </p:spTree>
    <p:extLst>
      <p:ext uri="{BB962C8B-B14F-4D97-AF65-F5344CB8AC3E}">
        <p14:creationId xmlns:p14="http://schemas.microsoft.com/office/powerpoint/2010/main" val="1633770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starts with $50,000. Expenses per period $170,000. Revenue per period $200,000. Business profitable, but startup funds needed.</a:t>
            </a:r>
          </a:p>
        </p:txBody>
      </p:sp>
      <p:sp>
        <p:nvSpPr>
          <p:cNvPr id="4" name="Slide Number Placeholder 3"/>
          <p:cNvSpPr>
            <a:spLocks noGrp="1"/>
          </p:cNvSpPr>
          <p:nvPr>
            <p:ph type="sldNum" sz="quarter" idx="5"/>
          </p:nvPr>
        </p:nvSpPr>
        <p:spPr/>
        <p:txBody>
          <a:bodyPr/>
          <a:lstStyle/>
          <a:p>
            <a:fld id="{1E5CF8F8-6691-8044-893E-15BD481C82ED}" type="slidenum">
              <a:rPr lang="en-US" smtClean="0"/>
              <a:t>56</a:t>
            </a:fld>
            <a:endParaRPr lang="en-US"/>
          </a:p>
        </p:txBody>
      </p:sp>
    </p:spTree>
    <p:extLst>
      <p:ext uri="{BB962C8B-B14F-4D97-AF65-F5344CB8AC3E}">
        <p14:creationId xmlns:p14="http://schemas.microsoft.com/office/powerpoint/2010/main" val="3140063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starts with $50,000. Expenses per period $170,000. Revenue per period $200,000. Business profitable, but startup funds needed.</a:t>
            </a:r>
          </a:p>
        </p:txBody>
      </p:sp>
      <p:sp>
        <p:nvSpPr>
          <p:cNvPr id="4" name="Slide Number Placeholder 3"/>
          <p:cNvSpPr>
            <a:spLocks noGrp="1"/>
          </p:cNvSpPr>
          <p:nvPr>
            <p:ph type="sldNum" sz="quarter" idx="5"/>
          </p:nvPr>
        </p:nvSpPr>
        <p:spPr/>
        <p:txBody>
          <a:bodyPr/>
          <a:lstStyle/>
          <a:p>
            <a:fld id="{1E5CF8F8-6691-8044-893E-15BD481C82ED}" type="slidenum">
              <a:rPr lang="en-US" smtClean="0"/>
              <a:t>57</a:t>
            </a:fld>
            <a:endParaRPr lang="en-US"/>
          </a:p>
        </p:txBody>
      </p:sp>
    </p:spTree>
    <p:extLst>
      <p:ext uri="{BB962C8B-B14F-4D97-AF65-F5344CB8AC3E}">
        <p14:creationId xmlns:p14="http://schemas.microsoft.com/office/powerpoint/2010/main" val="1596554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5CF8F8-6691-8044-893E-15BD481C82ED}" type="slidenum">
              <a:rPr lang="en-US" smtClean="0"/>
              <a:t>58</a:t>
            </a:fld>
            <a:endParaRPr lang="en-US"/>
          </a:p>
        </p:txBody>
      </p:sp>
    </p:spTree>
    <p:extLst>
      <p:ext uri="{BB962C8B-B14F-4D97-AF65-F5344CB8AC3E}">
        <p14:creationId xmlns:p14="http://schemas.microsoft.com/office/powerpoint/2010/main" val="3061618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1EFFA6-4707-43FB-A6DE-3DE8543777E7}"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2533296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1EFFA6-4707-43FB-A6DE-3DE8543777E7}"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3838692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1EFFA6-4707-43FB-A6DE-3DE8543777E7}"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430440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661"/>
        <p:cNvGrpSpPr/>
        <p:nvPr/>
      </p:nvGrpSpPr>
      <p:grpSpPr>
        <a:xfrm>
          <a:off x="0" y="0"/>
          <a:ext cx="0" cy="0"/>
          <a:chOff x="0" y="0"/>
          <a:chExt cx="0" cy="0"/>
        </a:xfrm>
      </p:grpSpPr>
      <p:sp>
        <p:nvSpPr>
          <p:cNvPr id="662" name="Google Shape;662;p112"/>
          <p:cNvSpPr txBox="1">
            <a:spLocks noGrp="1"/>
          </p:cNvSpPr>
          <p:nvPr>
            <p:ph type="title"/>
          </p:nvPr>
        </p:nvSpPr>
        <p:spPr>
          <a:xfrm>
            <a:off x="914400" y="381000"/>
            <a:ext cx="103632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63" name="Google Shape;663;p112"/>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664" name="Google Shape;664;p112"/>
          <p:cNvSpPr>
            <a:spLocks noGrp="1"/>
          </p:cNvSpPr>
          <p:nvPr>
            <p:ph type="clipArt" idx="2"/>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Times New Roman"/>
              <a:buChar char="•"/>
              <a:defRPr sz="3200" b="0" i="0" u="none" strike="noStrike" cap="none">
                <a:solidFill>
                  <a:schemeClr val="lt1"/>
                </a:solidFill>
                <a:latin typeface="Times New Roman"/>
                <a:ea typeface="Times New Roman"/>
                <a:cs typeface="Times New Roman"/>
                <a:sym typeface="Times New Roman"/>
              </a:defRPr>
            </a:lvl1pPr>
            <a:lvl2pPr marR="0" lvl="1" algn="l" rtl="0">
              <a:spcBef>
                <a:spcPts val="560"/>
              </a:spcBef>
              <a:spcAft>
                <a:spcPts val="0"/>
              </a:spcAft>
              <a:buClr>
                <a:schemeClr val="lt1"/>
              </a:buClr>
              <a:buSzPts val="2800"/>
              <a:buFont typeface="Times New Roman"/>
              <a:buChar char="–"/>
              <a:defRPr sz="2800" b="0" i="0" u="none" strike="noStrike" cap="none">
                <a:solidFill>
                  <a:schemeClr val="lt1"/>
                </a:solidFill>
                <a:latin typeface="Times New Roman"/>
                <a:ea typeface="Times New Roman"/>
                <a:cs typeface="Times New Roman"/>
                <a:sym typeface="Times New Roman"/>
              </a:defRPr>
            </a:lvl2pPr>
            <a:lvl3pPr marR="0" lvl="2" algn="l" rtl="0">
              <a:spcBef>
                <a:spcPts val="480"/>
              </a:spcBef>
              <a:spcAft>
                <a:spcPts val="0"/>
              </a:spcAft>
              <a:buClr>
                <a:schemeClr val="lt1"/>
              </a:buClr>
              <a:buSzPts val="2400"/>
              <a:buFont typeface="Times New Roman"/>
              <a:buChar char="•"/>
              <a:defRPr sz="2400" b="0" i="0" u="none" strike="noStrike" cap="none">
                <a:solidFill>
                  <a:schemeClr val="lt1"/>
                </a:solidFill>
                <a:latin typeface="Times New Roman"/>
                <a:ea typeface="Times New Roman"/>
                <a:cs typeface="Times New Roman"/>
                <a:sym typeface="Times New Roman"/>
              </a:defRPr>
            </a:lvl3pPr>
            <a:lvl4pPr marR="0" lvl="3"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4pPr>
            <a:lvl5pPr marR="0" lvl="4"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5pPr>
            <a:lvl6pPr marR="0" lvl="5"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6pPr>
            <a:lvl7pPr marR="0" lvl="6"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7pPr>
            <a:lvl8pPr marR="0" lvl="7"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8pPr>
            <a:lvl9pPr marR="0" lvl="8" algn="l" rtl="0">
              <a:spcBef>
                <a:spcPts val="400"/>
              </a:spcBef>
              <a:spcAft>
                <a:spcPts val="0"/>
              </a:spcAft>
              <a:buClr>
                <a:schemeClr val="lt1"/>
              </a:buClr>
              <a:buSzPts val="2000"/>
              <a:buFont typeface="Times New Roman"/>
              <a:buChar char="»"/>
              <a:defRPr sz="2000" b="0" i="0" u="none" strike="noStrike" cap="none">
                <a:solidFill>
                  <a:schemeClr val="lt1"/>
                </a:solidFill>
                <a:latin typeface="Times New Roman"/>
                <a:ea typeface="Times New Roman"/>
                <a:cs typeface="Times New Roman"/>
                <a:sym typeface="Times New Roman"/>
              </a:defRPr>
            </a:lvl9pPr>
          </a:lstStyle>
          <a:p>
            <a:endParaRPr/>
          </a:p>
        </p:txBody>
      </p:sp>
      <p:sp>
        <p:nvSpPr>
          <p:cNvPr id="665" name="Google Shape;665;p112"/>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rtl="0">
              <a:spcBef>
                <a:spcPts val="700"/>
              </a:spcBef>
              <a:spcAft>
                <a:spcPts val="0"/>
              </a:spcAft>
              <a:buSzPts val="1400"/>
              <a:buNone/>
              <a:defRPr/>
            </a:lvl1pPr>
            <a:lvl2pPr lvl="1" algn="l" rtl="0">
              <a:spcBef>
                <a:spcPts val="900"/>
              </a:spcBef>
              <a:spcAft>
                <a:spcPts val="0"/>
              </a:spcAft>
              <a:buSzPts val="1400"/>
              <a:buNone/>
              <a:defRPr/>
            </a:lvl2pPr>
            <a:lvl3pPr lvl="2" algn="l" rtl="0">
              <a:spcBef>
                <a:spcPts val="900"/>
              </a:spcBef>
              <a:spcAft>
                <a:spcPts val="0"/>
              </a:spcAft>
              <a:buSzPts val="1400"/>
              <a:buNone/>
              <a:defRPr/>
            </a:lvl3pPr>
            <a:lvl4pPr lvl="3" algn="l" rtl="0">
              <a:spcBef>
                <a:spcPts val="900"/>
              </a:spcBef>
              <a:spcAft>
                <a:spcPts val="0"/>
              </a:spcAft>
              <a:buSzPts val="1400"/>
              <a:buNone/>
              <a:defRPr/>
            </a:lvl4pPr>
            <a:lvl5pPr lvl="4" algn="l" rtl="0">
              <a:spcBef>
                <a:spcPts val="90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6" name="Google Shape;666;p112"/>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rtl="0">
              <a:spcBef>
                <a:spcPts val="700"/>
              </a:spcBef>
              <a:spcAft>
                <a:spcPts val="0"/>
              </a:spcAft>
              <a:buSzPts val="1400"/>
              <a:buNone/>
              <a:defRPr/>
            </a:lvl1pPr>
            <a:lvl2pPr lvl="1" algn="l" rtl="0">
              <a:spcBef>
                <a:spcPts val="900"/>
              </a:spcBef>
              <a:spcAft>
                <a:spcPts val="0"/>
              </a:spcAft>
              <a:buSzPts val="1400"/>
              <a:buNone/>
              <a:defRPr/>
            </a:lvl2pPr>
            <a:lvl3pPr lvl="2" algn="l" rtl="0">
              <a:spcBef>
                <a:spcPts val="900"/>
              </a:spcBef>
              <a:spcAft>
                <a:spcPts val="0"/>
              </a:spcAft>
              <a:buSzPts val="1400"/>
              <a:buNone/>
              <a:defRPr/>
            </a:lvl3pPr>
            <a:lvl4pPr lvl="3" algn="l" rtl="0">
              <a:spcBef>
                <a:spcPts val="900"/>
              </a:spcBef>
              <a:spcAft>
                <a:spcPts val="0"/>
              </a:spcAft>
              <a:buSzPts val="1400"/>
              <a:buNone/>
              <a:defRPr/>
            </a:lvl4pPr>
            <a:lvl5pPr lvl="4" algn="l" rtl="0">
              <a:spcBef>
                <a:spcPts val="90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7" name="Google Shape;667;p11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Times New Roman"/>
                <a:ea typeface="Times New Roman"/>
                <a:cs typeface="Times New Roman"/>
                <a:sym typeface="Times New Roman"/>
              </a:defRPr>
            </a:lvl1pPr>
            <a:lvl2pPr marL="0" marR="0" lvl="1" indent="0" algn="r" rtl="0">
              <a:spcBef>
                <a:spcPts val="0"/>
              </a:spcBef>
              <a:spcAft>
                <a:spcPts val="0"/>
              </a:spcAft>
              <a:buNone/>
              <a:defRPr sz="1400">
                <a:solidFill>
                  <a:srgbClr val="FFFFFF"/>
                </a:solidFill>
                <a:latin typeface="Times New Roman"/>
                <a:ea typeface="Times New Roman"/>
                <a:cs typeface="Times New Roman"/>
                <a:sym typeface="Times New Roman"/>
              </a:defRPr>
            </a:lvl2pPr>
            <a:lvl3pPr marL="0" marR="0" lvl="2" indent="0" algn="r" rtl="0">
              <a:spcBef>
                <a:spcPts val="0"/>
              </a:spcBef>
              <a:spcAft>
                <a:spcPts val="0"/>
              </a:spcAft>
              <a:buNone/>
              <a:defRPr sz="1400">
                <a:solidFill>
                  <a:srgbClr val="FFFFFF"/>
                </a:solidFill>
                <a:latin typeface="Times New Roman"/>
                <a:ea typeface="Times New Roman"/>
                <a:cs typeface="Times New Roman"/>
                <a:sym typeface="Times New Roman"/>
              </a:defRPr>
            </a:lvl3pPr>
            <a:lvl4pPr marL="0" marR="0" lvl="3" indent="0" algn="r" rtl="0">
              <a:spcBef>
                <a:spcPts val="0"/>
              </a:spcBef>
              <a:spcAft>
                <a:spcPts val="0"/>
              </a:spcAft>
              <a:buNone/>
              <a:defRPr sz="1400">
                <a:solidFill>
                  <a:srgbClr val="FFFFFF"/>
                </a:solidFill>
                <a:latin typeface="Times New Roman"/>
                <a:ea typeface="Times New Roman"/>
                <a:cs typeface="Times New Roman"/>
                <a:sym typeface="Times New Roman"/>
              </a:defRPr>
            </a:lvl4pPr>
            <a:lvl5pPr marL="0" marR="0" lvl="4" indent="0" algn="r" rtl="0">
              <a:spcBef>
                <a:spcPts val="0"/>
              </a:spcBef>
              <a:spcAft>
                <a:spcPts val="0"/>
              </a:spcAft>
              <a:buNone/>
              <a:defRPr sz="1400">
                <a:solidFill>
                  <a:srgbClr val="FFFFFF"/>
                </a:solidFill>
                <a:latin typeface="Times New Roman"/>
                <a:ea typeface="Times New Roman"/>
                <a:cs typeface="Times New Roman"/>
                <a:sym typeface="Times New Roman"/>
              </a:defRPr>
            </a:lvl5pPr>
            <a:lvl6pPr marL="0" marR="0" lvl="5" indent="0" algn="r" rtl="0">
              <a:spcBef>
                <a:spcPts val="0"/>
              </a:spcBef>
              <a:spcAft>
                <a:spcPts val="0"/>
              </a:spcAft>
              <a:buNone/>
              <a:defRPr sz="1400">
                <a:solidFill>
                  <a:srgbClr val="FFFFFF"/>
                </a:solidFill>
                <a:latin typeface="Times New Roman"/>
                <a:ea typeface="Times New Roman"/>
                <a:cs typeface="Times New Roman"/>
                <a:sym typeface="Times New Roman"/>
              </a:defRPr>
            </a:lvl6pPr>
            <a:lvl7pPr marL="0" marR="0" lvl="6" indent="0" algn="r" rtl="0">
              <a:spcBef>
                <a:spcPts val="0"/>
              </a:spcBef>
              <a:spcAft>
                <a:spcPts val="0"/>
              </a:spcAft>
              <a:buNone/>
              <a:defRPr sz="1400">
                <a:solidFill>
                  <a:srgbClr val="FFFFFF"/>
                </a:solidFill>
                <a:latin typeface="Times New Roman"/>
                <a:ea typeface="Times New Roman"/>
                <a:cs typeface="Times New Roman"/>
                <a:sym typeface="Times New Roman"/>
              </a:defRPr>
            </a:lvl7pPr>
            <a:lvl8pPr marL="0" marR="0" lvl="7" indent="0" algn="r" rtl="0">
              <a:spcBef>
                <a:spcPts val="0"/>
              </a:spcBef>
              <a:spcAft>
                <a:spcPts val="0"/>
              </a:spcAft>
              <a:buNone/>
              <a:defRPr sz="1400">
                <a:solidFill>
                  <a:srgbClr val="FFFFFF"/>
                </a:solidFill>
                <a:latin typeface="Times New Roman"/>
                <a:ea typeface="Times New Roman"/>
                <a:cs typeface="Times New Roman"/>
                <a:sym typeface="Times New Roman"/>
              </a:defRPr>
            </a:lvl8pPr>
            <a:lvl9pPr marL="0" marR="0" lvl="8" indent="0" algn="r" rtl="0">
              <a:spcBef>
                <a:spcPts val="0"/>
              </a:spcBef>
              <a:spcAft>
                <a:spcPts val="0"/>
              </a:spcAft>
              <a:buNone/>
              <a:defRPr sz="1400">
                <a:solidFill>
                  <a:srgbClr val="FFFFFF"/>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0366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2 Content" type="txAndTwoObj">
  <p:cSld name="Title, Text, and 2 Content">
    <p:spTree>
      <p:nvGrpSpPr>
        <p:cNvPr id="1" name="Shape 1022"/>
        <p:cNvGrpSpPr/>
        <p:nvPr/>
      </p:nvGrpSpPr>
      <p:grpSpPr>
        <a:xfrm>
          <a:off x="0" y="0"/>
          <a:ext cx="0" cy="0"/>
          <a:chOff x="0" y="0"/>
          <a:chExt cx="0" cy="0"/>
        </a:xfrm>
      </p:grpSpPr>
      <p:sp>
        <p:nvSpPr>
          <p:cNvPr id="1023" name="Google Shape;1023;p171"/>
          <p:cNvSpPr txBox="1">
            <a:spLocks noGrp="1"/>
          </p:cNvSpPr>
          <p:nvPr>
            <p:ph type="title"/>
          </p:nvPr>
        </p:nvSpPr>
        <p:spPr>
          <a:xfrm>
            <a:off x="914400" y="381000"/>
            <a:ext cx="103632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24" name="Google Shape;1024;p171"/>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25" name="Google Shape;1025;p171"/>
          <p:cNvSpPr txBox="1">
            <a:spLocks noGrp="1"/>
          </p:cNvSpPr>
          <p:nvPr>
            <p:ph type="body" idx="2"/>
          </p:nvPr>
        </p:nvSpPr>
        <p:spPr>
          <a:xfrm>
            <a:off x="6197600" y="1981200"/>
            <a:ext cx="5080000" cy="198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26" name="Google Shape;1026;p171"/>
          <p:cNvSpPr txBox="1">
            <a:spLocks noGrp="1"/>
          </p:cNvSpPr>
          <p:nvPr>
            <p:ph type="body" idx="3"/>
          </p:nvPr>
        </p:nvSpPr>
        <p:spPr>
          <a:xfrm>
            <a:off x="6197600" y="4114800"/>
            <a:ext cx="5080000" cy="198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27" name="Google Shape;1027;p171"/>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8" name="Google Shape;1028;p171"/>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29" name="Google Shape;1029;p17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84220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1056"/>
        <p:cNvGrpSpPr/>
        <p:nvPr/>
      </p:nvGrpSpPr>
      <p:grpSpPr>
        <a:xfrm>
          <a:off x="0" y="0"/>
          <a:ext cx="0" cy="0"/>
          <a:chOff x="0" y="0"/>
          <a:chExt cx="0" cy="0"/>
        </a:xfrm>
      </p:grpSpPr>
      <p:sp>
        <p:nvSpPr>
          <p:cNvPr id="1057" name="Google Shape;1057;p176"/>
          <p:cNvSpPr txBox="1">
            <a:spLocks noGrp="1"/>
          </p:cNvSpPr>
          <p:nvPr>
            <p:ph type="title"/>
          </p:nvPr>
        </p:nvSpPr>
        <p:spPr>
          <a:xfrm>
            <a:off x="914400" y="381000"/>
            <a:ext cx="103632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8" name="Google Shape;1058;p176"/>
          <p:cNvSpPr txBox="1">
            <a:spLocks noGrp="1"/>
          </p:cNvSpPr>
          <p:nvPr>
            <p:ph type="body" idx="1"/>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59" name="Google Shape;1059;p176"/>
          <p:cNvSpPr txBox="1">
            <a:spLocks noGrp="1"/>
          </p:cNvSpPr>
          <p:nvPr>
            <p:ph type="body" idx="2"/>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060" name="Google Shape;1060;p176"/>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1" name="Google Shape;1061;p176"/>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62" name="Google Shape;1062;p17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1400"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44047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Clip Art and Text" type="clipArtAndTx">
  <p:cSld name="Title, Clip Art and Text">
    <p:spTree>
      <p:nvGrpSpPr>
        <p:cNvPr id="1" name="Shape 1383"/>
        <p:cNvGrpSpPr/>
        <p:nvPr/>
      </p:nvGrpSpPr>
      <p:grpSpPr>
        <a:xfrm>
          <a:off x="0" y="0"/>
          <a:ext cx="0" cy="0"/>
          <a:chOff x="0" y="0"/>
          <a:chExt cx="0" cy="0"/>
        </a:xfrm>
      </p:grpSpPr>
      <p:sp>
        <p:nvSpPr>
          <p:cNvPr id="1384" name="Google Shape;1384;p230"/>
          <p:cNvSpPr txBox="1">
            <a:spLocks noGrp="1"/>
          </p:cNvSpPr>
          <p:nvPr>
            <p:ph type="title"/>
          </p:nvPr>
        </p:nvSpPr>
        <p:spPr>
          <a:xfrm>
            <a:off x="914400" y="457200"/>
            <a:ext cx="103632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385" name="Google Shape;1385;p230"/>
          <p:cNvSpPr>
            <a:spLocks noGrp="1"/>
          </p:cNvSpPr>
          <p:nvPr>
            <p:ph type="clipArt" idx="2"/>
          </p:nvPr>
        </p:nvSpPr>
        <p:spPr>
          <a:xfrm>
            <a:off x="914400" y="1981200"/>
            <a:ext cx="50800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R="0" lvl="5"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6pPr>
            <a:lvl7pPr marR="0" lvl="6"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7pPr>
            <a:lvl8pPr marR="0" lvl="7"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8pPr>
            <a:lvl9pPr marR="0" lvl="8"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1386" name="Google Shape;1386;p230"/>
          <p:cNvSpPr txBox="1">
            <a:spLocks noGrp="1"/>
          </p:cNvSpPr>
          <p:nvPr>
            <p:ph type="body" idx="1"/>
          </p:nvPr>
        </p:nvSpPr>
        <p:spPr>
          <a:xfrm>
            <a:off x="6197600" y="1981200"/>
            <a:ext cx="508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387" name="Google Shape;1387;p230"/>
          <p:cNvSpPr txBox="1">
            <a:spLocks noGrp="1"/>
          </p:cNvSpPr>
          <p:nvPr>
            <p:ph type="dt" idx="10"/>
          </p:nvPr>
        </p:nvSpPr>
        <p:spPr>
          <a:xfrm>
            <a:off x="914400" y="6248400"/>
            <a:ext cx="2540000" cy="4572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8" name="Google Shape;1388;p230"/>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9" name="Google Shape;1389;p23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rtl="0">
              <a:spcBef>
                <a:spcPts val="0"/>
              </a:spcBef>
              <a:spcAft>
                <a:spcPts val="0"/>
              </a:spcAft>
              <a:buNone/>
              <a:defRPr sz="1400">
                <a:solidFill>
                  <a:schemeClr val="dk1"/>
                </a:solidFill>
                <a:latin typeface="Times New Roman"/>
                <a:ea typeface="Times New Roman"/>
                <a:cs typeface="Times New Roman"/>
                <a:sym typeface="Times New Roman"/>
              </a:defRPr>
            </a:lvl1pPr>
            <a:lvl2pPr marL="0" lvl="1" indent="0" algn="r" rtl="0">
              <a:spcBef>
                <a:spcPts val="0"/>
              </a:spcBef>
              <a:spcAft>
                <a:spcPts val="0"/>
              </a:spcAft>
              <a:buNone/>
              <a:defRPr sz="1400">
                <a:solidFill>
                  <a:schemeClr val="dk1"/>
                </a:solidFill>
                <a:latin typeface="Times New Roman"/>
                <a:ea typeface="Times New Roman"/>
                <a:cs typeface="Times New Roman"/>
                <a:sym typeface="Times New Roman"/>
              </a:defRPr>
            </a:lvl2pPr>
            <a:lvl3pPr marL="0" lvl="2" indent="0" algn="r" rtl="0">
              <a:spcBef>
                <a:spcPts val="0"/>
              </a:spcBef>
              <a:spcAft>
                <a:spcPts val="0"/>
              </a:spcAft>
              <a:buNone/>
              <a:defRPr sz="1400">
                <a:solidFill>
                  <a:schemeClr val="dk1"/>
                </a:solidFill>
                <a:latin typeface="Times New Roman"/>
                <a:ea typeface="Times New Roman"/>
                <a:cs typeface="Times New Roman"/>
                <a:sym typeface="Times New Roman"/>
              </a:defRPr>
            </a:lvl3pPr>
            <a:lvl4pPr marL="0" lvl="3" indent="0" algn="r" rtl="0">
              <a:spcBef>
                <a:spcPts val="0"/>
              </a:spcBef>
              <a:spcAft>
                <a:spcPts val="0"/>
              </a:spcAft>
              <a:buNone/>
              <a:defRPr sz="1400">
                <a:solidFill>
                  <a:schemeClr val="dk1"/>
                </a:solidFill>
                <a:latin typeface="Times New Roman"/>
                <a:ea typeface="Times New Roman"/>
                <a:cs typeface="Times New Roman"/>
                <a:sym typeface="Times New Roman"/>
              </a:defRPr>
            </a:lvl4pPr>
            <a:lvl5pPr marL="0" lvl="4" indent="0" algn="r" rtl="0">
              <a:spcBef>
                <a:spcPts val="0"/>
              </a:spcBef>
              <a:spcAft>
                <a:spcPts val="0"/>
              </a:spcAft>
              <a:buNone/>
              <a:defRPr sz="1400">
                <a:solidFill>
                  <a:schemeClr val="dk1"/>
                </a:solidFill>
                <a:latin typeface="Times New Roman"/>
                <a:ea typeface="Times New Roman"/>
                <a:cs typeface="Times New Roman"/>
                <a:sym typeface="Times New Roman"/>
              </a:defRPr>
            </a:lvl5pPr>
            <a:lvl6pPr marL="0" lvl="5" indent="0" algn="r" rtl="0">
              <a:spcBef>
                <a:spcPts val="0"/>
              </a:spcBef>
              <a:spcAft>
                <a:spcPts val="0"/>
              </a:spcAft>
              <a:buNone/>
              <a:defRPr sz="1400">
                <a:solidFill>
                  <a:schemeClr val="dk1"/>
                </a:solidFill>
                <a:latin typeface="Times New Roman"/>
                <a:ea typeface="Times New Roman"/>
                <a:cs typeface="Times New Roman"/>
                <a:sym typeface="Times New Roman"/>
              </a:defRPr>
            </a:lvl6pPr>
            <a:lvl7pPr marL="0" lvl="6" indent="0" algn="r" rtl="0">
              <a:spcBef>
                <a:spcPts val="0"/>
              </a:spcBef>
              <a:spcAft>
                <a:spcPts val="0"/>
              </a:spcAft>
              <a:buNone/>
              <a:defRPr sz="1400">
                <a:solidFill>
                  <a:schemeClr val="dk1"/>
                </a:solidFill>
                <a:latin typeface="Times New Roman"/>
                <a:ea typeface="Times New Roman"/>
                <a:cs typeface="Times New Roman"/>
                <a:sym typeface="Times New Roman"/>
              </a:defRPr>
            </a:lvl7pPr>
            <a:lvl8pPr marL="0" lvl="7" indent="0" algn="r" rtl="0">
              <a:spcBef>
                <a:spcPts val="0"/>
              </a:spcBef>
              <a:spcAft>
                <a:spcPts val="0"/>
              </a:spcAft>
              <a:buNone/>
              <a:defRPr sz="1400">
                <a:solidFill>
                  <a:schemeClr val="dk1"/>
                </a:solidFill>
                <a:latin typeface="Times New Roman"/>
                <a:ea typeface="Times New Roman"/>
                <a:cs typeface="Times New Roman"/>
                <a:sym typeface="Times New Roman"/>
              </a:defRPr>
            </a:lvl8pPr>
            <a:lvl9pPr marL="0" lvl="8" indent="0" algn="r" rtl="0">
              <a:spcBef>
                <a:spcPts val="0"/>
              </a:spcBef>
              <a:spcAft>
                <a:spcPts val="0"/>
              </a:spcAft>
              <a:buNone/>
              <a:defRPr sz="1400">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46897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2 Content and Text" type="twoObjAndTx">
  <p:cSld name="Title, 2 Content and Text">
    <p:spTree>
      <p:nvGrpSpPr>
        <p:cNvPr id="1" name="Shape 1170"/>
        <p:cNvGrpSpPr/>
        <p:nvPr/>
      </p:nvGrpSpPr>
      <p:grpSpPr>
        <a:xfrm>
          <a:off x="0" y="0"/>
          <a:ext cx="0" cy="0"/>
          <a:chOff x="0" y="0"/>
          <a:chExt cx="0" cy="0"/>
        </a:xfrm>
      </p:grpSpPr>
      <p:sp>
        <p:nvSpPr>
          <p:cNvPr id="1171" name="Google Shape;1171;p195"/>
          <p:cNvSpPr txBox="1">
            <a:spLocks noGrp="1"/>
          </p:cNvSpPr>
          <p:nvPr>
            <p:ph type="title"/>
          </p:nvPr>
        </p:nvSpPr>
        <p:spPr>
          <a:xfrm>
            <a:off x="753533" y="323850"/>
            <a:ext cx="10363200" cy="914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72" name="Google Shape;1172;p195"/>
          <p:cNvSpPr txBox="1">
            <a:spLocks noGrp="1"/>
          </p:cNvSpPr>
          <p:nvPr>
            <p:ph type="body" idx="1"/>
          </p:nvPr>
        </p:nvSpPr>
        <p:spPr>
          <a:xfrm>
            <a:off x="1018117" y="1922463"/>
            <a:ext cx="5080000" cy="198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1173" name="Google Shape;1173;p195"/>
          <p:cNvSpPr txBox="1">
            <a:spLocks noGrp="1"/>
          </p:cNvSpPr>
          <p:nvPr>
            <p:ph type="body" idx="2"/>
          </p:nvPr>
        </p:nvSpPr>
        <p:spPr>
          <a:xfrm>
            <a:off x="1018117" y="4056063"/>
            <a:ext cx="5080000" cy="19812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
        <p:nvSpPr>
          <p:cNvPr id="1174" name="Google Shape;1174;p195"/>
          <p:cNvSpPr txBox="1">
            <a:spLocks noGrp="1"/>
          </p:cNvSpPr>
          <p:nvPr>
            <p:ph type="body" idx="3"/>
          </p:nvPr>
        </p:nvSpPr>
        <p:spPr>
          <a:xfrm>
            <a:off x="6301317" y="1922463"/>
            <a:ext cx="5080000" cy="41148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lt1"/>
              </a:buClr>
              <a:buSzPts val="1800"/>
              <a:buChar char="•"/>
              <a:defRPr/>
            </a:lvl1pPr>
            <a:lvl2pPr marL="914400" lvl="1" indent="-342900" algn="l" rtl="0">
              <a:spcBef>
                <a:spcPts val="360"/>
              </a:spcBef>
              <a:spcAft>
                <a:spcPts val="0"/>
              </a:spcAft>
              <a:buClr>
                <a:schemeClr val="lt1"/>
              </a:buClr>
              <a:buSzPts val="1800"/>
              <a:buChar char="–"/>
              <a:defRPr/>
            </a:lvl2pPr>
            <a:lvl3pPr marL="1371600" lvl="2" indent="-342900" algn="l" rtl="0">
              <a:spcBef>
                <a:spcPts val="360"/>
              </a:spcBef>
              <a:spcAft>
                <a:spcPts val="0"/>
              </a:spcAft>
              <a:buClr>
                <a:schemeClr val="lt1"/>
              </a:buClr>
              <a:buSzPts val="1800"/>
              <a:buChar char="•"/>
              <a:defRPr/>
            </a:lvl3pPr>
            <a:lvl4pPr marL="1828800" lvl="3" indent="-342900" algn="l" rtl="0">
              <a:spcBef>
                <a:spcPts val="360"/>
              </a:spcBef>
              <a:spcAft>
                <a:spcPts val="0"/>
              </a:spcAft>
              <a:buClr>
                <a:schemeClr val="lt1"/>
              </a:buClr>
              <a:buSzPts val="1800"/>
              <a:buChar char="–"/>
              <a:defRPr/>
            </a:lvl4pPr>
            <a:lvl5pPr marL="2286000" lvl="4" indent="-342900" algn="l" rtl="0">
              <a:spcBef>
                <a:spcPts val="360"/>
              </a:spcBef>
              <a:spcAft>
                <a:spcPts val="0"/>
              </a:spcAft>
              <a:buClr>
                <a:schemeClr val="lt1"/>
              </a:buClr>
              <a:buSzPts val="1800"/>
              <a:buChar char="»"/>
              <a:defRPr/>
            </a:lvl5pPr>
            <a:lvl6pPr marL="2743200" lvl="5" indent="-342900" algn="l" rtl="0">
              <a:spcBef>
                <a:spcPts val="360"/>
              </a:spcBef>
              <a:spcAft>
                <a:spcPts val="0"/>
              </a:spcAft>
              <a:buClr>
                <a:schemeClr val="lt1"/>
              </a:buClr>
              <a:buSzPts val="1800"/>
              <a:buChar char="»"/>
              <a:defRPr/>
            </a:lvl6pPr>
            <a:lvl7pPr marL="3200400" lvl="6" indent="-342900" algn="l" rtl="0">
              <a:spcBef>
                <a:spcPts val="360"/>
              </a:spcBef>
              <a:spcAft>
                <a:spcPts val="0"/>
              </a:spcAft>
              <a:buClr>
                <a:schemeClr val="lt1"/>
              </a:buClr>
              <a:buSzPts val="1800"/>
              <a:buChar char="»"/>
              <a:defRPr/>
            </a:lvl7pPr>
            <a:lvl8pPr marL="3657600" lvl="7" indent="-342900" algn="l" rtl="0">
              <a:spcBef>
                <a:spcPts val="360"/>
              </a:spcBef>
              <a:spcAft>
                <a:spcPts val="0"/>
              </a:spcAft>
              <a:buClr>
                <a:schemeClr val="lt1"/>
              </a:buClr>
              <a:buSzPts val="1800"/>
              <a:buChar char="»"/>
              <a:defRPr/>
            </a:lvl8pPr>
            <a:lvl9pPr marL="4114800" lvl="8" indent="-342900" algn="l" rtl="0">
              <a:spcBef>
                <a:spcPts val="360"/>
              </a:spcBef>
              <a:spcAft>
                <a:spcPts val="0"/>
              </a:spcAft>
              <a:buClr>
                <a:schemeClr val="lt1"/>
              </a:buClr>
              <a:buSzPts val="1800"/>
              <a:buChar char="»"/>
              <a:defRPr/>
            </a:lvl9pPr>
          </a:lstStyle>
          <a:p>
            <a:endParaRPr/>
          </a:p>
        </p:txBody>
      </p:sp>
    </p:spTree>
    <p:extLst>
      <p:ext uri="{BB962C8B-B14F-4D97-AF65-F5344CB8AC3E}">
        <p14:creationId xmlns:p14="http://schemas.microsoft.com/office/powerpoint/2010/main" val="7980752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950" b="5532"/>
          <a:stretch/>
        </p:blipFill>
        <p:spPr>
          <a:xfrm>
            <a:off x="-1" y="0"/>
            <a:ext cx="12192001"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74" t="19973" r="11816" b="17927"/>
          <a:stretch/>
        </p:blipFill>
        <p:spPr>
          <a:xfrm>
            <a:off x="127000" y="101599"/>
            <a:ext cx="3318933" cy="1493116"/>
          </a:xfrm>
          <a:prstGeom prst="rect">
            <a:avLst/>
          </a:prstGeom>
        </p:spPr>
      </p:pic>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8324" t="75556" r="18222" b="17036"/>
          <a:stretch/>
        </p:blipFill>
        <p:spPr>
          <a:xfrm>
            <a:off x="2047457" y="6316138"/>
            <a:ext cx="8097083" cy="524933"/>
          </a:xfrm>
          <a:prstGeom prst="rect">
            <a:avLst/>
          </a:prstGeom>
        </p:spPr>
      </p:pic>
      <p:sp>
        <p:nvSpPr>
          <p:cNvPr id="6" name="Title 2"/>
          <p:cNvSpPr>
            <a:spLocks noGrp="1"/>
          </p:cNvSpPr>
          <p:nvPr>
            <p:ph type="title"/>
          </p:nvPr>
        </p:nvSpPr>
        <p:spPr>
          <a:xfrm>
            <a:off x="186267" y="2031997"/>
            <a:ext cx="11692466" cy="781314"/>
          </a:xfrm>
        </p:spPr>
        <p:txBody>
          <a:bodyPr>
            <a:normAutofit/>
          </a:bodyPr>
          <a:lstStyle>
            <a:lvl1pPr algn="ctr">
              <a:defRPr sz="6000" b="1">
                <a:solidFill>
                  <a:schemeClr val="bg1"/>
                </a:solidFill>
                <a:latin typeface="Josefin Sans" pitchFamily="2" charset="0"/>
                <a:ea typeface="Josefin Sans" pitchFamily="2" charset="0"/>
              </a:defRPr>
            </a:lvl1pPr>
          </a:lstStyle>
          <a:p>
            <a:r>
              <a:rPr lang="en-US" dirty="0"/>
              <a:t>Click to edit Master title style</a:t>
            </a:r>
          </a:p>
        </p:txBody>
      </p:sp>
      <p:sp>
        <p:nvSpPr>
          <p:cNvPr id="10" name="Text Placeholder 9"/>
          <p:cNvSpPr>
            <a:spLocks noGrp="1"/>
          </p:cNvSpPr>
          <p:nvPr>
            <p:ph type="body" sz="quarter" idx="10"/>
          </p:nvPr>
        </p:nvSpPr>
        <p:spPr>
          <a:xfrm>
            <a:off x="185738" y="2991378"/>
            <a:ext cx="11693525" cy="2274887"/>
          </a:xfrm>
        </p:spPr>
        <p:txBody>
          <a:bodyPr/>
          <a:lstStyle>
            <a:lvl1pPr marL="0" indent="0" algn="l">
              <a:buFontTx/>
              <a:buNone/>
              <a:defRPr>
                <a:solidFill>
                  <a:schemeClr val="bg1"/>
                </a:solidFill>
              </a:defRPr>
            </a:lvl1pPr>
            <a:lvl2pPr marL="457200" indent="0" algn="l">
              <a:buFontTx/>
              <a:buNone/>
              <a:defRPr>
                <a:solidFill>
                  <a:schemeClr val="bg1"/>
                </a:solidFill>
              </a:defRPr>
            </a:lvl2pPr>
            <a:lvl3pPr marL="914400" indent="0" algn="l">
              <a:buFontTx/>
              <a:buNone/>
              <a:defRPr>
                <a:solidFill>
                  <a:schemeClr val="bg1"/>
                </a:solidFill>
              </a:defRPr>
            </a:lvl3pPr>
            <a:lvl4pPr marL="1371600" indent="0" algn="l">
              <a:buFontTx/>
              <a:buNone/>
              <a:defRPr>
                <a:solidFill>
                  <a:schemeClr val="bg1"/>
                </a:solidFill>
              </a:defRPr>
            </a:lvl4pPr>
            <a:lvl5pPr marL="1828800" indent="0" algn="l">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userDrawn="1"/>
        </p:nvSpPr>
        <p:spPr>
          <a:xfrm>
            <a:off x="0" y="6316138"/>
            <a:ext cx="12192001" cy="45719"/>
          </a:xfrm>
          <a:prstGeom prst="rect">
            <a:avLst/>
          </a:prstGeom>
          <a:solidFill>
            <a:srgbClr val="E5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52053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9732" b="62322"/>
          <a:stretch/>
        </p:blipFill>
        <p:spPr>
          <a:xfrm>
            <a:off x="0" y="0"/>
            <a:ext cx="12192001" cy="1456267"/>
          </a:xfrm>
          <a:prstGeom prst="rect">
            <a:avLst/>
          </a:prstGeom>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9043" y="5808133"/>
            <a:ext cx="2281353" cy="945729"/>
          </a:xfrm>
          <a:prstGeom prst="rect">
            <a:avLst/>
          </a:prstGeom>
        </p:spPr>
      </p:pic>
      <p:sp>
        <p:nvSpPr>
          <p:cNvPr id="8" name="Text Placeholder 9"/>
          <p:cNvSpPr>
            <a:spLocks noGrp="1"/>
          </p:cNvSpPr>
          <p:nvPr>
            <p:ph type="body" sz="quarter" idx="10"/>
          </p:nvPr>
        </p:nvSpPr>
        <p:spPr>
          <a:xfrm>
            <a:off x="185738" y="1602841"/>
            <a:ext cx="11693525" cy="2274887"/>
          </a:xfrm>
        </p:spPr>
        <p:txBody>
          <a:bodyPr/>
          <a:lstStyle>
            <a:lvl1pPr marL="0" indent="0" algn="l">
              <a:buFontTx/>
              <a:buNone/>
              <a:defRPr>
                <a:solidFill>
                  <a:schemeClr val="tx1"/>
                </a:solidFill>
              </a:defRPr>
            </a:lvl1pPr>
            <a:lvl2pPr marL="457200" indent="0" algn="l">
              <a:buFontTx/>
              <a:buNone/>
              <a:defRPr>
                <a:solidFill>
                  <a:schemeClr val="tx1"/>
                </a:solidFill>
              </a:defRPr>
            </a:lvl2pPr>
            <a:lvl3pPr marL="914400" indent="0" algn="l">
              <a:buFontTx/>
              <a:buNone/>
              <a:defRPr>
                <a:solidFill>
                  <a:schemeClr val="tx1"/>
                </a:solidFill>
              </a:defRPr>
            </a:lvl3pPr>
            <a:lvl4pPr marL="1371600" indent="0" algn="l">
              <a:buFontTx/>
              <a:buNone/>
              <a:defRPr>
                <a:solidFill>
                  <a:schemeClr val="tx1"/>
                </a:solidFill>
              </a:defRPr>
            </a:lvl4pPr>
            <a:lvl5pPr marL="1828800" indent="0" algn="l">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2"/>
          <p:cNvSpPr>
            <a:spLocks noGrp="1"/>
          </p:cNvSpPr>
          <p:nvPr>
            <p:ph type="title"/>
          </p:nvPr>
        </p:nvSpPr>
        <p:spPr>
          <a:xfrm>
            <a:off x="237067" y="609600"/>
            <a:ext cx="11692466" cy="781314"/>
          </a:xfrm>
        </p:spPr>
        <p:txBody>
          <a:bodyPr>
            <a:normAutofit/>
          </a:bodyPr>
          <a:lstStyle>
            <a:lvl1pPr algn="ctr">
              <a:defRPr sz="6000" b="1">
                <a:solidFill>
                  <a:schemeClr val="bg1"/>
                </a:solidFill>
                <a:latin typeface="Josefin Sans" pitchFamily="2" charset="0"/>
                <a:ea typeface="Josefin Sans" pitchFamily="2" charset="0"/>
              </a:defRPr>
            </a:lvl1pPr>
          </a:lstStyle>
          <a:p>
            <a:r>
              <a:rPr lang="en-US" dirty="0"/>
              <a:t>Click to edit Master title style</a:t>
            </a:r>
          </a:p>
        </p:txBody>
      </p:sp>
      <p:sp>
        <p:nvSpPr>
          <p:cNvPr id="6" name="Rectangle 5"/>
          <p:cNvSpPr/>
          <p:nvPr userDrawn="1"/>
        </p:nvSpPr>
        <p:spPr>
          <a:xfrm>
            <a:off x="0" y="1410548"/>
            <a:ext cx="12192001" cy="45719"/>
          </a:xfrm>
          <a:prstGeom prst="rect">
            <a:avLst/>
          </a:prstGeom>
          <a:solidFill>
            <a:srgbClr val="E5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57977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950" b="5532"/>
          <a:stretch/>
        </p:blipFill>
        <p:spPr>
          <a:xfrm>
            <a:off x="-1" y="0"/>
            <a:ext cx="12192001"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74" t="19973" r="11816" b="17927"/>
          <a:stretch/>
        </p:blipFill>
        <p:spPr>
          <a:xfrm>
            <a:off x="127000" y="101599"/>
            <a:ext cx="3318933" cy="1493116"/>
          </a:xfrm>
          <a:prstGeom prst="rect">
            <a:avLst/>
          </a:prstGeom>
        </p:spPr>
      </p:pic>
      <p:sp>
        <p:nvSpPr>
          <p:cNvPr id="5" name="Title 2"/>
          <p:cNvSpPr>
            <a:spLocks noGrp="1"/>
          </p:cNvSpPr>
          <p:nvPr>
            <p:ph type="title"/>
          </p:nvPr>
        </p:nvSpPr>
        <p:spPr>
          <a:xfrm>
            <a:off x="186267" y="2031997"/>
            <a:ext cx="11692466" cy="781314"/>
          </a:xfrm>
        </p:spPr>
        <p:txBody>
          <a:bodyPr>
            <a:normAutofit/>
          </a:bodyPr>
          <a:lstStyle>
            <a:lvl1pPr algn="ctr">
              <a:defRPr sz="6000" b="1">
                <a:solidFill>
                  <a:schemeClr val="bg1"/>
                </a:solidFill>
                <a:latin typeface="Josefin Sans" pitchFamily="2" charset="0"/>
                <a:ea typeface="Josefin Sans" pitchFamily="2" charset="0"/>
              </a:defRPr>
            </a:lvl1pPr>
          </a:lstStyle>
          <a:p>
            <a:r>
              <a:rPr lang="en-US" dirty="0"/>
              <a:t>Click to edit Master title style</a:t>
            </a:r>
          </a:p>
        </p:txBody>
      </p:sp>
      <p:sp>
        <p:nvSpPr>
          <p:cNvPr id="6" name="Text Placeholder 9"/>
          <p:cNvSpPr>
            <a:spLocks noGrp="1"/>
          </p:cNvSpPr>
          <p:nvPr>
            <p:ph type="body" sz="quarter" idx="10"/>
          </p:nvPr>
        </p:nvSpPr>
        <p:spPr>
          <a:xfrm>
            <a:off x="185738" y="2991378"/>
            <a:ext cx="11693525" cy="2274887"/>
          </a:xfrm>
        </p:spPr>
        <p:txBody>
          <a:bodyPr/>
          <a:lstStyle>
            <a:lvl1pPr marL="0" indent="0" algn="l">
              <a:buFontTx/>
              <a:buNone/>
              <a:defRPr>
                <a:solidFill>
                  <a:schemeClr val="bg1"/>
                </a:solidFill>
              </a:defRPr>
            </a:lvl1pPr>
            <a:lvl2pPr marL="457200" indent="0" algn="l">
              <a:buFontTx/>
              <a:buNone/>
              <a:defRPr>
                <a:solidFill>
                  <a:schemeClr val="bg1"/>
                </a:solidFill>
              </a:defRPr>
            </a:lvl2pPr>
            <a:lvl3pPr marL="914400" indent="0" algn="l">
              <a:buFontTx/>
              <a:buNone/>
              <a:defRPr>
                <a:solidFill>
                  <a:schemeClr val="bg1"/>
                </a:solidFill>
              </a:defRPr>
            </a:lvl3pPr>
            <a:lvl4pPr marL="1371600" indent="0" algn="l">
              <a:buFontTx/>
              <a:buNone/>
              <a:defRPr>
                <a:solidFill>
                  <a:schemeClr val="bg1"/>
                </a:solidFill>
              </a:defRPr>
            </a:lvl4pPr>
            <a:lvl5pPr marL="1828800" indent="0" algn="l">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5082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1EFFA6-4707-43FB-A6DE-3DE8543777E7}"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2563948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9732" b="62322"/>
          <a:stretch/>
        </p:blipFill>
        <p:spPr>
          <a:xfrm>
            <a:off x="0" y="0"/>
            <a:ext cx="12192001" cy="1456267"/>
          </a:xfrm>
          <a:prstGeom prst="rect">
            <a:avLst/>
          </a:prstGeom>
        </p:spPr>
      </p:pic>
      <p:sp>
        <p:nvSpPr>
          <p:cNvPr id="5" name="Text Placeholder 9"/>
          <p:cNvSpPr>
            <a:spLocks noGrp="1"/>
          </p:cNvSpPr>
          <p:nvPr>
            <p:ph type="body" sz="quarter" idx="10"/>
          </p:nvPr>
        </p:nvSpPr>
        <p:spPr>
          <a:xfrm>
            <a:off x="185738" y="1602841"/>
            <a:ext cx="11693525" cy="2274887"/>
          </a:xfrm>
        </p:spPr>
        <p:txBody>
          <a:bodyPr/>
          <a:lstStyle>
            <a:lvl1pPr marL="0" indent="0" algn="l">
              <a:buFontTx/>
              <a:buNone/>
              <a:defRPr>
                <a:solidFill>
                  <a:schemeClr val="tx1"/>
                </a:solidFill>
              </a:defRPr>
            </a:lvl1pPr>
            <a:lvl2pPr marL="457200" indent="0" algn="l">
              <a:buFontTx/>
              <a:buNone/>
              <a:defRPr>
                <a:solidFill>
                  <a:schemeClr val="tx1"/>
                </a:solidFill>
              </a:defRPr>
            </a:lvl2pPr>
            <a:lvl3pPr marL="914400" indent="0" algn="l">
              <a:buFontTx/>
              <a:buNone/>
              <a:defRPr>
                <a:solidFill>
                  <a:schemeClr val="tx1"/>
                </a:solidFill>
              </a:defRPr>
            </a:lvl3pPr>
            <a:lvl4pPr marL="1371600" indent="0" algn="l">
              <a:buFontTx/>
              <a:buNone/>
              <a:defRPr>
                <a:solidFill>
                  <a:schemeClr val="tx1"/>
                </a:solidFill>
              </a:defRPr>
            </a:lvl4pPr>
            <a:lvl5pPr marL="1828800" indent="0" algn="l">
              <a:buFontTx/>
              <a:buNone/>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2"/>
          <p:cNvSpPr>
            <a:spLocks noGrp="1"/>
          </p:cNvSpPr>
          <p:nvPr>
            <p:ph type="title"/>
          </p:nvPr>
        </p:nvSpPr>
        <p:spPr>
          <a:xfrm>
            <a:off x="237067" y="609600"/>
            <a:ext cx="11692466" cy="781314"/>
          </a:xfrm>
        </p:spPr>
        <p:txBody>
          <a:bodyPr>
            <a:normAutofit/>
          </a:bodyPr>
          <a:lstStyle>
            <a:lvl1pPr algn="ctr">
              <a:defRPr sz="6000" b="1">
                <a:solidFill>
                  <a:schemeClr val="bg1"/>
                </a:solidFill>
                <a:latin typeface="Josefin Sans" pitchFamily="2" charset="0"/>
                <a:ea typeface="Josefin Sans" pitchFamily="2" charset="0"/>
              </a:defRPr>
            </a:lvl1pPr>
          </a:lstStyle>
          <a:p>
            <a:r>
              <a:rPr lang="en-US" dirty="0"/>
              <a:t>Click to edit Master title style</a:t>
            </a:r>
          </a:p>
        </p:txBody>
      </p:sp>
      <p:sp>
        <p:nvSpPr>
          <p:cNvPr id="7" name="Rectangle 6"/>
          <p:cNvSpPr/>
          <p:nvPr userDrawn="1"/>
        </p:nvSpPr>
        <p:spPr>
          <a:xfrm>
            <a:off x="0" y="1410548"/>
            <a:ext cx="12192001" cy="45719"/>
          </a:xfrm>
          <a:prstGeom prst="rect">
            <a:avLst/>
          </a:prstGeom>
          <a:solidFill>
            <a:srgbClr val="E5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06908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950" b="5532"/>
          <a:stretch/>
        </p:blipFill>
        <p:spPr>
          <a:xfrm>
            <a:off x="0" y="0"/>
            <a:ext cx="12192001" cy="6858000"/>
          </a:xfrm>
          <a:prstGeom prst="rect">
            <a:avLst/>
          </a:prstGeom>
        </p:spPr>
      </p:pic>
      <p:sp>
        <p:nvSpPr>
          <p:cNvPr id="6" name="Text Placeholder 9"/>
          <p:cNvSpPr>
            <a:spLocks noGrp="1"/>
          </p:cNvSpPr>
          <p:nvPr>
            <p:ph type="body" sz="quarter" idx="10"/>
          </p:nvPr>
        </p:nvSpPr>
        <p:spPr>
          <a:xfrm>
            <a:off x="185738" y="1602841"/>
            <a:ext cx="11693525" cy="2274887"/>
          </a:xfrm>
        </p:spPr>
        <p:txBody>
          <a:bodyPr/>
          <a:lstStyle>
            <a:lvl1pPr marL="0" indent="0" algn="l">
              <a:buFontTx/>
              <a:buNone/>
              <a:defRPr>
                <a:solidFill>
                  <a:schemeClr val="bg1"/>
                </a:solidFill>
              </a:defRPr>
            </a:lvl1pPr>
            <a:lvl2pPr marL="457200" indent="0" algn="l">
              <a:buFontTx/>
              <a:buNone/>
              <a:defRPr>
                <a:solidFill>
                  <a:schemeClr val="bg1"/>
                </a:solidFill>
              </a:defRPr>
            </a:lvl2pPr>
            <a:lvl3pPr marL="914400" indent="0" algn="l">
              <a:buFontTx/>
              <a:buNone/>
              <a:defRPr>
                <a:solidFill>
                  <a:schemeClr val="bg1"/>
                </a:solidFill>
              </a:defRPr>
            </a:lvl3pPr>
            <a:lvl4pPr marL="1371600" indent="0" algn="l">
              <a:buFontTx/>
              <a:buNone/>
              <a:defRPr>
                <a:solidFill>
                  <a:schemeClr val="bg1"/>
                </a:solidFill>
              </a:defRPr>
            </a:lvl4pPr>
            <a:lvl5pPr marL="1828800" indent="0" algn="l">
              <a:buFontTx/>
              <a:buNone/>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2"/>
          <p:cNvSpPr>
            <a:spLocks noGrp="1"/>
          </p:cNvSpPr>
          <p:nvPr>
            <p:ph type="title"/>
          </p:nvPr>
        </p:nvSpPr>
        <p:spPr>
          <a:xfrm>
            <a:off x="237067" y="609600"/>
            <a:ext cx="11692466" cy="781314"/>
          </a:xfrm>
        </p:spPr>
        <p:txBody>
          <a:bodyPr>
            <a:normAutofit/>
          </a:bodyPr>
          <a:lstStyle>
            <a:lvl1pPr algn="ctr">
              <a:defRPr sz="6000" b="1">
                <a:solidFill>
                  <a:schemeClr val="bg1"/>
                </a:solidFill>
                <a:latin typeface="Josefin Sans" pitchFamily="2" charset="0"/>
                <a:ea typeface="Josefin Sans" pitchFamily="2" charset="0"/>
              </a:defRPr>
            </a:lvl1pPr>
          </a:lstStyle>
          <a:p>
            <a:r>
              <a:rPr lang="en-US" dirty="0"/>
              <a:t>Click to edit Master title style</a:t>
            </a:r>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8324" t="75556" r="18222" b="17036"/>
          <a:stretch/>
        </p:blipFill>
        <p:spPr>
          <a:xfrm>
            <a:off x="2047457" y="6316138"/>
            <a:ext cx="8097083" cy="524933"/>
          </a:xfrm>
          <a:prstGeom prst="rect">
            <a:avLst/>
          </a:prstGeom>
        </p:spPr>
      </p:pic>
      <p:sp>
        <p:nvSpPr>
          <p:cNvPr id="11" name="Rectangle 10"/>
          <p:cNvSpPr/>
          <p:nvPr userDrawn="1"/>
        </p:nvSpPr>
        <p:spPr>
          <a:xfrm>
            <a:off x="0" y="6316138"/>
            <a:ext cx="12192001" cy="45719"/>
          </a:xfrm>
          <a:prstGeom prst="rect">
            <a:avLst/>
          </a:prstGeom>
          <a:solidFill>
            <a:srgbClr val="E57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77647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950" b="5532"/>
          <a:stretch/>
        </p:blipFill>
        <p:spPr>
          <a:xfrm>
            <a:off x="-1" y="0"/>
            <a:ext cx="12192001"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74" t="19973" r="11816" b="17927"/>
          <a:stretch/>
        </p:blipFill>
        <p:spPr>
          <a:xfrm>
            <a:off x="127000" y="101599"/>
            <a:ext cx="3318933" cy="1493116"/>
          </a:xfrm>
          <a:prstGeom prst="rect">
            <a:avLst/>
          </a:prstGeom>
        </p:spPr>
      </p:pic>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l="18324" t="75556" r="18222" b="17036"/>
          <a:stretch/>
        </p:blipFill>
        <p:spPr>
          <a:xfrm>
            <a:off x="2047457" y="6214534"/>
            <a:ext cx="8097083" cy="524933"/>
          </a:xfrm>
          <a:prstGeom prst="rect">
            <a:avLst/>
          </a:prstGeom>
        </p:spPr>
      </p:pic>
    </p:spTree>
    <p:extLst>
      <p:ext uri="{BB962C8B-B14F-4D97-AF65-F5344CB8AC3E}">
        <p14:creationId xmlns:p14="http://schemas.microsoft.com/office/powerpoint/2010/main" val="5447373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950" b="5532"/>
          <a:stretch/>
        </p:blipFill>
        <p:spPr>
          <a:xfrm>
            <a:off x="-1" y="0"/>
            <a:ext cx="12192001"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74" t="19973" r="11816" b="17927"/>
          <a:stretch/>
        </p:blipFill>
        <p:spPr>
          <a:xfrm>
            <a:off x="127000" y="101599"/>
            <a:ext cx="3318933" cy="1493116"/>
          </a:xfrm>
          <a:prstGeom prst="rect">
            <a:avLst/>
          </a:prstGeom>
        </p:spPr>
      </p:pic>
    </p:spTree>
    <p:extLst>
      <p:ext uri="{BB962C8B-B14F-4D97-AF65-F5344CB8AC3E}">
        <p14:creationId xmlns:p14="http://schemas.microsoft.com/office/powerpoint/2010/main" val="28595889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950" b="5532"/>
          <a:stretch/>
        </p:blipFill>
        <p:spPr>
          <a:xfrm>
            <a:off x="-1" y="0"/>
            <a:ext cx="12192001"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8324" t="75556" r="18222" b="17036"/>
          <a:stretch/>
        </p:blipFill>
        <p:spPr>
          <a:xfrm>
            <a:off x="2047457" y="6214534"/>
            <a:ext cx="8097083" cy="524933"/>
          </a:xfrm>
          <a:prstGeom prst="rect">
            <a:avLst/>
          </a:prstGeom>
        </p:spPr>
      </p:pic>
    </p:spTree>
    <p:extLst>
      <p:ext uri="{BB962C8B-B14F-4D97-AF65-F5344CB8AC3E}">
        <p14:creationId xmlns:p14="http://schemas.microsoft.com/office/powerpoint/2010/main" val="1053996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9732" b="62322"/>
          <a:stretch/>
        </p:blipFill>
        <p:spPr>
          <a:xfrm>
            <a:off x="0" y="0"/>
            <a:ext cx="12192001" cy="1456267"/>
          </a:xfrm>
          <a:prstGeom prst="rect">
            <a:avLst/>
          </a:prstGeom>
        </p:spPr>
      </p:pic>
    </p:spTree>
    <p:extLst>
      <p:ext uri="{BB962C8B-B14F-4D97-AF65-F5344CB8AC3E}">
        <p14:creationId xmlns:p14="http://schemas.microsoft.com/office/powerpoint/2010/main" val="14721703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9732" b="62322"/>
          <a:stretch/>
        </p:blipFill>
        <p:spPr>
          <a:xfrm>
            <a:off x="0" y="0"/>
            <a:ext cx="12192001" cy="1456267"/>
          </a:xfrm>
          <a:prstGeom prst="rect">
            <a:avLst/>
          </a:prstGeom>
        </p:spPr>
      </p:pic>
    </p:spTree>
    <p:extLst>
      <p:ext uri="{BB962C8B-B14F-4D97-AF65-F5344CB8AC3E}">
        <p14:creationId xmlns:p14="http://schemas.microsoft.com/office/powerpoint/2010/main" val="4138200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5/5/2021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31350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12F256-6230-4ABB-BC3A-EE8ED9387BC9}" type="datetimeFigureOut">
              <a:rPr lang="en-US" smtClean="0">
                <a:solidFill>
                  <a:prstClr val="black">
                    <a:tint val="75000"/>
                  </a:prstClr>
                </a:solidFill>
              </a:rPr>
              <a:pPr/>
              <a:t>5/5/2021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891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12F256-6230-4ABB-BC3A-EE8ED9387BC9}" type="datetimeFigureOut">
              <a:rPr lang="en-US" smtClean="0">
                <a:solidFill>
                  <a:prstClr val="black">
                    <a:tint val="75000"/>
                  </a:prstClr>
                </a:solidFill>
              </a:rPr>
              <a:pPr/>
              <a:t>5/5/2021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511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1EFFA6-4707-43FB-A6DE-3DE8543777E7}" type="datetimeFigureOut">
              <a:rPr lang="en-US" smtClean="0"/>
              <a:t>5/5/2021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7041375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12F256-6230-4ABB-BC3A-EE8ED9387BC9}" type="datetimeFigureOut">
              <a:rPr lang="en-US" smtClean="0">
                <a:solidFill>
                  <a:prstClr val="black">
                    <a:tint val="75000"/>
                  </a:prstClr>
                </a:solidFill>
              </a:rPr>
              <a:pPr/>
              <a:t>5/5/2021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612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12F256-6230-4ABB-BC3A-EE8ED9387BC9}" type="datetimeFigureOut">
              <a:rPr lang="en-US" smtClean="0">
                <a:solidFill>
                  <a:prstClr val="black">
                    <a:tint val="75000"/>
                  </a:prstClr>
                </a:solidFill>
              </a:rPr>
              <a:pPr/>
              <a:t>5/5/2021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7477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2F256-6230-4ABB-BC3A-EE8ED9387BC9}" type="datetimeFigureOut">
              <a:rPr lang="en-US" smtClean="0">
                <a:solidFill>
                  <a:prstClr val="black">
                    <a:tint val="75000"/>
                  </a:prstClr>
                </a:solidFill>
              </a:rPr>
              <a:pPr/>
              <a:t>5/5/2021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8585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12F256-6230-4ABB-BC3A-EE8ED9387BC9}" type="datetimeFigureOut">
              <a:rPr lang="en-US" smtClean="0">
                <a:solidFill>
                  <a:prstClr val="black">
                    <a:tint val="75000"/>
                  </a:prstClr>
                </a:solidFill>
              </a:rPr>
              <a:pPr/>
              <a:t>5/5/2021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6039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5/5/2021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6521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12F256-6230-4ABB-BC3A-EE8ED9387BC9}" type="datetimeFigureOut">
              <a:rPr lang="en-US" smtClean="0">
                <a:solidFill>
                  <a:prstClr val="black">
                    <a:tint val="75000"/>
                  </a:prstClr>
                </a:solidFill>
              </a:rPr>
              <a:pPr/>
              <a:t>5/5/2021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0894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p:spPr>
        <p:txBody>
          <a:bodyPr/>
          <a:lstStyle/>
          <a:p>
            <a:r>
              <a:rPr lang="en-US"/>
              <a:t>Click to edit Master title style</a:t>
            </a:r>
          </a:p>
        </p:txBody>
      </p:sp>
      <p:sp>
        <p:nvSpPr>
          <p:cNvPr id="3" name="Content Placeholder 2"/>
          <p:cNvSpPr>
            <a:spLocks noGrp="1"/>
          </p:cNvSpPr>
          <p:nvPr>
            <p:ph idx="1"/>
          </p:nvPr>
        </p:nvSpPr>
        <p:spPr>
          <a:xfrm>
            <a:off x="609600" y="2377440"/>
            <a:ext cx="109728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7199275"/>
      </p:ext>
    </p:extLst>
  </p:cSld>
  <p:clrMapOvr>
    <a:masterClrMapping/>
  </p:clrMapOvr>
  <p:transition spd="slow"/>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Title, Text, and 2 Content" type="txAndTwoObj">
  <p:cSld name="Title, Text, and 2 Content">
    <p:spTree>
      <p:nvGrpSpPr>
        <p:cNvPr id="1" name="Shape 122"/>
        <p:cNvGrpSpPr/>
        <p:nvPr/>
      </p:nvGrpSpPr>
      <p:grpSpPr>
        <a:xfrm>
          <a:off x="0" y="0"/>
          <a:ext cx="0" cy="0"/>
          <a:chOff x="0" y="0"/>
          <a:chExt cx="0" cy="0"/>
        </a:xfrm>
      </p:grpSpPr>
      <p:sp>
        <p:nvSpPr>
          <p:cNvPr id="123" name="Google Shape;123;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4" name="Google Shape;124;p2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5" name="Google Shape;125;p20"/>
          <p:cNvSpPr txBox="1">
            <a:spLocks noGrp="1"/>
          </p:cNvSpPr>
          <p:nvPr>
            <p:ph type="body" idx="2"/>
          </p:nvPr>
        </p:nvSpPr>
        <p:spPr>
          <a:xfrm>
            <a:off x="6197600" y="1600200"/>
            <a:ext cx="5384800" cy="21859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6" name="Google Shape;126;p20"/>
          <p:cNvSpPr txBox="1">
            <a:spLocks noGrp="1"/>
          </p:cNvSpPr>
          <p:nvPr>
            <p:ph type="body" idx="3"/>
          </p:nvPr>
        </p:nvSpPr>
        <p:spPr>
          <a:xfrm>
            <a:off x="6197600" y="3938589"/>
            <a:ext cx="5384800" cy="2187575"/>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27" name="Google Shape;127;p2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28" name="Google Shape;128;p2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2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FFFFFF"/>
                </a:solidFill>
                <a:latin typeface="Arial"/>
                <a:ea typeface="Arial"/>
                <a:cs typeface="Arial"/>
                <a:sym typeface="Arial"/>
              </a:defRPr>
            </a:lvl1pPr>
            <a:lvl2pPr marL="0" lvl="1" indent="0" algn="r">
              <a:spcBef>
                <a:spcPts val="0"/>
              </a:spcBef>
              <a:spcAft>
                <a:spcPts val="0"/>
              </a:spcAft>
              <a:buNone/>
              <a:defRPr sz="1400">
                <a:solidFill>
                  <a:srgbClr val="FFFFFF"/>
                </a:solidFill>
                <a:latin typeface="Arial"/>
                <a:ea typeface="Arial"/>
                <a:cs typeface="Arial"/>
                <a:sym typeface="Arial"/>
              </a:defRPr>
            </a:lvl2pPr>
            <a:lvl3pPr marL="0" lvl="2" indent="0" algn="r">
              <a:spcBef>
                <a:spcPts val="0"/>
              </a:spcBef>
              <a:spcAft>
                <a:spcPts val="0"/>
              </a:spcAft>
              <a:buNone/>
              <a:defRPr sz="1400">
                <a:solidFill>
                  <a:srgbClr val="FFFFFF"/>
                </a:solidFill>
                <a:latin typeface="Arial"/>
                <a:ea typeface="Arial"/>
                <a:cs typeface="Arial"/>
                <a:sym typeface="Arial"/>
              </a:defRPr>
            </a:lvl3pPr>
            <a:lvl4pPr marL="0" lvl="3" indent="0" algn="r">
              <a:spcBef>
                <a:spcPts val="0"/>
              </a:spcBef>
              <a:spcAft>
                <a:spcPts val="0"/>
              </a:spcAft>
              <a:buNone/>
              <a:defRPr sz="1400">
                <a:solidFill>
                  <a:srgbClr val="FFFFFF"/>
                </a:solidFill>
                <a:latin typeface="Arial"/>
                <a:ea typeface="Arial"/>
                <a:cs typeface="Arial"/>
                <a:sym typeface="Arial"/>
              </a:defRPr>
            </a:lvl4pPr>
            <a:lvl5pPr marL="0" lvl="4" indent="0" algn="r">
              <a:spcBef>
                <a:spcPts val="0"/>
              </a:spcBef>
              <a:spcAft>
                <a:spcPts val="0"/>
              </a:spcAft>
              <a:buNone/>
              <a:defRPr sz="1400">
                <a:solidFill>
                  <a:srgbClr val="FFFFFF"/>
                </a:solidFill>
                <a:latin typeface="Arial"/>
                <a:ea typeface="Arial"/>
                <a:cs typeface="Arial"/>
                <a:sym typeface="Arial"/>
              </a:defRPr>
            </a:lvl5pPr>
            <a:lvl6pPr marL="0" lvl="5" indent="0" algn="r">
              <a:spcBef>
                <a:spcPts val="0"/>
              </a:spcBef>
              <a:spcAft>
                <a:spcPts val="0"/>
              </a:spcAft>
              <a:buNone/>
              <a:defRPr sz="1400">
                <a:solidFill>
                  <a:srgbClr val="FFFFFF"/>
                </a:solidFill>
                <a:latin typeface="Arial"/>
                <a:ea typeface="Arial"/>
                <a:cs typeface="Arial"/>
                <a:sym typeface="Arial"/>
              </a:defRPr>
            </a:lvl6pPr>
            <a:lvl7pPr marL="0" lvl="6" indent="0" algn="r">
              <a:spcBef>
                <a:spcPts val="0"/>
              </a:spcBef>
              <a:spcAft>
                <a:spcPts val="0"/>
              </a:spcAft>
              <a:buNone/>
              <a:defRPr sz="1400">
                <a:solidFill>
                  <a:srgbClr val="FFFFFF"/>
                </a:solidFill>
                <a:latin typeface="Arial"/>
                <a:ea typeface="Arial"/>
                <a:cs typeface="Arial"/>
                <a:sym typeface="Arial"/>
              </a:defRPr>
            </a:lvl7pPr>
            <a:lvl8pPr marL="0" lvl="7" indent="0" algn="r">
              <a:spcBef>
                <a:spcPts val="0"/>
              </a:spcBef>
              <a:spcAft>
                <a:spcPts val="0"/>
              </a:spcAft>
              <a:buNone/>
              <a:defRPr sz="1400">
                <a:solidFill>
                  <a:srgbClr val="FFFFFF"/>
                </a:solidFill>
                <a:latin typeface="Arial"/>
                <a:ea typeface="Arial"/>
                <a:cs typeface="Arial"/>
                <a:sym typeface="Arial"/>
              </a:defRPr>
            </a:lvl8pPr>
            <a:lvl9pPr marL="0" lvl="8" indent="0" algn="r">
              <a:spcBef>
                <a:spcPts val="0"/>
              </a:spcBef>
              <a:spcAft>
                <a:spcPts val="0"/>
              </a:spcAft>
              <a:buNone/>
              <a:defRPr sz="1400">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21275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Content" type="obj">
  <p:cSld name="2_Title and Content">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914400" y="609600"/>
            <a:ext cx="103632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 name="Google Shape;115;p18"/>
          <p:cNvSpPr txBox="1">
            <a:spLocks noGrp="1"/>
          </p:cNvSpPr>
          <p:nvPr>
            <p:ph type="body" idx="1"/>
          </p:nvPr>
        </p:nvSpPr>
        <p:spPr>
          <a:xfrm>
            <a:off x="914400" y="1981200"/>
            <a:ext cx="10363200" cy="4114800"/>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lt1"/>
              </a:buClr>
              <a:buSzPts val="3200"/>
              <a:buFont typeface="Arial"/>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116" name="Google Shape;116;p18"/>
          <p:cNvSpPr txBox="1">
            <a:spLocks noGrp="1"/>
          </p:cNvSpPr>
          <p:nvPr>
            <p:ph type="ftr" idx="11"/>
          </p:nvPr>
        </p:nvSpPr>
        <p:spPr>
          <a:xfrm>
            <a:off x="4165600" y="6248400"/>
            <a:ext cx="3860800" cy="4572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a:solidFill>
                  <a:srgbClr val="FFFFFF"/>
                </a:solidFill>
                <a:latin typeface="Arial"/>
                <a:ea typeface="Arial"/>
                <a:cs typeface="Arial"/>
                <a:sym typeface="Arial"/>
              </a:defRPr>
            </a:lvl1pPr>
            <a:lvl2pPr marL="0" lvl="1" indent="0" algn="r">
              <a:spcBef>
                <a:spcPts val="0"/>
              </a:spcBef>
              <a:spcAft>
                <a:spcPts val="0"/>
              </a:spcAft>
              <a:buNone/>
              <a:defRPr sz="1400">
                <a:solidFill>
                  <a:srgbClr val="FFFFFF"/>
                </a:solidFill>
                <a:latin typeface="Arial"/>
                <a:ea typeface="Arial"/>
                <a:cs typeface="Arial"/>
                <a:sym typeface="Arial"/>
              </a:defRPr>
            </a:lvl2pPr>
            <a:lvl3pPr marL="0" lvl="2" indent="0" algn="r">
              <a:spcBef>
                <a:spcPts val="0"/>
              </a:spcBef>
              <a:spcAft>
                <a:spcPts val="0"/>
              </a:spcAft>
              <a:buNone/>
              <a:defRPr sz="1400">
                <a:solidFill>
                  <a:srgbClr val="FFFFFF"/>
                </a:solidFill>
                <a:latin typeface="Arial"/>
                <a:ea typeface="Arial"/>
                <a:cs typeface="Arial"/>
                <a:sym typeface="Arial"/>
              </a:defRPr>
            </a:lvl3pPr>
            <a:lvl4pPr marL="0" lvl="3" indent="0" algn="r">
              <a:spcBef>
                <a:spcPts val="0"/>
              </a:spcBef>
              <a:spcAft>
                <a:spcPts val="0"/>
              </a:spcAft>
              <a:buNone/>
              <a:defRPr sz="1400">
                <a:solidFill>
                  <a:srgbClr val="FFFFFF"/>
                </a:solidFill>
                <a:latin typeface="Arial"/>
                <a:ea typeface="Arial"/>
                <a:cs typeface="Arial"/>
                <a:sym typeface="Arial"/>
              </a:defRPr>
            </a:lvl4pPr>
            <a:lvl5pPr marL="0" lvl="4" indent="0" algn="r">
              <a:spcBef>
                <a:spcPts val="0"/>
              </a:spcBef>
              <a:spcAft>
                <a:spcPts val="0"/>
              </a:spcAft>
              <a:buNone/>
              <a:defRPr sz="1400">
                <a:solidFill>
                  <a:srgbClr val="FFFFFF"/>
                </a:solidFill>
                <a:latin typeface="Arial"/>
                <a:ea typeface="Arial"/>
                <a:cs typeface="Arial"/>
                <a:sym typeface="Arial"/>
              </a:defRPr>
            </a:lvl5pPr>
            <a:lvl6pPr marL="0" lvl="5" indent="0" algn="r">
              <a:spcBef>
                <a:spcPts val="0"/>
              </a:spcBef>
              <a:spcAft>
                <a:spcPts val="0"/>
              </a:spcAft>
              <a:buNone/>
              <a:defRPr sz="1400">
                <a:solidFill>
                  <a:srgbClr val="FFFFFF"/>
                </a:solidFill>
                <a:latin typeface="Arial"/>
                <a:ea typeface="Arial"/>
                <a:cs typeface="Arial"/>
                <a:sym typeface="Arial"/>
              </a:defRPr>
            </a:lvl6pPr>
            <a:lvl7pPr marL="0" lvl="6" indent="0" algn="r">
              <a:spcBef>
                <a:spcPts val="0"/>
              </a:spcBef>
              <a:spcAft>
                <a:spcPts val="0"/>
              </a:spcAft>
              <a:buNone/>
              <a:defRPr sz="1400">
                <a:solidFill>
                  <a:srgbClr val="FFFFFF"/>
                </a:solidFill>
                <a:latin typeface="Arial"/>
                <a:ea typeface="Arial"/>
                <a:cs typeface="Arial"/>
                <a:sym typeface="Arial"/>
              </a:defRPr>
            </a:lvl7pPr>
            <a:lvl8pPr marL="0" lvl="7" indent="0" algn="r">
              <a:spcBef>
                <a:spcPts val="0"/>
              </a:spcBef>
              <a:spcAft>
                <a:spcPts val="0"/>
              </a:spcAft>
              <a:buNone/>
              <a:defRPr sz="1400">
                <a:solidFill>
                  <a:srgbClr val="FFFFFF"/>
                </a:solidFill>
                <a:latin typeface="Arial"/>
                <a:ea typeface="Arial"/>
                <a:cs typeface="Arial"/>
                <a:sym typeface="Arial"/>
              </a:defRPr>
            </a:lvl8pPr>
            <a:lvl9pPr marL="0" lvl="8" indent="0" algn="r">
              <a:spcBef>
                <a:spcPts val="0"/>
              </a:spcBef>
              <a:spcAft>
                <a:spcPts val="0"/>
              </a:spcAft>
              <a:buNone/>
              <a:defRPr sz="1400">
                <a:solidFill>
                  <a:srgbClr val="FFFFF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762700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34" name="Google Shape;34;p5"/>
          <p:cNvSpPr>
            <a:spLocks noGrp="1"/>
          </p:cNvSpPr>
          <p:nvPr>
            <p:ph type="clipArt"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35" name="Google Shape;35;p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79740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1EFFA6-4707-43FB-A6DE-3DE8543777E7}"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6524618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Clip Art and Text" type="clipArtAndTx">
  <p:cSld name="Title, Clip Art and Text">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0" name="Google Shape;40;p6"/>
          <p:cNvSpPr>
            <a:spLocks noGrp="1"/>
          </p:cNvSpPr>
          <p:nvPr>
            <p:ph type="clipArt" idx="2"/>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R="0" lvl="1"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R="0" lvl="2"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R="0" lvl="3"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R="0" lvl="4"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R="0" lvl="5"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R="0" lvl="6"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R="0" lvl="7"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R="0" lvl="8"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41" name="Google Shape;41;p6"/>
          <p:cNvSpPr txBox="1">
            <a:spLocks noGrp="1"/>
          </p:cNvSpPr>
          <p:nvPr>
            <p:ph type="body" idx="1"/>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42" name="Google Shape;42;p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None/>
              <a:defRPr sz="1400">
                <a:solidFill>
                  <a:schemeClr val="dk1"/>
                </a:solidFill>
                <a:latin typeface="Arial"/>
                <a:ea typeface="Arial"/>
                <a:cs typeface="Arial"/>
                <a:sym typeface="Arial"/>
              </a:defRPr>
            </a:lvl1pPr>
            <a:lvl2pPr marL="0" marR="0" lvl="1" indent="0" algn="r">
              <a:spcBef>
                <a:spcPts val="0"/>
              </a:spcBef>
              <a:spcAft>
                <a:spcPts val="0"/>
              </a:spcAft>
              <a:buNone/>
              <a:defRPr sz="1400">
                <a:solidFill>
                  <a:schemeClr val="dk1"/>
                </a:solidFill>
                <a:latin typeface="Arial"/>
                <a:ea typeface="Arial"/>
                <a:cs typeface="Arial"/>
                <a:sym typeface="Arial"/>
              </a:defRPr>
            </a:lvl2pPr>
            <a:lvl3pPr marL="0" marR="0" lvl="2" indent="0" algn="r">
              <a:spcBef>
                <a:spcPts val="0"/>
              </a:spcBef>
              <a:spcAft>
                <a:spcPts val="0"/>
              </a:spcAft>
              <a:buNone/>
              <a:defRPr sz="1400">
                <a:solidFill>
                  <a:schemeClr val="dk1"/>
                </a:solidFill>
                <a:latin typeface="Arial"/>
                <a:ea typeface="Arial"/>
                <a:cs typeface="Arial"/>
                <a:sym typeface="Arial"/>
              </a:defRPr>
            </a:lvl3pPr>
            <a:lvl4pPr marL="0" marR="0" lvl="3" indent="0" algn="r">
              <a:spcBef>
                <a:spcPts val="0"/>
              </a:spcBef>
              <a:spcAft>
                <a:spcPts val="0"/>
              </a:spcAft>
              <a:buNone/>
              <a:defRPr sz="1400">
                <a:solidFill>
                  <a:schemeClr val="dk1"/>
                </a:solidFill>
                <a:latin typeface="Arial"/>
                <a:ea typeface="Arial"/>
                <a:cs typeface="Arial"/>
                <a:sym typeface="Arial"/>
              </a:defRPr>
            </a:lvl4pPr>
            <a:lvl5pPr marL="0" marR="0" lvl="4" indent="0" algn="r">
              <a:spcBef>
                <a:spcPts val="0"/>
              </a:spcBef>
              <a:spcAft>
                <a:spcPts val="0"/>
              </a:spcAft>
              <a:buNone/>
              <a:defRPr sz="1400">
                <a:solidFill>
                  <a:schemeClr val="dk1"/>
                </a:solidFill>
                <a:latin typeface="Arial"/>
                <a:ea typeface="Arial"/>
                <a:cs typeface="Arial"/>
                <a:sym typeface="Arial"/>
              </a:defRPr>
            </a:lvl5pPr>
            <a:lvl6pPr marL="0" marR="0" lvl="5" indent="0" algn="r">
              <a:spcBef>
                <a:spcPts val="0"/>
              </a:spcBef>
              <a:spcAft>
                <a:spcPts val="0"/>
              </a:spcAft>
              <a:buNone/>
              <a:defRPr sz="1400">
                <a:solidFill>
                  <a:schemeClr val="dk1"/>
                </a:solidFill>
                <a:latin typeface="Arial"/>
                <a:ea typeface="Arial"/>
                <a:cs typeface="Arial"/>
                <a:sym typeface="Arial"/>
              </a:defRPr>
            </a:lvl6pPr>
            <a:lvl7pPr marL="0" marR="0" lvl="6" indent="0" algn="r">
              <a:spcBef>
                <a:spcPts val="0"/>
              </a:spcBef>
              <a:spcAft>
                <a:spcPts val="0"/>
              </a:spcAft>
              <a:buNone/>
              <a:defRPr sz="1400">
                <a:solidFill>
                  <a:schemeClr val="dk1"/>
                </a:solidFill>
                <a:latin typeface="Arial"/>
                <a:ea typeface="Arial"/>
                <a:cs typeface="Arial"/>
                <a:sym typeface="Arial"/>
              </a:defRPr>
            </a:lvl7pPr>
            <a:lvl8pPr marL="0" marR="0" lvl="7" indent="0" algn="r">
              <a:spcBef>
                <a:spcPts val="0"/>
              </a:spcBef>
              <a:spcAft>
                <a:spcPts val="0"/>
              </a:spcAft>
              <a:buNone/>
              <a:defRPr sz="1400">
                <a:solidFill>
                  <a:schemeClr val="dk1"/>
                </a:solidFill>
                <a:latin typeface="Arial"/>
                <a:ea typeface="Arial"/>
                <a:cs typeface="Arial"/>
                <a:sym typeface="Arial"/>
              </a:defRPr>
            </a:lvl8pPr>
            <a:lvl9pPr marL="0" marR="0" lvl="8" indent="0" algn="r">
              <a:spcBef>
                <a:spcPts val="0"/>
              </a:spcBef>
              <a:spcAft>
                <a:spcPts val="0"/>
              </a:spcAft>
              <a:buNone/>
              <a:defRPr sz="1400">
                <a:solidFill>
                  <a:schemeClr val="dk1"/>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83422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110291812"/>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p:spPr>
        <p:txBody>
          <a:bodyPr/>
          <a:lstStyle/>
          <a:p>
            <a:r>
              <a:rPr lang="en-US"/>
              <a:t>Click to edit Master title style</a:t>
            </a:r>
          </a:p>
        </p:txBody>
      </p:sp>
      <p:sp>
        <p:nvSpPr>
          <p:cNvPr id="3" name="Content Placeholder 2"/>
          <p:cNvSpPr>
            <a:spLocks noGrp="1"/>
          </p:cNvSpPr>
          <p:nvPr>
            <p:ph idx="1"/>
          </p:nvPr>
        </p:nvSpPr>
        <p:spPr>
          <a:xfrm>
            <a:off x="609600" y="2377440"/>
            <a:ext cx="109728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804509"/>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89923345"/>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0504708"/>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167829"/>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6600590"/>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9344289"/>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2442895"/>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8403933"/>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1EFFA6-4707-43FB-A6DE-3DE8543777E7}" type="datetimeFigureOut">
              <a:rPr lang="en-US" smtClean="0"/>
              <a:t>5/5/2021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13854245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1325"/>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8593504"/>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fontAlgn="base">
              <a:spcBef>
                <a:spcPct val="0"/>
              </a:spcBef>
              <a:spcAft>
                <a:spcPct val="0"/>
              </a:spcAft>
            </a:pPr>
            <a:fld id="{05BB59CC-0612-0540-81B3-48F07AD85D32}" type="slidenum">
              <a:rPr lang="en-US" smtClean="0">
                <a:solidFill>
                  <a:prstClr val="black"/>
                </a:solidFill>
                <a:latin typeface="Arial" pitchFamily="-108" charset="0"/>
                <a:ea typeface="ＭＳ Ｐゴシック" pitchFamily="-108" charset="-128"/>
              </a:rPr>
              <a:pPr fontAlgn="base">
                <a:spcBef>
                  <a:spcPct val="0"/>
                </a:spcBef>
                <a:spcAft>
                  <a:spcPct val="0"/>
                </a:spcAft>
              </a:pPr>
              <a:t>‹#›</a:t>
            </a:fld>
            <a:endParaRPr lang="en-US">
              <a:solidFill>
                <a:prstClr val="black"/>
              </a:solidFill>
              <a:latin typeface="Arial" pitchFamily="-108" charset="0"/>
              <a:ea typeface="ＭＳ Ｐゴシック" pitchFamily="-108" charset="-128"/>
            </a:endParaRPr>
          </a:p>
        </p:txBody>
      </p:sp>
    </p:spTree>
    <p:extLst>
      <p:ext uri="{BB962C8B-B14F-4D97-AF65-F5344CB8AC3E}">
        <p14:creationId xmlns:p14="http://schemas.microsoft.com/office/powerpoint/2010/main" val="4143224372"/>
      </p:ext>
    </p:extLst>
  </p:cSld>
  <p:clrMapOvr>
    <a:masterClrMapping/>
  </p:clrMapOvr>
  <p:transition spd="slow" advTm="5000">
    <p:wipe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sz="6600" b="1" i="0">
                <a:solidFill>
                  <a:srgbClr val="005CB8"/>
                </a:solidFill>
                <a:effectLst>
                  <a:outerShdw blurRad="50800" dist="50800" dir="5400000" algn="ctr" rotWithShape="0">
                    <a:srgbClr val="000000">
                      <a:alpha val="0"/>
                    </a:srgbClr>
                  </a:outerShdw>
                </a:effectLst>
                <a:latin typeface="Calibri" panose="020F0502020204030204" pitchFamily="34" charset="0"/>
                <a:cs typeface="Calibri" panose="020F050202020403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41876454"/>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14400"/>
            <a:ext cx="10972800" cy="1143000"/>
          </a:xfrm>
        </p:spPr>
        <p:txBody>
          <a:bodyPr/>
          <a:lstStyle/>
          <a:p>
            <a:r>
              <a:rPr lang="en-US"/>
              <a:t>Click to edit Master title style</a:t>
            </a:r>
          </a:p>
        </p:txBody>
      </p:sp>
      <p:sp>
        <p:nvSpPr>
          <p:cNvPr id="3" name="Content Placeholder 2"/>
          <p:cNvSpPr>
            <a:spLocks noGrp="1"/>
          </p:cNvSpPr>
          <p:nvPr>
            <p:ph idx="1"/>
          </p:nvPr>
        </p:nvSpPr>
        <p:spPr>
          <a:xfrm>
            <a:off x="609600" y="2377440"/>
            <a:ext cx="10972800" cy="3779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866723"/>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78188154"/>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22810"/>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4081034"/>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40992351"/>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33843"/>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1EFFA6-4707-43FB-A6DE-3DE8543777E7}" type="datetimeFigureOut">
              <a:rPr lang="en-US" smtClean="0"/>
              <a:t>5/5/2021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31450242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28365095"/>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9495767"/>
      </p:ext>
    </p:extLst>
  </p:cSld>
  <p:clrMapOvr>
    <a:masterClrMapping/>
  </p:clrMapOvr>
  <p:transition spd="slow"/>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5786251"/>
      </p:ext>
    </p:extLst>
  </p:cSld>
  <p:clrMapOvr>
    <a:masterClrMapping/>
  </p:clrMapOvr>
  <p:transition spd="slow"/>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9814123"/>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fontAlgn="base">
              <a:spcBef>
                <a:spcPct val="0"/>
              </a:spcBef>
              <a:spcAft>
                <a:spcPct val="0"/>
              </a:spcAft>
            </a:pPr>
            <a:fld id="{05BB59CC-0612-0540-81B3-48F07AD85D32}" type="slidenum">
              <a:rPr lang="en-US" smtClean="0">
                <a:solidFill>
                  <a:prstClr val="black"/>
                </a:solidFill>
                <a:latin typeface="Arial" pitchFamily="-108" charset="0"/>
                <a:ea typeface="ＭＳ Ｐゴシック" pitchFamily="-108" charset="-128"/>
              </a:rPr>
              <a:pPr fontAlgn="base">
                <a:spcBef>
                  <a:spcPct val="0"/>
                </a:spcBef>
                <a:spcAft>
                  <a:spcPct val="0"/>
                </a:spcAft>
              </a:pPr>
              <a:t>‹#›</a:t>
            </a:fld>
            <a:endParaRPr lang="en-US">
              <a:solidFill>
                <a:prstClr val="black"/>
              </a:solidFill>
              <a:latin typeface="Arial" pitchFamily="-108" charset="0"/>
              <a:ea typeface="ＭＳ Ｐゴシック" pitchFamily="-108" charset="-128"/>
            </a:endParaRPr>
          </a:p>
        </p:txBody>
      </p:sp>
    </p:spTree>
    <p:extLst>
      <p:ext uri="{BB962C8B-B14F-4D97-AF65-F5344CB8AC3E}">
        <p14:creationId xmlns:p14="http://schemas.microsoft.com/office/powerpoint/2010/main" val="2316601444"/>
      </p:ext>
    </p:extLst>
  </p:cSld>
  <p:clrMapOvr>
    <a:masterClrMapping/>
  </p:clrMapOvr>
  <p:transition spd="slow" advTm="5000">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1EFFA6-4707-43FB-A6DE-3DE8543777E7}" type="datetimeFigureOut">
              <a:rPr lang="en-US" smtClean="0"/>
              <a:t>5/5/2021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1419934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1EFFA6-4707-43FB-A6DE-3DE8543777E7}"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2319907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1EFFA6-4707-43FB-A6DE-3DE8543777E7}" type="datetimeFigureOut">
              <a:rPr lang="en-US" smtClean="0"/>
              <a:t>5/5/2021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8670D-17B5-4F89-8C27-D258F8825E07}" type="slidenum">
              <a:rPr lang="en-US" smtClean="0"/>
              <a:t>‹#›</a:t>
            </a:fld>
            <a:endParaRPr lang="en-US"/>
          </a:p>
        </p:txBody>
      </p:sp>
    </p:spTree>
    <p:extLst>
      <p:ext uri="{BB962C8B-B14F-4D97-AF65-F5344CB8AC3E}">
        <p14:creationId xmlns:p14="http://schemas.microsoft.com/office/powerpoint/2010/main" val="2170760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EFFA6-4707-43FB-A6DE-3DE8543777E7}" type="datetimeFigureOut">
              <a:rPr lang="en-US" smtClean="0"/>
              <a:t>5/5/2021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8670D-17B5-4F89-8C27-D258F8825E07}" type="slidenum">
              <a:rPr lang="en-US" smtClean="0"/>
              <a:t>‹#›</a:t>
            </a:fld>
            <a:endParaRPr lang="en-US"/>
          </a:p>
        </p:txBody>
      </p:sp>
    </p:spTree>
    <p:extLst>
      <p:ext uri="{BB962C8B-B14F-4D97-AF65-F5344CB8AC3E}">
        <p14:creationId xmlns:p14="http://schemas.microsoft.com/office/powerpoint/2010/main" val="41538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2" r:id="rId12"/>
    <p:sldLayoutId id="2147483793" r:id="rId13"/>
    <p:sldLayoutId id="2147483794" r:id="rId14"/>
    <p:sldLayoutId id="2147483795" r:id="rId15"/>
    <p:sldLayoutId id="2147483797"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2F256-6230-4ABB-BC3A-EE8ED9387BC9}" type="datetimeFigureOut">
              <a:rPr lang="en-US" smtClean="0">
                <a:solidFill>
                  <a:prstClr val="black">
                    <a:tint val="75000"/>
                  </a:prstClr>
                </a:solidFill>
              </a:rPr>
              <a:pPr/>
              <a:t>5/5/2021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3302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6000" b="1" kern="1200">
          <a:solidFill>
            <a:schemeClr val="tx1"/>
          </a:solidFill>
          <a:latin typeface="Josefin Sans" pitchFamily="2" charset="0"/>
          <a:ea typeface="Josefin Sans"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36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12F256-6230-4ABB-BC3A-EE8ED9387BC9}" type="datetimeFigureOut">
              <a:rPr lang="en-US" smtClean="0">
                <a:solidFill>
                  <a:prstClr val="black">
                    <a:tint val="75000"/>
                  </a:prstClr>
                </a:solidFill>
              </a:rPr>
              <a:pPr/>
              <a:t>5/5/2021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5BDC64-7ED5-4C91-A1FD-B0B14E9C02E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94373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42" r:id="rId15"/>
    <p:sldLayoutId id="2147483743" r:id="rId16"/>
    <p:sldLayoutId id="2147483744" r:id="rId17"/>
    <p:sldLayoutId id="2147483745" r:id="rId18"/>
    <p:sldLayoutId id="2147483746"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06984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304800" y="2055039"/>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28381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106984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threePt" dir="t"/>
            </a:scene3d>
            <a:sp3d>
              <a:bevelT w="0"/>
            </a:sp3d>
          </a:bodyPr>
          <a:lstStyle/>
          <a:p>
            <a:pPr lvl="0"/>
            <a:r>
              <a:rPr lang="en-US"/>
              <a:t>Click to edit Master title style</a:t>
            </a:r>
          </a:p>
        </p:txBody>
      </p:sp>
      <p:sp>
        <p:nvSpPr>
          <p:cNvPr id="1027" name="Text Placeholder 2"/>
          <p:cNvSpPr>
            <a:spLocks noGrp="1"/>
          </p:cNvSpPr>
          <p:nvPr>
            <p:ph type="body" idx="1"/>
          </p:nvPr>
        </p:nvSpPr>
        <p:spPr bwMode="auto">
          <a:xfrm>
            <a:off x="304800" y="2055039"/>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07914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transition spd="slow"/>
  <p:txStyles>
    <p:titleStyle>
      <a:lvl1pPr algn="ctr" rtl="0" fontAlgn="base">
        <a:lnSpc>
          <a:spcPts val="5700"/>
        </a:lnSpc>
        <a:spcBef>
          <a:spcPct val="0"/>
        </a:spcBef>
        <a:spcAft>
          <a:spcPct val="0"/>
        </a:spcAft>
        <a:defRPr sz="6600" b="1" i="0" kern="1200">
          <a:solidFill>
            <a:srgbClr val="005CB8"/>
          </a:solidFill>
          <a:effectLst>
            <a:glow>
              <a:schemeClr val="accent1">
                <a:alpha val="0"/>
              </a:scheme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pitchFamily="-108" charset="-128"/>
          <a:cs typeface="Calibri" panose="020F0502020204030204" pitchFamily="34" charset="0"/>
        </a:defRPr>
      </a:lvl1pPr>
      <a:lvl2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1pPr>
      <a:lvl2pPr marL="742950" indent="-28575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2pPr>
      <a:lvl3pPr marL="11430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3pPr>
      <a:lvl4pPr marL="16002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4pPr>
      <a:lvl5pPr marL="2057400" indent="-228600" algn="l" rtl="0" fontAlgn="base">
        <a:spcBef>
          <a:spcPts val="0"/>
        </a:spcBef>
        <a:spcAft>
          <a:spcPts val="1800"/>
        </a:spcAft>
        <a:buFont typeface="Arial" pitchFamily="-108" charset="0"/>
        <a:buChar char="»"/>
        <a:defRPr sz="2800" b="0" i="0" kern="1200">
          <a:solidFill>
            <a:schemeClr val="tx1"/>
          </a:solidFill>
          <a:latin typeface="Calibri Light" panose="020F0302020204030204" pitchFamily="34" charset="0"/>
          <a:ea typeface="ＭＳ Ｐゴシック" pitchFamily="-108" charset="-128"/>
          <a:cs typeface="Calibri Light" panose="020F03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5.xml"/><Relationship Id="rId1" Type="http://schemas.openxmlformats.org/officeDocument/2006/relationships/vmlDrawing" Target="../drawings/vmlDrawing1.vml"/><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5.xml"/><Relationship Id="rId1" Type="http://schemas.openxmlformats.org/officeDocument/2006/relationships/vmlDrawing" Target="../drawings/vmlDrawing2.vml"/><Relationship Id="rId4" Type="http://schemas.openxmlformats.org/officeDocument/2006/relationships/image" Target="../media/image16.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5.xml"/><Relationship Id="rId1" Type="http://schemas.openxmlformats.org/officeDocument/2006/relationships/vmlDrawing" Target="../drawings/vmlDrawing3.vml"/><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5.xml"/><Relationship Id="rId1" Type="http://schemas.openxmlformats.org/officeDocument/2006/relationships/vmlDrawing" Target="../drawings/vmlDrawing4.vml"/><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5.xml"/><Relationship Id="rId1" Type="http://schemas.openxmlformats.org/officeDocument/2006/relationships/vmlDrawing" Target="../drawings/vmlDrawing5.vml"/><Relationship Id="rId4" Type="http://schemas.openxmlformats.org/officeDocument/2006/relationships/image" Target="../media/image19.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5.xml"/><Relationship Id="rId1" Type="http://schemas.openxmlformats.org/officeDocument/2006/relationships/vmlDrawing" Target="../drawings/vmlDrawing6.vml"/><Relationship Id="rId4" Type="http://schemas.openxmlformats.org/officeDocument/2006/relationships/image" Target="../media/image20.emf"/></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5.xml"/><Relationship Id="rId1" Type="http://schemas.openxmlformats.org/officeDocument/2006/relationships/vmlDrawing" Target="../drawings/vmlDrawing7.vml"/><Relationship Id="rId4" Type="http://schemas.openxmlformats.org/officeDocument/2006/relationships/image" Target="../media/image21.emf"/></Relationships>
</file>

<file path=ppt/slides/_rels/slide3.xml.rels><?xml version="1.0" encoding="UTF-8" standalone="yes"?>
<Relationships xmlns="http://schemas.openxmlformats.org/package/2006/relationships"><Relationship Id="rId3" Type="http://schemas.openxmlformats.org/officeDocument/2006/relationships/hyperlink" Target="http://www.econedlink.org/professional-development" TargetMode="External"/><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5.xml"/><Relationship Id="rId1" Type="http://schemas.openxmlformats.org/officeDocument/2006/relationships/vmlDrawing" Target="../drawings/vmlDrawing8.vml"/><Relationship Id="rId4" Type="http://schemas.openxmlformats.org/officeDocument/2006/relationships/image" Target="../media/image22.e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5.xml"/><Relationship Id="rId1" Type="http://schemas.openxmlformats.org/officeDocument/2006/relationships/vmlDrawing" Target="../drawings/vmlDrawing9.vml"/><Relationship Id="rId4" Type="http://schemas.openxmlformats.org/officeDocument/2006/relationships/image" Target="../media/image23.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5.xml"/><Relationship Id="rId1" Type="http://schemas.openxmlformats.org/officeDocument/2006/relationships/vmlDrawing" Target="../drawings/vmlDrawing10.vml"/><Relationship Id="rId4" Type="http://schemas.openxmlformats.org/officeDocument/2006/relationships/image" Target="../media/image24.emf"/></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5.xml"/><Relationship Id="rId1" Type="http://schemas.openxmlformats.org/officeDocument/2006/relationships/vmlDrawing" Target="../drawings/vmlDrawing11.vml"/><Relationship Id="rId4" Type="http://schemas.openxmlformats.org/officeDocument/2006/relationships/image" Target="../media/image25.emf"/></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5.xml"/><Relationship Id="rId1" Type="http://schemas.openxmlformats.org/officeDocument/2006/relationships/vmlDrawing" Target="../drawings/vmlDrawing12.vml"/><Relationship Id="rId4" Type="http://schemas.openxmlformats.org/officeDocument/2006/relationships/image" Target="../media/image26.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5.xml"/><Relationship Id="rId1" Type="http://schemas.openxmlformats.org/officeDocument/2006/relationships/vmlDrawing" Target="../drawings/vmlDrawing13.vml"/><Relationship Id="rId4" Type="http://schemas.openxmlformats.org/officeDocument/2006/relationships/image" Target="../media/image27.e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5.xml"/><Relationship Id="rId1" Type="http://schemas.openxmlformats.org/officeDocument/2006/relationships/vmlDrawing" Target="../drawings/vmlDrawing14.vml"/><Relationship Id="rId4" Type="http://schemas.openxmlformats.org/officeDocument/2006/relationships/image" Target="../media/image28.e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5.xml"/><Relationship Id="rId1" Type="http://schemas.openxmlformats.org/officeDocument/2006/relationships/vmlDrawing" Target="../drawings/vmlDrawing15.vml"/><Relationship Id="rId4" Type="http://schemas.openxmlformats.org/officeDocument/2006/relationships/image" Target="../media/image29.emf"/></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slideLayout" Target="../slideLayouts/slideLayout25.xml"/><Relationship Id="rId1" Type="http://schemas.openxmlformats.org/officeDocument/2006/relationships/vmlDrawing" Target="../drawings/vmlDrawing16.vml"/><Relationship Id="rId5" Type="http://schemas.openxmlformats.org/officeDocument/2006/relationships/image" Target="../media/image35.emf"/><Relationship Id="rId4" Type="http://schemas.openxmlformats.org/officeDocument/2006/relationships/oleObject" Target="../embeddings/oleObject16.bin"/></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5.xml"/><Relationship Id="rId1" Type="http://schemas.openxmlformats.org/officeDocument/2006/relationships/vmlDrawing" Target="../drawings/vmlDrawing17.vml"/><Relationship Id="rId6" Type="http://schemas.openxmlformats.org/officeDocument/2006/relationships/image" Target="../media/image38.emf"/><Relationship Id="rId5" Type="http://schemas.openxmlformats.org/officeDocument/2006/relationships/oleObject" Target="../embeddings/oleObject18.bin"/><Relationship Id="rId4" Type="http://schemas.openxmlformats.org/officeDocument/2006/relationships/image" Target="../media/image37.e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5.xml"/><Relationship Id="rId1" Type="http://schemas.openxmlformats.org/officeDocument/2006/relationships/vmlDrawing" Target="../drawings/vmlDrawing18.vml"/><Relationship Id="rId6" Type="http://schemas.openxmlformats.org/officeDocument/2006/relationships/image" Target="../media/image40.emf"/><Relationship Id="rId5" Type="http://schemas.openxmlformats.org/officeDocument/2006/relationships/oleObject" Target="../embeddings/oleObject20.bin"/><Relationship Id="rId4" Type="http://schemas.openxmlformats.org/officeDocument/2006/relationships/image" Target="../media/image39.e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5.xml"/><Relationship Id="rId1" Type="http://schemas.openxmlformats.org/officeDocument/2006/relationships/vmlDrawing" Target="../drawings/vmlDrawing19.vml"/><Relationship Id="rId4" Type="http://schemas.openxmlformats.org/officeDocument/2006/relationships/image" Target="../media/image21.emf"/></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5.xml"/><Relationship Id="rId1" Type="http://schemas.openxmlformats.org/officeDocument/2006/relationships/vmlDrawing" Target="../drawings/vmlDrawing20.vml"/><Relationship Id="rId6" Type="http://schemas.openxmlformats.org/officeDocument/2006/relationships/image" Target="../media/image61.emf"/><Relationship Id="rId5" Type="http://schemas.openxmlformats.org/officeDocument/2006/relationships/oleObject" Target="../embeddings/oleObject23.bin"/><Relationship Id="rId4" Type="http://schemas.openxmlformats.org/officeDocument/2006/relationships/image" Target="../media/image60.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5.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267" y="1713390"/>
            <a:ext cx="11692466" cy="1099921"/>
          </a:xfrm>
        </p:spPr>
        <p:txBody>
          <a:bodyPr>
            <a:normAutofit/>
          </a:bodyPr>
          <a:lstStyle/>
          <a:p>
            <a:r>
              <a:rPr lang="en-US" sz="5300" dirty="0"/>
              <a:t>Corporate and Personal Debt </a:t>
            </a:r>
            <a:endParaRPr lang="en-US" sz="4800" dirty="0"/>
          </a:p>
        </p:txBody>
      </p:sp>
      <p:sp>
        <p:nvSpPr>
          <p:cNvPr id="3" name="Text Placeholder 2"/>
          <p:cNvSpPr>
            <a:spLocks noGrp="1"/>
          </p:cNvSpPr>
          <p:nvPr>
            <p:ph type="body" sz="quarter" idx="10"/>
          </p:nvPr>
        </p:nvSpPr>
        <p:spPr>
          <a:xfrm>
            <a:off x="186267" y="3174520"/>
            <a:ext cx="11693525" cy="2307405"/>
          </a:xfrm>
        </p:spPr>
        <p:txBody>
          <a:bodyPr vert="horz" lIns="91440" tIns="45720" rIns="91440" bIns="45720" rtlCol="0" anchor="t">
            <a:normAutofit lnSpcReduction="10000"/>
          </a:bodyPr>
          <a:lstStyle/>
          <a:p>
            <a:pPr algn="ctr"/>
            <a:r>
              <a:rPr lang="en-US" dirty="0">
                <a:latin typeface="Lato"/>
              </a:rPr>
              <a:t>Jay LeBlanc </a:t>
            </a:r>
            <a:r>
              <a:rPr lang="en-US" sz="2800" i="1" dirty="0">
                <a:latin typeface="Lato"/>
              </a:rPr>
              <a:t>(with thanks to Dr. Dale DeBoer from UCCS)</a:t>
            </a:r>
            <a:br>
              <a:rPr lang="en-US" sz="2800" dirty="0">
                <a:latin typeface="Lato"/>
              </a:rPr>
            </a:br>
            <a:r>
              <a:rPr lang="en-US" dirty="0">
                <a:latin typeface="Lato"/>
              </a:rPr>
              <a:t>jay.leblanc@econlitco.org</a:t>
            </a:r>
            <a:endParaRPr lang="en-US" dirty="0"/>
          </a:p>
          <a:p>
            <a:pPr algn="ctr"/>
            <a:r>
              <a:rPr lang="en-US" dirty="0"/>
              <a:t>Economic Literacy Colorado</a:t>
            </a:r>
          </a:p>
          <a:p>
            <a:pPr algn="ctr"/>
            <a:r>
              <a:rPr lang="en-US" dirty="0"/>
              <a:t>May 5, 2021</a:t>
            </a:r>
          </a:p>
        </p:txBody>
      </p:sp>
    </p:spTree>
    <p:extLst>
      <p:ext uri="{BB962C8B-B14F-4D97-AF65-F5344CB8AC3E}">
        <p14:creationId xmlns:p14="http://schemas.microsoft.com/office/powerpoint/2010/main" val="2818236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990600" y="338328"/>
            <a:ext cx="10210800" cy="1078992"/>
          </a:xfrm>
        </p:spPr>
        <p:txBody>
          <a:bodyPr vert="horz" lIns="91440" tIns="45720" rIns="91440" bIns="45720" rtlCol="0" anchor="b">
            <a:normAutofit/>
          </a:bodyPr>
          <a:lstStyle/>
          <a:p>
            <a:pPr algn="ctr"/>
            <a:r>
              <a:rPr lang="en-US" sz="5400" b="1"/>
              <a:t>A cautionary tale</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990600" y="1419083"/>
            <a:ext cx="10210800" cy="528429"/>
          </a:xfrm>
        </p:spPr>
        <p:txBody>
          <a:bodyPr vert="horz" lIns="91440" tIns="45720" rIns="91440" bIns="45720" rtlCol="0">
            <a:normAutofit/>
          </a:bodyPr>
          <a:lstStyle/>
          <a:p>
            <a:pPr marL="0" indent="0" algn="ctr">
              <a:buNone/>
            </a:pPr>
            <a:r>
              <a:rPr lang="en-US" sz="2400"/>
              <a:t>What the future may hold</a:t>
            </a:r>
          </a:p>
        </p:txBody>
      </p:sp>
      <p:sp>
        <p:nvSpPr>
          <p:cNvPr id="13" name="Rectangle 12">
            <a:extLst>
              <a:ext uri="{FF2B5EF4-FFF2-40B4-BE49-F238E27FC236}">
                <a16:creationId xmlns:a16="http://schemas.microsoft.com/office/drawing/2014/main" id="{70BDD0CE-06A4-404B-8A13-580229C1C9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41750"/>
            <a:ext cx="12192000" cy="4716250"/>
          </a:xfrm>
          <a:prstGeom prst="rect">
            <a:avLst/>
          </a:prstGeom>
          <a:solidFill>
            <a:srgbClr val="5A46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26">
            <a:extLst>
              <a:ext uri="{FF2B5EF4-FFF2-40B4-BE49-F238E27FC236}">
                <a16:creationId xmlns:a16="http://schemas.microsoft.com/office/drawing/2014/main" id="{EE9899FA-8881-472C-AA59-D08A89CA8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E4F4FD4-0EC0-134A-B956-BD3CDD64A40A}"/>
              </a:ext>
            </a:extLst>
          </p:cNvPr>
          <p:cNvPicPr>
            <a:picLocks noChangeAspect="1"/>
          </p:cNvPicPr>
          <p:nvPr/>
        </p:nvPicPr>
        <p:blipFill>
          <a:blip r:embed="rId2"/>
          <a:stretch>
            <a:fillRect/>
          </a:stretch>
        </p:blipFill>
        <p:spPr>
          <a:xfrm>
            <a:off x="816252" y="2742397"/>
            <a:ext cx="4620127" cy="3291840"/>
          </a:xfrm>
          <a:prstGeom prst="rect">
            <a:avLst/>
          </a:prstGeom>
        </p:spPr>
      </p:pic>
      <p:sp>
        <p:nvSpPr>
          <p:cNvPr id="17" name="Rounded Rectangle 16">
            <a:extLst>
              <a:ext uri="{FF2B5EF4-FFF2-40B4-BE49-F238E27FC236}">
                <a16:creationId xmlns:a16="http://schemas.microsoft.com/office/drawing/2014/main" id="{080B7D90-3DF1-4514-B26D-616BE3555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5AFC1F4-3700-9743-A4C4-DCB050FA7304}"/>
              </a:ext>
            </a:extLst>
          </p:cNvPr>
          <p:cNvPicPr>
            <a:picLocks noChangeAspect="1"/>
          </p:cNvPicPr>
          <p:nvPr/>
        </p:nvPicPr>
        <p:blipFill>
          <a:blip r:embed="rId3"/>
          <a:stretch>
            <a:fillRect/>
          </a:stretch>
        </p:blipFill>
        <p:spPr>
          <a:xfrm>
            <a:off x="6578516" y="3115978"/>
            <a:ext cx="4974336" cy="2549346"/>
          </a:xfrm>
          <a:prstGeom prst="rect">
            <a:avLst/>
          </a:prstGeom>
        </p:spPr>
      </p:pic>
    </p:spTree>
    <p:extLst>
      <p:ext uri="{BB962C8B-B14F-4D97-AF65-F5344CB8AC3E}">
        <p14:creationId xmlns:p14="http://schemas.microsoft.com/office/powerpoint/2010/main" val="77927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Economic Concept #1</a:t>
            </a:r>
          </a:p>
        </p:txBody>
      </p:sp>
      <p:sp>
        <p:nvSpPr>
          <p:cNvPr id="3" name="TextBox 2"/>
          <p:cNvSpPr txBox="1"/>
          <p:nvPr/>
        </p:nvSpPr>
        <p:spPr>
          <a:xfrm>
            <a:off x="143382" y="2560036"/>
            <a:ext cx="11611155" cy="2499467"/>
          </a:xfrm>
          <a:prstGeom prst="rect">
            <a:avLst/>
          </a:prstGeom>
          <a:noFill/>
        </p:spPr>
        <p:txBody>
          <a:bodyPr wrap="square" rtlCol="0">
            <a:spAutoFit/>
          </a:bodyPr>
          <a:lstStyle/>
          <a:p>
            <a:pPr algn="ctr">
              <a:lnSpc>
                <a:spcPct val="150000"/>
              </a:lnSpc>
            </a:pPr>
            <a:r>
              <a:rPr lang="en-US" sz="7200" dirty="0"/>
              <a:t>Personal (Household) Debt</a:t>
            </a:r>
          </a:p>
          <a:p>
            <a:pPr marL="857250" indent="-857250">
              <a:lnSpc>
                <a:spcPct val="150000"/>
              </a:lnSpc>
              <a:buFont typeface="Wingdings" panose="05000000000000000000" pitchFamily="2" charset="2"/>
              <a:buChar char="Ø"/>
            </a:pPr>
            <a:endParaRPr lang="en-US" sz="3600" dirty="0"/>
          </a:p>
        </p:txBody>
      </p:sp>
    </p:spTree>
    <p:extLst>
      <p:ext uri="{BB962C8B-B14F-4D97-AF65-F5344CB8AC3E}">
        <p14:creationId xmlns:p14="http://schemas.microsoft.com/office/powerpoint/2010/main" val="96988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Individual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3600" dirty="0"/>
              <a:t>The rich rule over the poor, and the borrower is slave to the lender.</a:t>
            </a:r>
          </a:p>
          <a:p>
            <a:pPr lvl="3"/>
            <a:r>
              <a:rPr lang="en-US" sz="3600" dirty="0"/>
              <a:t>Proverbs 22:7</a:t>
            </a:r>
          </a:p>
          <a:p>
            <a:r>
              <a:rPr lang="en-US" sz="3600" dirty="0"/>
              <a:t>Neither a borrower nor a lender be, For loan oft loses both itself and friend, And borrowing dulls the edge of husbandry.</a:t>
            </a:r>
          </a:p>
          <a:p>
            <a:pPr lvl="3"/>
            <a:r>
              <a:rPr lang="en-US" sz="3600" i="1" dirty="0"/>
              <a:t>Hamlet</a:t>
            </a:r>
            <a:r>
              <a:rPr lang="en-US" sz="3600" dirty="0"/>
              <a:t>, Act 1 Scene 3</a:t>
            </a:r>
            <a:endParaRPr lang="en-US" sz="3600" i="1" dirty="0"/>
          </a:p>
        </p:txBody>
      </p:sp>
    </p:spTree>
    <p:extLst>
      <p:ext uri="{BB962C8B-B14F-4D97-AF65-F5344CB8AC3E}">
        <p14:creationId xmlns:p14="http://schemas.microsoft.com/office/powerpoint/2010/main" val="649973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Individual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3600" dirty="0"/>
              <a:t>Debt in economic theory</a:t>
            </a:r>
          </a:p>
          <a:p>
            <a:pPr lvl="1"/>
            <a:r>
              <a:rPr lang="en-US" sz="3600" dirty="0"/>
              <a:t>Permanent Income Hypothesis (PIH)</a:t>
            </a:r>
          </a:p>
          <a:p>
            <a:pPr marL="914400" lvl="2" indent="0">
              <a:buNone/>
            </a:pPr>
            <a:r>
              <a:rPr lang="en-US" sz="3600" dirty="0"/>
              <a:t>- Milton Friedman</a:t>
            </a:r>
          </a:p>
          <a:p>
            <a:pPr lvl="1"/>
            <a:r>
              <a:rPr lang="en-US" sz="3600" dirty="0"/>
              <a:t>Life Cycle Hypothesis (LCH)</a:t>
            </a:r>
          </a:p>
          <a:p>
            <a:pPr marL="914400" lvl="2" indent="0">
              <a:buNone/>
            </a:pPr>
            <a:r>
              <a:rPr lang="en-US" sz="3600" dirty="0"/>
              <a:t>- Franco Modigliani</a:t>
            </a:r>
          </a:p>
        </p:txBody>
      </p:sp>
    </p:spTree>
    <p:extLst>
      <p:ext uri="{BB962C8B-B14F-4D97-AF65-F5344CB8AC3E}">
        <p14:creationId xmlns:p14="http://schemas.microsoft.com/office/powerpoint/2010/main" val="3704263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Economic Theory #1</a:t>
            </a:r>
          </a:p>
        </p:txBody>
      </p:sp>
      <p:sp>
        <p:nvSpPr>
          <p:cNvPr id="3" name="TextBox 2"/>
          <p:cNvSpPr txBox="1"/>
          <p:nvPr/>
        </p:nvSpPr>
        <p:spPr>
          <a:xfrm>
            <a:off x="130306" y="1483531"/>
            <a:ext cx="11931387" cy="5515677"/>
          </a:xfrm>
          <a:prstGeom prst="rect">
            <a:avLst/>
          </a:prstGeom>
          <a:noFill/>
        </p:spPr>
        <p:txBody>
          <a:bodyPr wrap="square" rtlCol="0">
            <a:spAutoFit/>
          </a:bodyPr>
          <a:lstStyle/>
          <a:p>
            <a:pPr algn="ctr"/>
            <a:r>
              <a:rPr lang="en-US" sz="4800" dirty="0"/>
              <a:t>Permanent Income Hypothesis</a:t>
            </a:r>
          </a:p>
          <a:p>
            <a:r>
              <a:rPr lang="en-US" sz="3200" b="1" dirty="0">
                <a:solidFill>
                  <a:srgbClr val="FF0000"/>
                </a:solidFill>
              </a:rPr>
              <a:t>Basic Idea: </a:t>
            </a:r>
            <a:r>
              <a:rPr lang="en-US" sz="3200" dirty="0"/>
              <a:t>Assumes that consumer behavior is based on individual preferences and unpredictable. Consumer spending may not gather momentum until workers are optimistic about their future incomes.</a:t>
            </a:r>
          </a:p>
          <a:p>
            <a:pPr marL="457200" indent="-457200">
              <a:buFont typeface="Arial" panose="020B0604020202020204" pitchFamily="34" charset="0"/>
              <a:buChar char="•"/>
            </a:pPr>
            <a:r>
              <a:rPr lang="en-US" sz="3200" dirty="0"/>
              <a:t>For example, an individual who expects a bonus or raise at the end of a particular year may either increase spending or may put the additional income into savings.</a:t>
            </a:r>
          </a:p>
          <a:p>
            <a:pPr marL="457200" indent="-457200">
              <a:buFont typeface="Arial" panose="020B0604020202020204" pitchFamily="34" charset="0"/>
              <a:buChar char="•"/>
            </a:pPr>
            <a:r>
              <a:rPr lang="en-US" sz="3200" dirty="0"/>
              <a:t>On the other hand, a surprise windfall is more likely to be spent quickly before it disappears, since it was not planned for in advance.</a:t>
            </a:r>
          </a:p>
          <a:p>
            <a:pPr marL="857250" indent="-857250">
              <a:lnSpc>
                <a:spcPct val="150000"/>
              </a:lnSpc>
              <a:buFont typeface="Wingdings" panose="05000000000000000000" pitchFamily="2" charset="2"/>
              <a:buChar char="Ø"/>
            </a:pPr>
            <a:endParaRPr lang="en-US" sz="3600" dirty="0"/>
          </a:p>
        </p:txBody>
      </p:sp>
    </p:spTree>
    <p:extLst>
      <p:ext uri="{BB962C8B-B14F-4D97-AF65-F5344CB8AC3E}">
        <p14:creationId xmlns:p14="http://schemas.microsoft.com/office/powerpoint/2010/main" val="16566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Economic Theory #2</a:t>
            </a:r>
          </a:p>
        </p:txBody>
      </p:sp>
      <p:sp>
        <p:nvSpPr>
          <p:cNvPr id="3" name="TextBox 2"/>
          <p:cNvSpPr txBox="1"/>
          <p:nvPr/>
        </p:nvSpPr>
        <p:spPr>
          <a:xfrm>
            <a:off x="130306" y="1483531"/>
            <a:ext cx="11931387" cy="5515677"/>
          </a:xfrm>
          <a:prstGeom prst="rect">
            <a:avLst/>
          </a:prstGeom>
          <a:noFill/>
        </p:spPr>
        <p:txBody>
          <a:bodyPr wrap="square" rtlCol="0">
            <a:spAutoFit/>
          </a:bodyPr>
          <a:lstStyle/>
          <a:p>
            <a:pPr algn="ctr"/>
            <a:r>
              <a:rPr lang="en-US" sz="4800" dirty="0"/>
              <a:t>Life Cycle Hypothesis</a:t>
            </a:r>
          </a:p>
          <a:p>
            <a:r>
              <a:rPr lang="en-US" sz="3200" b="1" dirty="0">
                <a:solidFill>
                  <a:srgbClr val="FF0000"/>
                </a:solidFill>
              </a:rPr>
              <a:t>Basic Idea: </a:t>
            </a:r>
            <a:r>
              <a:rPr lang="en-US" sz="3200" dirty="0"/>
              <a:t>Assumes that individuals seek to smooth consumption over the course of a lifetime – borrowing in times of low-income and saving during periods of high income.</a:t>
            </a:r>
          </a:p>
          <a:p>
            <a:pPr marL="457200" indent="-457200">
              <a:buFont typeface="Arial" panose="020B0604020202020204" pitchFamily="34" charset="0"/>
              <a:buChar char="•"/>
            </a:pPr>
            <a:r>
              <a:rPr lang="en-US" sz="3200" dirty="0"/>
              <a:t>As a student, it is rational to borrow to fund education.</a:t>
            </a:r>
          </a:p>
          <a:p>
            <a:pPr marL="457200" indent="-457200">
              <a:buFont typeface="Arial" panose="020B0604020202020204" pitchFamily="34" charset="0"/>
              <a:buChar char="•"/>
            </a:pPr>
            <a:r>
              <a:rPr lang="en-US" sz="3200" dirty="0"/>
              <a:t>Then during your working life, you pay off student loans and begin saving for your retirement.</a:t>
            </a:r>
          </a:p>
          <a:p>
            <a:pPr marL="457200" indent="-457200">
              <a:buFont typeface="Arial" panose="020B0604020202020204" pitchFamily="34" charset="0"/>
              <a:buChar char="•"/>
            </a:pPr>
            <a:r>
              <a:rPr lang="en-US" sz="3200" dirty="0"/>
              <a:t>This saving during working life enables you to maintain similar levels of income during your retirement.</a:t>
            </a:r>
          </a:p>
          <a:p>
            <a:pPr marL="857250" indent="-857250">
              <a:lnSpc>
                <a:spcPct val="150000"/>
              </a:lnSpc>
              <a:buFont typeface="Wingdings" panose="05000000000000000000" pitchFamily="2" charset="2"/>
              <a:buChar char="Ø"/>
            </a:pPr>
            <a:endParaRPr lang="en-US" sz="3600" dirty="0"/>
          </a:p>
        </p:txBody>
      </p:sp>
    </p:spTree>
    <p:extLst>
      <p:ext uri="{BB962C8B-B14F-4D97-AF65-F5344CB8AC3E}">
        <p14:creationId xmlns:p14="http://schemas.microsoft.com/office/powerpoint/2010/main" val="320648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Individual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Consumption smoothing</a:t>
            </a:r>
            <a:endParaRPr lang="en-US" sz="2400" dirty="0"/>
          </a:p>
        </p:txBody>
      </p:sp>
      <p:cxnSp>
        <p:nvCxnSpPr>
          <p:cNvPr id="4" name="Straight Connector 3">
            <a:extLst>
              <a:ext uri="{FF2B5EF4-FFF2-40B4-BE49-F238E27FC236}">
                <a16:creationId xmlns:a16="http://schemas.microsoft.com/office/drawing/2014/main" id="{D1109A37-2BD2-1F41-AA51-6E4F4261B154}"/>
              </a:ext>
            </a:extLst>
          </p:cNvPr>
          <p:cNvCxnSpPr/>
          <p:nvPr/>
        </p:nvCxnSpPr>
        <p:spPr>
          <a:xfrm>
            <a:off x="5759669" y="2070538"/>
            <a:ext cx="0" cy="316361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B9C77E7-32A9-8C45-A21E-9F100BA824D2}"/>
              </a:ext>
            </a:extLst>
          </p:cNvPr>
          <p:cNvCxnSpPr>
            <a:cxnSpLocks/>
          </p:cNvCxnSpPr>
          <p:nvPr/>
        </p:nvCxnSpPr>
        <p:spPr>
          <a:xfrm flipH="1">
            <a:off x="5759670" y="5234152"/>
            <a:ext cx="485577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F6819FC-D277-CB4C-8444-B3A90104F392}"/>
              </a:ext>
            </a:extLst>
          </p:cNvPr>
          <p:cNvCxnSpPr>
            <a:cxnSpLocks/>
          </p:cNvCxnSpPr>
          <p:nvPr/>
        </p:nvCxnSpPr>
        <p:spPr>
          <a:xfrm flipH="1">
            <a:off x="5759670" y="3434255"/>
            <a:ext cx="439332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Freeform 15">
            <a:extLst>
              <a:ext uri="{FF2B5EF4-FFF2-40B4-BE49-F238E27FC236}">
                <a16:creationId xmlns:a16="http://schemas.microsoft.com/office/drawing/2014/main" id="{06FF7208-8ECE-1A45-ACED-8AF6DDD3D212}"/>
              </a:ext>
            </a:extLst>
          </p:cNvPr>
          <p:cNvSpPr/>
          <p:nvPr/>
        </p:nvSpPr>
        <p:spPr>
          <a:xfrm>
            <a:off x="5782962" y="2594919"/>
            <a:ext cx="4139505" cy="1821568"/>
          </a:xfrm>
          <a:custGeom>
            <a:avLst/>
            <a:gdLst>
              <a:gd name="connsiteX0" fmla="*/ 0 w 4250724"/>
              <a:gd name="connsiteY0" fmla="*/ 1581665 h 1581665"/>
              <a:gd name="connsiteX1" fmla="*/ 2100649 w 4250724"/>
              <a:gd name="connsiteY1" fmla="*/ 0 h 1581665"/>
              <a:gd name="connsiteX2" fmla="*/ 4250724 w 4250724"/>
              <a:gd name="connsiteY2" fmla="*/ 1581665 h 1581665"/>
            </a:gdLst>
            <a:ahLst/>
            <a:cxnLst>
              <a:cxn ang="0">
                <a:pos x="connsiteX0" y="connsiteY0"/>
              </a:cxn>
              <a:cxn ang="0">
                <a:pos x="connsiteX1" y="connsiteY1"/>
              </a:cxn>
              <a:cxn ang="0">
                <a:pos x="connsiteX2" y="connsiteY2"/>
              </a:cxn>
            </a:cxnLst>
            <a:rect l="l" t="t" r="r" b="b"/>
            <a:pathLst>
              <a:path w="4250724" h="1581665">
                <a:moveTo>
                  <a:pt x="0" y="1581665"/>
                </a:moveTo>
                <a:cubicBezTo>
                  <a:pt x="696097" y="790832"/>
                  <a:pt x="1392195" y="0"/>
                  <a:pt x="2100649" y="0"/>
                </a:cubicBezTo>
                <a:cubicBezTo>
                  <a:pt x="2809103" y="0"/>
                  <a:pt x="3529913" y="790832"/>
                  <a:pt x="4250724" y="1581665"/>
                </a:cubicBezTo>
              </a:path>
            </a:pathLst>
          </a:cu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21BF6DE-BA1A-E04B-803F-7D2C2D343B17}"/>
              </a:ext>
            </a:extLst>
          </p:cNvPr>
          <p:cNvSpPr txBox="1"/>
          <p:nvPr/>
        </p:nvSpPr>
        <p:spPr>
          <a:xfrm>
            <a:off x="10176285" y="3111089"/>
            <a:ext cx="1603194" cy="646331"/>
          </a:xfrm>
          <a:prstGeom prst="rect">
            <a:avLst/>
          </a:prstGeom>
          <a:noFill/>
        </p:spPr>
        <p:txBody>
          <a:bodyPr wrap="square" rtlCol="0">
            <a:spAutoFit/>
          </a:bodyPr>
          <a:lstStyle/>
          <a:p>
            <a:r>
              <a:rPr lang="en-US" dirty="0"/>
              <a:t>Desired Consumption</a:t>
            </a:r>
          </a:p>
        </p:txBody>
      </p:sp>
      <p:sp>
        <p:nvSpPr>
          <p:cNvPr id="18" name="TextBox 17">
            <a:extLst>
              <a:ext uri="{FF2B5EF4-FFF2-40B4-BE49-F238E27FC236}">
                <a16:creationId xmlns:a16="http://schemas.microsoft.com/office/drawing/2014/main" id="{7E8515BC-5BCE-E049-B863-69FE1299BC47}"/>
              </a:ext>
            </a:extLst>
          </p:cNvPr>
          <p:cNvSpPr txBox="1"/>
          <p:nvPr/>
        </p:nvSpPr>
        <p:spPr>
          <a:xfrm>
            <a:off x="9986706" y="4216606"/>
            <a:ext cx="1603194" cy="369332"/>
          </a:xfrm>
          <a:prstGeom prst="rect">
            <a:avLst/>
          </a:prstGeom>
          <a:noFill/>
        </p:spPr>
        <p:txBody>
          <a:bodyPr wrap="square" rtlCol="0">
            <a:spAutoFit/>
          </a:bodyPr>
          <a:lstStyle/>
          <a:p>
            <a:r>
              <a:rPr lang="en-US" dirty="0"/>
              <a:t>Income</a:t>
            </a:r>
          </a:p>
        </p:txBody>
      </p:sp>
      <p:sp>
        <p:nvSpPr>
          <p:cNvPr id="19" name="TextBox 18">
            <a:extLst>
              <a:ext uri="{FF2B5EF4-FFF2-40B4-BE49-F238E27FC236}">
                <a16:creationId xmlns:a16="http://schemas.microsoft.com/office/drawing/2014/main" id="{72DBAF23-CA66-7541-B1E2-31B87572ED0F}"/>
              </a:ext>
            </a:extLst>
          </p:cNvPr>
          <p:cNvSpPr txBox="1"/>
          <p:nvPr/>
        </p:nvSpPr>
        <p:spPr>
          <a:xfrm>
            <a:off x="5759669" y="5355935"/>
            <a:ext cx="1603194" cy="369332"/>
          </a:xfrm>
          <a:prstGeom prst="rect">
            <a:avLst/>
          </a:prstGeom>
          <a:noFill/>
        </p:spPr>
        <p:txBody>
          <a:bodyPr wrap="square" rtlCol="0">
            <a:spAutoFit/>
          </a:bodyPr>
          <a:lstStyle/>
          <a:p>
            <a:r>
              <a:rPr lang="en-US" dirty="0"/>
              <a:t>Childhood</a:t>
            </a:r>
          </a:p>
        </p:txBody>
      </p:sp>
      <p:sp>
        <p:nvSpPr>
          <p:cNvPr id="20" name="TextBox 19">
            <a:extLst>
              <a:ext uri="{FF2B5EF4-FFF2-40B4-BE49-F238E27FC236}">
                <a16:creationId xmlns:a16="http://schemas.microsoft.com/office/drawing/2014/main" id="{7BABD0DF-0FC5-9446-91C8-12BFD3C8198A}"/>
              </a:ext>
            </a:extLst>
          </p:cNvPr>
          <p:cNvSpPr txBox="1"/>
          <p:nvPr/>
        </p:nvSpPr>
        <p:spPr>
          <a:xfrm>
            <a:off x="9194402" y="5349112"/>
            <a:ext cx="1603194" cy="369332"/>
          </a:xfrm>
          <a:prstGeom prst="rect">
            <a:avLst/>
          </a:prstGeom>
          <a:noFill/>
        </p:spPr>
        <p:txBody>
          <a:bodyPr wrap="square" rtlCol="0">
            <a:spAutoFit/>
          </a:bodyPr>
          <a:lstStyle/>
          <a:p>
            <a:r>
              <a:rPr lang="en-US" dirty="0"/>
              <a:t>Retirement</a:t>
            </a:r>
          </a:p>
        </p:txBody>
      </p:sp>
      <p:sp>
        <p:nvSpPr>
          <p:cNvPr id="21" name="TextBox 20">
            <a:extLst>
              <a:ext uri="{FF2B5EF4-FFF2-40B4-BE49-F238E27FC236}">
                <a16:creationId xmlns:a16="http://schemas.microsoft.com/office/drawing/2014/main" id="{6365C601-8DE5-7642-84A9-65673F6DBDDA}"/>
              </a:ext>
            </a:extLst>
          </p:cNvPr>
          <p:cNvSpPr txBox="1"/>
          <p:nvPr/>
        </p:nvSpPr>
        <p:spPr>
          <a:xfrm rot="16200000">
            <a:off x="5065236" y="2015572"/>
            <a:ext cx="937643" cy="369332"/>
          </a:xfrm>
          <a:prstGeom prst="rect">
            <a:avLst/>
          </a:prstGeom>
          <a:noFill/>
        </p:spPr>
        <p:txBody>
          <a:bodyPr wrap="square" rtlCol="0">
            <a:spAutoFit/>
          </a:bodyPr>
          <a:lstStyle/>
          <a:p>
            <a:pPr algn="ctr"/>
            <a:r>
              <a:rPr lang="en-US" dirty="0"/>
              <a:t>$</a:t>
            </a:r>
          </a:p>
        </p:txBody>
      </p:sp>
      <p:cxnSp>
        <p:nvCxnSpPr>
          <p:cNvPr id="23" name="Straight Arrow Connector 22">
            <a:extLst>
              <a:ext uri="{FF2B5EF4-FFF2-40B4-BE49-F238E27FC236}">
                <a16:creationId xmlns:a16="http://schemas.microsoft.com/office/drawing/2014/main" id="{A6ACD8B1-1835-9640-8C56-4209B53E86D7}"/>
              </a:ext>
            </a:extLst>
          </p:cNvPr>
          <p:cNvCxnSpPr>
            <a:cxnSpLocks/>
          </p:cNvCxnSpPr>
          <p:nvPr/>
        </p:nvCxnSpPr>
        <p:spPr>
          <a:xfrm>
            <a:off x="7861156" y="2693859"/>
            <a:ext cx="7811" cy="6254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E40BE2A-F96C-5540-9C9C-F15D05169EF6}"/>
              </a:ext>
            </a:extLst>
          </p:cNvPr>
          <p:cNvCxnSpPr>
            <a:cxnSpLocks/>
          </p:cNvCxnSpPr>
          <p:nvPr/>
        </p:nvCxnSpPr>
        <p:spPr>
          <a:xfrm>
            <a:off x="9793220" y="3512712"/>
            <a:ext cx="7811" cy="6254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ABCFE75-FCCA-E34D-86B0-65E6189B97B2}"/>
              </a:ext>
            </a:extLst>
          </p:cNvPr>
          <p:cNvSpPr txBox="1"/>
          <p:nvPr/>
        </p:nvSpPr>
        <p:spPr>
          <a:xfrm>
            <a:off x="9188014" y="1862176"/>
            <a:ext cx="1603194" cy="369332"/>
          </a:xfrm>
          <a:prstGeom prst="rect">
            <a:avLst/>
          </a:prstGeom>
          <a:noFill/>
        </p:spPr>
        <p:txBody>
          <a:bodyPr wrap="square" rtlCol="0">
            <a:spAutoFit/>
          </a:bodyPr>
          <a:lstStyle/>
          <a:p>
            <a:r>
              <a:rPr lang="en-US" dirty="0"/>
              <a:t>Saving</a:t>
            </a:r>
          </a:p>
        </p:txBody>
      </p:sp>
      <p:sp>
        <p:nvSpPr>
          <p:cNvPr id="29" name="TextBox 28">
            <a:extLst>
              <a:ext uri="{FF2B5EF4-FFF2-40B4-BE49-F238E27FC236}">
                <a16:creationId xmlns:a16="http://schemas.microsoft.com/office/drawing/2014/main" id="{128D44CF-8E5F-AD4B-BDBC-AFA46E891ECA}"/>
              </a:ext>
            </a:extLst>
          </p:cNvPr>
          <p:cNvSpPr txBox="1"/>
          <p:nvPr/>
        </p:nvSpPr>
        <p:spPr>
          <a:xfrm>
            <a:off x="9734456" y="2373906"/>
            <a:ext cx="1603194" cy="369332"/>
          </a:xfrm>
          <a:prstGeom prst="rect">
            <a:avLst/>
          </a:prstGeom>
          <a:noFill/>
        </p:spPr>
        <p:txBody>
          <a:bodyPr wrap="square" rtlCol="0">
            <a:spAutoFit/>
          </a:bodyPr>
          <a:lstStyle/>
          <a:p>
            <a:r>
              <a:rPr lang="en-US" dirty="0"/>
              <a:t>Dissaving</a:t>
            </a:r>
          </a:p>
        </p:txBody>
      </p:sp>
      <p:cxnSp>
        <p:nvCxnSpPr>
          <p:cNvPr id="31" name="Straight Arrow Connector 30">
            <a:extLst>
              <a:ext uri="{FF2B5EF4-FFF2-40B4-BE49-F238E27FC236}">
                <a16:creationId xmlns:a16="http://schemas.microsoft.com/office/drawing/2014/main" id="{49793FF6-2A1A-6F4E-9956-8250EFA69129}"/>
              </a:ext>
            </a:extLst>
          </p:cNvPr>
          <p:cNvCxnSpPr>
            <a:cxnSpLocks/>
          </p:cNvCxnSpPr>
          <p:nvPr/>
        </p:nvCxnSpPr>
        <p:spPr>
          <a:xfrm flipH="1">
            <a:off x="7892259" y="2228548"/>
            <a:ext cx="1461807" cy="8145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4033C0E-7F15-1146-AF75-FDD11BBCFE1B}"/>
              </a:ext>
            </a:extLst>
          </p:cNvPr>
          <p:cNvCxnSpPr>
            <a:cxnSpLocks/>
          </p:cNvCxnSpPr>
          <p:nvPr/>
        </p:nvCxnSpPr>
        <p:spPr>
          <a:xfrm flipH="1">
            <a:off x="9829066" y="2804073"/>
            <a:ext cx="418780" cy="1021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E9A88B7-EB3A-7A4C-A946-48B11806F64D}"/>
              </a:ext>
            </a:extLst>
          </p:cNvPr>
          <p:cNvCxnSpPr>
            <a:cxnSpLocks/>
          </p:cNvCxnSpPr>
          <p:nvPr/>
        </p:nvCxnSpPr>
        <p:spPr>
          <a:xfrm>
            <a:off x="5936103" y="3462572"/>
            <a:ext cx="7811" cy="62543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E6E9C256-CFE6-0245-A79E-2D6451870DC9}"/>
              </a:ext>
            </a:extLst>
          </p:cNvPr>
          <p:cNvCxnSpPr>
            <a:cxnSpLocks/>
          </p:cNvCxnSpPr>
          <p:nvPr/>
        </p:nvCxnSpPr>
        <p:spPr>
          <a:xfrm flipH="1">
            <a:off x="6013489" y="2804073"/>
            <a:ext cx="4234357" cy="9634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20494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8F9A5147-D0EB-4D4C-8996-80A1435F854D}"/>
              </a:ext>
            </a:extLst>
          </p:cNvPr>
          <p:cNvGraphicFramePr>
            <a:graphicFrameLocks noChangeAspect="1"/>
          </p:cNvGraphicFramePr>
          <p:nvPr>
            <p:extLst>
              <p:ext uri="{D42A27DB-BD31-4B8C-83A1-F6EECF244321}">
                <p14:modId xmlns:p14="http://schemas.microsoft.com/office/powerpoint/2010/main" val="3858269922"/>
              </p:ext>
            </p:extLst>
          </p:nvPr>
        </p:nvGraphicFramePr>
        <p:xfrm>
          <a:off x="85970" y="1661823"/>
          <a:ext cx="12106030" cy="5343326"/>
        </p:xfrm>
        <a:graphic>
          <a:graphicData uri="http://schemas.openxmlformats.org/presentationml/2006/ole">
            <mc:AlternateContent xmlns:mc="http://schemas.openxmlformats.org/markup-compatibility/2006">
              <mc:Choice xmlns:v="urn:schemas-microsoft-com:vml" Requires="v">
                <p:oleObj spid="_x0000_s66566"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85970" y="1661823"/>
                        <a:ext cx="12106030" cy="5343326"/>
                      </a:xfrm>
                      <a:prstGeom prst="rect">
                        <a:avLst/>
                      </a:prstGeom>
                    </p:spPr>
                  </p:pic>
                </p:oleObj>
              </mc:Fallback>
            </mc:AlternateContent>
          </a:graphicData>
        </a:graphic>
      </p:graphicFrame>
    </p:spTree>
    <p:extLst>
      <p:ext uri="{BB962C8B-B14F-4D97-AF65-F5344CB8AC3E}">
        <p14:creationId xmlns:p14="http://schemas.microsoft.com/office/powerpoint/2010/main" val="1533925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Individual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Current household debt</a:t>
            </a:r>
          </a:p>
        </p:txBody>
      </p:sp>
      <p:pic>
        <p:nvPicPr>
          <p:cNvPr id="4" name="Picture 3" descr="A close up of a logo&#10;&#10;Description automatically generated">
            <a:extLst>
              <a:ext uri="{FF2B5EF4-FFF2-40B4-BE49-F238E27FC236}">
                <a16:creationId xmlns:a16="http://schemas.microsoft.com/office/drawing/2014/main" id="{491AEF19-3834-F544-B2D1-4740E4AC19D1}"/>
              </a:ext>
            </a:extLst>
          </p:cNvPr>
          <p:cNvPicPr>
            <a:picLocks noChangeAspect="1"/>
          </p:cNvPicPr>
          <p:nvPr/>
        </p:nvPicPr>
        <p:blipFill>
          <a:blip r:embed="rId3"/>
          <a:stretch>
            <a:fillRect/>
          </a:stretch>
        </p:blipFill>
        <p:spPr>
          <a:xfrm>
            <a:off x="5364480" y="2010410"/>
            <a:ext cx="6075680" cy="4177030"/>
          </a:xfrm>
          <a:prstGeom prst="rect">
            <a:avLst/>
          </a:prstGeom>
        </p:spPr>
      </p:pic>
    </p:spTree>
    <p:extLst>
      <p:ext uri="{BB962C8B-B14F-4D97-AF65-F5344CB8AC3E}">
        <p14:creationId xmlns:p14="http://schemas.microsoft.com/office/powerpoint/2010/main" val="28977768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a:t>Not all debt is created equal</a:t>
            </a:r>
          </a:p>
          <a:p>
            <a:pPr lvl="1"/>
            <a:r>
              <a:rPr lang="en-US" sz="2600"/>
              <a:t>Income increasing debt</a:t>
            </a:r>
          </a:p>
          <a:p>
            <a:pPr lvl="2"/>
            <a:r>
              <a:rPr lang="en-US" sz="2400"/>
              <a:t>Return on education</a:t>
            </a:r>
            <a:endParaRPr lang="en-US" sz="2400" dirty="0"/>
          </a:p>
        </p:txBody>
      </p:sp>
      <p:pic>
        <p:nvPicPr>
          <p:cNvPr id="4" name="Picture 3">
            <a:extLst>
              <a:ext uri="{FF2B5EF4-FFF2-40B4-BE49-F238E27FC236}">
                <a16:creationId xmlns:a16="http://schemas.microsoft.com/office/drawing/2014/main" id="{20C7ADEC-0C11-0247-A509-5B7308E87FC8}"/>
              </a:ext>
            </a:extLst>
          </p:cNvPr>
          <p:cNvPicPr>
            <a:picLocks noChangeAspect="1"/>
          </p:cNvPicPr>
          <p:nvPr/>
        </p:nvPicPr>
        <p:blipFill>
          <a:blip r:embed="rId2"/>
          <a:stretch>
            <a:fillRect/>
          </a:stretch>
        </p:blipFill>
        <p:spPr>
          <a:xfrm>
            <a:off x="4790172" y="2764971"/>
            <a:ext cx="7401828" cy="4093029"/>
          </a:xfrm>
          <a:prstGeom prst="rect">
            <a:avLst/>
          </a:prstGeom>
        </p:spPr>
      </p:pic>
    </p:spTree>
    <p:extLst>
      <p:ext uri="{BB962C8B-B14F-4D97-AF65-F5344CB8AC3E}">
        <p14:creationId xmlns:p14="http://schemas.microsoft.com/office/powerpoint/2010/main" val="1061410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199" y="762421"/>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a16="http://schemas.microsoft.com/office/drawing/2014/main" id="{D213714B-F9E8-8C44-9AF8-383F3F244D95}"/>
              </a:ext>
            </a:extLst>
          </p:cNvPr>
          <p:cNvSpPr txBox="1"/>
          <p:nvPr/>
        </p:nvSpPr>
        <p:spPr>
          <a:xfrm>
            <a:off x="2006539" y="2114895"/>
            <a:ext cx="8175171" cy="4247317"/>
          </a:xfrm>
          <a:prstGeom prst="rect">
            <a:avLst/>
          </a:prstGeom>
          <a:noFill/>
        </p:spPr>
        <p:txBody>
          <a:bodyPr wrap="square" rtlCol="0" anchor="t">
            <a:spAutoFit/>
          </a:bodyPr>
          <a:lstStyle/>
          <a:p>
            <a:pPr fontAlgn="base">
              <a:spcBef>
                <a:spcPct val="0"/>
              </a:spcBef>
              <a:spcAft>
                <a:spcPct val="0"/>
              </a:spcAft>
            </a:pPr>
            <a:r>
              <a:rPr lang="en-US" dirty="0">
                <a:solidFill>
                  <a:prstClr val="black"/>
                </a:solidFill>
                <a:latin typeface="Arial"/>
                <a:ea typeface="ＭＳ Ｐゴシック"/>
                <a:cs typeface="Arial"/>
              </a:rPr>
              <a:t>You can now access CEE’s professional development webinars directly on EconEdLink.org! To receive these new professional development benefits, </a:t>
            </a:r>
            <a:r>
              <a:rPr lang="en-US" b="1" dirty="0">
                <a:solidFill>
                  <a:prstClr val="black"/>
                </a:solidFill>
                <a:latin typeface="Arial"/>
                <a:ea typeface="ＭＳ Ｐゴシック"/>
                <a:cs typeface="Arial"/>
              </a:rPr>
              <a:t>become an EconEdLink </a:t>
            </a:r>
            <a:r>
              <a:rPr lang="en-US" b="1" dirty="0">
                <a:solidFill>
                  <a:prstClr val="black"/>
                </a:solidFill>
                <a:latin typeface="Arial"/>
                <a:ea typeface="ＭＳ Ｐゴシック"/>
                <a:cs typeface="Arial"/>
                <a:hlinkClick r:id="rId3"/>
              </a:rPr>
              <a:t>member</a:t>
            </a:r>
            <a:r>
              <a:rPr lang="en-US" dirty="0">
                <a:solidFill>
                  <a:prstClr val="black"/>
                </a:solidFill>
                <a:latin typeface="Arial"/>
                <a:ea typeface="ＭＳ Ｐゴシック"/>
                <a:cs typeface="Arial"/>
              </a:rPr>
              <a:t>. As a member, you will now be able to: </a:t>
            </a:r>
            <a:endParaRPr lang="en-US" dirty="0">
              <a:solidFill>
                <a:prstClr val="black"/>
              </a:solidFill>
              <a:latin typeface="Arial" pitchFamily="-108" charset="0"/>
              <a:ea typeface="ＭＳ Ｐゴシック" pitchFamily="-108" charset="-128"/>
            </a:endParaRPr>
          </a:p>
          <a:p>
            <a:pPr fontAlgn="base">
              <a:spcBef>
                <a:spcPct val="0"/>
              </a:spcBef>
              <a:spcAft>
                <a:spcPct val="0"/>
              </a:spcAft>
            </a:pPr>
            <a:endParaRPr lang="en-US" dirty="0">
              <a:solidFill>
                <a:prstClr val="black"/>
              </a:solidFill>
              <a:latin typeface="Arial" pitchFamily="-108" charset="0"/>
              <a:ea typeface="ＭＳ Ｐゴシック" pitchFamily="-108" charset="-128"/>
            </a:endParaRPr>
          </a:p>
          <a:p>
            <a:pPr marL="285750" indent="-285750" fontAlgn="base">
              <a:spcBef>
                <a:spcPct val="0"/>
              </a:spcBef>
              <a:spcAft>
                <a:spcPct val="0"/>
              </a:spcAft>
              <a:buFont typeface="Arial"/>
              <a:buChar char="•"/>
            </a:pPr>
            <a:r>
              <a:rPr lang="en-US" dirty="0">
                <a:solidFill>
                  <a:prstClr val="black"/>
                </a:solidFill>
                <a:latin typeface="Arial"/>
                <a:ea typeface="ＭＳ Ｐゴシック"/>
                <a:cs typeface="Arial"/>
              </a:rPr>
              <a:t>Automatically receive a professional development certificate via e-mail within 24 hours after viewing any webinar for a minimum of 45 minutes</a:t>
            </a:r>
            <a:endParaRPr lang="en-US" dirty="0">
              <a:solidFill>
                <a:prstClr val="black"/>
              </a:solidFill>
              <a:latin typeface="Arial" pitchFamily="-108" charset="0"/>
              <a:ea typeface="ＭＳ Ｐゴシック" pitchFamily="-108" charset="-128"/>
            </a:endParaRPr>
          </a:p>
          <a:p>
            <a:pPr marL="285750" indent="-285750" fontAlgn="base">
              <a:spcBef>
                <a:spcPct val="0"/>
              </a:spcBef>
              <a:spcAft>
                <a:spcPct val="0"/>
              </a:spcAft>
              <a:buFont typeface="Arial"/>
              <a:buChar char="•"/>
            </a:pPr>
            <a:r>
              <a:rPr lang="en-US" dirty="0">
                <a:solidFill>
                  <a:prstClr val="black"/>
                </a:solidFill>
                <a:latin typeface="Arial"/>
                <a:ea typeface="ＭＳ Ｐゴシック"/>
                <a:cs typeface="Arial"/>
              </a:rPr>
              <a:t>Register for upcoming webinars with a simple one-click process </a:t>
            </a:r>
            <a:endParaRPr lang="en-US" dirty="0">
              <a:solidFill>
                <a:prstClr val="black"/>
              </a:solidFill>
              <a:latin typeface="Arial" pitchFamily="-108" charset="0"/>
              <a:ea typeface="ＭＳ Ｐゴシック" pitchFamily="-108" charset="-128"/>
            </a:endParaRPr>
          </a:p>
          <a:p>
            <a:pPr marL="285750" indent="-285750" fontAlgn="base">
              <a:spcBef>
                <a:spcPct val="0"/>
              </a:spcBef>
              <a:spcAft>
                <a:spcPct val="0"/>
              </a:spcAft>
              <a:buFont typeface="Arial"/>
              <a:buChar char="•"/>
            </a:pPr>
            <a:r>
              <a:rPr lang="en-US" dirty="0">
                <a:solidFill>
                  <a:prstClr val="black"/>
                </a:solidFill>
                <a:latin typeface="Arial"/>
                <a:ea typeface="ＭＳ Ｐゴシック"/>
                <a:cs typeface="Arial"/>
              </a:rPr>
              <a:t>Easily download presentations, lesson plan materials and activities for each webinar </a:t>
            </a:r>
            <a:endParaRPr lang="en-US" dirty="0">
              <a:solidFill>
                <a:prstClr val="black"/>
              </a:solidFill>
              <a:latin typeface="Arial" pitchFamily="-108" charset="0"/>
              <a:ea typeface="ＭＳ Ｐゴシック" pitchFamily="-108" charset="-128"/>
            </a:endParaRPr>
          </a:p>
          <a:p>
            <a:pPr marL="285750" indent="-285750" fontAlgn="base">
              <a:spcBef>
                <a:spcPct val="0"/>
              </a:spcBef>
              <a:spcAft>
                <a:spcPct val="0"/>
              </a:spcAft>
              <a:buFont typeface="Arial"/>
              <a:buChar char="•"/>
            </a:pPr>
            <a:r>
              <a:rPr lang="en-US" dirty="0">
                <a:solidFill>
                  <a:prstClr val="black"/>
                </a:solidFill>
                <a:latin typeface="Arial"/>
                <a:ea typeface="ＭＳ Ｐゴシック"/>
                <a:cs typeface="Arial"/>
              </a:rPr>
              <a:t>Search and view all webinars at your convenience </a:t>
            </a:r>
            <a:endParaRPr lang="en-US" dirty="0">
              <a:solidFill>
                <a:prstClr val="black"/>
              </a:solidFill>
              <a:latin typeface="Arial" pitchFamily="-108" charset="0"/>
              <a:ea typeface="ＭＳ Ｐゴシック" pitchFamily="-108" charset="-128"/>
            </a:endParaRPr>
          </a:p>
          <a:p>
            <a:pPr marL="285750" indent="-285750" fontAlgn="base">
              <a:spcBef>
                <a:spcPct val="0"/>
              </a:spcBef>
              <a:spcAft>
                <a:spcPct val="0"/>
              </a:spcAft>
              <a:buFont typeface="Arial"/>
              <a:buChar char="•"/>
            </a:pPr>
            <a:r>
              <a:rPr lang="en-US" dirty="0">
                <a:solidFill>
                  <a:prstClr val="black"/>
                </a:solidFill>
                <a:latin typeface="Arial"/>
                <a:ea typeface="ＭＳ Ｐゴシック"/>
                <a:cs typeface="Arial"/>
              </a:rPr>
              <a:t>Save webinars to your EconEdLink dashboard for easy access to the event</a:t>
            </a:r>
            <a:endParaRPr lang="en-US" dirty="0">
              <a:solidFill>
                <a:prstClr val="black"/>
              </a:solidFill>
              <a:latin typeface="Arial" pitchFamily="-108" charset="0"/>
              <a:ea typeface="ＭＳ Ｐゴシック" pitchFamily="-108" charset="-128"/>
            </a:endParaRPr>
          </a:p>
          <a:p>
            <a:pPr fontAlgn="base">
              <a:spcBef>
                <a:spcPct val="0"/>
              </a:spcBef>
              <a:spcAft>
                <a:spcPct val="0"/>
              </a:spcAft>
            </a:pPr>
            <a:endParaRPr lang="en-US" dirty="0">
              <a:solidFill>
                <a:prstClr val="black"/>
              </a:solidFill>
              <a:latin typeface="Arial"/>
              <a:ea typeface="ＭＳ Ｐゴシック"/>
              <a:cs typeface="Arial"/>
            </a:endParaRPr>
          </a:p>
          <a:p>
            <a:pPr algn="ctr" fontAlgn="base">
              <a:spcBef>
                <a:spcPct val="0"/>
              </a:spcBef>
              <a:spcAft>
                <a:spcPct val="0"/>
              </a:spcAft>
            </a:pPr>
            <a:r>
              <a:rPr lang="en-US" dirty="0">
                <a:solidFill>
                  <a:prstClr val="black"/>
                </a:solidFill>
                <a:latin typeface="Arial"/>
                <a:ea typeface="ＭＳ Ｐゴシック"/>
                <a:cs typeface="Arial"/>
              </a:rPr>
              <a:t>You may access our new </a:t>
            </a:r>
            <a:r>
              <a:rPr lang="en-US" b="1" dirty="0">
                <a:solidFill>
                  <a:prstClr val="black"/>
                </a:solidFill>
                <a:latin typeface="Arial"/>
                <a:ea typeface="ＭＳ Ｐゴシック"/>
                <a:cs typeface="Arial"/>
              </a:rPr>
              <a:t>Professional Development</a:t>
            </a:r>
            <a:r>
              <a:rPr lang="en-US" dirty="0">
                <a:solidFill>
                  <a:prstClr val="black"/>
                </a:solidFill>
                <a:latin typeface="Arial"/>
                <a:ea typeface="ＭＳ Ｐゴシック"/>
                <a:cs typeface="Arial"/>
              </a:rPr>
              <a:t> page </a:t>
            </a:r>
            <a:r>
              <a:rPr lang="en-US" dirty="0">
                <a:solidFill>
                  <a:prstClr val="black"/>
                </a:solidFill>
                <a:latin typeface="Arial"/>
                <a:ea typeface="ＭＳ Ｐゴシック"/>
                <a:cs typeface="Arial"/>
                <a:hlinkClick r:id="rId4"/>
              </a:rPr>
              <a:t>here</a:t>
            </a:r>
            <a:endParaRPr lang="en-US" dirty="0">
              <a:solidFill>
                <a:prstClr val="black"/>
              </a:solidFill>
              <a:latin typeface="Arial"/>
              <a:ea typeface="ＭＳ Ｐゴシック"/>
              <a:cs typeface="Arial"/>
            </a:endParaRPr>
          </a:p>
          <a:p>
            <a:pPr fontAlgn="base">
              <a:spcBef>
                <a:spcPct val="0"/>
              </a:spcBef>
              <a:spcAft>
                <a:spcPct val="0"/>
              </a:spcAft>
            </a:pPr>
            <a:endParaRPr lang="en-US" dirty="0">
              <a:solidFill>
                <a:prstClr val="black"/>
              </a:solidFill>
              <a:latin typeface="Arial"/>
              <a:ea typeface="ＭＳ Ｐゴシック"/>
              <a:cs typeface="Arial"/>
            </a:endParaRPr>
          </a:p>
        </p:txBody>
      </p:sp>
    </p:spTree>
    <p:extLst>
      <p:ext uri="{BB962C8B-B14F-4D97-AF65-F5344CB8AC3E}">
        <p14:creationId xmlns:p14="http://schemas.microsoft.com/office/powerpoint/2010/main" val="297669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Individual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639294"/>
            <a:ext cx="10363200" cy="4876800"/>
          </a:xfrm>
        </p:spPr>
        <p:txBody>
          <a:bodyPr anchor="t">
            <a:normAutofit/>
          </a:bodyPr>
          <a:lstStyle/>
          <a:p>
            <a:r>
              <a:rPr lang="en-US" sz="2800" dirty="0"/>
              <a:t>Not all debt is created equal</a:t>
            </a:r>
            <a:endParaRPr lang="en-US" sz="2600" dirty="0"/>
          </a:p>
          <a:p>
            <a:pPr lvl="2"/>
            <a:r>
              <a:rPr lang="en-US" sz="2400" dirty="0"/>
              <a:t>Return on education – Georgetown University Center on Education and the Workforce</a:t>
            </a:r>
          </a:p>
          <a:p>
            <a:pPr lvl="2"/>
            <a:endParaRPr lang="en-US" sz="2400" dirty="0"/>
          </a:p>
          <a:p>
            <a:pPr lvl="2"/>
            <a:r>
              <a:rPr lang="en-US" sz="2400" dirty="0"/>
              <a:t>Their website attempts to quantify the value of a college degree down the road</a:t>
            </a:r>
          </a:p>
          <a:p>
            <a:pPr lvl="2"/>
            <a:r>
              <a:rPr lang="en-US" sz="2400" dirty="0"/>
              <a:t>Net Present Value (NPV) - The net present value is how much a sum of money in the future is valued today. This metric includes costs, future earnings, and the length of time it would take to invest and earn a certain amount of money over a fixed horizon.</a:t>
            </a:r>
          </a:p>
          <a:p>
            <a:pPr lvl="2"/>
            <a:r>
              <a:rPr lang="en-US" sz="2400" dirty="0"/>
              <a:t>NOTE: This does NOT attempt to quantify the opportunity cost of not investing in postsecondary education</a:t>
            </a:r>
          </a:p>
          <a:p>
            <a:pPr lvl="2"/>
            <a:endParaRPr lang="en-US" sz="2400" dirty="0"/>
          </a:p>
        </p:txBody>
      </p:sp>
    </p:spTree>
    <p:extLst>
      <p:ext uri="{BB962C8B-B14F-4D97-AF65-F5344CB8AC3E}">
        <p14:creationId xmlns:p14="http://schemas.microsoft.com/office/powerpoint/2010/main" val="8216700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Individual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583635"/>
            <a:ext cx="10363200" cy="4114800"/>
          </a:xfrm>
        </p:spPr>
        <p:txBody>
          <a:bodyPr anchor="t">
            <a:normAutofit/>
          </a:bodyPr>
          <a:lstStyle/>
          <a:p>
            <a:r>
              <a:rPr lang="en-US" sz="2800" dirty="0"/>
              <a:t>Not all debt is created equal</a:t>
            </a:r>
          </a:p>
          <a:p>
            <a:pPr lvl="1"/>
            <a:r>
              <a:rPr lang="en-US" sz="2600" dirty="0"/>
              <a:t>Income increasing debt</a:t>
            </a:r>
          </a:p>
          <a:p>
            <a:pPr lvl="2"/>
            <a:r>
              <a:rPr lang="en-US" sz="2400" dirty="0"/>
              <a:t>Return on education</a:t>
            </a:r>
          </a:p>
          <a:p>
            <a:pPr lvl="3"/>
            <a:r>
              <a:rPr lang="en-US" sz="2200" dirty="0"/>
              <a:t>https://</a:t>
            </a:r>
            <a:r>
              <a:rPr lang="en-US" sz="2200" dirty="0" err="1"/>
              <a:t>cew.georgetown.edu</a:t>
            </a:r>
            <a:r>
              <a:rPr lang="en-US" sz="2200" dirty="0"/>
              <a:t>/</a:t>
            </a:r>
            <a:r>
              <a:rPr lang="en-US" sz="2200" dirty="0" err="1"/>
              <a:t>cew</a:t>
            </a:r>
            <a:r>
              <a:rPr lang="en-US" sz="2200" dirty="0"/>
              <a:t>-reports/</a:t>
            </a:r>
            <a:r>
              <a:rPr lang="en-US" sz="2200" dirty="0" err="1"/>
              <a:t>collegeroi</a:t>
            </a:r>
            <a:r>
              <a:rPr lang="en-US" sz="2200" dirty="0"/>
              <a:t>/</a:t>
            </a:r>
          </a:p>
        </p:txBody>
      </p:sp>
      <p:pic>
        <p:nvPicPr>
          <p:cNvPr id="5" name="Picture 4" descr="A screenshot of a cell phone&#10;&#10;Description automatically generated">
            <a:extLst>
              <a:ext uri="{FF2B5EF4-FFF2-40B4-BE49-F238E27FC236}">
                <a16:creationId xmlns:a16="http://schemas.microsoft.com/office/drawing/2014/main" id="{95DA0CF9-B98D-C443-B0A2-75E5E387CF42}"/>
              </a:ext>
            </a:extLst>
          </p:cNvPr>
          <p:cNvPicPr>
            <a:picLocks noChangeAspect="1"/>
          </p:cNvPicPr>
          <p:nvPr/>
        </p:nvPicPr>
        <p:blipFill>
          <a:blip r:embed="rId2"/>
          <a:stretch>
            <a:fillRect/>
          </a:stretch>
        </p:blipFill>
        <p:spPr>
          <a:xfrm>
            <a:off x="609259" y="3225581"/>
            <a:ext cx="11444918" cy="3632419"/>
          </a:xfrm>
          <a:prstGeom prst="rect">
            <a:avLst/>
          </a:prstGeom>
        </p:spPr>
      </p:pic>
    </p:spTree>
    <p:extLst>
      <p:ext uri="{BB962C8B-B14F-4D97-AF65-F5344CB8AC3E}">
        <p14:creationId xmlns:p14="http://schemas.microsoft.com/office/powerpoint/2010/main" val="136448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Individual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Not all debt is created equal</a:t>
            </a:r>
          </a:p>
          <a:p>
            <a:pPr lvl="1"/>
            <a:r>
              <a:rPr lang="en-US" sz="2600" dirty="0"/>
              <a:t>Income increasing debt</a:t>
            </a:r>
          </a:p>
          <a:p>
            <a:pPr lvl="2"/>
            <a:r>
              <a:rPr lang="en-US" sz="2400" dirty="0"/>
              <a:t>Return on education</a:t>
            </a:r>
          </a:p>
        </p:txBody>
      </p:sp>
      <p:pic>
        <p:nvPicPr>
          <p:cNvPr id="4" name="Picture 3">
            <a:extLst>
              <a:ext uri="{FF2B5EF4-FFF2-40B4-BE49-F238E27FC236}">
                <a16:creationId xmlns:a16="http://schemas.microsoft.com/office/drawing/2014/main" id="{E4E4A97A-E088-CD4D-A457-A182F1515BAD}"/>
              </a:ext>
            </a:extLst>
          </p:cNvPr>
          <p:cNvPicPr>
            <a:picLocks noChangeAspect="1"/>
          </p:cNvPicPr>
          <p:nvPr/>
        </p:nvPicPr>
        <p:blipFill>
          <a:blip r:embed="rId2"/>
          <a:stretch>
            <a:fillRect/>
          </a:stretch>
        </p:blipFill>
        <p:spPr>
          <a:xfrm>
            <a:off x="5615152" y="2957026"/>
            <a:ext cx="6576848" cy="3900974"/>
          </a:xfrm>
          <a:prstGeom prst="rect">
            <a:avLst/>
          </a:prstGeom>
        </p:spPr>
      </p:pic>
    </p:spTree>
    <p:extLst>
      <p:ext uri="{BB962C8B-B14F-4D97-AF65-F5344CB8AC3E}">
        <p14:creationId xmlns:p14="http://schemas.microsoft.com/office/powerpoint/2010/main" val="2248179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Individual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Not all debt is created equal</a:t>
            </a:r>
          </a:p>
          <a:p>
            <a:pPr lvl="1"/>
            <a:r>
              <a:rPr lang="en-US" sz="2600" dirty="0"/>
              <a:t>Income increasing debt</a:t>
            </a:r>
          </a:p>
          <a:p>
            <a:pPr lvl="2"/>
            <a:r>
              <a:rPr lang="en-US" sz="2400" dirty="0"/>
              <a:t>Return on education</a:t>
            </a:r>
          </a:p>
        </p:txBody>
      </p:sp>
      <p:pic>
        <p:nvPicPr>
          <p:cNvPr id="5" name="Picture 4">
            <a:extLst>
              <a:ext uri="{FF2B5EF4-FFF2-40B4-BE49-F238E27FC236}">
                <a16:creationId xmlns:a16="http://schemas.microsoft.com/office/drawing/2014/main" id="{7BCC5179-447C-C740-B2CF-31DC29EEDB95}"/>
              </a:ext>
            </a:extLst>
          </p:cNvPr>
          <p:cNvPicPr>
            <a:picLocks noChangeAspect="1"/>
          </p:cNvPicPr>
          <p:nvPr/>
        </p:nvPicPr>
        <p:blipFill>
          <a:blip r:embed="rId2"/>
          <a:stretch>
            <a:fillRect/>
          </a:stretch>
        </p:blipFill>
        <p:spPr>
          <a:xfrm>
            <a:off x="5371059" y="2707574"/>
            <a:ext cx="6820941" cy="4150426"/>
          </a:xfrm>
          <a:prstGeom prst="rect">
            <a:avLst/>
          </a:prstGeom>
        </p:spPr>
      </p:pic>
    </p:spTree>
    <p:extLst>
      <p:ext uri="{BB962C8B-B14F-4D97-AF65-F5344CB8AC3E}">
        <p14:creationId xmlns:p14="http://schemas.microsoft.com/office/powerpoint/2010/main" val="49023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4B5FCF3E-7AFC-47C5-BEDC-337BB6CA1B37}"/>
              </a:ext>
            </a:extLst>
          </p:cNvPr>
          <p:cNvGraphicFramePr>
            <a:graphicFrameLocks noChangeAspect="1"/>
          </p:cNvGraphicFramePr>
          <p:nvPr>
            <p:extLst>
              <p:ext uri="{D42A27DB-BD31-4B8C-83A1-F6EECF244321}">
                <p14:modId xmlns:p14="http://schemas.microsoft.com/office/powerpoint/2010/main" val="2966364344"/>
              </p:ext>
            </p:extLst>
          </p:nvPr>
        </p:nvGraphicFramePr>
        <p:xfrm>
          <a:off x="289168" y="1438030"/>
          <a:ext cx="11676185" cy="5717321"/>
        </p:xfrm>
        <a:graphic>
          <a:graphicData uri="http://schemas.openxmlformats.org/presentationml/2006/ole">
            <mc:AlternateContent xmlns:mc="http://schemas.openxmlformats.org/markup-compatibility/2006">
              <mc:Choice xmlns:v="urn:schemas-microsoft-com:vml" Requires="v">
                <p:oleObj spid="_x0000_s84998"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289168" y="1438030"/>
                        <a:ext cx="11676185" cy="5717321"/>
                      </a:xfrm>
                      <a:prstGeom prst="rect">
                        <a:avLst/>
                      </a:prstGeom>
                    </p:spPr>
                  </p:pic>
                </p:oleObj>
              </mc:Fallback>
            </mc:AlternateContent>
          </a:graphicData>
        </a:graphic>
      </p:graphicFrame>
    </p:spTree>
    <p:extLst>
      <p:ext uri="{BB962C8B-B14F-4D97-AF65-F5344CB8AC3E}">
        <p14:creationId xmlns:p14="http://schemas.microsoft.com/office/powerpoint/2010/main" val="3489779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095F9606-73C3-41D7-BA8F-770C203EB649}"/>
              </a:ext>
            </a:extLst>
          </p:cNvPr>
          <p:cNvGraphicFramePr>
            <a:graphicFrameLocks noChangeAspect="1"/>
          </p:cNvGraphicFramePr>
          <p:nvPr>
            <p:extLst>
              <p:ext uri="{D42A27DB-BD31-4B8C-83A1-F6EECF244321}">
                <p14:modId xmlns:p14="http://schemas.microsoft.com/office/powerpoint/2010/main" val="3103260801"/>
              </p:ext>
            </p:extLst>
          </p:nvPr>
        </p:nvGraphicFramePr>
        <p:xfrm>
          <a:off x="156306" y="1430215"/>
          <a:ext cx="11934093" cy="5639167"/>
        </p:xfrm>
        <a:graphic>
          <a:graphicData uri="http://schemas.openxmlformats.org/presentationml/2006/ole">
            <mc:AlternateContent xmlns:mc="http://schemas.openxmlformats.org/markup-compatibility/2006">
              <mc:Choice xmlns:v="urn:schemas-microsoft-com:vml" Requires="v">
                <p:oleObj spid="_x0000_s86022"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156306" y="1430215"/>
                        <a:ext cx="11934093" cy="5639167"/>
                      </a:xfrm>
                      <a:prstGeom prst="rect">
                        <a:avLst/>
                      </a:prstGeom>
                    </p:spPr>
                  </p:pic>
                </p:oleObj>
              </mc:Fallback>
            </mc:AlternateContent>
          </a:graphicData>
        </a:graphic>
      </p:graphicFrame>
    </p:spTree>
    <p:extLst>
      <p:ext uri="{BB962C8B-B14F-4D97-AF65-F5344CB8AC3E}">
        <p14:creationId xmlns:p14="http://schemas.microsoft.com/office/powerpoint/2010/main" val="3990633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B70E1D71-F4FA-4720-8B25-63F3246EDA1A}"/>
              </a:ext>
            </a:extLst>
          </p:cNvPr>
          <p:cNvGraphicFramePr>
            <a:graphicFrameLocks noChangeAspect="1"/>
          </p:cNvGraphicFramePr>
          <p:nvPr>
            <p:extLst>
              <p:ext uri="{D42A27DB-BD31-4B8C-83A1-F6EECF244321}">
                <p14:modId xmlns:p14="http://schemas.microsoft.com/office/powerpoint/2010/main" val="1589195337"/>
              </p:ext>
            </p:extLst>
          </p:nvPr>
        </p:nvGraphicFramePr>
        <p:xfrm>
          <a:off x="328245" y="1448166"/>
          <a:ext cx="11652739" cy="5597769"/>
        </p:xfrm>
        <a:graphic>
          <a:graphicData uri="http://schemas.openxmlformats.org/presentationml/2006/ole">
            <mc:AlternateContent xmlns:mc="http://schemas.openxmlformats.org/markup-compatibility/2006">
              <mc:Choice xmlns:v="urn:schemas-microsoft-com:vml" Requires="v">
                <p:oleObj spid="_x0000_s87046"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328245" y="1448166"/>
                        <a:ext cx="11652739" cy="5597769"/>
                      </a:xfrm>
                      <a:prstGeom prst="rect">
                        <a:avLst/>
                      </a:prstGeom>
                    </p:spPr>
                  </p:pic>
                </p:oleObj>
              </mc:Fallback>
            </mc:AlternateContent>
          </a:graphicData>
        </a:graphic>
      </p:graphicFrame>
    </p:spTree>
    <p:extLst>
      <p:ext uri="{BB962C8B-B14F-4D97-AF65-F5344CB8AC3E}">
        <p14:creationId xmlns:p14="http://schemas.microsoft.com/office/powerpoint/2010/main" val="2377366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CD58F2C7-7C6D-44B0-BF43-B76A6F0F1B85}"/>
              </a:ext>
            </a:extLst>
          </p:cNvPr>
          <p:cNvGraphicFramePr>
            <a:graphicFrameLocks noChangeAspect="1"/>
          </p:cNvGraphicFramePr>
          <p:nvPr>
            <p:extLst>
              <p:ext uri="{D42A27DB-BD31-4B8C-83A1-F6EECF244321}">
                <p14:modId xmlns:p14="http://schemas.microsoft.com/office/powerpoint/2010/main" val="3027291598"/>
              </p:ext>
            </p:extLst>
          </p:nvPr>
        </p:nvGraphicFramePr>
        <p:xfrm>
          <a:off x="93784" y="1463797"/>
          <a:ext cx="11957539" cy="5685692"/>
        </p:xfrm>
        <a:graphic>
          <a:graphicData uri="http://schemas.openxmlformats.org/presentationml/2006/ole">
            <mc:AlternateContent xmlns:mc="http://schemas.openxmlformats.org/markup-compatibility/2006">
              <mc:Choice xmlns:v="urn:schemas-microsoft-com:vml" Requires="v">
                <p:oleObj spid="_x0000_s88070"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93784" y="1463797"/>
                        <a:ext cx="11957539" cy="5685692"/>
                      </a:xfrm>
                      <a:prstGeom prst="rect">
                        <a:avLst/>
                      </a:prstGeom>
                    </p:spPr>
                  </p:pic>
                </p:oleObj>
              </mc:Fallback>
            </mc:AlternateContent>
          </a:graphicData>
        </a:graphic>
      </p:graphicFrame>
    </p:spTree>
    <p:extLst>
      <p:ext uri="{BB962C8B-B14F-4D97-AF65-F5344CB8AC3E}">
        <p14:creationId xmlns:p14="http://schemas.microsoft.com/office/powerpoint/2010/main" val="29745765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6DE57990-C478-40A1-88B3-9C07159395C9}"/>
              </a:ext>
            </a:extLst>
          </p:cNvPr>
          <p:cNvGraphicFramePr>
            <a:graphicFrameLocks noChangeAspect="1"/>
          </p:cNvGraphicFramePr>
          <p:nvPr>
            <p:extLst>
              <p:ext uri="{D42A27DB-BD31-4B8C-83A1-F6EECF244321}">
                <p14:modId xmlns:p14="http://schemas.microsoft.com/office/powerpoint/2010/main" val="3845827593"/>
              </p:ext>
            </p:extLst>
          </p:nvPr>
        </p:nvGraphicFramePr>
        <p:xfrm>
          <a:off x="117230" y="1448166"/>
          <a:ext cx="11902832" cy="5591908"/>
        </p:xfrm>
        <a:graphic>
          <a:graphicData uri="http://schemas.openxmlformats.org/presentationml/2006/ole">
            <mc:AlternateContent xmlns:mc="http://schemas.openxmlformats.org/markup-compatibility/2006">
              <mc:Choice xmlns:v="urn:schemas-microsoft-com:vml" Requires="v">
                <p:oleObj spid="_x0000_s89094"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117230" y="1448166"/>
                        <a:ext cx="11902832" cy="5591908"/>
                      </a:xfrm>
                      <a:prstGeom prst="rect">
                        <a:avLst/>
                      </a:prstGeom>
                    </p:spPr>
                  </p:pic>
                </p:oleObj>
              </mc:Fallback>
            </mc:AlternateContent>
          </a:graphicData>
        </a:graphic>
      </p:graphicFrame>
    </p:spTree>
    <p:extLst>
      <p:ext uri="{BB962C8B-B14F-4D97-AF65-F5344CB8AC3E}">
        <p14:creationId xmlns:p14="http://schemas.microsoft.com/office/powerpoint/2010/main" val="5811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79E9EAC0-B5BE-427C-87B2-58B8731E17C4}"/>
              </a:ext>
            </a:extLst>
          </p:cNvPr>
          <p:cNvGraphicFramePr>
            <a:graphicFrameLocks noChangeAspect="1"/>
          </p:cNvGraphicFramePr>
          <p:nvPr>
            <p:extLst>
              <p:ext uri="{D42A27DB-BD31-4B8C-83A1-F6EECF244321}">
                <p14:modId xmlns:p14="http://schemas.microsoft.com/office/powerpoint/2010/main" val="3905053209"/>
              </p:ext>
            </p:extLst>
          </p:nvPr>
        </p:nvGraphicFramePr>
        <p:xfrm>
          <a:off x="289169" y="1455982"/>
          <a:ext cx="11793416" cy="5545016"/>
        </p:xfrm>
        <a:graphic>
          <a:graphicData uri="http://schemas.openxmlformats.org/presentationml/2006/ole">
            <mc:AlternateContent xmlns:mc="http://schemas.openxmlformats.org/markup-compatibility/2006">
              <mc:Choice xmlns:v="urn:schemas-microsoft-com:vml" Requires="v">
                <p:oleObj spid="_x0000_s90118"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289169" y="1455982"/>
                        <a:ext cx="11793416" cy="5545016"/>
                      </a:xfrm>
                      <a:prstGeom prst="rect">
                        <a:avLst/>
                      </a:prstGeom>
                    </p:spPr>
                  </p:pic>
                </p:oleObj>
              </mc:Fallback>
            </mc:AlternateContent>
          </a:graphicData>
        </a:graphic>
      </p:graphicFrame>
    </p:spTree>
    <p:extLst>
      <p:ext uri="{BB962C8B-B14F-4D97-AF65-F5344CB8AC3E}">
        <p14:creationId xmlns:p14="http://schemas.microsoft.com/office/powerpoint/2010/main" val="4006618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7551" y="1061966"/>
            <a:ext cx="8229600" cy="1143000"/>
          </a:xfrm>
        </p:spPr>
        <p:txBody>
          <a:bodyPr rtlCol="0">
            <a:normAutofit/>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a:latin typeface="Calibri"/>
                <a:ea typeface="ＭＳ Ｐゴシック"/>
                <a:cs typeface="Calibri"/>
              </a:rPr>
              <a:t>Professional Development Certificate</a:t>
            </a:r>
            <a:endParaRPr lang="en-US" sz="4000">
              <a:effectLst>
                <a:glow>
                  <a:srgbClr val="4F81BD">
                    <a:alpha val="0"/>
                  </a:srgbClr>
                </a:glow>
                <a:outerShdw blurRad="50800" dist="50800" dir="5400000" algn="ctr" rotWithShape="0">
                  <a:srgbClr val="000000">
                    <a:alpha val="0"/>
                  </a:srgbClr>
                </a:outerShdw>
                <a:reflection stA="0" endPos="65000" dist="50800" dir="5400000" sy="-100000" algn="bl" rotWithShape="0"/>
              </a:effectLst>
              <a:ea typeface="ＭＳ Ｐゴシック"/>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2112956" y="2359260"/>
            <a:ext cx="8175171" cy="2862322"/>
          </a:xfrm>
          <a:prstGeom prst="rect">
            <a:avLst/>
          </a:prstGeom>
          <a:noFill/>
        </p:spPr>
        <p:txBody>
          <a:bodyPr wrap="square" rtlCol="0" anchor="t">
            <a:spAutoFit/>
          </a:bodyPr>
          <a:lstStyle/>
          <a:p>
            <a:pPr fontAlgn="base">
              <a:spcBef>
                <a:spcPct val="0"/>
              </a:spcBef>
              <a:spcAft>
                <a:spcPct val="0"/>
              </a:spcAft>
            </a:pPr>
            <a:r>
              <a:rPr lang="en-US" dirty="0">
                <a:solidFill>
                  <a:prstClr val="black"/>
                </a:solidFill>
                <a:latin typeface="Arial"/>
                <a:ea typeface="ＭＳ Ｐゴシック"/>
              </a:rPr>
              <a:t>To earn your professional development certificate for this webinar, you must:</a:t>
            </a:r>
          </a:p>
          <a:p>
            <a:pPr fontAlgn="base">
              <a:spcBef>
                <a:spcPct val="0"/>
              </a:spcBef>
              <a:spcAft>
                <a:spcPct val="0"/>
              </a:spcAft>
            </a:pPr>
            <a:endParaRPr lang="en-US" dirty="0">
              <a:solidFill>
                <a:prstClr val="black"/>
              </a:solidFill>
              <a:latin typeface="Arial"/>
              <a:ea typeface="ＭＳ Ｐゴシック"/>
            </a:endParaRPr>
          </a:p>
          <a:p>
            <a:pPr marL="285750" indent="-285750" fontAlgn="base">
              <a:spcBef>
                <a:spcPct val="0"/>
              </a:spcBef>
              <a:spcAft>
                <a:spcPct val="0"/>
              </a:spcAft>
              <a:buFont typeface="Arial"/>
              <a:buChar char="•"/>
            </a:pPr>
            <a:r>
              <a:rPr lang="en-US" dirty="0">
                <a:solidFill>
                  <a:prstClr val="black"/>
                </a:solidFill>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solidFill>
                  <a:prstClr val="black"/>
                </a:solidFill>
                <a:latin typeface="Arial"/>
                <a:ea typeface="ＭＳ Ｐゴシック"/>
              </a:rPr>
              <a:t>via e-mail within 24 hours.</a:t>
            </a:r>
          </a:p>
          <a:p>
            <a:pPr fontAlgn="base">
              <a:spcBef>
                <a:spcPct val="0"/>
              </a:spcBef>
              <a:spcAft>
                <a:spcPct val="0"/>
              </a:spcAft>
            </a:pPr>
            <a:endParaRPr lang="en-US" dirty="0">
              <a:solidFill>
                <a:prstClr val="black"/>
              </a:solidFill>
              <a:latin typeface="Arial"/>
              <a:ea typeface="ＭＳ Ｐゴシック"/>
            </a:endParaRPr>
          </a:p>
          <a:p>
            <a:pPr fontAlgn="base">
              <a:spcBef>
                <a:spcPct val="0"/>
              </a:spcBef>
              <a:spcAft>
                <a:spcPct val="0"/>
              </a:spcAft>
            </a:pPr>
            <a:r>
              <a:rPr lang="en-US" dirty="0">
                <a:solidFill>
                  <a:prstClr val="black"/>
                </a:solidFill>
                <a:latin typeface="Arial"/>
                <a:ea typeface="ＭＳ Ｐゴシック"/>
                <a:cs typeface="Arial"/>
              </a:rPr>
              <a:t>Accessing resources: </a:t>
            </a:r>
            <a:endParaRPr lang="en-US" dirty="0">
              <a:solidFill>
                <a:prstClr val="black"/>
              </a:solidFill>
              <a:latin typeface="Arial" pitchFamily="-108" charset="0"/>
              <a:ea typeface="ＭＳ Ｐゴシック" pitchFamily="-108" charset="-128"/>
            </a:endParaRPr>
          </a:p>
          <a:p>
            <a:pPr fontAlgn="base">
              <a:spcBef>
                <a:spcPct val="0"/>
              </a:spcBef>
              <a:spcAft>
                <a:spcPct val="0"/>
              </a:spcAft>
            </a:pPr>
            <a:endParaRPr lang="en-US" dirty="0">
              <a:solidFill>
                <a:prstClr val="black"/>
              </a:solidFill>
              <a:latin typeface="Arial" pitchFamily="-108" charset="0"/>
              <a:ea typeface="ＭＳ Ｐゴシック" pitchFamily="-108" charset="-128"/>
              <a:cs typeface="Arial"/>
            </a:endParaRPr>
          </a:p>
          <a:p>
            <a:pPr marL="285750" indent="-285750" fontAlgn="base">
              <a:spcBef>
                <a:spcPct val="0"/>
              </a:spcBef>
              <a:spcAft>
                <a:spcPct val="0"/>
              </a:spcAft>
              <a:buFont typeface="Arial,Sans-Serif"/>
              <a:buChar char="•"/>
            </a:pPr>
            <a:r>
              <a:rPr lang="en-US" dirty="0">
                <a:solidFill>
                  <a:prstClr val="black"/>
                </a:solidFill>
                <a:latin typeface="Arial"/>
                <a:ea typeface="ＭＳ Ｐゴシック"/>
                <a:cs typeface="Arial"/>
              </a:rPr>
              <a:t>You can now easily download presentations, lesson plan materials, and activities for each webinar from </a:t>
            </a:r>
            <a:r>
              <a:rPr lang="en-US" sz="1600" b="1" i="1" dirty="0">
                <a:solidFill>
                  <a:srgbClr val="005CB8"/>
                </a:solidFill>
                <a:latin typeface="Arial"/>
                <a:ea typeface="ＭＳ Ｐゴシック"/>
                <a:cs typeface="Arial"/>
                <a:hlinkClick r:id="rId3"/>
              </a:rPr>
              <a:t>EconEdLink.org/professional-development/</a:t>
            </a:r>
            <a:endParaRPr lang="en-US" sz="1600" b="1" i="1" dirty="0">
              <a:solidFill>
                <a:srgbClr val="005CB8"/>
              </a:solidFill>
              <a:latin typeface="Arial"/>
              <a:ea typeface="ＭＳ Ｐゴシック"/>
              <a:cs typeface="Arial"/>
            </a:endParaRPr>
          </a:p>
          <a:p>
            <a:pPr fontAlgn="base">
              <a:spcBef>
                <a:spcPct val="0"/>
              </a:spcBef>
              <a:spcAft>
                <a:spcPct val="0"/>
              </a:spcAft>
            </a:pPr>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2542223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429902CF-D946-425C-9D68-478F2E518BE7}"/>
              </a:ext>
            </a:extLst>
          </p:cNvPr>
          <p:cNvGraphicFramePr>
            <a:graphicFrameLocks noChangeAspect="1"/>
          </p:cNvGraphicFramePr>
          <p:nvPr>
            <p:extLst>
              <p:ext uri="{D42A27DB-BD31-4B8C-83A1-F6EECF244321}">
                <p14:modId xmlns:p14="http://schemas.microsoft.com/office/powerpoint/2010/main" val="184367509"/>
              </p:ext>
            </p:extLst>
          </p:nvPr>
        </p:nvGraphicFramePr>
        <p:xfrm>
          <a:off x="54707" y="1471613"/>
          <a:ext cx="11980985" cy="5499710"/>
        </p:xfrm>
        <a:graphic>
          <a:graphicData uri="http://schemas.openxmlformats.org/presentationml/2006/ole">
            <mc:AlternateContent xmlns:mc="http://schemas.openxmlformats.org/markup-compatibility/2006">
              <mc:Choice xmlns:v="urn:schemas-microsoft-com:vml" Requires="v">
                <p:oleObj spid="_x0000_s91142"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54707" y="1471613"/>
                        <a:ext cx="11980985" cy="5499710"/>
                      </a:xfrm>
                      <a:prstGeom prst="rect">
                        <a:avLst/>
                      </a:prstGeom>
                    </p:spPr>
                  </p:pic>
                </p:oleObj>
              </mc:Fallback>
            </mc:AlternateContent>
          </a:graphicData>
        </a:graphic>
      </p:graphicFrame>
    </p:spTree>
    <p:extLst>
      <p:ext uri="{BB962C8B-B14F-4D97-AF65-F5344CB8AC3E}">
        <p14:creationId xmlns:p14="http://schemas.microsoft.com/office/powerpoint/2010/main" val="21918300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8AE2629E-7718-4327-A723-834C5A00BFF9}"/>
              </a:ext>
            </a:extLst>
          </p:cNvPr>
          <p:cNvGraphicFramePr>
            <a:graphicFrameLocks noChangeAspect="1"/>
          </p:cNvGraphicFramePr>
          <p:nvPr>
            <p:extLst>
              <p:ext uri="{D42A27DB-BD31-4B8C-83A1-F6EECF244321}">
                <p14:modId xmlns:p14="http://schemas.microsoft.com/office/powerpoint/2010/main" val="2642814351"/>
              </p:ext>
            </p:extLst>
          </p:nvPr>
        </p:nvGraphicFramePr>
        <p:xfrm>
          <a:off x="-1" y="1440350"/>
          <a:ext cx="12020063" cy="5627077"/>
        </p:xfrm>
        <a:graphic>
          <a:graphicData uri="http://schemas.openxmlformats.org/presentationml/2006/ole">
            <mc:AlternateContent xmlns:mc="http://schemas.openxmlformats.org/markup-compatibility/2006">
              <mc:Choice xmlns:v="urn:schemas-microsoft-com:vml" Requires="v">
                <p:oleObj spid="_x0000_s92166"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1" y="1440350"/>
                        <a:ext cx="12020063" cy="5627077"/>
                      </a:xfrm>
                      <a:prstGeom prst="rect">
                        <a:avLst/>
                      </a:prstGeom>
                    </p:spPr>
                  </p:pic>
                </p:oleObj>
              </mc:Fallback>
            </mc:AlternateContent>
          </a:graphicData>
        </a:graphic>
      </p:graphicFrame>
    </p:spTree>
    <p:extLst>
      <p:ext uri="{BB962C8B-B14F-4D97-AF65-F5344CB8AC3E}">
        <p14:creationId xmlns:p14="http://schemas.microsoft.com/office/powerpoint/2010/main" val="20006755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9DA20750-84E7-4880-BA7E-3AEFEDACA3AF}"/>
              </a:ext>
            </a:extLst>
          </p:cNvPr>
          <p:cNvGraphicFramePr>
            <a:graphicFrameLocks noChangeAspect="1"/>
          </p:cNvGraphicFramePr>
          <p:nvPr>
            <p:extLst>
              <p:ext uri="{D42A27DB-BD31-4B8C-83A1-F6EECF244321}">
                <p14:modId xmlns:p14="http://schemas.microsoft.com/office/powerpoint/2010/main" val="161316367"/>
              </p:ext>
            </p:extLst>
          </p:nvPr>
        </p:nvGraphicFramePr>
        <p:xfrm>
          <a:off x="78154" y="1487242"/>
          <a:ext cx="11965354" cy="5662247"/>
        </p:xfrm>
        <a:graphic>
          <a:graphicData uri="http://schemas.openxmlformats.org/presentationml/2006/ole">
            <mc:AlternateContent xmlns:mc="http://schemas.openxmlformats.org/markup-compatibility/2006">
              <mc:Choice xmlns:v="urn:schemas-microsoft-com:vml" Requires="v">
                <p:oleObj spid="_x0000_s108550"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78154" y="1487242"/>
                        <a:ext cx="11965354" cy="5662247"/>
                      </a:xfrm>
                      <a:prstGeom prst="rect">
                        <a:avLst/>
                      </a:prstGeom>
                    </p:spPr>
                  </p:pic>
                </p:oleObj>
              </mc:Fallback>
            </mc:AlternateContent>
          </a:graphicData>
        </a:graphic>
      </p:graphicFrame>
    </p:spTree>
    <p:extLst>
      <p:ext uri="{BB962C8B-B14F-4D97-AF65-F5344CB8AC3E}">
        <p14:creationId xmlns:p14="http://schemas.microsoft.com/office/powerpoint/2010/main" val="4772488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F18B4F5E-E878-4CA3-B9E5-89FCBC116D61}"/>
              </a:ext>
            </a:extLst>
          </p:cNvPr>
          <p:cNvGraphicFramePr>
            <a:graphicFrameLocks noChangeAspect="1"/>
          </p:cNvGraphicFramePr>
          <p:nvPr>
            <p:extLst>
              <p:ext uri="{D42A27DB-BD31-4B8C-83A1-F6EECF244321}">
                <p14:modId xmlns:p14="http://schemas.microsoft.com/office/powerpoint/2010/main" val="1515919484"/>
              </p:ext>
            </p:extLst>
          </p:nvPr>
        </p:nvGraphicFramePr>
        <p:xfrm>
          <a:off x="117231" y="1541950"/>
          <a:ext cx="11957538" cy="5515341"/>
        </p:xfrm>
        <a:graphic>
          <a:graphicData uri="http://schemas.openxmlformats.org/presentationml/2006/ole">
            <mc:AlternateContent xmlns:mc="http://schemas.openxmlformats.org/markup-compatibility/2006">
              <mc:Choice xmlns:v="urn:schemas-microsoft-com:vml" Requires="v">
                <p:oleObj spid="_x0000_s121862"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117231" y="1541950"/>
                        <a:ext cx="11957538" cy="5515341"/>
                      </a:xfrm>
                      <a:prstGeom prst="rect">
                        <a:avLst/>
                      </a:prstGeom>
                    </p:spPr>
                  </p:pic>
                </p:oleObj>
              </mc:Fallback>
            </mc:AlternateContent>
          </a:graphicData>
        </a:graphic>
      </p:graphicFrame>
    </p:spTree>
    <p:extLst>
      <p:ext uri="{BB962C8B-B14F-4D97-AF65-F5344CB8AC3E}">
        <p14:creationId xmlns:p14="http://schemas.microsoft.com/office/powerpoint/2010/main" val="4056401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7328F071-8813-4C35-8800-9234D2FB81C4}"/>
              </a:ext>
            </a:extLst>
          </p:cNvPr>
          <p:cNvGraphicFramePr>
            <a:graphicFrameLocks noChangeAspect="1"/>
          </p:cNvGraphicFramePr>
          <p:nvPr>
            <p:extLst>
              <p:ext uri="{D42A27DB-BD31-4B8C-83A1-F6EECF244321}">
                <p14:modId xmlns:p14="http://schemas.microsoft.com/office/powerpoint/2010/main" val="3075359867"/>
              </p:ext>
            </p:extLst>
          </p:nvPr>
        </p:nvGraphicFramePr>
        <p:xfrm>
          <a:off x="85969" y="1487242"/>
          <a:ext cx="11988800" cy="5499711"/>
        </p:xfrm>
        <a:graphic>
          <a:graphicData uri="http://schemas.openxmlformats.org/presentationml/2006/ole">
            <mc:AlternateContent xmlns:mc="http://schemas.openxmlformats.org/markup-compatibility/2006">
              <mc:Choice xmlns:v="urn:schemas-microsoft-com:vml" Requires="v">
                <p:oleObj spid="_x0000_s122886"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85969" y="1487242"/>
                        <a:ext cx="11988800" cy="5499711"/>
                      </a:xfrm>
                      <a:prstGeom prst="rect">
                        <a:avLst/>
                      </a:prstGeom>
                    </p:spPr>
                  </p:pic>
                </p:oleObj>
              </mc:Fallback>
            </mc:AlternateContent>
          </a:graphicData>
        </a:graphic>
      </p:graphicFrame>
    </p:spTree>
    <p:extLst>
      <p:ext uri="{BB962C8B-B14F-4D97-AF65-F5344CB8AC3E}">
        <p14:creationId xmlns:p14="http://schemas.microsoft.com/office/powerpoint/2010/main" val="17254163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08A9043D-C215-423A-8125-D0D006330BDC}"/>
              </a:ext>
            </a:extLst>
          </p:cNvPr>
          <p:cNvGraphicFramePr>
            <a:graphicFrameLocks noChangeAspect="1"/>
          </p:cNvGraphicFramePr>
          <p:nvPr>
            <p:extLst>
              <p:ext uri="{D42A27DB-BD31-4B8C-83A1-F6EECF244321}">
                <p14:modId xmlns:p14="http://schemas.microsoft.com/office/powerpoint/2010/main" val="4061687276"/>
              </p:ext>
            </p:extLst>
          </p:nvPr>
        </p:nvGraphicFramePr>
        <p:xfrm>
          <a:off x="85968" y="1440352"/>
          <a:ext cx="11973169" cy="5568462"/>
        </p:xfrm>
        <a:graphic>
          <a:graphicData uri="http://schemas.openxmlformats.org/presentationml/2006/ole">
            <mc:AlternateContent xmlns:mc="http://schemas.openxmlformats.org/markup-compatibility/2006">
              <mc:Choice xmlns:v="urn:schemas-microsoft-com:vml" Requires="v">
                <p:oleObj spid="_x0000_s123910"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85968" y="1440352"/>
                        <a:ext cx="11973169" cy="5568462"/>
                      </a:xfrm>
                      <a:prstGeom prst="rect">
                        <a:avLst/>
                      </a:prstGeom>
                    </p:spPr>
                  </p:pic>
                </p:oleObj>
              </mc:Fallback>
            </mc:AlternateContent>
          </a:graphicData>
        </a:graphic>
      </p:graphicFrame>
    </p:spTree>
    <p:extLst>
      <p:ext uri="{BB962C8B-B14F-4D97-AF65-F5344CB8AC3E}">
        <p14:creationId xmlns:p14="http://schemas.microsoft.com/office/powerpoint/2010/main" val="9751525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CF9F9991-41E9-411C-BBAC-01677E83A1E3}"/>
              </a:ext>
            </a:extLst>
          </p:cNvPr>
          <p:cNvGraphicFramePr>
            <a:graphicFrameLocks noChangeAspect="1"/>
          </p:cNvGraphicFramePr>
          <p:nvPr>
            <p:extLst>
              <p:ext uri="{D42A27DB-BD31-4B8C-83A1-F6EECF244321}">
                <p14:modId xmlns:p14="http://schemas.microsoft.com/office/powerpoint/2010/main" val="4217452328"/>
              </p:ext>
            </p:extLst>
          </p:nvPr>
        </p:nvGraphicFramePr>
        <p:xfrm>
          <a:off x="140676" y="1479429"/>
          <a:ext cx="11871569" cy="5615354"/>
        </p:xfrm>
        <a:graphic>
          <a:graphicData uri="http://schemas.openxmlformats.org/presentationml/2006/ole">
            <mc:AlternateContent xmlns:mc="http://schemas.openxmlformats.org/markup-compatibility/2006">
              <mc:Choice xmlns:v="urn:schemas-microsoft-com:vml" Requires="v">
                <p:oleObj spid="_x0000_s124934"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140676" y="1479429"/>
                        <a:ext cx="11871569" cy="5615354"/>
                      </a:xfrm>
                      <a:prstGeom prst="rect">
                        <a:avLst/>
                      </a:prstGeom>
                    </p:spPr>
                  </p:pic>
                </p:oleObj>
              </mc:Fallback>
            </mc:AlternateContent>
          </a:graphicData>
        </a:graphic>
      </p:graphicFrame>
    </p:spTree>
    <p:extLst>
      <p:ext uri="{BB962C8B-B14F-4D97-AF65-F5344CB8AC3E}">
        <p14:creationId xmlns:p14="http://schemas.microsoft.com/office/powerpoint/2010/main" val="899229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D5CE132A-CF76-444A-8757-0A813DFE1F28}"/>
              </a:ext>
            </a:extLst>
          </p:cNvPr>
          <p:cNvGraphicFramePr>
            <a:graphicFrameLocks noChangeAspect="1"/>
          </p:cNvGraphicFramePr>
          <p:nvPr>
            <p:extLst>
              <p:ext uri="{D42A27DB-BD31-4B8C-83A1-F6EECF244321}">
                <p14:modId xmlns:p14="http://schemas.microsoft.com/office/powerpoint/2010/main" val="1017758408"/>
              </p:ext>
            </p:extLst>
          </p:nvPr>
        </p:nvGraphicFramePr>
        <p:xfrm>
          <a:off x="195383" y="1448167"/>
          <a:ext cx="11855940" cy="5624756"/>
        </p:xfrm>
        <a:graphic>
          <a:graphicData uri="http://schemas.openxmlformats.org/presentationml/2006/ole">
            <mc:AlternateContent xmlns:mc="http://schemas.openxmlformats.org/markup-compatibility/2006">
              <mc:Choice xmlns:v="urn:schemas-microsoft-com:vml" Requires="v">
                <p:oleObj spid="_x0000_s125958" name="Acrobat Document" r:id="rId3" imgW="5486400" imgH="4114800" progId="AcroExch.Document.DC">
                  <p:embed/>
                </p:oleObj>
              </mc:Choice>
              <mc:Fallback>
                <p:oleObj name="Acrobat Document" r:id="rId3" imgW="5486400" imgH="4114800" progId="AcroExch.Document.DC">
                  <p:embed/>
                  <p:pic>
                    <p:nvPicPr>
                      <p:cNvPr id="0" name=""/>
                      <p:cNvPicPr/>
                      <p:nvPr/>
                    </p:nvPicPr>
                    <p:blipFill>
                      <a:blip r:embed="rId4"/>
                      <a:stretch>
                        <a:fillRect/>
                      </a:stretch>
                    </p:blipFill>
                    <p:spPr>
                      <a:xfrm>
                        <a:off x="195383" y="1448167"/>
                        <a:ext cx="11855940" cy="5624756"/>
                      </a:xfrm>
                      <a:prstGeom prst="rect">
                        <a:avLst/>
                      </a:prstGeom>
                    </p:spPr>
                  </p:pic>
                </p:oleObj>
              </mc:Fallback>
            </mc:AlternateContent>
          </a:graphicData>
        </a:graphic>
      </p:graphicFrame>
    </p:spTree>
    <p:extLst>
      <p:ext uri="{BB962C8B-B14F-4D97-AF65-F5344CB8AC3E}">
        <p14:creationId xmlns:p14="http://schemas.microsoft.com/office/powerpoint/2010/main" val="2928363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pic>
        <p:nvPicPr>
          <p:cNvPr id="4" name="Picture 3" descr="Chart, histogram&#10;&#10;Description automatically generated">
            <a:extLst>
              <a:ext uri="{FF2B5EF4-FFF2-40B4-BE49-F238E27FC236}">
                <a16:creationId xmlns:a16="http://schemas.microsoft.com/office/drawing/2014/main" id="{ADC07E95-A1D3-43AE-B375-BB87A722E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81" y="1435925"/>
            <a:ext cx="11989438" cy="5658640"/>
          </a:xfrm>
          <a:prstGeom prst="rect">
            <a:avLst/>
          </a:prstGeom>
        </p:spPr>
      </p:pic>
    </p:spTree>
    <p:extLst>
      <p:ext uri="{BB962C8B-B14F-4D97-AF65-F5344CB8AC3E}">
        <p14:creationId xmlns:p14="http://schemas.microsoft.com/office/powerpoint/2010/main" val="32174724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Individual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Debt and inequality</a:t>
            </a:r>
          </a:p>
          <a:p>
            <a:pPr lvl="1"/>
            <a:r>
              <a:rPr lang="en-US" sz="2600" dirty="0"/>
              <a:t>Back to the Life Cycle model</a:t>
            </a:r>
          </a:p>
        </p:txBody>
      </p:sp>
      <p:sp>
        <p:nvSpPr>
          <p:cNvPr id="5" name="Rectangle 4">
            <a:extLst>
              <a:ext uri="{FF2B5EF4-FFF2-40B4-BE49-F238E27FC236}">
                <a16:creationId xmlns:a16="http://schemas.microsoft.com/office/drawing/2014/main" id="{3962C49A-BC90-994B-951B-D9726F82063B}"/>
              </a:ext>
            </a:extLst>
          </p:cNvPr>
          <p:cNvSpPr/>
          <p:nvPr/>
        </p:nvSpPr>
        <p:spPr>
          <a:xfrm>
            <a:off x="8105140" y="2212664"/>
            <a:ext cx="889231" cy="347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ell phone&#10;&#10;Description automatically generated">
            <a:extLst>
              <a:ext uri="{FF2B5EF4-FFF2-40B4-BE49-F238E27FC236}">
                <a16:creationId xmlns:a16="http://schemas.microsoft.com/office/drawing/2014/main" id="{320E372C-F428-0540-9B50-3A54FD9F8DCA}"/>
              </a:ext>
            </a:extLst>
          </p:cNvPr>
          <p:cNvPicPr>
            <a:picLocks noChangeAspect="1"/>
          </p:cNvPicPr>
          <p:nvPr/>
        </p:nvPicPr>
        <p:blipFill>
          <a:blip r:embed="rId3"/>
          <a:stretch>
            <a:fillRect/>
          </a:stretch>
        </p:blipFill>
        <p:spPr>
          <a:xfrm>
            <a:off x="5305926" y="2082985"/>
            <a:ext cx="6886074" cy="4775015"/>
          </a:xfrm>
          <a:prstGeom prst="rect">
            <a:avLst/>
          </a:prstGeom>
        </p:spPr>
      </p:pic>
    </p:spTree>
    <p:extLst>
      <p:ext uri="{BB962C8B-B14F-4D97-AF65-F5344CB8AC3E}">
        <p14:creationId xmlns:p14="http://schemas.microsoft.com/office/powerpoint/2010/main" val="2256710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Agenda for Today’s Session</a:t>
            </a:r>
          </a:p>
        </p:txBody>
      </p:sp>
      <p:sp>
        <p:nvSpPr>
          <p:cNvPr id="3" name="TextBox 2"/>
          <p:cNvSpPr txBox="1"/>
          <p:nvPr/>
        </p:nvSpPr>
        <p:spPr>
          <a:xfrm>
            <a:off x="258792" y="1716657"/>
            <a:ext cx="11611155" cy="5823454"/>
          </a:xfrm>
          <a:prstGeom prst="rect">
            <a:avLst/>
          </a:prstGeom>
          <a:noFill/>
        </p:spPr>
        <p:txBody>
          <a:bodyPr wrap="square" rtlCol="0">
            <a:spAutoFit/>
          </a:bodyPr>
          <a:lstStyle/>
          <a:p>
            <a:pPr marL="857250" indent="-857250">
              <a:buFont typeface="Wingdings" panose="05000000000000000000" pitchFamily="2" charset="2"/>
              <a:buChar char="Ø"/>
            </a:pPr>
            <a:r>
              <a:rPr lang="en-US" sz="3600" b="1" dirty="0">
                <a:solidFill>
                  <a:srgbClr val="FF0000"/>
                </a:solidFill>
              </a:rPr>
              <a:t>Household Debt </a:t>
            </a:r>
            <a:r>
              <a:rPr lang="en-US" sz="3600" dirty="0"/>
              <a:t>– What are the economic theories, what does the data tell us, and has the pandemic strengthened or changed the existing patterns?</a:t>
            </a:r>
          </a:p>
          <a:p>
            <a:pPr marL="857250" indent="-857250">
              <a:buFont typeface="Wingdings" panose="05000000000000000000" pitchFamily="2" charset="2"/>
              <a:buChar char="Ø"/>
            </a:pPr>
            <a:r>
              <a:rPr lang="en-US" sz="3600" b="1" dirty="0">
                <a:solidFill>
                  <a:srgbClr val="FF0000"/>
                </a:solidFill>
              </a:rPr>
              <a:t>Corporate Debt </a:t>
            </a:r>
            <a:r>
              <a:rPr lang="en-US" sz="3600" dirty="0"/>
              <a:t>– How and why have levels of corporate debt changed over the past 20 years, and what are the risk and rewards for companies and stockholders for those decisions?</a:t>
            </a:r>
          </a:p>
          <a:p>
            <a:pPr marL="857250" indent="-857250">
              <a:buFont typeface="Wingdings" panose="05000000000000000000" pitchFamily="2" charset="2"/>
              <a:buChar char="Ø"/>
            </a:pPr>
            <a:r>
              <a:rPr lang="en-US" sz="3600" b="1" dirty="0">
                <a:solidFill>
                  <a:srgbClr val="FF0000"/>
                </a:solidFill>
              </a:rPr>
              <a:t>Government Debt </a:t>
            </a:r>
            <a:r>
              <a:rPr lang="en-US" sz="3600" dirty="0"/>
              <a:t>– A very short look at the potential impact of government spending on the first two groups</a:t>
            </a:r>
          </a:p>
          <a:p>
            <a:pPr marL="857250" indent="-857250">
              <a:lnSpc>
                <a:spcPct val="150000"/>
              </a:lnSpc>
              <a:buFont typeface="Wingdings" panose="05000000000000000000" pitchFamily="2" charset="2"/>
              <a:buChar char="Ø"/>
            </a:pPr>
            <a:endParaRPr lang="en-US" sz="3600" dirty="0"/>
          </a:p>
        </p:txBody>
      </p:sp>
    </p:spTree>
    <p:extLst>
      <p:ext uri="{BB962C8B-B14F-4D97-AF65-F5344CB8AC3E}">
        <p14:creationId xmlns:p14="http://schemas.microsoft.com/office/powerpoint/2010/main" val="2255096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Individual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Debt and inequality</a:t>
            </a:r>
          </a:p>
          <a:p>
            <a:pPr lvl="1"/>
            <a:r>
              <a:rPr lang="en-US" sz="2600" dirty="0"/>
              <a:t>Back to the Life Cycle model</a:t>
            </a:r>
          </a:p>
        </p:txBody>
      </p:sp>
      <p:pic>
        <p:nvPicPr>
          <p:cNvPr id="8" name="Picture 7" descr="A close up of a building&#10;&#10;Description automatically generated">
            <a:extLst>
              <a:ext uri="{FF2B5EF4-FFF2-40B4-BE49-F238E27FC236}">
                <a16:creationId xmlns:a16="http://schemas.microsoft.com/office/drawing/2014/main" id="{2B403C02-C2A7-274D-AB2F-E95C07811177}"/>
              </a:ext>
            </a:extLst>
          </p:cNvPr>
          <p:cNvPicPr>
            <a:picLocks noChangeAspect="1"/>
          </p:cNvPicPr>
          <p:nvPr/>
        </p:nvPicPr>
        <p:blipFill>
          <a:blip r:embed="rId2"/>
          <a:stretch>
            <a:fillRect/>
          </a:stretch>
        </p:blipFill>
        <p:spPr>
          <a:xfrm>
            <a:off x="5260929" y="2153653"/>
            <a:ext cx="6931071" cy="4704347"/>
          </a:xfrm>
          <a:prstGeom prst="rect">
            <a:avLst/>
          </a:prstGeom>
        </p:spPr>
      </p:pic>
    </p:spTree>
    <p:extLst>
      <p:ext uri="{BB962C8B-B14F-4D97-AF65-F5344CB8AC3E}">
        <p14:creationId xmlns:p14="http://schemas.microsoft.com/office/powerpoint/2010/main" val="5540529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Individual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Debt and inequality</a:t>
            </a:r>
          </a:p>
          <a:p>
            <a:pPr lvl="1"/>
            <a:r>
              <a:rPr lang="en-US" sz="2600" dirty="0"/>
              <a:t>Back to the Life Cycle model</a:t>
            </a:r>
          </a:p>
        </p:txBody>
      </p:sp>
      <p:pic>
        <p:nvPicPr>
          <p:cNvPr id="4" name="Picture 3" descr="A screenshot of a cell phone&#10;&#10;Description automatically generated">
            <a:extLst>
              <a:ext uri="{FF2B5EF4-FFF2-40B4-BE49-F238E27FC236}">
                <a16:creationId xmlns:a16="http://schemas.microsoft.com/office/drawing/2014/main" id="{543CDACE-5544-C546-9045-24D698755F13}"/>
              </a:ext>
            </a:extLst>
          </p:cNvPr>
          <p:cNvPicPr>
            <a:picLocks noChangeAspect="1"/>
          </p:cNvPicPr>
          <p:nvPr/>
        </p:nvPicPr>
        <p:blipFill>
          <a:blip r:embed="rId2"/>
          <a:stretch>
            <a:fillRect/>
          </a:stretch>
        </p:blipFill>
        <p:spPr>
          <a:xfrm>
            <a:off x="5462337" y="2072956"/>
            <a:ext cx="6748938" cy="4785044"/>
          </a:xfrm>
          <a:prstGeom prst="rect">
            <a:avLst/>
          </a:prstGeom>
        </p:spPr>
      </p:pic>
    </p:spTree>
    <p:extLst>
      <p:ext uri="{BB962C8B-B14F-4D97-AF65-F5344CB8AC3E}">
        <p14:creationId xmlns:p14="http://schemas.microsoft.com/office/powerpoint/2010/main" val="480001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Individual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Debt and inequality</a:t>
            </a:r>
          </a:p>
          <a:p>
            <a:pPr lvl="1"/>
            <a:r>
              <a:rPr lang="en-US" sz="2600" dirty="0"/>
              <a:t>Back to the Life Cycle model</a:t>
            </a:r>
          </a:p>
        </p:txBody>
      </p:sp>
      <p:sp>
        <p:nvSpPr>
          <p:cNvPr id="7" name="Rectangle 6">
            <a:extLst>
              <a:ext uri="{FF2B5EF4-FFF2-40B4-BE49-F238E27FC236}">
                <a16:creationId xmlns:a16="http://schemas.microsoft.com/office/drawing/2014/main" id="{F84D924D-0110-374A-9442-1FD831D066A5}"/>
              </a:ext>
            </a:extLst>
          </p:cNvPr>
          <p:cNvSpPr/>
          <p:nvPr/>
        </p:nvSpPr>
        <p:spPr>
          <a:xfrm>
            <a:off x="9093476" y="5015690"/>
            <a:ext cx="546028" cy="209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C5006E22-7ADE-254E-82FB-517F89547EF5}"/>
              </a:ext>
            </a:extLst>
          </p:cNvPr>
          <p:cNvPicPr>
            <a:picLocks noChangeAspect="1"/>
          </p:cNvPicPr>
          <p:nvPr/>
        </p:nvPicPr>
        <p:blipFill>
          <a:blip r:embed="rId2"/>
          <a:stretch>
            <a:fillRect/>
          </a:stretch>
        </p:blipFill>
        <p:spPr>
          <a:xfrm>
            <a:off x="5116978" y="2349925"/>
            <a:ext cx="7049862" cy="4508075"/>
          </a:xfrm>
          <a:prstGeom prst="rect">
            <a:avLst/>
          </a:prstGeom>
        </p:spPr>
      </p:pic>
    </p:spTree>
    <p:extLst>
      <p:ext uri="{BB962C8B-B14F-4D97-AF65-F5344CB8AC3E}">
        <p14:creationId xmlns:p14="http://schemas.microsoft.com/office/powerpoint/2010/main" val="34305913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Individual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Lessons on individual debt</a:t>
            </a:r>
          </a:p>
          <a:p>
            <a:pPr lvl="1"/>
            <a:r>
              <a:rPr lang="en-US" sz="2600" dirty="0"/>
              <a:t>Is debt “bad?”</a:t>
            </a:r>
          </a:p>
          <a:p>
            <a:pPr lvl="1"/>
            <a:r>
              <a:rPr lang="en-US" sz="2600" dirty="0"/>
              <a:t>How much is too much?</a:t>
            </a:r>
          </a:p>
          <a:p>
            <a:pPr lvl="1"/>
            <a:r>
              <a:rPr lang="en-US" sz="2600" dirty="0"/>
              <a:t>Leverage increases rewards and risks</a:t>
            </a:r>
          </a:p>
          <a:p>
            <a:pPr lvl="1"/>
            <a:r>
              <a:rPr lang="en-US" sz="2600" dirty="0"/>
              <a:t>Financial markets likely contribute to  inequality</a:t>
            </a:r>
          </a:p>
        </p:txBody>
      </p:sp>
    </p:spTree>
    <p:extLst>
      <p:ext uri="{BB962C8B-B14F-4D97-AF65-F5344CB8AC3E}">
        <p14:creationId xmlns:p14="http://schemas.microsoft.com/office/powerpoint/2010/main" val="1664111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pic>
        <p:nvPicPr>
          <p:cNvPr id="4" name="Picture 3" descr="A person smiling in a car&#10;&#10;Description automatically generated with low confidence">
            <a:extLst>
              <a:ext uri="{FF2B5EF4-FFF2-40B4-BE49-F238E27FC236}">
                <a16:creationId xmlns:a16="http://schemas.microsoft.com/office/drawing/2014/main" id="{B4EC2903-5123-4EF3-9D70-591DADA002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253" y="1551597"/>
            <a:ext cx="4123470" cy="5780565"/>
          </a:xfrm>
          <a:prstGeom prst="rect">
            <a:avLst/>
          </a:prstGeom>
        </p:spPr>
      </p:pic>
      <p:graphicFrame>
        <p:nvGraphicFramePr>
          <p:cNvPr id="5" name="Object 4">
            <a:extLst>
              <a:ext uri="{FF2B5EF4-FFF2-40B4-BE49-F238E27FC236}">
                <a16:creationId xmlns:a16="http://schemas.microsoft.com/office/drawing/2014/main" id="{A24D8830-0B22-4011-97D8-C97269262363}"/>
              </a:ext>
            </a:extLst>
          </p:cNvPr>
          <p:cNvGraphicFramePr>
            <a:graphicFrameLocks noChangeAspect="1"/>
          </p:cNvGraphicFramePr>
          <p:nvPr>
            <p:extLst>
              <p:ext uri="{D42A27DB-BD31-4B8C-83A1-F6EECF244321}">
                <p14:modId xmlns:p14="http://schemas.microsoft.com/office/powerpoint/2010/main" val="2285412366"/>
              </p:ext>
            </p:extLst>
          </p:nvPr>
        </p:nvGraphicFramePr>
        <p:xfrm>
          <a:off x="5181600" y="1606917"/>
          <a:ext cx="6861908" cy="6034087"/>
        </p:xfrm>
        <a:graphic>
          <a:graphicData uri="http://schemas.openxmlformats.org/presentationml/2006/ole">
            <mc:AlternateContent xmlns:mc="http://schemas.openxmlformats.org/markup-compatibility/2006">
              <mc:Choice xmlns:v="urn:schemas-microsoft-com:vml" Requires="v">
                <p:oleObj spid="_x0000_s134150" name="Acrobat Document" r:id="rId4" imgW="4663440" imgH="6034757" progId="AcroExch.Document.DC">
                  <p:embed/>
                </p:oleObj>
              </mc:Choice>
              <mc:Fallback>
                <p:oleObj name="Acrobat Document" r:id="rId4" imgW="4663440" imgH="6034757" progId="AcroExch.Document.DC">
                  <p:embed/>
                  <p:pic>
                    <p:nvPicPr>
                      <p:cNvPr id="0" name=""/>
                      <p:cNvPicPr/>
                      <p:nvPr/>
                    </p:nvPicPr>
                    <p:blipFill>
                      <a:blip r:embed="rId5"/>
                      <a:stretch>
                        <a:fillRect/>
                      </a:stretch>
                    </p:blipFill>
                    <p:spPr>
                      <a:xfrm>
                        <a:off x="5181600" y="1606917"/>
                        <a:ext cx="6861908" cy="6034087"/>
                      </a:xfrm>
                      <a:prstGeom prst="rect">
                        <a:avLst/>
                      </a:prstGeom>
                    </p:spPr>
                  </p:pic>
                </p:oleObj>
              </mc:Fallback>
            </mc:AlternateContent>
          </a:graphicData>
        </a:graphic>
      </p:graphicFrame>
    </p:spTree>
    <p:extLst>
      <p:ext uri="{BB962C8B-B14F-4D97-AF65-F5344CB8AC3E}">
        <p14:creationId xmlns:p14="http://schemas.microsoft.com/office/powerpoint/2010/main" val="10171580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84217CBE-1E5C-4763-A0B1-B89D62FC7404}"/>
              </a:ext>
            </a:extLst>
          </p:cNvPr>
          <p:cNvGraphicFramePr>
            <a:graphicFrameLocks noChangeAspect="1"/>
          </p:cNvGraphicFramePr>
          <p:nvPr>
            <p:extLst>
              <p:ext uri="{D42A27DB-BD31-4B8C-83A1-F6EECF244321}">
                <p14:modId xmlns:p14="http://schemas.microsoft.com/office/powerpoint/2010/main" val="897271038"/>
              </p:ext>
            </p:extLst>
          </p:nvPr>
        </p:nvGraphicFramePr>
        <p:xfrm>
          <a:off x="6096000" y="1513132"/>
          <a:ext cx="5989636" cy="6034087"/>
        </p:xfrm>
        <a:graphic>
          <a:graphicData uri="http://schemas.openxmlformats.org/presentationml/2006/ole">
            <mc:AlternateContent xmlns:mc="http://schemas.openxmlformats.org/markup-compatibility/2006">
              <mc:Choice xmlns:v="urn:schemas-microsoft-com:vml" Requires="v">
                <p:oleObj spid="_x0000_s135179" name="Acrobat Document" r:id="rId3" imgW="4663440" imgH="6034757" progId="AcroExch.Document.DC">
                  <p:embed/>
                </p:oleObj>
              </mc:Choice>
              <mc:Fallback>
                <p:oleObj name="Acrobat Document" r:id="rId3" imgW="4663440" imgH="6034757" progId="AcroExch.Document.DC">
                  <p:embed/>
                  <p:pic>
                    <p:nvPicPr>
                      <p:cNvPr id="0" name=""/>
                      <p:cNvPicPr/>
                      <p:nvPr/>
                    </p:nvPicPr>
                    <p:blipFill>
                      <a:blip r:embed="rId4"/>
                      <a:stretch>
                        <a:fillRect/>
                      </a:stretch>
                    </p:blipFill>
                    <p:spPr>
                      <a:xfrm>
                        <a:off x="6096000" y="1513132"/>
                        <a:ext cx="5989636" cy="6034087"/>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00165A1-F7C9-47DE-8DF8-387D8C7419A6}"/>
              </a:ext>
            </a:extLst>
          </p:cNvPr>
          <p:cNvGraphicFramePr>
            <a:graphicFrameLocks noChangeAspect="1"/>
          </p:cNvGraphicFramePr>
          <p:nvPr>
            <p:extLst>
              <p:ext uri="{D42A27DB-BD31-4B8C-83A1-F6EECF244321}">
                <p14:modId xmlns:p14="http://schemas.microsoft.com/office/powerpoint/2010/main" val="3231299865"/>
              </p:ext>
            </p:extLst>
          </p:nvPr>
        </p:nvGraphicFramePr>
        <p:xfrm>
          <a:off x="0" y="1513131"/>
          <a:ext cx="6307015" cy="6034087"/>
        </p:xfrm>
        <a:graphic>
          <a:graphicData uri="http://schemas.openxmlformats.org/presentationml/2006/ole">
            <mc:AlternateContent xmlns:mc="http://schemas.openxmlformats.org/markup-compatibility/2006">
              <mc:Choice xmlns:v="urn:schemas-microsoft-com:vml" Requires="v">
                <p:oleObj spid="_x0000_s135180" name="Acrobat Document" r:id="rId5" imgW="4663440" imgH="6034757" progId="AcroExch.Document.DC">
                  <p:embed/>
                </p:oleObj>
              </mc:Choice>
              <mc:Fallback>
                <p:oleObj name="Acrobat Document" r:id="rId5" imgW="4663440" imgH="6034757" progId="AcroExch.Document.DC">
                  <p:embed/>
                  <p:pic>
                    <p:nvPicPr>
                      <p:cNvPr id="0" name=""/>
                      <p:cNvPicPr/>
                      <p:nvPr/>
                    </p:nvPicPr>
                    <p:blipFill>
                      <a:blip r:embed="rId6"/>
                      <a:stretch>
                        <a:fillRect/>
                      </a:stretch>
                    </p:blipFill>
                    <p:spPr>
                      <a:xfrm>
                        <a:off x="0" y="1513131"/>
                        <a:ext cx="6307015" cy="6034087"/>
                      </a:xfrm>
                      <a:prstGeom prst="rect">
                        <a:avLst/>
                      </a:prstGeom>
                    </p:spPr>
                  </p:pic>
                </p:oleObj>
              </mc:Fallback>
            </mc:AlternateContent>
          </a:graphicData>
        </a:graphic>
      </p:graphicFrame>
    </p:spTree>
    <p:extLst>
      <p:ext uri="{BB962C8B-B14F-4D97-AF65-F5344CB8AC3E}">
        <p14:creationId xmlns:p14="http://schemas.microsoft.com/office/powerpoint/2010/main" val="33073222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8D71B966-C222-478C-B7A0-DD538E5A72DA}"/>
              </a:ext>
            </a:extLst>
          </p:cNvPr>
          <p:cNvGraphicFramePr>
            <a:graphicFrameLocks noChangeAspect="1"/>
          </p:cNvGraphicFramePr>
          <p:nvPr>
            <p:extLst>
              <p:ext uri="{D42A27DB-BD31-4B8C-83A1-F6EECF244321}">
                <p14:modId xmlns:p14="http://schemas.microsoft.com/office/powerpoint/2010/main" val="584728941"/>
              </p:ext>
            </p:extLst>
          </p:nvPr>
        </p:nvGraphicFramePr>
        <p:xfrm>
          <a:off x="231410" y="1442793"/>
          <a:ext cx="5442559" cy="6034087"/>
        </p:xfrm>
        <a:graphic>
          <a:graphicData uri="http://schemas.openxmlformats.org/presentationml/2006/ole">
            <mc:AlternateContent xmlns:mc="http://schemas.openxmlformats.org/markup-compatibility/2006">
              <mc:Choice xmlns:v="urn:schemas-microsoft-com:vml" Requires="v">
                <p:oleObj spid="_x0000_s136203" name="Acrobat Document" r:id="rId3" imgW="4663440" imgH="6034757" progId="AcroExch.Document.DC">
                  <p:embed/>
                </p:oleObj>
              </mc:Choice>
              <mc:Fallback>
                <p:oleObj name="Acrobat Document" r:id="rId3" imgW="4663440" imgH="6034757" progId="AcroExch.Document.DC">
                  <p:embed/>
                  <p:pic>
                    <p:nvPicPr>
                      <p:cNvPr id="0" name=""/>
                      <p:cNvPicPr/>
                      <p:nvPr/>
                    </p:nvPicPr>
                    <p:blipFill>
                      <a:blip r:embed="rId4"/>
                      <a:stretch>
                        <a:fillRect/>
                      </a:stretch>
                    </p:blipFill>
                    <p:spPr>
                      <a:xfrm>
                        <a:off x="231410" y="1442793"/>
                        <a:ext cx="5442559" cy="6034087"/>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AA3317D-DBA0-480E-87E8-13D93E480A7B}"/>
              </a:ext>
            </a:extLst>
          </p:cNvPr>
          <p:cNvGraphicFramePr>
            <a:graphicFrameLocks noChangeAspect="1"/>
          </p:cNvGraphicFramePr>
          <p:nvPr>
            <p:extLst>
              <p:ext uri="{D42A27DB-BD31-4B8C-83A1-F6EECF244321}">
                <p14:modId xmlns:p14="http://schemas.microsoft.com/office/powerpoint/2010/main" val="2183169092"/>
              </p:ext>
            </p:extLst>
          </p:nvPr>
        </p:nvGraphicFramePr>
        <p:xfrm>
          <a:off x="5780332" y="1442793"/>
          <a:ext cx="5958376" cy="6034087"/>
        </p:xfrm>
        <a:graphic>
          <a:graphicData uri="http://schemas.openxmlformats.org/presentationml/2006/ole">
            <mc:AlternateContent xmlns:mc="http://schemas.openxmlformats.org/markup-compatibility/2006">
              <mc:Choice xmlns:v="urn:schemas-microsoft-com:vml" Requires="v">
                <p:oleObj spid="_x0000_s136204" name="Acrobat Document" r:id="rId5" imgW="4663440" imgH="6034757" progId="AcroExch.Document.DC">
                  <p:embed/>
                </p:oleObj>
              </mc:Choice>
              <mc:Fallback>
                <p:oleObj name="Acrobat Document" r:id="rId5" imgW="4663440" imgH="6034757" progId="AcroExch.Document.DC">
                  <p:embed/>
                  <p:pic>
                    <p:nvPicPr>
                      <p:cNvPr id="0" name=""/>
                      <p:cNvPicPr/>
                      <p:nvPr/>
                    </p:nvPicPr>
                    <p:blipFill>
                      <a:blip r:embed="rId6"/>
                      <a:stretch>
                        <a:fillRect/>
                      </a:stretch>
                    </p:blipFill>
                    <p:spPr>
                      <a:xfrm>
                        <a:off x="5780332" y="1442793"/>
                        <a:ext cx="5958376" cy="6034087"/>
                      </a:xfrm>
                      <a:prstGeom prst="rect">
                        <a:avLst/>
                      </a:prstGeom>
                    </p:spPr>
                  </p:pic>
                </p:oleObj>
              </mc:Fallback>
            </mc:AlternateContent>
          </a:graphicData>
        </a:graphic>
      </p:graphicFrame>
    </p:spTree>
    <p:extLst>
      <p:ext uri="{BB962C8B-B14F-4D97-AF65-F5344CB8AC3E}">
        <p14:creationId xmlns:p14="http://schemas.microsoft.com/office/powerpoint/2010/main" val="3063537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graphicFrame>
        <p:nvGraphicFramePr>
          <p:cNvPr id="3" name="Object 2">
            <a:extLst>
              <a:ext uri="{FF2B5EF4-FFF2-40B4-BE49-F238E27FC236}">
                <a16:creationId xmlns:a16="http://schemas.microsoft.com/office/drawing/2014/main" id="{79E9EAC0-B5BE-427C-87B2-58B8731E17C4}"/>
              </a:ext>
            </a:extLst>
          </p:cNvPr>
          <p:cNvGraphicFramePr>
            <a:graphicFrameLocks noChangeAspect="1"/>
          </p:cNvGraphicFramePr>
          <p:nvPr/>
        </p:nvGraphicFramePr>
        <p:xfrm>
          <a:off x="289169" y="1455982"/>
          <a:ext cx="11793416" cy="5545016"/>
        </p:xfrm>
        <a:graphic>
          <a:graphicData uri="http://schemas.openxmlformats.org/presentationml/2006/ole">
            <mc:AlternateContent xmlns:mc="http://schemas.openxmlformats.org/markup-compatibility/2006">
              <mc:Choice xmlns:v="urn:schemas-microsoft-com:vml" Requires="v">
                <p:oleObj spid="_x0000_s137222" name="Acrobat Document" r:id="rId3" imgW="5486400" imgH="4114800" progId="AcroExch.Document.DC">
                  <p:embed/>
                </p:oleObj>
              </mc:Choice>
              <mc:Fallback>
                <p:oleObj name="Acrobat Document" r:id="rId3" imgW="5486400" imgH="4114800" progId="AcroExch.Document.DC">
                  <p:embed/>
                  <p:pic>
                    <p:nvPicPr>
                      <p:cNvPr id="3" name="Object 2">
                        <a:extLst>
                          <a:ext uri="{FF2B5EF4-FFF2-40B4-BE49-F238E27FC236}">
                            <a16:creationId xmlns:a16="http://schemas.microsoft.com/office/drawing/2014/main" id="{79E9EAC0-B5BE-427C-87B2-58B8731E17C4}"/>
                          </a:ext>
                        </a:extLst>
                      </p:cNvPr>
                      <p:cNvPicPr/>
                      <p:nvPr/>
                    </p:nvPicPr>
                    <p:blipFill>
                      <a:blip r:embed="rId4"/>
                      <a:stretch>
                        <a:fillRect/>
                      </a:stretch>
                    </p:blipFill>
                    <p:spPr>
                      <a:xfrm>
                        <a:off x="289169" y="1455982"/>
                        <a:ext cx="11793416" cy="5545016"/>
                      </a:xfrm>
                      <a:prstGeom prst="rect">
                        <a:avLst/>
                      </a:prstGeom>
                    </p:spPr>
                  </p:pic>
                </p:oleObj>
              </mc:Fallback>
            </mc:AlternateContent>
          </a:graphicData>
        </a:graphic>
      </p:graphicFrame>
    </p:spTree>
    <p:extLst>
      <p:ext uri="{BB962C8B-B14F-4D97-AF65-F5344CB8AC3E}">
        <p14:creationId xmlns:p14="http://schemas.microsoft.com/office/powerpoint/2010/main" val="458322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a:latin typeface="Book Antiqua" panose="02040602050305030304" pitchFamily="18" charset="0"/>
              </a:rPr>
              <a:t>Individual debt</a:t>
            </a:r>
            <a:endParaRPr lang="en-US" sz="4800" b="1" dirty="0">
              <a:latin typeface="Book Antiqua" panose="02040602050305030304" pitchFamily="18" charset="0"/>
            </a:endParaRPr>
          </a:p>
        </p:txBody>
      </p:sp>
      <p:pic>
        <p:nvPicPr>
          <p:cNvPr id="4" name="Content Placeholder 3" descr="Graphical user interface, text, application, email&#10;&#10;Description automatically generated">
            <a:extLst>
              <a:ext uri="{FF2B5EF4-FFF2-40B4-BE49-F238E27FC236}">
                <a16:creationId xmlns:a16="http://schemas.microsoft.com/office/drawing/2014/main" id="{8506A643-0370-4F07-AAD5-BB497F241268}"/>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33897" y="1505805"/>
            <a:ext cx="11886165" cy="5221287"/>
          </a:xfrm>
        </p:spPr>
      </p:pic>
    </p:spTree>
    <p:extLst>
      <p:ext uri="{BB962C8B-B14F-4D97-AF65-F5344CB8AC3E}">
        <p14:creationId xmlns:p14="http://schemas.microsoft.com/office/powerpoint/2010/main" val="37558554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Economic Concept #2</a:t>
            </a:r>
          </a:p>
        </p:txBody>
      </p:sp>
      <p:sp>
        <p:nvSpPr>
          <p:cNvPr id="3" name="TextBox 2"/>
          <p:cNvSpPr txBox="1"/>
          <p:nvPr/>
        </p:nvSpPr>
        <p:spPr>
          <a:xfrm>
            <a:off x="107872" y="2604424"/>
            <a:ext cx="11611155" cy="2499467"/>
          </a:xfrm>
          <a:prstGeom prst="rect">
            <a:avLst/>
          </a:prstGeom>
          <a:noFill/>
        </p:spPr>
        <p:txBody>
          <a:bodyPr wrap="square" rtlCol="0">
            <a:spAutoFit/>
          </a:bodyPr>
          <a:lstStyle/>
          <a:p>
            <a:pPr algn="ctr">
              <a:lnSpc>
                <a:spcPct val="150000"/>
              </a:lnSpc>
            </a:pPr>
            <a:r>
              <a:rPr lang="en-US" sz="7200" dirty="0"/>
              <a:t>Corporate Debt</a:t>
            </a:r>
          </a:p>
          <a:p>
            <a:pPr marL="857250" indent="-857250">
              <a:lnSpc>
                <a:spcPct val="150000"/>
              </a:lnSpc>
              <a:buFont typeface="Wingdings" panose="05000000000000000000" pitchFamily="2" charset="2"/>
              <a:buChar char="Ø"/>
            </a:pPr>
            <a:endParaRPr lang="en-US" sz="3600" dirty="0"/>
          </a:p>
        </p:txBody>
      </p:sp>
    </p:spTree>
    <p:extLst>
      <p:ext uri="{BB962C8B-B14F-4D97-AF65-F5344CB8AC3E}">
        <p14:creationId xmlns:p14="http://schemas.microsoft.com/office/powerpoint/2010/main" val="363300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Objectives</a:t>
            </a:r>
          </a:p>
        </p:txBody>
      </p:sp>
      <p:sp>
        <p:nvSpPr>
          <p:cNvPr id="3" name="TextBox 2"/>
          <p:cNvSpPr txBox="1"/>
          <p:nvPr/>
        </p:nvSpPr>
        <p:spPr>
          <a:xfrm>
            <a:off x="258791" y="2100705"/>
            <a:ext cx="11611155" cy="4489691"/>
          </a:xfrm>
          <a:prstGeom prst="rect">
            <a:avLst/>
          </a:prstGeom>
          <a:noFill/>
        </p:spPr>
        <p:txBody>
          <a:bodyPr wrap="square" rtlCol="0">
            <a:spAutoFit/>
          </a:bodyPr>
          <a:lstStyle/>
          <a:p>
            <a:pPr marL="742950" indent="-742950">
              <a:lnSpc>
                <a:spcPct val="107000"/>
              </a:lnSpc>
              <a:spcAft>
                <a:spcPts val="800"/>
              </a:spcAft>
              <a:buAutoNum type="arabicParenR"/>
            </a:pPr>
            <a:r>
              <a:rPr lang="en-US" sz="3200" dirty="0">
                <a:latin typeface="Calibri" panose="020F0502020204030204" pitchFamily="34" charset="0"/>
                <a:ea typeface="Calibri" panose="020F0502020204030204" pitchFamily="34" charset="0"/>
                <a:cs typeface="Times New Roman" panose="02020603050405020304" pitchFamily="18" charset="0"/>
              </a:rPr>
              <a:t>Teachers will understand similarities and differences in types of household debt and their risks/rewards.</a:t>
            </a:r>
            <a:endParaRPr lang="en-US" sz="3200" i="1" dirty="0">
              <a:latin typeface="Calibri" panose="020F0502020204030204" pitchFamily="34" charset="0"/>
              <a:ea typeface="Calibri" panose="020F0502020204030204" pitchFamily="34" charset="0"/>
              <a:cs typeface="Times New Roman" panose="02020603050405020304" pitchFamily="18" charset="0"/>
            </a:endParaRPr>
          </a:p>
          <a:p>
            <a:pPr marL="742950" indent="-742950">
              <a:lnSpc>
                <a:spcPct val="107000"/>
              </a:lnSpc>
              <a:spcAft>
                <a:spcPts val="800"/>
              </a:spcAft>
              <a:buAutoNum type="arabicParenR"/>
            </a:pPr>
            <a:r>
              <a:rPr lang="en-US" sz="3200" dirty="0">
                <a:latin typeface="Calibri" panose="020F0502020204030204" pitchFamily="34" charset="0"/>
                <a:ea typeface="Calibri" panose="020F0502020204030204" pitchFamily="34" charset="0"/>
                <a:cs typeface="Times New Roman" panose="02020603050405020304" pitchFamily="18" charset="0"/>
              </a:rPr>
              <a:t>Teachers will understand some of the positive and negative impacts of the COVID-19 pandemic on personal and corporate debt levels and risks</a:t>
            </a:r>
          </a:p>
          <a:p>
            <a:pPr marL="742950" indent="-742950">
              <a:lnSpc>
                <a:spcPct val="107000"/>
              </a:lnSpc>
              <a:spcAft>
                <a:spcPts val="800"/>
              </a:spcAft>
              <a:buAutoNum type="arabicParenR"/>
            </a:pPr>
            <a:r>
              <a:rPr lang="en-US" sz="3200" dirty="0">
                <a:latin typeface="Calibri" panose="020F0502020204030204" pitchFamily="34" charset="0"/>
                <a:ea typeface="Calibri" panose="020F0502020204030204" pitchFamily="34" charset="0"/>
                <a:cs typeface="Times New Roman" panose="02020603050405020304" pitchFamily="18" charset="0"/>
              </a:rPr>
              <a:t>Teachers will learn about lessons/activities related to personal and government debt and the tradeoff decisions typically made for each type of debt.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72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pic>
        <p:nvPicPr>
          <p:cNvPr id="4" name="Picture 3" descr="Chart&#10;&#10;Description automatically generated">
            <a:extLst>
              <a:ext uri="{FF2B5EF4-FFF2-40B4-BE49-F238E27FC236}">
                <a16:creationId xmlns:a16="http://schemas.microsoft.com/office/drawing/2014/main" id="{B4184934-E830-447D-864B-85D0DA08DF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7406"/>
            <a:ext cx="12192000" cy="6144019"/>
          </a:xfrm>
          <a:prstGeom prst="rect">
            <a:avLst/>
          </a:prstGeom>
        </p:spPr>
      </p:pic>
    </p:spTree>
    <p:extLst>
      <p:ext uri="{BB962C8B-B14F-4D97-AF65-F5344CB8AC3E}">
        <p14:creationId xmlns:p14="http://schemas.microsoft.com/office/powerpoint/2010/main" val="2003511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pic>
        <p:nvPicPr>
          <p:cNvPr id="4" name="Picture 3" descr="Chart&#10;&#10;Description automatically generated">
            <a:extLst>
              <a:ext uri="{FF2B5EF4-FFF2-40B4-BE49-F238E27FC236}">
                <a16:creationId xmlns:a16="http://schemas.microsoft.com/office/drawing/2014/main" id="{A23D41EE-29FC-4C0E-846D-550AB4C7D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28359"/>
            <a:ext cx="12068176" cy="6144016"/>
          </a:xfrm>
          <a:prstGeom prst="rect">
            <a:avLst/>
          </a:prstGeom>
        </p:spPr>
      </p:pic>
    </p:spTree>
    <p:extLst>
      <p:ext uri="{BB962C8B-B14F-4D97-AF65-F5344CB8AC3E}">
        <p14:creationId xmlns:p14="http://schemas.microsoft.com/office/powerpoint/2010/main" val="16623028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pic>
        <p:nvPicPr>
          <p:cNvPr id="4" name="Picture 3" descr="Graphical user interface, logo&#10;&#10;Description automatically generated with medium confidence">
            <a:extLst>
              <a:ext uri="{FF2B5EF4-FFF2-40B4-BE49-F238E27FC236}">
                <a16:creationId xmlns:a16="http://schemas.microsoft.com/office/drawing/2014/main" id="{F43CBFD8-C76D-4E5C-955C-B78C02DBC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3" y="1497413"/>
            <a:ext cx="11981547" cy="5618158"/>
          </a:xfrm>
          <a:prstGeom prst="rect">
            <a:avLst/>
          </a:prstGeom>
        </p:spPr>
      </p:pic>
    </p:spTree>
    <p:extLst>
      <p:ext uri="{BB962C8B-B14F-4D97-AF65-F5344CB8AC3E}">
        <p14:creationId xmlns:p14="http://schemas.microsoft.com/office/powerpoint/2010/main" val="26295110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3" name="TextBox 2">
            <a:extLst>
              <a:ext uri="{FF2B5EF4-FFF2-40B4-BE49-F238E27FC236}">
                <a16:creationId xmlns:a16="http://schemas.microsoft.com/office/drawing/2014/main" id="{27908435-1D6E-4D23-BC22-23996E643CBD}"/>
              </a:ext>
            </a:extLst>
          </p:cNvPr>
          <p:cNvSpPr txBox="1"/>
          <p:nvPr/>
        </p:nvSpPr>
        <p:spPr>
          <a:xfrm>
            <a:off x="91440" y="1666240"/>
            <a:ext cx="11988800" cy="5078313"/>
          </a:xfrm>
          <a:prstGeom prst="rect">
            <a:avLst/>
          </a:prstGeom>
          <a:noFill/>
        </p:spPr>
        <p:txBody>
          <a:bodyPr wrap="square" rtlCol="0">
            <a:spAutoFit/>
          </a:bodyPr>
          <a:lstStyle/>
          <a:p>
            <a:r>
              <a:rPr lang="en-US" sz="3200" dirty="0"/>
              <a:t>Debt Capital</a:t>
            </a:r>
          </a:p>
          <a:p>
            <a:pPr marL="285750" indent="-285750">
              <a:buFont typeface="Wingdings" panose="05000000000000000000" pitchFamily="2" charset="2"/>
              <a:buChar char="§"/>
            </a:pPr>
            <a:r>
              <a:rPr lang="en-US" sz="2000" dirty="0"/>
              <a:t>Debt financing is capital acquired through the borrowing of funds to be repaid at a later date. Common types of debt are loans and credit. </a:t>
            </a:r>
          </a:p>
          <a:p>
            <a:pPr marL="285750" indent="-285750">
              <a:buFont typeface="Wingdings" panose="05000000000000000000" pitchFamily="2" charset="2"/>
              <a:buChar char="§"/>
            </a:pPr>
            <a:r>
              <a:rPr lang="en-US" sz="2000" dirty="0"/>
              <a:t>The benefit of debt financing is that it allows a business to leverage a small amount of money into a much larger sum, enabling more rapid growth than might otherwise be possible.</a:t>
            </a:r>
          </a:p>
          <a:p>
            <a:pPr marL="285750" indent="-285750">
              <a:buFont typeface="Wingdings" panose="05000000000000000000" pitchFamily="2" charset="2"/>
              <a:buChar char="§"/>
            </a:pPr>
            <a:r>
              <a:rPr lang="en-US" sz="2000" dirty="0"/>
              <a:t>In addition, payments on debt are generally tax-deductible.</a:t>
            </a:r>
          </a:p>
          <a:p>
            <a:pPr marL="285750" indent="-285750">
              <a:buFont typeface="Wingdings" panose="05000000000000000000" pitchFamily="2" charset="2"/>
              <a:buChar char="§"/>
            </a:pPr>
            <a:endParaRPr lang="en-US" sz="2000" dirty="0"/>
          </a:p>
          <a:p>
            <a:r>
              <a:rPr lang="en-US" sz="3200" dirty="0"/>
              <a:t>Equity Capital</a:t>
            </a:r>
          </a:p>
          <a:p>
            <a:pPr marL="285750" indent="-285750">
              <a:buFont typeface="Wingdings" panose="05000000000000000000" pitchFamily="2" charset="2"/>
              <a:buChar char="§"/>
            </a:pPr>
            <a:r>
              <a:rPr lang="en-US" sz="2000" dirty="0"/>
              <a:t>Equity financing refers to funds generated by the sale of stock. The main benefit of equity financing is that funds need not be repaid. </a:t>
            </a:r>
          </a:p>
          <a:p>
            <a:pPr marL="285750" indent="-285750">
              <a:buFont typeface="Wingdings" panose="05000000000000000000" pitchFamily="2" charset="2"/>
              <a:buChar char="§"/>
            </a:pPr>
            <a:r>
              <a:rPr lang="en-US" sz="2000" dirty="0"/>
              <a:t>Shareholders purchase stock with the understanding that they then own a small stake in the business. The business is then beholden to shareholders and must generate consistent profits in order to maintain a healthy stock valuation and pay dividends. </a:t>
            </a:r>
          </a:p>
          <a:p>
            <a:pPr marL="285750" indent="-285750">
              <a:buFont typeface="Wingdings" panose="05000000000000000000" pitchFamily="2" charset="2"/>
              <a:buChar char="§"/>
            </a:pPr>
            <a:r>
              <a:rPr lang="en-US" sz="2000" dirty="0"/>
              <a:t>Since equity financing is a greater risk to the investor than debt financing is to the lender, the cost of equity is often higher than the cost of debt.</a:t>
            </a:r>
          </a:p>
        </p:txBody>
      </p:sp>
    </p:spTree>
    <p:extLst>
      <p:ext uri="{BB962C8B-B14F-4D97-AF65-F5344CB8AC3E}">
        <p14:creationId xmlns:p14="http://schemas.microsoft.com/office/powerpoint/2010/main" val="14437809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Why is “operating” debt needed?</a:t>
            </a:r>
          </a:p>
          <a:p>
            <a:pPr lvl="1"/>
            <a:r>
              <a:rPr lang="en-US" sz="2600" dirty="0"/>
              <a:t>Sally’s Widget Emporium</a:t>
            </a:r>
          </a:p>
          <a:p>
            <a:pPr lvl="2"/>
            <a:r>
              <a:rPr lang="en-US" sz="2000" dirty="0"/>
              <a:t>Monthly expenses</a:t>
            </a:r>
          </a:p>
          <a:p>
            <a:pPr lvl="3"/>
            <a:r>
              <a:rPr lang="en-US" sz="2000" dirty="0"/>
              <a:t>$50,000 employee compensation</a:t>
            </a:r>
          </a:p>
          <a:p>
            <a:pPr lvl="3"/>
            <a:r>
              <a:rPr lang="en-US" sz="2000" dirty="0"/>
              <a:t>$20,000 fixed facility expense</a:t>
            </a:r>
          </a:p>
          <a:p>
            <a:pPr lvl="3"/>
            <a:r>
              <a:rPr lang="en-US" sz="2000" dirty="0"/>
              <a:t>$100,000 purchase of inputs</a:t>
            </a:r>
          </a:p>
          <a:p>
            <a:pPr lvl="2"/>
            <a:r>
              <a:rPr lang="en-US" sz="2000" dirty="0"/>
              <a:t>Monthly sales</a:t>
            </a:r>
          </a:p>
          <a:p>
            <a:pPr lvl="3"/>
            <a:r>
              <a:rPr lang="en-US" sz="2000" dirty="0"/>
              <a:t>$200,000</a:t>
            </a:r>
          </a:p>
          <a:p>
            <a:pPr lvl="1"/>
            <a:r>
              <a:rPr lang="en-US" sz="2600" dirty="0"/>
              <a:t>Is Sally’s profitable?</a:t>
            </a:r>
          </a:p>
          <a:p>
            <a:pPr lvl="2"/>
            <a:r>
              <a:rPr lang="en-US" sz="2000" dirty="0"/>
              <a:t>$200,000 – ($50,000 + $20,000 + $100,000)</a:t>
            </a:r>
          </a:p>
          <a:p>
            <a:pPr lvl="2"/>
            <a:r>
              <a:rPr lang="en-US" sz="2000" dirty="0"/>
              <a:t>Monthly operating profit = $30,000</a:t>
            </a:r>
          </a:p>
          <a:p>
            <a:pPr lvl="1"/>
            <a:endParaRPr lang="en-US" sz="2200" dirty="0"/>
          </a:p>
        </p:txBody>
      </p:sp>
    </p:spTree>
    <p:extLst>
      <p:ext uri="{BB962C8B-B14F-4D97-AF65-F5344CB8AC3E}">
        <p14:creationId xmlns:p14="http://schemas.microsoft.com/office/powerpoint/2010/main" val="31226774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4079631" cy="4114800"/>
          </a:xfrm>
        </p:spPr>
        <p:txBody>
          <a:bodyPr anchor="t">
            <a:normAutofit/>
          </a:bodyPr>
          <a:lstStyle/>
          <a:p>
            <a:r>
              <a:rPr lang="en-US" sz="2800" dirty="0"/>
              <a:t>Why is “operating” debt needed?</a:t>
            </a:r>
          </a:p>
          <a:p>
            <a:pPr lvl="1"/>
            <a:r>
              <a:rPr lang="en-US" sz="2600" dirty="0"/>
              <a:t>The timing problem</a:t>
            </a:r>
          </a:p>
          <a:p>
            <a:pPr lvl="1"/>
            <a:endParaRPr lang="en-US" sz="2200" dirty="0"/>
          </a:p>
        </p:txBody>
      </p:sp>
      <p:pic>
        <p:nvPicPr>
          <p:cNvPr id="4" name="Picture 3" descr="A picture containing text, man&#10;&#10;Description automatically generated">
            <a:extLst>
              <a:ext uri="{FF2B5EF4-FFF2-40B4-BE49-F238E27FC236}">
                <a16:creationId xmlns:a16="http://schemas.microsoft.com/office/drawing/2014/main" id="{623D35FF-D5B3-9748-BDF2-9ACA40809DFE}"/>
              </a:ext>
            </a:extLst>
          </p:cNvPr>
          <p:cNvPicPr>
            <a:picLocks noChangeAspect="1"/>
          </p:cNvPicPr>
          <p:nvPr/>
        </p:nvPicPr>
        <p:blipFill>
          <a:blip r:embed="rId3"/>
          <a:stretch>
            <a:fillRect/>
          </a:stretch>
        </p:blipFill>
        <p:spPr>
          <a:xfrm>
            <a:off x="4983927" y="1967994"/>
            <a:ext cx="6998079" cy="4745039"/>
          </a:xfrm>
          <a:prstGeom prst="rect">
            <a:avLst/>
          </a:prstGeom>
        </p:spPr>
      </p:pic>
    </p:spTree>
    <p:extLst>
      <p:ext uri="{BB962C8B-B14F-4D97-AF65-F5344CB8AC3E}">
        <p14:creationId xmlns:p14="http://schemas.microsoft.com/office/powerpoint/2010/main" val="23038146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3993662" cy="4114800"/>
          </a:xfrm>
        </p:spPr>
        <p:txBody>
          <a:bodyPr anchor="t">
            <a:normAutofit/>
          </a:bodyPr>
          <a:lstStyle/>
          <a:p>
            <a:r>
              <a:rPr lang="en-US" sz="2800" dirty="0"/>
              <a:t>Why is “operating” debt needed?</a:t>
            </a:r>
          </a:p>
          <a:p>
            <a:pPr lvl="1"/>
            <a:r>
              <a:rPr lang="en-US" sz="2600" dirty="0"/>
              <a:t>Short-term downturn</a:t>
            </a:r>
          </a:p>
          <a:p>
            <a:pPr lvl="1"/>
            <a:endParaRPr lang="en-US" sz="2200" dirty="0"/>
          </a:p>
        </p:txBody>
      </p:sp>
      <p:pic>
        <p:nvPicPr>
          <p:cNvPr id="5" name="Picture 4">
            <a:extLst>
              <a:ext uri="{FF2B5EF4-FFF2-40B4-BE49-F238E27FC236}">
                <a16:creationId xmlns:a16="http://schemas.microsoft.com/office/drawing/2014/main" id="{60E61F63-11C2-4442-B837-6A54CEDCB251}"/>
              </a:ext>
            </a:extLst>
          </p:cNvPr>
          <p:cNvPicPr>
            <a:picLocks noChangeAspect="1"/>
          </p:cNvPicPr>
          <p:nvPr/>
        </p:nvPicPr>
        <p:blipFill>
          <a:blip r:embed="rId3"/>
          <a:stretch>
            <a:fillRect/>
          </a:stretch>
        </p:blipFill>
        <p:spPr>
          <a:xfrm>
            <a:off x="4813541" y="1924308"/>
            <a:ext cx="6950995" cy="4796334"/>
          </a:xfrm>
          <a:prstGeom prst="rect">
            <a:avLst/>
          </a:prstGeom>
        </p:spPr>
      </p:pic>
    </p:spTree>
    <p:extLst>
      <p:ext uri="{BB962C8B-B14F-4D97-AF65-F5344CB8AC3E}">
        <p14:creationId xmlns:p14="http://schemas.microsoft.com/office/powerpoint/2010/main" val="340459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4134338" cy="4114800"/>
          </a:xfrm>
        </p:spPr>
        <p:txBody>
          <a:bodyPr anchor="t">
            <a:normAutofit/>
          </a:bodyPr>
          <a:lstStyle/>
          <a:p>
            <a:r>
              <a:rPr lang="en-US" sz="2800" dirty="0"/>
              <a:t>Why is “operating” debt needed?</a:t>
            </a:r>
          </a:p>
          <a:p>
            <a:pPr lvl="1"/>
            <a:r>
              <a:rPr lang="en-US" sz="2600" dirty="0"/>
              <a:t>Delayed payment</a:t>
            </a:r>
          </a:p>
          <a:p>
            <a:pPr lvl="1"/>
            <a:endParaRPr lang="en-US" sz="2200" dirty="0"/>
          </a:p>
        </p:txBody>
      </p:sp>
      <p:pic>
        <p:nvPicPr>
          <p:cNvPr id="8" name="Picture 7" descr="A picture containing text, map, man&#10;&#10;Description automatically generated">
            <a:extLst>
              <a:ext uri="{FF2B5EF4-FFF2-40B4-BE49-F238E27FC236}">
                <a16:creationId xmlns:a16="http://schemas.microsoft.com/office/drawing/2014/main" id="{004B5FB3-0AC5-2142-9A08-5655C283B626}"/>
              </a:ext>
            </a:extLst>
          </p:cNvPr>
          <p:cNvPicPr>
            <a:picLocks noChangeAspect="1"/>
          </p:cNvPicPr>
          <p:nvPr/>
        </p:nvPicPr>
        <p:blipFill>
          <a:blip r:embed="rId3"/>
          <a:stretch>
            <a:fillRect/>
          </a:stretch>
        </p:blipFill>
        <p:spPr>
          <a:xfrm>
            <a:off x="4883392" y="1871546"/>
            <a:ext cx="7006564" cy="4752278"/>
          </a:xfrm>
          <a:prstGeom prst="rect">
            <a:avLst/>
          </a:prstGeom>
        </p:spPr>
      </p:pic>
    </p:spTree>
    <p:extLst>
      <p:ext uri="{BB962C8B-B14F-4D97-AF65-F5344CB8AC3E}">
        <p14:creationId xmlns:p14="http://schemas.microsoft.com/office/powerpoint/2010/main" val="15977915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4142630" cy="4114800"/>
          </a:xfrm>
        </p:spPr>
        <p:txBody>
          <a:bodyPr anchor="t">
            <a:normAutofit/>
          </a:bodyPr>
          <a:lstStyle/>
          <a:p>
            <a:r>
              <a:rPr lang="en-US" sz="2800" dirty="0"/>
              <a:t>Why is “operating” debt needed?</a:t>
            </a:r>
          </a:p>
          <a:p>
            <a:pPr lvl="1"/>
            <a:endParaRPr lang="en-US" sz="2200" dirty="0"/>
          </a:p>
        </p:txBody>
      </p:sp>
      <p:pic>
        <p:nvPicPr>
          <p:cNvPr id="5" name="Picture 4" descr="A screenshot of a cell phone&#10;&#10;Description automatically generated">
            <a:extLst>
              <a:ext uri="{FF2B5EF4-FFF2-40B4-BE49-F238E27FC236}">
                <a16:creationId xmlns:a16="http://schemas.microsoft.com/office/drawing/2014/main" id="{53CD2004-0E7B-964B-9832-92006370979A}"/>
              </a:ext>
            </a:extLst>
          </p:cNvPr>
          <p:cNvPicPr>
            <a:picLocks noChangeAspect="1"/>
          </p:cNvPicPr>
          <p:nvPr/>
        </p:nvPicPr>
        <p:blipFill>
          <a:blip r:embed="rId3"/>
          <a:stretch>
            <a:fillRect/>
          </a:stretch>
        </p:blipFill>
        <p:spPr>
          <a:xfrm>
            <a:off x="4658237" y="1405054"/>
            <a:ext cx="7533764" cy="5452946"/>
          </a:xfrm>
          <a:prstGeom prst="rect">
            <a:avLst/>
          </a:prstGeom>
        </p:spPr>
      </p:pic>
    </p:spTree>
    <p:extLst>
      <p:ext uri="{BB962C8B-B14F-4D97-AF65-F5344CB8AC3E}">
        <p14:creationId xmlns:p14="http://schemas.microsoft.com/office/powerpoint/2010/main" val="20001308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3970215" cy="4114800"/>
          </a:xfrm>
        </p:spPr>
        <p:txBody>
          <a:bodyPr anchor="t">
            <a:normAutofit/>
          </a:bodyPr>
          <a:lstStyle/>
          <a:p>
            <a:r>
              <a:rPr lang="en-US" sz="2800" dirty="0"/>
              <a:t>Why is “operating” debt needed?</a:t>
            </a:r>
          </a:p>
          <a:p>
            <a:pPr lvl="1"/>
            <a:endParaRPr lang="en-US" sz="2200" dirty="0"/>
          </a:p>
        </p:txBody>
      </p:sp>
      <p:pic>
        <p:nvPicPr>
          <p:cNvPr id="5" name="Picture 4" descr="A screenshot of a cell phone&#10;&#10;Description automatically generated">
            <a:extLst>
              <a:ext uri="{FF2B5EF4-FFF2-40B4-BE49-F238E27FC236}">
                <a16:creationId xmlns:a16="http://schemas.microsoft.com/office/drawing/2014/main" id="{30F5061E-7897-9B49-B18A-ED721BDD6586}"/>
              </a:ext>
            </a:extLst>
          </p:cNvPr>
          <p:cNvPicPr>
            <a:picLocks noChangeAspect="1"/>
          </p:cNvPicPr>
          <p:nvPr/>
        </p:nvPicPr>
        <p:blipFill>
          <a:blip r:embed="rId3"/>
          <a:stretch>
            <a:fillRect/>
          </a:stretch>
        </p:blipFill>
        <p:spPr>
          <a:xfrm>
            <a:off x="4157785" y="1468170"/>
            <a:ext cx="7558489" cy="6347214"/>
          </a:xfrm>
          <a:prstGeom prst="rect">
            <a:avLst/>
          </a:prstGeom>
        </p:spPr>
      </p:pic>
    </p:spTree>
    <p:extLst>
      <p:ext uri="{BB962C8B-B14F-4D97-AF65-F5344CB8AC3E}">
        <p14:creationId xmlns:p14="http://schemas.microsoft.com/office/powerpoint/2010/main" val="1276514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Colorado State Standards</a:t>
            </a:r>
          </a:p>
        </p:txBody>
      </p:sp>
      <p:sp>
        <p:nvSpPr>
          <p:cNvPr id="3" name="TextBox 2"/>
          <p:cNvSpPr txBox="1"/>
          <p:nvPr/>
        </p:nvSpPr>
        <p:spPr>
          <a:xfrm>
            <a:off x="129395" y="1619003"/>
            <a:ext cx="11869947" cy="5523563"/>
          </a:xfrm>
          <a:prstGeom prst="rect">
            <a:avLst/>
          </a:prstGeom>
          <a:noFill/>
        </p:spPr>
        <p:txBody>
          <a:bodyPr wrap="square" rtlCol="0">
            <a:spAutoFit/>
          </a:bodyPr>
          <a:lstStyle/>
          <a:p>
            <a:pPr marL="342900" indent="-342900">
              <a:lnSpc>
                <a:spcPct val="107000"/>
              </a:lnSpc>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Preschool, Standard 3 Economics, “Individuals have many wants and have to make choices”, specifically identify choices that individuals can make and explain how they earn money and use it to make choices among their various wants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Kindergarten, Standard 3 Economics, “Individuals make choices based on wants”, specifically identify the costs and benefits of a choice an individual makes when acquiring an item</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dirty="0">
                <a:latin typeface="Calibri" panose="020F0502020204030204" pitchFamily="34" charset="0"/>
                <a:ea typeface="Calibri" panose="020F0502020204030204" pitchFamily="34" charset="0"/>
                <a:cs typeface="Times New Roman" panose="02020603050405020304" pitchFamily="18" charset="0"/>
              </a:rPr>
              <a:t>2</a:t>
            </a:r>
            <a:r>
              <a:rPr lang="en-US" sz="2000" baseline="30000" dirty="0">
                <a:latin typeface="Calibri" panose="020F0502020204030204" pitchFamily="34" charset="0"/>
                <a:ea typeface="Calibri" panose="020F0502020204030204" pitchFamily="34" charset="0"/>
                <a:cs typeface="Times New Roman" panose="02020603050405020304" pitchFamily="18" charset="0"/>
              </a:rPr>
              <a:t>nd</a:t>
            </a:r>
            <a:r>
              <a:rPr lang="en-US" sz="2000" dirty="0">
                <a:latin typeface="Calibri" panose="020F0502020204030204" pitchFamily="34" charset="0"/>
                <a:ea typeface="Calibri" panose="020F0502020204030204" pitchFamily="34" charset="0"/>
                <a:cs typeface="Times New Roman" panose="02020603050405020304" pitchFamily="18" charset="0"/>
              </a:rPr>
              <a:t> Grade, Standard 3 Economics, “Resources are scarce, so individuals may not have access to the goods and services they want”, specifically being able to explain scarcity, give examples of choices people make when resources are scarce, and identifying possible solutions when there are limited resources and unlimited wants</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000" dirty="0"/>
              <a:t>4</a:t>
            </a:r>
            <a:r>
              <a:rPr lang="en-US" sz="2000" baseline="30000" dirty="0"/>
              <a:t>th</a:t>
            </a:r>
            <a:r>
              <a:rPr lang="en-US" sz="2000" dirty="0"/>
              <a:t> Grade, Standard 3 Economics, “Determine the opportunity cost when making a choice”, specifically defining choice and opportunity cost, determining the relationship between long-term goals and opportunity cost, and analyzing scenarios of choices including opportunity cost</a:t>
            </a:r>
          </a:p>
          <a:p>
            <a:pPr marL="342900" indent="-342900">
              <a:lnSpc>
                <a:spcPct val="107000"/>
              </a:lnSpc>
              <a:spcAft>
                <a:spcPts val="800"/>
              </a:spcAft>
              <a:buFont typeface="Arial" panose="020B0604020202020204" pitchFamily="34" charset="0"/>
              <a:buChar char="•"/>
            </a:pPr>
            <a:r>
              <a:rPr lang="en-US" sz="2000" dirty="0"/>
              <a:t>5</a:t>
            </a:r>
            <a:r>
              <a:rPr lang="en-US" sz="2000" baseline="30000" dirty="0"/>
              <a:t>th</a:t>
            </a:r>
            <a:r>
              <a:rPr lang="en-US" sz="2000" dirty="0"/>
              <a:t> Grade, Standard 3 Economics, “Examine how individuals use financial institutions to manage personal finances”, specifically what risks and benefits are associated with spending versus saving and investing, and how individuals research, analyze, and make choices regarding their needs when using financial institutions</a:t>
            </a:r>
          </a:p>
          <a:p>
            <a:endParaRPr lang="en-US" sz="2000" dirty="0"/>
          </a:p>
        </p:txBody>
      </p:sp>
    </p:spTree>
    <p:extLst>
      <p:ext uri="{BB962C8B-B14F-4D97-AF65-F5344CB8AC3E}">
        <p14:creationId xmlns:p14="http://schemas.microsoft.com/office/powerpoint/2010/main" val="367819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Recent business debt history</a:t>
            </a:r>
          </a:p>
          <a:p>
            <a:pPr lvl="1"/>
            <a:r>
              <a:rPr lang="en-US" sz="2600" dirty="0"/>
              <a:t>Aggregate debt (relative to GDP)</a:t>
            </a:r>
          </a:p>
          <a:p>
            <a:pPr lvl="1"/>
            <a:endParaRPr lang="en-US" sz="2200" dirty="0"/>
          </a:p>
        </p:txBody>
      </p:sp>
      <p:pic>
        <p:nvPicPr>
          <p:cNvPr id="5" name="Picture 4" descr="A screenshot of a cell phone&#10;&#10;Description automatically generated">
            <a:extLst>
              <a:ext uri="{FF2B5EF4-FFF2-40B4-BE49-F238E27FC236}">
                <a16:creationId xmlns:a16="http://schemas.microsoft.com/office/drawing/2014/main" id="{50081724-3478-AF4F-9D0E-08187AA8307C}"/>
              </a:ext>
            </a:extLst>
          </p:cNvPr>
          <p:cNvPicPr>
            <a:picLocks noChangeAspect="1"/>
          </p:cNvPicPr>
          <p:nvPr/>
        </p:nvPicPr>
        <p:blipFill>
          <a:blip r:embed="rId3"/>
          <a:stretch>
            <a:fillRect/>
          </a:stretch>
        </p:blipFill>
        <p:spPr>
          <a:xfrm>
            <a:off x="5950044" y="1645920"/>
            <a:ext cx="5913302" cy="5212080"/>
          </a:xfrm>
          <a:prstGeom prst="rect">
            <a:avLst/>
          </a:prstGeom>
        </p:spPr>
      </p:pic>
    </p:spTree>
    <p:extLst>
      <p:ext uri="{BB962C8B-B14F-4D97-AF65-F5344CB8AC3E}">
        <p14:creationId xmlns:p14="http://schemas.microsoft.com/office/powerpoint/2010/main" val="29502136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Forms (terminology) of debt</a:t>
            </a:r>
          </a:p>
          <a:p>
            <a:pPr lvl="1"/>
            <a:r>
              <a:rPr lang="en-US" sz="2600" dirty="0"/>
              <a:t>Loans</a:t>
            </a:r>
          </a:p>
          <a:p>
            <a:pPr lvl="2"/>
            <a:r>
              <a:rPr lang="en-US" sz="2400" dirty="0"/>
              <a:t>Secured vs. unsecured</a:t>
            </a:r>
          </a:p>
          <a:p>
            <a:pPr lvl="2"/>
            <a:r>
              <a:rPr lang="en-US" sz="2400" dirty="0"/>
              <a:t>Operating loans are often unsecured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Bonds</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 “marketable” loan</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Secondary market is an “over the counter” market</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Less transparent</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Less liquid</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Counterparty risk</a:t>
            </a:r>
          </a:p>
          <a:p>
            <a:pPr lvl="1"/>
            <a:endParaRPr lang="en-US" sz="2200" dirty="0"/>
          </a:p>
        </p:txBody>
      </p:sp>
    </p:spTree>
    <p:extLst>
      <p:ext uri="{BB962C8B-B14F-4D97-AF65-F5344CB8AC3E}">
        <p14:creationId xmlns:p14="http://schemas.microsoft.com/office/powerpoint/2010/main" val="7974384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Recent business debt history</a:t>
            </a:r>
          </a:p>
          <a:p>
            <a:pPr lvl="1"/>
            <a:r>
              <a:rPr lang="en-US" sz="2600" dirty="0"/>
              <a:t>Aggregate debt (total)</a:t>
            </a:r>
          </a:p>
          <a:p>
            <a:pPr lvl="1"/>
            <a:endParaRPr lang="en-US" sz="2200" dirty="0"/>
          </a:p>
        </p:txBody>
      </p:sp>
      <p:pic>
        <p:nvPicPr>
          <p:cNvPr id="4" name="Picture 3" descr="A close up of a window&#10;&#10;Description automatically generated">
            <a:extLst>
              <a:ext uri="{FF2B5EF4-FFF2-40B4-BE49-F238E27FC236}">
                <a16:creationId xmlns:a16="http://schemas.microsoft.com/office/drawing/2014/main" id="{8B11F542-2215-584D-9C04-307A8BA65A4E}"/>
              </a:ext>
            </a:extLst>
          </p:cNvPr>
          <p:cNvPicPr>
            <a:picLocks noChangeAspect="1"/>
          </p:cNvPicPr>
          <p:nvPr/>
        </p:nvPicPr>
        <p:blipFill>
          <a:blip r:embed="rId3"/>
          <a:stretch>
            <a:fillRect/>
          </a:stretch>
        </p:blipFill>
        <p:spPr>
          <a:xfrm>
            <a:off x="2043485" y="3052339"/>
            <a:ext cx="9975761" cy="3730124"/>
          </a:xfrm>
          <a:prstGeom prst="rect">
            <a:avLst/>
          </a:prstGeom>
        </p:spPr>
      </p:pic>
    </p:spTree>
    <p:extLst>
      <p:ext uri="{BB962C8B-B14F-4D97-AF65-F5344CB8AC3E}">
        <p14:creationId xmlns:p14="http://schemas.microsoft.com/office/powerpoint/2010/main" val="325380188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4245997" cy="4114800"/>
          </a:xfrm>
        </p:spPr>
        <p:txBody>
          <a:bodyPr anchor="t">
            <a:normAutofit/>
          </a:bodyPr>
          <a:lstStyle/>
          <a:p>
            <a:r>
              <a:rPr lang="en-US" sz="2800" dirty="0"/>
              <a:t>Recent business debt history</a:t>
            </a:r>
          </a:p>
          <a:p>
            <a:pPr lvl="1"/>
            <a:r>
              <a:rPr lang="en-US" sz="2600" dirty="0"/>
              <a:t>Growth in risky business lending</a:t>
            </a:r>
          </a:p>
        </p:txBody>
      </p:sp>
      <p:pic>
        <p:nvPicPr>
          <p:cNvPr id="4" name="Picture 3" descr="A close up of a map&#10;&#10;Description automatically generated">
            <a:extLst>
              <a:ext uri="{FF2B5EF4-FFF2-40B4-BE49-F238E27FC236}">
                <a16:creationId xmlns:a16="http://schemas.microsoft.com/office/drawing/2014/main" id="{F84CE94B-511E-0740-93D0-D18A5A8935DD}"/>
              </a:ext>
            </a:extLst>
          </p:cNvPr>
          <p:cNvPicPr>
            <a:picLocks noChangeAspect="1"/>
          </p:cNvPicPr>
          <p:nvPr/>
        </p:nvPicPr>
        <p:blipFill>
          <a:blip r:embed="rId3"/>
          <a:stretch>
            <a:fillRect/>
          </a:stretch>
        </p:blipFill>
        <p:spPr>
          <a:xfrm>
            <a:off x="4097626" y="1752600"/>
            <a:ext cx="7762091" cy="4413738"/>
          </a:xfrm>
          <a:prstGeom prst="rect">
            <a:avLst/>
          </a:prstGeom>
        </p:spPr>
      </p:pic>
    </p:spTree>
    <p:extLst>
      <p:ext uri="{BB962C8B-B14F-4D97-AF65-F5344CB8AC3E}">
        <p14:creationId xmlns:p14="http://schemas.microsoft.com/office/powerpoint/2010/main" val="10479821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Recent business debt history</a:t>
            </a:r>
          </a:p>
          <a:p>
            <a:pPr lvl="1"/>
            <a:r>
              <a:rPr lang="en-US" sz="2600" dirty="0"/>
              <a:t>Zombie companies</a:t>
            </a:r>
          </a:p>
          <a:p>
            <a:pPr lvl="1"/>
            <a:endParaRPr lang="en-US" sz="2200" dirty="0"/>
          </a:p>
        </p:txBody>
      </p:sp>
      <p:pic>
        <p:nvPicPr>
          <p:cNvPr id="4" name="Picture 3" descr="A screenshot of a social media post&#10;&#10;Description automatically generated">
            <a:extLst>
              <a:ext uri="{FF2B5EF4-FFF2-40B4-BE49-F238E27FC236}">
                <a16:creationId xmlns:a16="http://schemas.microsoft.com/office/drawing/2014/main" id="{6047F671-F0ED-B940-9C87-00E09723C45F}"/>
              </a:ext>
            </a:extLst>
          </p:cNvPr>
          <p:cNvPicPr>
            <a:picLocks noChangeAspect="1"/>
          </p:cNvPicPr>
          <p:nvPr/>
        </p:nvPicPr>
        <p:blipFill>
          <a:blip r:embed="rId3"/>
          <a:stretch>
            <a:fillRect/>
          </a:stretch>
        </p:blipFill>
        <p:spPr>
          <a:xfrm>
            <a:off x="4794421" y="2349925"/>
            <a:ext cx="7103934" cy="3880218"/>
          </a:xfrm>
          <a:prstGeom prst="rect">
            <a:avLst/>
          </a:prstGeom>
        </p:spPr>
      </p:pic>
    </p:spTree>
    <p:extLst>
      <p:ext uri="{BB962C8B-B14F-4D97-AF65-F5344CB8AC3E}">
        <p14:creationId xmlns:p14="http://schemas.microsoft.com/office/powerpoint/2010/main" val="36789292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Recent business debt history</a:t>
            </a:r>
          </a:p>
          <a:p>
            <a:pPr lvl="1"/>
            <a:r>
              <a:rPr lang="en-US" sz="2600" dirty="0"/>
              <a:t>Zombie companies</a:t>
            </a:r>
          </a:p>
          <a:p>
            <a:pPr lvl="1"/>
            <a:endParaRPr lang="en-US" sz="2200" dirty="0"/>
          </a:p>
        </p:txBody>
      </p:sp>
      <p:pic>
        <p:nvPicPr>
          <p:cNvPr id="5" name="Picture 4" descr="A picture containing screenshot&#10;&#10;Description automatically generated">
            <a:extLst>
              <a:ext uri="{FF2B5EF4-FFF2-40B4-BE49-F238E27FC236}">
                <a16:creationId xmlns:a16="http://schemas.microsoft.com/office/drawing/2014/main" id="{2156E9FC-C70A-F34F-8214-5DE00DB226EB}"/>
              </a:ext>
            </a:extLst>
          </p:cNvPr>
          <p:cNvPicPr>
            <a:picLocks noChangeAspect="1"/>
          </p:cNvPicPr>
          <p:nvPr/>
        </p:nvPicPr>
        <p:blipFill>
          <a:blip r:embed="rId3"/>
          <a:stretch>
            <a:fillRect/>
          </a:stretch>
        </p:blipFill>
        <p:spPr>
          <a:xfrm>
            <a:off x="5317109" y="1951463"/>
            <a:ext cx="5680782" cy="4594457"/>
          </a:xfrm>
          <a:prstGeom prst="rect">
            <a:avLst/>
          </a:prstGeom>
        </p:spPr>
      </p:pic>
    </p:spTree>
    <p:extLst>
      <p:ext uri="{BB962C8B-B14F-4D97-AF65-F5344CB8AC3E}">
        <p14:creationId xmlns:p14="http://schemas.microsoft.com/office/powerpoint/2010/main" val="29776927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Recent business debt history</a:t>
            </a:r>
          </a:p>
          <a:p>
            <a:pPr lvl="1"/>
            <a:r>
              <a:rPr lang="en-US" sz="2600" dirty="0"/>
              <a:t>Zombie companies</a:t>
            </a:r>
          </a:p>
          <a:p>
            <a:pPr lvl="1"/>
            <a:endParaRPr lang="en-US" sz="2200" dirty="0"/>
          </a:p>
        </p:txBody>
      </p:sp>
      <p:pic>
        <p:nvPicPr>
          <p:cNvPr id="5" name="Picture 4" descr="A screenshot of a cell phone&#10;&#10;Description automatically generated">
            <a:extLst>
              <a:ext uri="{FF2B5EF4-FFF2-40B4-BE49-F238E27FC236}">
                <a16:creationId xmlns:a16="http://schemas.microsoft.com/office/drawing/2014/main" id="{BCA7355A-7B1B-8F4C-926A-A98C4284B8AD}"/>
              </a:ext>
            </a:extLst>
          </p:cNvPr>
          <p:cNvPicPr>
            <a:picLocks noChangeAspect="1"/>
          </p:cNvPicPr>
          <p:nvPr/>
        </p:nvPicPr>
        <p:blipFill>
          <a:blip r:embed="rId3"/>
          <a:stretch>
            <a:fillRect/>
          </a:stretch>
        </p:blipFill>
        <p:spPr>
          <a:xfrm>
            <a:off x="4681896" y="2496065"/>
            <a:ext cx="7270863" cy="3959481"/>
          </a:xfrm>
          <a:prstGeom prst="rect">
            <a:avLst/>
          </a:prstGeom>
        </p:spPr>
      </p:pic>
    </p:spTree>
    <p:extLst>
      <p:ext uri="{BB962C8B-B14F-4D97-AF65-F5344CB8AC3E}">
        <p14:creationId xmlns:p14="http://schemas.microsoft.com/office/powerpoint/2010/main" val="12397093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752600"/>
            <a:ext cx="10363200" cy="4902642"/>
          </a:xfrm>
        </p:spPr>
        <p:txBody>
          <a:bodyPr anchor="t">
            <a:normAutofit/>
          </a:bodyPr>
          <a:lstStyle/>
          <a:p>
            <a:r>
              <a:rPr lang="en-US" sz="2800" dirty="0"/>
              <a:t>Forms (terminology) of debt</a:t>
            </a:r>
          </a:p>
          <a:p>
            <a:pPr lvl="1"/>
            <a:r>
              <a:rPr lang="en-US" sz="2600" dirty="0"/>
              <a:t>Mortgage backed securities (MBSs)</a:t>
            </a:r>
          </a:p>
          <a:p>
            <a:pPr lvl="2"/>
            <a:r>
              <a:rPr lang="en-US" sz="2400" dirty="0"/>
              <a:t>Package of mortgages sold in the secondary mortgage market</a:t>
            </a:r>
          </a:p>
          <a:p>
            <a:pPr lvl="2"/>
            <a:r>
              <a:rPr lang="en-US" sz="2400" dirty="0"/>
              <a:t>Generally sell at a premium to the “face value” of the bundled mortgages</a:t>
            </a:r>
            <a:endParaRPr lang="en-US" sz="2200" dirty="0"/>
          </a:p>
          <a:p>
            <a:pPr lvl="1"/>
            <a:endParaRPr lang="en-US" sz="2200" dirty="0"/>
          </a:p>
        </p:txBody>
      </p:sp>
      <p:pic>
        <p:nvPicPr>
          <p:cNvPr id="4" name="Picture 3" descr="A screenshot of a cell phone&#10;&#10;Description automatically generated">
            <a:extLst>
              <a:ext uri="{FF2B5EF4-FFF2-40B4-BE49-F238E27FC236}">
                <a16:creationId xmlns:a16="http://schemas.microsoft.com/office/drawing/2014/main" id="{5960A054-2931-444A-9265-73376EACB761}"/>
              </a:ext>
            </a:extLst>
          </p:cNvPr>
          <p:cNvPicPr>
            <a:picLocks noChangeAspect="1"/>
          </p:cNvPicPr>
          <p:nvPr/>
        </p:nvPicPr>
        <p:blipFill>
          <a:blip r:embed="rId3"/>
          <a:stretch>
            <a:fillRect/>
          </a:stretch>
        </p:blipFill>
        <p:spPr>
          <a:xfrm>
            <a:off x="2802723" y="3712309"/>
            <a:ext cx="9195313" cy="2844800"/>
          </a:xfrm>
          <a:prstGeom prst="rect">
            <a:avLst/>
          </a:prstGeom>
        </p:spPr>
      </p:pic>
    </p:spTree>
    <p:extLst>
      <p:ext uri="{BB962C8B-B14F-4D97-AF65-F5344CB8AC3E}">
        <p14:creationId xmlns:p14="http://schemas.microsoft.com/office/powerpoint/2010/main" val="4055619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114800"/>
          </a:xfrm>
        </p:spPr>
        <p:txBody>
          <a:bodyPr anchor="t">
            <a:normAutofit/>
          </a:bodyPr>
          <a:lstStyle/>
          <a:p>
            <a:r>
              <a:rPr lang="en-US" sz="2800" dirty="0"/>
              <a:t>And now the COVID-19 crisis….</a:t>
            </a:r>
            <a:endParaRPr lang="en-US" sz="2600" dirty="0"/>
          </a:p>
          <a:p>
            <a:pPr lvl="1"/>
            <a:endParaRPr lang="en-US" sz="2200" dirty="0"/>
          </a:p>
        </p:txBody>
      </p:sp>
      <p:pic>
        <p:nvPicPr>
          <p:cNvPr id="5" name="Picture 4" descr="A screenshot of a cell phone&#10;&#10;Description automatically generated">
            <a:extLst>
              <a:ext uri="{FF2B5EF4-FFF2-40B4-BE49-F238E27FC236}">
                <a16:creationId xmlns:a16="http://schemas.microsoft.com/office/drawing/2014/main" id="{F8476649-7FFF-9A47-84B8-A3BED7FE35EF}"/>
              </a:ext>
            </a:extLst>
          </p:cNvPr>
          <p:cNvPicPr>
            <a:picLocks noChangeAspect="1"/>
          </p:cNvPicPr>
          <p:nvPr/>
        </p:nvPicPr>
        <p:blipFill>
          <a:blip r:embed="rId3"/>
          <a:stretch>
            <a:fillRect/>
          </a:stretch>
        </p:blipFill>
        <p:spPr>
          <a:xfrm>
            <a:off x="6044684" y="1609379"/>
            <a:ext cx="6086473" cy="5248621"/>
          </a:xfrm>
          <a:prstGeom prst="rect">
            <a:avLst/>
          </a:prstGeom>
        </p:spPr>
      </p:pic>
    </p:spTree>
    <p:extLst>
      <p:ext uri="{BB962C8B-B14F-4D97-AF65-F5344CB8AC3E}">
        <p14:creationId xmlns:p14="http://schemas.microsoft.com/office/powerpoint/2010/main" val="29952094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pic>
        <p:nvPicPr>
          <p:cNvPr id="4" name="Picture 3" descr="Map&#10;&#10;Description automatically generated">
            <a:extLst>
              <a:ext uri="{FF2B5EF4-FFF2-40B4-BE49-F238E27FC236}">
                <a16:creationId xmlns:a16="http://schemas.microsoft.com/office/drawing/2014/main" id="{43262E8A-5CA0-47A5-A081-BA93D3FA0E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538" y="1448124"/>
            <a:ext cx="11121293" cy="5409875"/>
          </a:xfrm>
          <a:prstGeom prst="rect">
            <a:avLst/>
          </a:prstGeom>
        </p:spPr>
      </p:pic>
    </p:spTree>
    <p:extLst>
      <p:ext uri="{BB962C8B-B14F-4D97-AF65-F5344CB8AC3E}">
        <p14:creationId xmlns:p14="http://schemas.microsoft.com/office/powerpoint/2010/main" val="96937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Colorado State Standards (</a:t>
            </a:r>
            <a:r>
              <a:rPr lang="en-US" sz="5400" dirty="0" err="1">
                <a:solidFill>
                  <a:schemeClr val="bg1"/>
                </a:solidFill>
              </a:rPr>
              <a:t>con’t</a:t>
            </a:r>
            <a:r>
              <a:rPr lang="en-US" sz="5400" dirty="0">
                <a:solidFill>
                  <a:schemeClr val="bg1"/>
                </a:solidFill>
              </a:rPr>
              <a:t>)</a:t>
            </a:r>
          </a:p>
        </p:txBody>
      </p:sp>
      <p:sp>
        <p:nvSpPr>
          <p:cNvPr id="4" name="Rectangle 3"/>
          <p:cNvSpPr/>
          <p:nvPr/>
        </p:nvSpPr>
        <p:spPr>
          <a:xfrm>
            <a:off x="138112" y="1564109"/>
            <a:ext cx="11915775" cy="5618461"/>
          </a:xfrm>
          <a:prstGeom prst="rect">
            <a:avLst/>
          </a:prstGeom>
        </p:spPr>
        <p:txBody>
          <a:bodyPr wrap="square">
            <a:spAutoFit/>
          </a:bodyPr>
          <a:lstStyle/>
          <a:p>
            <a:pPr marL="342900" marR="0" indent="-34290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8</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Standard 3 Economics, “Examine the role of consumer decisions and taxes within the market economies of early American history”, specifically explain factors that have impacted borrowing and investing over time.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High School, Standard 1 History, “Use the historical method of inquiry to formulate compelling questions, evaluate primary and secondary sources, analyze and interpret data, and argue for an interpretation defending by textual evidence”, specifically gather and analyze historical information from a range of qualitative and quantitative sources; for example: demographic, economic, social, and political data</a:t>
            </a:r>
          </a:p>
          <a:p>
            <a:pPr marL="342900" marR="0" indent="-34290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High School, Standard 3 Economics, “</a:t>
            </a:r>
            <a:r>
              <a:rPr lang="en-US" sz="2000" dirty="0">
                <a:latin typeface="Calibri" panose="020F0502020204030204" pitchFamily="34" charset="0"/>
                <a:ea typeface="Calibri" panose="020F0502020204030204" pitchFamily="34" charset="0"/>
                <a:cs typeface="Times New Roman" panose="02020603050405020304" pitchFamily="18" charset="0"/>
              </a:rPr>
              <a:t>Understand the allocation of scarce resources in societies through analysis of individual choice, market interaction, and public policy”, specifically how the business cycle affect the macroeconomy and how experts make predictions about the future course of the economy by interpreting economic data.</a:t>
            </a:r>
          </a:p>
          <a:p>
            <a:pPr marL="342900" marR="0" indent="-34290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cs typeface="Times New Roman" panose="02020603050405020304" pitchFamily="18" charset="0"/>
              </a:rPr>
              <a:t>High School, Standard</a:t>
            </a:r>
            <a:r>
              <a:rPr lang="en-US" sz="2000" dirty="0">
                <a:latin typeface="Calibri" panose="020F0502020204030204" pitchFamily="34" charset="0"/>
                <a:ea typeface="Calibri" panose="020F0502020204030204" pitchFamily="34" charset="0"/>
                <a:cs typeface="Times New Roman" panose="02020603050405020304" pitchFamily="18" charset="0"/>
              </a:rPr>
              <a:t> 3 Economics, “Apply consumer skills to spending, saving, and borrowing decisions”, specifically summarize factors to consider when selecting borrowing options, including costs, relevance, payoffs, and tradeoffs.  For example: comparing student loan options, auto loan options, and payday lending options.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16875467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pic>
        <p:nvPicPr>
          <p:cNvPr id="4" name="Picture 3" descr="Chart, line chart&#10;&#10;Description automatically generated with medium confidence">
            <a:extLst>
              <a:ext uri="{FF2B5EF4-FFF2-40B4-BE49-F238E27FC236}">
                <a16:creationId xmlns:a16="http://schemas.microsoft.com/office/drawing/2014/main" id="{D76F3F7A-E0D8-4DC4-BFC3-89B270C199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74" y="1556604"/>
            <a:ext cx="11755334" cy="5195888"/>
          </a:xfrm>
          <a:prstGeom prst="rect">
            <a:avLst/>
          </a:prstGeom>
        </p:spPr>
      </p:pic>
    </p:spTree>
    <p:extLst>
      <p:ext uri="{BB962C8B-B14F-4D97-AF65-F5344CB8AC3E}">
        <p14:creationId xmlns:p14="http://schemas.microsoft.com/office/powerpoint/2010/main" val="33606287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0" y="1981200"/>
            <a:ext cx="10363200" cy="4677508"/>
          </a:xfrm>
        </p:spPr>
        <p:txBody>
          <a:bodyPr anchor="t">
            <a:normAutofit/>
          </a:bodyPr>
          <a:lstStyle/>
          <a:p>
            <a:r>
              <a:rPr lang="en-US" sz="2800" dirty="0"/>
              <a:t>Lessons on business debt</a:t>
            </a:r>
          </a:p>
          <a:p>
            <a:pPr lvl="1"/>
            <a:r>
              <a:rPr lang="en-US" sz="2600" dirty="0"/>
              <a:t>Corporate debt is necessary</a:t>
            </a:r>
          </a:p>
          <a:p>
            <a:pPr lvl="2"/>
            <a:r>
              <a:rPr lang="en-US" sz="2400" dirty="0"/>
              <a:t>Ongoing operations</a:t>
            </a:r>
          </a:p>
          <a:p>
            <a:pPr lvl="2"/>
            <a:r>
              <a:rPr lang="en-US" sz="2400" dirty="0"/>
              <a:t>Growth/expansion </a:t>
            </a:r>
          </a:p>
          <a:p>
            <a:pPr lvl="3"/>
            <a:r>
              <a:rPr lang="en-US" sz="2200" dirty="0"/>
              <a:t>Extension—regulation will likely constrain growth</a:t>
            </a:r>
          </a:p>
          <a:p>
            <a:pPr lvl="2"/>
            <a:r>
              <a:rPr lang="en-US" sz="2400" dirty="0"/>
              <a:t>Corollary—the finance industry is required for economic functioning</a:t>
            </a:r>
          </a:p>
          <a:p>
            <a:pPr lvl="1"/>
            <a:r>
              <a:rPr lang="en-US" sz="2600" dirty="0"/>
              <a:t>Business investment is unstable</a:t>
            </a:r>
          </a:p>
          <a:p>
            <a:pPr lvl="2"/>
            <a:r>
              <a:rPr lang="en-US" sz="2400" dirty="0"/>
              <a:t>Corollary—monetary policy will often fail</a:t>
            </a:r>
          </a:p>
          <a:p>
            <a:pPr lvl="1"/>
            <a:r>
              <a:rPr lang="en-US" sz="2600" dirty="0"/>
              <a:t>Corporate finance is subject to speculative cycles</a:t>
            </a:r>
          </a:p>
          <a:p>
            <a:pPr lvl="2"/>
            <a:r>
              <a:rPr lang="en-US" sz="2400" dirty="0"/>
              <a:t>Extension—financial sector regulation </a:t>
            </a:r>
            <a:r>
              <a:rPr lang="en-US" sz="2400" i="1" dirty="0"/>
              <a:t>may</a:t>
            </a:r>
            <a:r>
              <a:rPr lang="en-US" sz="2400" dirty="0"/>
              <a:t> contain speculative bubbles</a:t>
            </a:r>
          </a:p>
          <a:p>
            <a:pPr lvl="1"/>
            <a:endParaRPr lang="en-US" sz="2200" dirty="0"/>
          </a:p>
        </p:txBody>
      </p:sp>
    </p:spTree>
    <p:extLst>
      <p:ext uri="{BB962C8B-B14F-4D97-AF65-F5344CB8AC3E}">
        <p14:creationId xmlns:p14="http://schemas.microsoft.com/office/powerpoint/2010/main" val="79666137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Business debt</a:t>
            </a:r>
          </a:p>
        </p:txBody>
      </p:sp>
      <p:graphicFrame>
        <p:nvGraphicFramePr>
          <p:cNvPr id="3" name="Object 2">
            <a:extLst>
              <a:ext uri="{FF2B5EF4-FFF2-40B4-BE49-F238E27FC236}">
                <a16:creationId xmlns:a16="http://schemas.microsoft.com/office/drawing/2014/main" id="{01168C34-A392-49B1-B0C3-094E9041E2A5}"/>
              </a:ext>
            </a:extLst>
          </p:cNvPr>
          <p:cNvGraphicFramePr>
            <a:graphicFrameLocks noChangeAspect="1"/>
          </p:cNvGraphicFramePr>
          <p:nvPr>
            <p:extLst>
              <p:ext uri="{D42A27DB-BD31-4B8C-83A1-F6EECF244321}">
                <p14:modId xmlns:p14="http://schemas.microsoft.com/office/powerpoint/2010/main" val="2751667120"/>
              </p:ext>
            </p:extLst>
          </p:nvPr>
        </p:nvGraphicFramePr>
        <p:xfrm>
          <a:off x="333009" y="1458424"/>
          <a:ext cx="5653576" cy="6034087"/>
        </p:xfrm>
        <a:graphic>
          <a:graphicData uri="http://schemas.openxmlformats.org/presentationml/2006/ole">
            <mc:AlternateContent xmlns:mc="http://schemas.openxmlformats.org/markup-compatibility/2006">
              <mc:Choice xmlns:v="urn:schemas-microsoft-com:vml" Requires="v">
                <p:oleObj spid="_x0000_s178187" name="Acrobat Document" r:id="rId3" imgW="4663440" imgH="6034757" progId="AcroExch.Document.DC">
                  <p:embed/>
                </p:oleObj>
              </mc:Choice>
              <mc:Fallback>
                <p:oleObj name="Acrobat Document" r:id="rId3" imgW="4663440" imgH="6034757" progId="AcroExch.Document.DC">
                  <p:embed/>
                  <p:pic>
                    <p:nvPicPr>
                      <p:cNvPr id="0" name=""/>
                      <p:cNvPicPr/>
                      <p:nvPr/>
                    </p:nvPicPr>
                    <p:blipFill>
                      <a:blip r:embed="rId4"/>
                      <a:stretch>
                        <a:fillRect/>
                      </a:stretch>
                    </p:blipFill>
                    <p:spPr>
                      <a:xfrm>
                        <a:off x="333009" y="1458424"/>
                        <a:ext cx="5653576" cy="6034087"/>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9FDF4E8-82F2-4A47-BC3E-AE5710238B8F}"/>
              </a:ext>
            </a:extLst>
          </p:cNvPr>
          <p:cNvGraphicFramePr>
            <a:graphicFrameLocks noChangeAspect="1"/>
          </p:cNvGraphicFramePr>
          <p:nvPr>
            <p:extLst>
              <p:ext uri="{D42A27DB-BD31-4B8C-83A1-F6EECF244321}">
                <p14:modId xmlns:p14="http://schemas.microsoft.com/office/powerpoint/2010/main" val="500182130"/>
              </p:ext>
            </p:extLst>
          </p:nvPr>
        </p:nvGraphicFramePr>
        <p:xfrm>
          <a:off x="5699125" y="1458424"/>
          <a:ext cx="6336567" cy="6034087"/>
        </p:xfrm>
        <a:graphic>
          <a:graphicData uri="http://schemas.openxmlformats.org/presentationml/2006/ole">
            <mc:AlternateContent xmlns:mc="http://schemas.openxmlformats.org/markup-compatibility/2006">
              <mc:Choice xmlns:v="urn:schemas-microsoft-com:vml" Requires="v">
                <p:oleObj spid="_x0000_s178188" name="Acrobat Document" r:id="rId5" imgW="4663440" imgH="6034757" progId="AcroExch.Document.DC">
                  <p:embed/>
                </p:oleObj>
              </mc:Choice>
              <mc:Fallback>
                <p:oleObj name="Acrobat Document" r:id="rId5" imgW="4663440" imgH="6034757" progId="AcroExch.Document.DC">
                  <p:embed/>
                  <p:pic>
                    <p:nvPicPr>
                      <p:cNvPr id="0" name=""/>
                      <p:cNvPicPr/>
                      <p:nvPr/>
                    </p:nvPicPr>
                    <p:blipFill>
                      <a:blip r:embed="rId6"/>
                      <a:stretch>
                        <a:fillRect/>
                      </a:stretch>
                    </p:blipFill>
                    <p:spPr>
                      <a:xfrm>
                        <a:off x="5699125" y="1458424"/>
                        <a:ext cx="6336567" cy="6034087"/>
                      </a:xfrm>
                      <a:prstGeom prst="rect">
                        <a:avLst/>
                      </a:prstGeom>
                    </p:spPr>
                  </p:pic>
                </p:oleObj>
              </mc:Fallback>
            </mc:AlternateContent>
          </a:graphicData>
        </a:graphic>
      </p:graphicFrame>
    </p:spTree>
    <p:extLst>
      <p:ext uri="{BB962C8B-B14F-4D97-AF65-F5344CB8AC3E}">
        <p14:creationId xmlns:p14="http://schemas.microsoft.com/office/powerpoint/2010/main" val="21170155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Economic Concept #3</a:t>
            </a:r>
          </a:p>
        </p:txBody>
      </p:sp>
      <p:sp>
        <p:nvSpPr>
          <p:cNvPr id="3" name="TextBox 2"/>
          <p:cNvSpPr txBox="1"/>
          <p:nvPr/>
        </p:nvSpPr>
        <p:spPr>
          <a:xfrm>
            <a:off x="143382" y="2560036"/>
            <a:ext cx="11611155" cy="2499467"/>
          </a:xfrm>
          <a:prstGeom prst="rect">
            <a:avLst/>
          </a:prstGeom>
          <a:noFill/>
        </p:spPr>
        <p:txBody>
          <a:bodyPr wrap="square" rtlCol="0">
            <a:spAutoFit/>
          </a:bodyPr>
          <a:lstStyle/>
          <a:p>
            <a:pPr algn="ctr">
              <a:lnSpc>
                <a:spcPct val="150000"/>
              </a:lnSpc>
            </a:pPr>
            <a:r>
              <a:rPr lang="en-US" sz="7200" dirty="0"/>
              <a:t>Government Debt</a:t>
            </a:r>
          </a:p>
          <a:p>
            <a:pPr marL="857250" indent="-857250">
              <a:lnSpc>
                <a:spcPct val="150000"/>
              </a:lnSpc>
              <a:buFont typeface="Wingdings" panose="05000000000000000000" pitchFamily="2" charset="2"/>
              <a:buChar char="Ø"/>
            </a:pPr>
            <a:endParaRPr lang="en-US" sz="3600" dirty="0"/>
          </a:p>
        </p:txBody>
      </p:sp>
    </p:spTree>
    <p:extLst>
      <p:ext uri="{BB962C8B-B14F-4D97-AF65-F5344CB8AC3E}">
        <p14:creationId xmlns:p14="http://schemas.microsoft.com/office/powerpoint/2010/main" val="41989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Government debt</a:t>
            </a:r>
          </a:p>
        </p:txBody>
      </p:sp>
      <p:pic>
        <p:nvPicPr>
          <p:cNvPr id="4" name="Picture 3" descr="Chart, line chart&#10;&#10;Description automatically generated">
            <a:extLst>
              <a:ext uri="{FF2B5EF4-FFF2-40B4-BE49-F238E27FC236}">
                <a16:creationId xmlns:a16="http://schemas.microsoft.com/office/drawing/2014/main" id="{6790D676-7CFA-4BB4-9EEA-2003724C8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4868"/>
            <a:ext cx="12192000" cy="6031307"/>
          </a:xfrm>
          <a:prstGeom prst="rect">
            <a:avLst/>
          </a:prstGeom>
        </p:spPr>
      </p:pic>
    </p:spTree>
    <p:extLst>
      <p:ext uri="{BB962C8B-B14F-4D97-AF65-F5344CB8AC3E}">
        <p14:creationId xmlns:p14="http://schemas.microsoft.com/office/powerpoint/2010/main" val="11502683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Government debt</a:t>
            </a:r>
          </a:p>
        </p:txBody>
      </p:sp>
      <p:pic>
        <p:nvPicPr>
          <p:cNvPr id="4" name="Picture 3" descr="Chart, histogram&#10;&#10;Description automatically generated">
            <a:extLst>
              <a:ext uri="{FF2B5EF4-FFF2-40B4-BE49-F238E27FC236}">
                <a16:creationId xmlns:a16="http://schemas.microsoft.com/office/drawing/2014/main" id="{85014456-7CCF-4D70-9FAC-69B7BF959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23" y="1456104"/>
            <a:ext cx="12141200" cy="5401896"/>
          </a:xfrm>
          <a:prstGeom prst="rect">
            <a:avLst/>
          </a:prstGeom>
        </p:spPr>
      </p:pic>
    </p:spTree>
    <p:extLst>
      <p:ext uri="{BB962C8B-B14F-4D97-AF65-F5344CB8AC3E}">
        <p14:creationId xmlns:p14="http://schemas.microsoft.com/office/powerpoint/2010/main" val="14851640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Government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1" y="1574799"/>
            <a:ext cx="12051323" cy="5459047"/>
          </a:xfrm>
        </p:spPr>
        <p:txBody>
          <a:bodyPr anchor="t">
            <a:normAutofit lnSpcReduction="10000"/>
          </a:bodyPr>
          <a:lstStyle/>
          <a:p>
            <a:pPr marL="0" indent="0" algn="ctr">
              <a:buNone/>
            </a:pPr>
            <a:r>
              <a:rPr lang="en-US" sz="3200" b="1" u="sng" dirty="0"/>
              <a:t>Impact of the COVID-19 crisis on Government Spending….</a:t>
            </a:r>
          </a:p>
          <a:p>
            <a:pPr marL="0" indent="0" algn="ctr">
              <a:buNone/>
            </a:pPr>
            <a:endParaRPr lang="en-US" sz="800" dirty="0"/>
          </a:p>
          <a:p>
            <a:pPr lvl="1"/>
            <a:r>
              <a:rPr lang="en-US" dirty="0"/>
              <a:t>Families First Coronavirus Response Act - Mar 2020</a:t>
            </a:r>
          </a:p>
          <a:p>
            <a:pPr lvl="2"/>
            <a:r>
              <a:rPr lang="en-US" dirty="0"/>
              <a:t>$0.25 trillion</a:t>
            </a:r>
          </a:p>
          <a:p>
            <a:pPr lvl="1"/>
            <a:r>
              <a:rPr lang="en-US" dirty="0"/>
              <a:t>Coronavirus Aid, Relief, and Economic Security (CARES) Act – Mar 2020</a:t>
            </a:r>
          </a:p>
          <a:p>
            <a:pPr lvl="2"/>
            <a:r>
              <a:rPr lang="en-US" dirty="0"/>
              <a:t>$2.2 trillion</a:t>
            </a:r>
          </a:p>
          <a:p>
            <a:pPr lvl="1"/>
            <a:r>
              <a:rPr lang="en-US" dirty="0"/>
              <a:t>Paycheck Protection Program – Apr 2020</a:t>
            </a:r>
          </a:p>
          <a:p>
            <a:pPr lvl="2"/>
            <a:r>
              <a:rPr lang="en-US" dirty="0"/>
              <a:t>$0.5 trillion</a:t>
            </a:r>
          </a:p>
          <a:p>
            <a:pPr lvl="1"/>
            <a:r>
              <a:rPr lang="en-US" dirty="0"/>
              <a:t>Consolidated Appropriations Act (Stimulus check #2) – Dec 2020</a:t>
            </a:r>
          </a:p>
          <a:p>
            <a:pPr lvl="2"/>
            <a:r>
              <a:rPr lang="en-US" dirty="0"/>
              <a:t>$1.0 trillion</a:t>
            </a:r>
          </a:p>
          <a:p>
            <a:pPr lvl="1"/>
            <a:r>
              <a:rPr lang="en-US" dirty="0"/>
              <a:t>American Rescue Act (Stimulus check #3) – Mar 2021</a:t>
            </a:r>
          </a:p>
          <a:p>
            <a:pPr lvl="2"/>
            <a:r>
              <a:rPr lang="en-US" dirty="0"/>
              <a:t>$1.9 trillion</a:t>
            </a:r>
          </a:p>
          <a:p>
            <a:pPr lvl="1"/>
            <a:r>
              <a:rPr lang="en-US" dirty="0"/>
              <a:t>American Jobs Act (Infrastructure bill) – Proposed Apr/May 2021</a:t>
            </a:r>
          </a:p>
          <a:p>
            <a:pPr lvl="2"/>
            <a:r>
              <a:rPr lang="en-US" dirty="0"/>
              <a:t>$2.0 trillion</a:t>
            </a:r>
          </a:p>
          <a:p>
            <a:pPr marL="3657600" lvl="8" indent="0">
              <a:buNone/>
            </a:pPr>
            <a:r>
              <a:rPr lang="en-US" sz="2800" dirty="0"/>
              <a:t>TOTAL - $7.85 Trillion in 15 months</a:t>
            </a:r>
          </a:p>
          <a:p>
            <a:pPr lvl="1"/>
            <a:endParaRPr lang="en-US" dirty="0"/>
          </a:p>
          <a:p>
            <a:pPr lvl="1"/>
            <a:endParaRPr lang="en-US" sz="2800" dirty="0"/>
          </a:p>
          <a:p>
            <a:pPr lvl="1"/>
            <a:endParaRPr lang="en-US" sz="2200" dirty="0"/>
          </a:p>
        </p:txBody>
      </p:sp>
    </p:spTree>
    <p:extLst>
      <p:ext uri="{BB962C8B-B14F-4D97-AF65-F5344CB8AC3E}">
        <p14:creationId xmlns:p14="http://schemas.microsoft.com/office/powerpoint/2010/main" val="40767920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Government debt</a:t>
            </a:r>
          </a:p>
        </p:txBody>
      </p:sp>
      <p:pic>
        <p:nvPicPr>
          <p:cNvPr id="4" name="Picture 3" descr="Chart&#10;&#10;Description automatically generated">
            <a:extLst>
              <a:ext uri="{FF2B5EF4-FFF2-40B4-BE49-F238E27FC236}">
                <a16:creationId xmlns:a16="http://schemas.microsoft.com/office/drawing/2014/main" id="{B8C615F9-09BB-4853-B6CF-B9FA9953A0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700" y="1454639"/>
            <a:ext cx="11795238" cy="5618285"/>
          </a:xfrm>
          <a:prstGeom prst="rect">
            <a:avLst/>
          </a:prstGeom>
        </p:spPr>
      </p:pic>
    </p:spTree>
    <p:extLst>
      <p:ext uri="{BB962C8B-B14F-4D97-AF65-F5344CB8AC3E}">
        <p14:creationId xmlns:p14="http://schemas.microsoft.com/office/powerpoint/2010/main" val="36982540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Government debt</a:t>
            </a:r>
          </a:p>
        </p:txBody>
      </p:sp>
      <p:pic>
        <p:nvPicPr>
          <p:cNvPr id="6" name="Picture 5" descr="Chart, line chart&#10;&#10;Description automatically generated">
            <a:extLst>
              <a:ext uri="{FF2B5EF4-FFF2-40B4-BE49-F238E27FC236}">
                <a16:creationId xmlns:a16="http://schemas.microsoft.com/office/drawing/2014/main" id="{2EE6BA22-4219-44E0-8CD7-1C4AA5163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62" y="1473444"/>
            <a:ext cx="12080630" cy="5384556"/>
          </a:xfrm>
          <a:prstGeom prst="rect">
            <a:avLst/>
          </a:prstGeom>
        </p:spPr>
      </p:pic>
    </p:spTree>
    <p:extLst>
      <p:ext uri="{BB962C8B-B14F-4D97-AF65-F5344CB8AC3E}">
        <p14:creationId xmlns:p14="http://schemas.microsoft.com/office/powerpoint/2010/main" val="20780169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Government debt</a:t>
            </a:r>
          </a:p>
        </p:txBody>
      </p:sp>
      <p:pic>
        <p:nvPicPr>
          <p:cNvPr id="4" name="Picture 3" descr="Chart, line chart&#10;&#10;Description automatically generated">
            <a:extLst>
              <a:ext uri="{FF2B5EF4-FFF2-40B4-BE49-F238E27FC236}">
                <a16:creationId xmlns:a16="http://schemas.microsoft.com/office/drawing/2014/main" id="{DAE4F8E9-2A9C-40C4-8AFF-6FA6BBC47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476" y="1481260"/>
            <a:ext cx="12127523" cy="5376740"/>
          </a:xfrm>
          <a:prstGeom prst="rect">
            <a:avLst/>
          </a:prstGeom>
        </p:spPr>
      </p:pic>
    </p:spTree>
    <p:extLst>
      <p:ext uri="{BB962C8B-B14F-4D97-AF65-F5344CB8AC3E}">
        <p14:creationId xmlns:p14="http://schemas.microsoft.com/office/powerpoint/2010/main" val="11564756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841247" y="581891"/>
            <a:ext cx="3771009" cy="3740727"/>
          </a:xfrm>
        </p:spPr>
        <p:txBody>
          <a:bodyPr vert="horz" lIns="91440" tIns="45720" rIns="91440" bIns="45720" rtlCol="0" anchor="b">
            <a:normAutofit/>
          </a:bodyPr>
          <a:lstStyle/>
          <a:p>
            <a:r>
              <a:rPr lang="en-US" sz="5400" b="1" kern="1200">
                <a:solidFill>
                  <a:schemeClr val="tx1"/>
                </a:solidFill>
                <a:latin typeface="+mj-lt"/>
                <a:ea typeface="+mj-ea"/>
                <a:cs typeface="+mj-cs"/>
              </a:rPr>
              <a:t>A cautionary tale</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841247" y="4533020"/>
            <a:ext cx="3771009" cy="1612930"/>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Debt and the Great Depression</a:t>
            </a:r>
          </a:p>
        </p:txBody>
      </p:sp>
      <p:sp>
        <p:nvSpPr>
          <p:cNvPr id="13" name="Rectangle 12">
            <a:extLst>
              <a:ext uri="{FF2B5EF4-FFF2-40B4-BE49-F238E27FC236}">
                <a16:creationId xmlns:a16="http://schemas.microsoft.com/office/drawing/2014/main" id="{23127454-05ED-4566-85B8-9B19E8D6D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32938" y="-6032938"/>
            <a:ext cx="126124" cy="12192000"/>
          </a:xfrm>
          <a:prstGeom prst="rect">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C2C24C0-E348-EE4D-9971-E7FF885450AD}"/>
              </a:ext>
            </a:extLst>
          </p:cNvPr>
          <p:cNvPicPr>
            <a:picLocks noChangeAspect="1"/>
          </p:cNvPicPr>
          <p:nvPr/>
        </p:nvPicPr>
        <p:blipFill>
          <a:blip r:embed="rId3"/>
          <a:stretch>
            <a:fillRect/>
          </a:stretch>
        </p:blipFill>
        <p:spPr>
          <a:xfrm>
            <a:off x="4637627" y="907536"/>
            <a:ext cx="6847062" cy="4912768"/>
          </a:xfrm>
          <a:prstGeom prst="rect">
            <a:avLst/>
          </a:prstGeom>
        </p:spPr>
      </p:pic>
    </p:spTree>
    <p:extLst>
      <p:ext uri="{BB962C8B-B14F-4D97-AF65-F5344CB8AC3E}">
        <p14:creationId xmlns:p14="http://schemas.microsoft.com/office/powerpoint/2010/main" val="13650576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Government debt</a:t>
            </a:r>
          </a:p>
        </p:txBody>
      </p:sp>
      <p:pic>
        <p:nvPicPr>
          <p:cNvPr id="4" name="Picture 3" descr="Chart, bar chart&#10;&#10;Description automatically generated">
            <a:extLst>
              <a:ext uri="{FF2B5EF4-FFF2-40B4-BE49-F238E27FC236}">
                <a16:creationId xmlns:a16="http://schemas.microsoft.com/office/drawing/2014/main" id="{698AFFA8-1F4E-4FD2-BDFD-6BA0E3719F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462" y="1508368"/>
            <a:ext cx="11785600" cy="5572369"/>
          </a:xfrm>
          <a:prstGeom prst="rect">
            <a:avLst/>
          </a:prstGeom>
        </p:spPr>
      </p:pic>
    </p:spTree>
    <p:extLst>
      <p:ext uri="{BB962C8B-B14F-4D97-AF65-F5344CB8AC3E}">
        <p14:creationId xmlns:p14="http://schemas.microsoft.com/office/powerpoint/2010/main" val="36394248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Government debt</a:t>
            </a:r>
          </a:p>
        </p:txBody>
      </p:sp>
      <p:pic>
        <p:nvPicPr>
          <p:cNvPr id="5" name="Picture 4" descr="Chart, pie chart&#10;&#10;Description automatically generated">
            <a:extLst>
              <a:ext uri="{FF2B5EF4-FFF2-40B4-BE49-F238E27FC236}">
                <a16:creationId xmlns:a16="http://schemas.microsoft.com/office/drawing/2014/main" id="{3993415B-DA71-45E2-8C01-7FF2E3FA5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59" y="1537380"/>
            <a:ext cx="11535226" cy="5320620"/>
          </a:xfrm>
          <a:prstGeom prst="rect">
            <a:avLst/>
          </a:prstGeom>
        </p:spPr>
      </p:pic>
    </p:spTree>
    <p:extLst>
      <p:ext uri="{BB962C8B-B14F-4D97-AF65-F5344CB8AC3E}">
        <p14:creationId xmlns:p14="http://schemas.microsoft.com/office/powerpoint/2010/main" val="39028932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Government debt</a:t>
            </a:r>
          </a:p>
        </p:txBody>
      </p:sp>
      <p:pic>
        <p:nvPicPr>
          <p:cNvPr id="5" name="Picture 4" descr="Chart, pie chart&#10;&#10;Description automatically generated">
            <a:extLst>
              <a:ext uri="{FF2B5EF4-FFF2-40B4-BE49-F238E27FC236}">
                <a16:creationId xmlns:a16="http://schemas.microsoft.com/office/drawing/2014/main" id="{F42316C7-4746-4EE9-81C4-56C8FE38A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83" y="1533587"/>
            <a:ext cx="11958325" cy="5397377"/>
          </a:xfrm>
          <a:prstGeom prst="rect">
            <a:avLst/>
          </a:prstGeom>
        </p:spPr>
      </p:pic>
    </p:spTree>
    <p:extLst>
      <p:ext uri="{BB962C8B-B14F-4D97-AF65-F5344CB8AC3E}">
        <p14:creationId xmlns:p14="http://schemas.microsoft.com/office/powerpoint/2010/main" val="9773311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Government debt</a:t>
            </a:r>
          </a:p>
        </p:txBody>
      </p:sp>
      <p:pic>
        <p:nvPicPr>
          <p:cNvPr id="5" name="Picture 4" descr="Table&#10;&#10;Description automatically generated">
            <a:extLst>
              <a:ext uri="{FF2B5EF4-FFF2-40B4-BE49-F238E27FC236}">
                <a16:creationId xmlns:a16="http://schemas.microsoft.com/office/drawing/2014/main" id="{00E8764D-4531-4F1C-9CE8-AACE89360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84" y="1487856"/>
            <a:ext cx="11551777" cy="5210902"/>
          </a:xfrm>
          <a:prstGeom prst="rect">
            <a:avLst/>
          </a:prstGeom>
        </p:spPr>
      </p:pic>
    </p:spTree>
    <p:extLst>
      <p:ext uri="{BB962C8B-B14F-4D97-AF65-F5344CB8AC3E}">
        <p14:creationId xmlns:p14="http://schemas.microsoft.com/office/powerpoint/2010/main" val="26548163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800" b="1" dirty="0">
                <a:latin typeface="Book Antiqua" panose="02040602050305030304" pitchFamily="18" charset="0"/>
              </a:rPr>
              <a:t>Government debt</a:t>
            </a:r>
          </a:p>
        </p:txBody>
      </p:sp>
      <p:pic>
        <p:nvPicPr>
          <p:cNvPr id="4" name="Picture 3" descr="Text, letter&#10;&#10;Description automatically generated">
            <a:extLst>
              <a:ext uri="{FF2B5EF4-FFF2-40B4-BE49-F238E27FC236}">
                <a16:creationId xmlns:a16="http://schemas.microsoft.com/office/drawing/2014/main" id="{CBFA9B32-FD51-4F72-87B5-3607B94BFB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039" y="1526374"/>
            <a:ext cx="9145276" cy="4477375"/>
          </a:xfrm>
          <a:prstGeom prst="rect">
            <a:avLst/>
          </a:prstGeom>
        </p:spPr>
      </p:pic>
      <p:sp>
        <p:nvSpPr>
          <p:cNvPr id="5" name="TextBox 4">
            <a:extLst>
              <a:ext uri="{FF2B5EF4-FFF2-40B4-BE49-F238E27FC236}">
                <a16:creationId xmlns:a16="http://schemas.microsoft.com/office/drawing/2014/main" id="{7BB71090-2771-403D-9900-F981E5F74104}"/>
              </a:ext>
            </a:extLst>
          </p:cNvPr>
          <p:cNvSpPr txBox="1"/>
          <p:nvPr/>
        </p:nvSpPr>
        <p:spPr>
          <a:xfrm>
            <a:off x="140039" y="6181969"/>
            <a:ext cx="11731530" cy="461665"/>
          </a:xfrm>
          <a:prstGeom prst="rect">
            <a:avLst/>
          </a:prstGeom>
          <a:noFill/>
        </p:spPr>
        <p:txBody>
          <a:bodyPr wrap="square" rtlCol="0">
            <a:spAutoFit/>
          </a:bodyPr>
          <a:lstStyle/>
          <a:p>
            <a:r>
              <a:rPr lang="en-US" sz="2400" dirty="0">
                <a:solidFill>
                  <a:schemeClr val="accent5"/>
                </a:solidFill>
              </a:rPr>
              <a:t>https://www.econedlink.org/resources/collection/understanding-fiscal-responsibility/</a:t>
            </a:r>
          </a:p>
        </p:txBody>
      </p:sp>
    </p:spTree>
    <p:extLst>
      <p:ext uri="{BB962C8B-B14F-4D97-AF65-F5344CB8AC3E}">
        <p14:creationId xmlns:p14="http://schemas.microsoft.com/office/powerpoint/2010/main" val="18684887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0" y="609600"/>
            <a:ext cx="10363200" cy="1143000"/>
          </a:xfrm>
        </p:spPr>
        <p:txBody>
          <a:bodyPr>
            <a:normAutofit/>
          </a:bodyPr>
          <a:lstStyle/>
          <a:p>
            <a:r>
              <a:rPr lang="en-US" sz="4400" b="1" dirty="0">
                <a:latin typeface="Book Antiqua" panose="02040602050305030304" pitchFamily="18" charset="0"/>
              </a:rPr>
              <a:t>Government Debt</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314381" y="1752600"/>
            <a:ext cx="12051323" cy="5099539"/>
          </a:xfrm>
        </p:spPr>
        <p:txBody>
          <a:bodyPr anchor="t">
            <a:normAutofit/>
          </a:bodyPr>
          <a:lstStyle/>
          <a:p>
            <a:r>
              <a:rPr lang="en-US" sz="2800" dirty="0"/>
              <a:t>What concerns does government debt raise?</a:t>
            </a:r>
          </a:p>
          <a:p>
            <a:pPr lvl="1"/>
            <a:r>
              <a:rPr lang="en-US" sz="2600" dirty="0"/>
              <a:t>Default and systemic collapse</a:t>
            </a:r>
          </a:p>
          <a:p>
            <a:pPr lvl="1"/>
            <a:r>
              <a:rPr lang="en-US" sz="2600" dirty="0"/>
              <a:t>Burden shifting</a:t>
            </a:r>
          </a:p>
          <a:p>
            <a:pPr lvl="2"/>
            <a:r>
              <a:rPr lang="en-US" sz="2400" dirty="0"/>
              <a:t>Growth and distributional equity</a:t>
            </a:r>
          </a:p>
          <a:p>
            <a:pPr lvl="1"/>
            <a:r>
              <a:rPr lang="en-US" sz="2600" dirty="0"/>
              <a:t>Interest rate burden on the government budget</a:t>
            </a:r>
          </a:p>
          <a:p>
            <a:pPr lvl="1"/>
            <a:r>
              <a:rPr lang="en-US" sz="2600" dirty="0"/>
              <a:t>Crowding out and growth</a:t>
            </a:r>
          </a:p>
          <a:p>
            <a:pPr lvl="2"/>
            <a:r>
              <a:rPr lang="en-US" sz="2400" dirty="0"/>
              <a:t>The role of investment</a:t>
            </a:r>
          </a:p>
          <a:p>
            <a:pPr lvl="1"/>
            <a:r>
              <a:rPr lang="en-US" sz="2400" dirty="0"/>
              <a:t>Monetization and inflation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Does the debt even matter?</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Debt in context</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 “new” debt theory: Modern Monetary Theory (MMT)</a:t>
            </a:r>
          </a:p>
        </p:txBody>
      </p:sp>
    </p:spTree>
    <p:extLst>
      <p:ext uri="{BB962C8B-B14F-4D97-AF65-F5344CB8AC3E}">
        <p14:creationId xmlns:p14="http://schemas.microsoft.com/office/powerpoint/2010/main" val="25484261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8792" y="336430"/>
            <a:ext cx="11611155" cy="923330"/>
          </a:xfrm>
          <a:prstGeom prst="rect">
            <a:avLst/>
          </a:prstGeom>
          <a:noFill/>
        </p:spPr>
        <p:txBody>
          <a:bodyPr wrap="square" rtlCol="0">
            <a:spAutoFit/>
          </a:bodyPr>
          <a:lstStyle/>
          <a:p>
            <a:pPr algn="ctr"/>
            <a:r>
              <a:rPr lang="en-US" sz="5400" dirty="0">
                <a:solidFill>
                  <a:schemeClr val="bg1"/>
                </a:solidFill>
              </a:rPr>
              <a:t>Parting Shots</a:t>
            </a:r>
          </a:p>
        </p:txBody>
      </p:sp>
      <p:sp>
        <p:nvSpPr>
          <p:cNvPr id="3" name="TextBox 2"/>
          <p:cNvSpPr txBox="1"/>
          <p:nvPr/>
        </p:nvSpPr>
        <p:spPr>
          <a:xfrm>
            <a:off x="258792" y="1450934"/>
            <a:ext cx="11611155" cy="5186676"/>
          </a:xfrm>
          <a:prstGeom prst="rect">
            <a:avLst/>
          </a:prstGeom>
          <a:noFill/>
        </p:spPr>
        <p:txBody>
          <a:bodyPr wrap="square" rtlCol="0">
            <a:spAutoFit/>
          </a:bodyPr>
          <a:lstStyle/>
          <a:p>
            <a:pPr>
              <a:lnSpc>
                <a:spcPct val="150000"/>
              </a:lnSpc>
            </a:pPr>
            <a:r>
              <a:rPr lang="en-US" sz="3200" b="1" dirty="0"/>
              <a:t>Future Professional Development Sessions with NGPF:</a:t>
            </a:r>
          </a:p>
          <a:p>
            <a:pPr>
              <a:lnSpc>
                <a:spcPct val="150000"/>
              </a:lnSpc>
            </a:pPr>
            <a:r>
              <a:rPr lang="en-US" sz="3200" dirty="0"/>
              <a:t>	Wed, May 19</a:t>
            </a:r>
            <a:r>
              <a:rPr lang="en-US" sz="3200" baseline="30000" dirty="0"/>
              <a:t>th</a:t>
            </a:r>
            <a:r>
              <a:rPr lang="en-US" sz="3200" dirty="0"/>
              <a:t> – Using NGPF Arcade Games, 6-7pm ET</a:t>
            </a:r>
          </a:p>
          <a:p>
            <a:pPr>
              <a:lnSpc>
                <a:spcPct val="150000"/>
              </a:lnSpc>
            </a:pPr>
            <a:r>
              <a:rPr lang="en-US" sz="3200" b="1" dirty="0"/>
              <a:t>Many different ELC summer classes coming up:</a:t>
            </a:r>
          </a:p>
          <a:p>
            <a:pPr>
              <a:lnSpc>
                <a:spcPct val="150000"/>
              </a:lnSpc>
            </a:pPr>
            <a:r>
              <a:rPr lang="en-US" sz="3200" dirty="0"/>
              <a:t>	June – </a:t>
            </a:r>
            <a:r>
              <a:rPr lang="en-US" sz="3200" dirty="0" err="1"/>
              <a:t>MoneyWi$er</a:t>
            </a:r>
            <a:r>
              <a:rPr lang="en-US" sz="3200" dirty="0"/>
              <a:t> PFL workshops</a:t>
            </a:r>
          </a:p>
          <a:p>
            <a:pPr>
              <a:lnSpc>
                <a:spcPct val="150000"/>
              </a:lnSpc>
            </a:pPr>
            <a:r>
              <a:rPr lang="en-US" sz="3200" dirty="0"/>
              <a:t>	June-July – Teaching PFL in the Elementary Grades virtual class</a:t>
            </a:r>
          </a:p>
          <a:p>
            <a:pPr>
              <a:lnSpc>
                <a:spcPct val="150000"/>
              </a:lnSpc>
            </a:pPr>
            <a:r>
              <a:rPr lang="en-US" sz="3200" dirty="0"/>
              <a:t>	July – Methods of Teaching PFL with Economic Reasoning</a:t>
            </a:r>
          </a:p>
          <a:p>
            <a:pPr>
              <a:lnSpc>
                <a:spcPct val="150000"/>
              </a:lnSpc>
            </a:pPr>
            <a:r>
              <a:rPr lang="en-US" sz="3200" dirty="0"/>
              <a:t>	Late July-Early August – 1-day classes with NGPF and CEE</a:t>
            </a:r>
          </a:p>
        </p:txBody>
      </p:sp>
    </p:spTree>
    <p:extLst>
      <p:ext uri="{BB962C8B-B14F-4D97-AF65-F5344CB8AC3E}">
        <p14:creationId xmlns:p14="http://schemas.microsoft.com/office/powerpoint/2010/main" val="2742401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1125" y="78580"/>
            <a:ext cx="9105900" cy="6829426"/>
          </a:xfrm>
          <a:prstGeom prst="rect">
            <a:avLst/>
          </a:prstGeom>
        </p:spPr>
      </p:pic>
    </p:spTree>
    <p:extLst>
      <p:ext uri="{BB962C8B-B14F-4D97-AF65-F5344CB8AC3E}">
        <p14:creationId xmlns:p14="http://schemas.microsoft.com/office/powerpoint/2010/main" val="80631990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57337" y="0"/>
            <a:ext cx="9077325" cy="6807995"/>
          </a:xfrm>
          <a:prstGeom prst="rect">
            <a:avLst/>
          </a:prstGeom>
        </p:spPr>
      </p:pic>
    </p:spTree>
    <p:extLst>
      <p:ext uri="{BB962C8B-B14F-4D97-AF65-F5344CB8AC3E}">
        <p14:creationId xmlns:p14="http://schemas.microsoft.com/office/powerpoint/2010/main" val="52799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88BE-9DB3-3F4F-B822-EAC098B1D254}"/>
              </a:ext>
            </a:extLst>
          </p:cNvPr>
          <p:cNvSpPr>
            <a:spLocks noGrp="1"/>
          </p:cNvSpPr>
          <p:nvPr>
            <p:ph type="title" idx="4294967295"/>
          </p:nvPr>
        </p:nvSpPr>
        <p:spPr>
          <a:xfrm>
            <a:off x="841247" y="581891"/>
            <a:ext cx="3771009" cy="3740727"/>
          </a:xfrm>
        </p:spPr>
        <p:txBody>
          <a:bodyPr vert="horz" lIns="91440" tIns="45720" rIns="91440" bIns="45720" rtlCol="0" anchor="b">
            <a:normAutofit/>
          </a:bodyPr>
          <a:lstStyle/>
          <a:p>
            <a:r>
              <a:rPr lang="en-US" sz="5400" b="1" kern="1200">
                <a:solidFill>
                  <a:schemeClr val="accent1"/>
                </a:solidFill>
                <a:latin typeface="+mj-lt"/>
                <a:ea typeface="+mj-ea"/>
                <a:cs typeface="+mj-cs"/>
              </a:rPr>
              <a:t>A cautionary tale</a:t>
            </a:r>
          </a:p>
        </p:txBody>
      </p:sp>
      <p:sp>
        <p:nvSpPr>
          <p:cNvPr id="6" name="Content Placeholder 5">
            <a:extLst>
              <a:ext uri="{FF2B5EF4-FFF2-40B4-BE49-F238E27FC236}">
                <a16:creationId xmlns:a16="http://schemas.microsoft.com/office/drawing/2014/main" id="{521868A1-AE99-594F-965C-DBBBB459CF52}"/>
              </a:ext>
            </a:extLst>
          </p:cNvPr>
          <p:cNvSpPr>
            <a:spLocks noGrp="1"/>
          </p:cNvSpPr>
          <p:nvPr>
            <p:ph idx="4294967295"/>
          </p:nvPr>
        </p:nvSpPr>
        <p:spPr>
          <a:xfrm>
            <a:off x="841247" y="4533020"/>
            <a:ext cx="3771009" cy="1612930"/>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Debt and the Great Recession</a:t>
            </a:r>
          </a:p>
        </p:txBody>
      </p:sp>
      <p:pic>
        <p:nvPicPr>
          <p:cNvPr id="4" name="Picture 3">
            <a:extLst>
              <a:ext uri="{FF2B5EF4-FFF2-40B4-BE49-F238E27FC236}">
                <a16:creationId xmlns:a16="http://schemas.microsoft.com/office/drawing/2014/main" id="{0B0B0663-35FA-1049-9AC8-6BD80EB3D842}"/>
              </a:ext>
            </a:extLst>
          </p:cNvPr>
          <p:cNvPicPr>
            <a:picLocks noChangeAspect="1"/>
          </p:cNvPicPr>
          <p:nvPr/>
        </p:nvPicPr>
        <p:blipFill>
          <a:blip r:embed="rId2"/>
          <a:stretch>
            <a:fillRect/>
          </a:stretch>
        </p:blipFill>
        <p:spPr>
          <a:xfrm>
            <a:off x="4637627" y="976007"/>
            <a:ext cx="6847062" cy="4775825"/>
          </a:xfrm>
          <a:prstGeom prst="rect">
            <a:avLst/>
          </a:prstGeom>
        </p:spPr>
      </p:pic>
    </p:spTree>
    <p:extLst>
      <p:ext uri="{BB962C8B-B14F-4D97-AF65-F5344CB8AC3E}">
        <p14:creationId xmlns:p14="http://schemas.microsoft.com/office/powerpoint/2010/main" val="27486403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834A2F-3D50-4FEF-8910-CC8D9CEE19E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11D434C-1CFB-4CC5-978E-6D5AE66D0488}">
  <ds:schemaRefs>
    <ds:schemaRef ds:uri="http://schemas.microsoft.com/sharepoint/v3/contenttype/forms"/>
  </ds:schemaRefs>
</ds:datastoreItem>
</file>

<file path=customXml/itemProps3.xml><?xml version="1.0" encoding="utf-8"?>
<ds:datastoreItem xmlns:ds="http://schemas.openxmlformats.org/officeDocument/2006/customXml" ds:itemID="{BBBEEC1C-0F90-4EB4-84F2-F78BBE1525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12510</TotalTime>
  <Words>2532</Words>
  <Application>Microsoft Office PowerPoint</Application>
  <PresentationFormat>Widescreen</PresentationFormat>
  <Paragraphs>335</Paragraphs>
  <Slides>88</Slides>
  <Notes>23</Notes>
  <HiddenSlides>0</HiddenSlides>
  <MMClips>0</MMClips>
  <ScaleCrop>false</ScaleCrop>
  <HeadingPairs>
    <vt:vector size="4" baseType="variant">
      <vt:variant>
        <vt:lpstr>Theme</vt:lpstr>
      </vt:variant>
      <vt:variant>
        <vt:i4>5</vt:i4>
      </vt:variant>
      <vt:variant>
        <vt:lpstr>Slide Titles</vt:lpstr>
      </vt:variant>
      <vt:variant>
        <vt:i4>88</vt:i4>
      </vt:variant>
    </vt:vector>
  </HeadingPairs>
  <TitlesOfParts>
    <vt:vector size="93" baseType="lpstr">
      <vt:lpstr>Office Theme</vt:lpstr>
      <vt:lpstr>1_Office Theme</vt:lpstr>
      <vt:lpstr>3_Office Theme</vt:lpstr>
      <vt:lpstr>2_Office Theme</vt:lpstr>
      <vt:lpstr>4_Office Theme</vt:lpstr>
      <vt:lpstr>Corporate and Personal Debt </vt:lpstr>
      <vt:lpstr>EconEdLink Membership</vt:lpstr>
      <vt:lpstr>Professional Development Certificate</vt:lpstr>
      <vt:lpstr>PowerPoint Presentation</vt:lpstr>
      <vt:lpstr>PowerPoint Presentation</vt:lpstr>
      <vt:lpstr>PowerPoint Presentation</vt:lpstr>
      <vt:lpstr>PowerPoint Presentation</vt:lpstr>
      <vt:lpstr>A cautionary tale</vt:lpstr>
      <vt:lpstr>A cautionary tale</vt:lpstr>
      <vt:lpstr>A cautionary tale</vt:lpstr>
      <vt:lpstr>PowerPoint Presentation</vt:lpstr>
      <vt:lpstr>Individual debt</vt:lpstr>
      <vt:lpstr>Individual debt</vt:lpstr>
      <vt:lpstr>PowerPoint Presentation</vt:lpstr>
      <vt:lpstr>PowerPoint Presentation</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Individual debt</vt:lpstr>
      <vt:lpstr>PowerPoint Presentation</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Business debt</vt:lpstr>
      <vt:lpstr>PowerPoint Presentation</vt:lpstr>
      <vt:lpstr>Government debt</vt:lpstr>
      <vt:lpstr>Government debt</vt:lpstr>
      <vt:lpstr>Government debt</vt:lpstr>
      <vt:lpstr>Government debt</vt:lpstr>
      <vt:lpstr>Government debt</vt:lpstr>
      <vt:lpstr>Government debt</vt:lpstr>
      <vt:lpstr>Government debt</vt:lpstr>
      <vt:lpstr>Government debt</vt:lpstr>
      <vt:lpstr>Government debt</vt:lpstr>
      <vt:lpstr>Government debt</vt:lpstr>
      <vt:lpstr>Government debt</vt:lpstr>
      <vt:lpstr>Government Debt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Jay</dc:creator>
  <cp:lastModifiedBy>Jay LeBlanc</cp:lastModifiedBy>
  <cp:revision>218</cp:revision>
  <dcterms:created xsi:type="dcterms:W3CDTF">2020-05-31T01:27:11Z</dcterms:created>
  <dcterms:modified xsi:type="dcterms:W3CDTF">2021-05-05T19:58:01Z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