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92" r:id="rId5"/>
    <p:sldId id="293" r:id="rId6"/>
    <p:sldId id="294" r:id="rId7"/>
    <p:sldId id="545" r:id="rId8"/>
    <p:sldId id="295" r:id="rId9"/>
    <p:sldId id="296" r:id="rId10"/>
    <p:sldId id="276" r:id="rId11"/>
    <p:sldId id="288" r:id="rId12"/>
    <p:sldId id="277" r:id="rId13"/>
    <p:sldId id="280" r:id="rId14"/>
    <p:sldId id="281" r:id="rId15"/>
    <p:sldId id="289" r:id="rId16"/>
    <p:sldId id="290" r:id="rId17"/>
    <p:sldId id="270" r:id="rId18"/>
    <p:sldId id="282" r:id="rId19"/>
    <p:sldId id="283" r:id="rId20"/>
    <p:sldId id="284" r:id="rId21"/>
    <p:sldId id="285" r:id="rId22"/>
    <p:sldId id="286" r:id="rId23"/>
    <p:sldId id="287" r:id="rId24"/>
    <p:sldId id="279" r:id="rId25"/>
    <p:sldId id="278" r:id="rId26"/>
    <p:sldId id="275" r:id="rId27"/>
    <p:sldId id="297" r:id="rId28"/>
    <p:sldId id="298" r:id="rId29"/>
    <p:sldId id="266" r:id="rId30"/>
    <p:sldId id="269" r:id="rId31"/>
    <p:sldId id="259" r:id="rId32"/>
    <p:sldId id="301" r:id="rId33"/>
    <p:sldId id="30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92789-9615-4DAC-A818-C96A1CD30A97}" v="19" dt="2021-03-11T18:50:23.742"/>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3/11/2021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24</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25</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26</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4005529539"/>
      </p:ext>
    </p:extLst>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cofisch@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arfax.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atoday.com/story/money/cars/2019/01/09/car-shopping-5-things-you-should-never-say-when-buying-new-vehicle/2512757002/" TargetMode="External"/><Relationship Id="rId2" Type="http://schemas.openxmlformats.org/officeDocument/2006/relationships/hyperlink" Target="https://bettermoneyhabits.bankofamerica.com/en/auto/cost-of-owning-a-ca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cnbc.com/2019/08/16/hidden-costs-of-car-ownership.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jerrylovecpa.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aa.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dmund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bankrate.com/" TargetMode="External"/><Relationship Id="rId4" Type="http://schemas.openxmlformats.org/officeDocument/2006/relationships/hyperlink" Target="https://northeast.aaa.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uncilforeconed.regfox.com/2021-sloan-teaching-champion-awards" TargetMode="External"/><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hyperlink" Target="mailto:rrivera@councilforeconed.org"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s://store.councilforeconed.org/"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8014"/>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t>Financial Fitness for Life, Chapter 17:</a:t>
            </a:r>
            <a:br>
              <a:rPr lang="en-US" sz="6000" dirty="0"/>
            </a:br>
            <a:r>
              <a:rPr lang="en-US" sz="5300" i="1" dirty="0">
                <a:solidFill>
                  <a:srgbClr val="7A9900"/>
                </a:solidFill>
                <a:latin typeface="Calibri"/>
                <a:ea typeface="ＭＳ Ｐゴシック"/>
                <a:cs typeface="Calibri"/>
              </a:rPr>
              <a:t>What Does It Cost to Own A Car?</a:t>
            </a:r>
            <a:br>
              <a:rPr lang="en-US" sz="6000" b="1" dirty="0">
                <a:ln w="11430"/>
                <a:effectLst>
                  <a:outerShdw blurRad="80000" dist="40000" dir="5040000" algn="tl">
                    <a:srgbClr val="000000">
                      <a:alpha val="0"/>
                    </a:srgbClr>
                  </a:outerShdw>
                </a:effectLst>
                <a:ea typeface="+mj-ea"/>
                <a:cs typeface="+mj-cs"/>
              </a:rPr>
            </a:br>
            <a:r>
              <a:rPr lang="en-US" sz="3600" b="1" dirty="0">
                <a:ln w="11430"/>
                <a:effectLst>
                  <a:outerShdw blurRad="80000" dist="40000" dir="5040000" algn="tl">
                    <a:srgbClr val="000000">
                      <a:alpha val="0"/>
                    </a:srgbClr>
                  </a:outerShdw>
                </a:effectLst>
                <a:ea typeface="+mj-ea"/>
                <a:cs typeface="+mj-cs"/>
              </a:rPr>
              <a:t>Theresa Fischer</a:t>
            </a:r>
            <a:br>
              <a:rPr lang="en-US" sz="3600" b="1" dirty="0">
                <a:ln w="11430"/>
                <a:effectLst>
                  <a:outerShdw blurRad="80000" dist="40000" dir="5040000" algn="tl">
                    <a:srgbClr val="000000">
                      <a:alpha val="0"/>
                    </a:srgbClr>
                  </a:outerShdw>
                </a:effectLst>
                <a:ea typeface="+mj-ea"/>
                <a:cs typeface="+mj-cs"/>
              </a:rPr>
            </a:br>
            <a:r>
              <a:rPr lang="en-US" sz="3600" b="1" dirty="0">
                <a:ln w="11430"/>
                <a:effectLst>
                  <a:outerShdw blurRad="80000" dist="40000" dir="5040000" algn="tl">
                    <a:srgbClr val="000000">
                      <a:alpha val="0"/>
                    </a:srgbClr>
                  </a:outerShdw>
                </a:effectLst>
                <a:ea typeface="+mj-ea"/>
                <a:cs typeface="+mj-cs"/>
                <a:hlinkClick r:id="rId3"/>
              </a:rPr>
              <a:t>ecofisch@gmail.com</a:t>
            </a:r>
            <a:br>
              <a:rPr lang="en-US" sz="3600" b="1" dirty="0">
                <a:ln w="11430"/>
                <a:effectLst>
                  <a:outerShdw blurRad="80000" dist="40000" dir="5040000" algn="tl">
                    <a:srgbClr val="000000">
                      <a:alpha val="0"/>
                    </a:srgbClr>
                  </a:outerShdw>
                </a:effectLst>
                <a:ea typeface="+mj-ea"/>
                <a:cs typeface="+mj-cs"/>
              </a:rPr>
            </a:br>
            <a:r>
              <a:rPr lang="en-US" sz="3600" b="1" dirty="0">
                <a:ln w="11430"/>
                <a:effectLst>
                  <a:outerShdw blurRad="80000" dist="40000" dir="5040000" algn="tl">
                    <a:srgbClr val="000000">
                      <a:alpha val="0"/>
                    </a:srgbClr>
                  </a:outerShdw>
                </a:effectLst>
                <a:ea typeface="+mj-ea"/>
                <a:cs typeface="+mj-cs"/>
              </a:rPr>
              <a:t>March 2021</a:t>
            </a:r>
            <a:endParaRPr lang="en-US" sz="36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322E-42EB-4509-9B93-ACE7E613EDFF}"/>
              </a:ext>
            </a:extLst>
          </p:cNvPr>
          <p:cNvSpPr>
            <a:spLocks noGrp="1"/>
          </p:cNvSpPr>
          <p:nvPr>
            <p:ph type="title"/>
          </p:nvPr>
        </p:nvSpPr>
        <p:spPr>
          <a:xfrm>
            <a:off x="-1972111" y="988242"/>
            <a:ext cx="12934501" cy="1069157"/>
          </a:xfrm>
        </p:spPr>
        <p:txBody>
          <a:bodyPr/>
          <a:lstStyle/>
          <a:p>
            <a:endParaRPr lang="en-US" dirty="0"/>
          </a:p>
        </p:txBody>
      </p:sp>
      <p:sp>
        <p:nvSpPr>
          <p:cNvPr id="3" name="Content Placeholder 2">
            <a:extLst>
              <a:ext uri="{FF2B5EF4-FFF2-40B4-BE49-F238E27FC236}">
                <a16:creationId xmlns:a16="http://schemas.microsoft.com/office/drawing/2014/main" id="{202A29F2-579B-45B9-B567-3C297DC174FE}"/>
              </a:ext>
            </a:extLst>
          </p:cNvPr>
          <p:cNvSpPr>
            <a:spLocks noGrp="1"/>
          </p:cNvSpPr>
          <p:nvPr>
            <p:ph idx="1"/>
          </p:nvPr>
        </p:nvSpPr>
        <p:spPr/>
        <p:txBody>
          <a:bodyPr/>
          <a:lstStyle/>
          <a:p>
            <a:endParaRPr lang="en-US"/>
          </a:p>
        </p:txBody>
      </p:sp>
      <p:pic>
        <p:nvPicPr>
          <p:cNvPr id="1026" name="Picture 2" descr="Leasing vs Buying A Chevy In Merrillville, IN | Mike Anderson Chevy">
            <a:extLst>
              <a:ext uri="{FF2B5EF4-FFF2-40B4-BE49-F238E27FC236}">
                <a16:creationId xmlns:a16="http://schemas.microsoft.com/office/drawing/2014/main" id="{A4B9F705-E13E-4400-86C9-1AE82E229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19" y="171582"/>
            <a:ext cx="8328581" cy="668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8097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136A-F87F-4629-996F-E5A9BAE4C905}"/>
              </a:ext>
            </a:extLst>
          </p:cNvPr>
          <p:cNvSpPr>
            <a:spLocks noGrp="1"/>
          </p:cNvSpPr>
          <p:nvPr>
            <p:ph type="title"/>
          </p:nvPr>
        </p:nvSpPr>
        <p:spPr>
          <a:xfrm>
            <a:off x="-1125567" y="914400"/>
            <a:ext cx="11482980" cy="1143000"/>
          </a:xfrm>
        </p:spPr>
        <p:txBody>
          <a:bodyPr/>
          <a:lstStyle/>
          <a:p>
            <a:endParaRPr lang="en-US" dirty="0"/>
          </a:p>
        </p:txBody>
      </p:sp>
      <p:sp>
        <p:nvSpPr>
          <p:cNvPr id="3" name="Content Placeholder 2">
            <a:extLst>
              <a:ext uri="{FF2B5EF4-FFF2-40B4-BE49-F238E27FC236}">
                <a16:creationId xmlns:a16="http://schemas.microsoft.com/office/drawing/2014/main" id="{682F14DC-A0BD-4B2D-A368-59537A3EE159}"/>
              </a:ext>
            </a:extLst>
          </p:cNvPr>
          <p:cNvSpPr>
            <a:spLocks noGrp="1"/>
          </p:cNvSpPr>
          <p:nvPr>
            <p:ph idx="1"/>
          </p:nvPr>
        </p:nvSpPr>
        <p:spPr/>
        <p:txBody>
          <a:bodyPr/>
          <a:lstStyle/>
          <a:p>
            <a:endParaRPr lang="en-US"/>
          </a:p>
        </p:txBody>
      </p:sp>
      <p:pic>
        <p:nvPicPr>
          <p:cNvPr id="2050" name="Picture 2" descr="Should You Lease or Buy a Car? | Real Estate Agents | Bookkeeping Software  for Small Business">
            <a:extLst>
              <a:ext uri="{FF2B5EF4-FFF2-40B4-BE49-F238E27FC236}">
                <a16:creationId xmlns:a16="http://schemas.microsoft.com/office/drawing/2014/main" id="{F31F1215-F17E-4C7B-8D85-5C1B16C09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31" y="71438"/>
            <a:ext cx="8625525"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594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5656-F84D-4660-8524-B687A93C8A2C}"/>
              </a:ext>
            </a:extLst>
          </p:cNvPr>
          <p:cNvSpPr>
            <a:spLocks noGrp="1"/>
          </p:cNvSpPr>
          <p:nvPr>
            <p:ph type="title"/>
          </p:nvPr>
        </p:nvSpPr>
        <p:spPr/>
        <p:txBody>
          <a:bodyPr/>
          <a:lstStyle/>
          <a:p>
            <a:r>
              <a:rPr lang="en-US" sz="4400" dirty="0"/>
              <a:t>Should I Buy a Used Car?</a:t>
            </a:r>
          </a:p>
        </p:txBody>
      </p:sp>
      <p:sp>
        <p:nvSpPr>
          <p:cNvPr id="3" name="Content Placeholder 2">
            <a:extLst>
              <a:ext uri="{FF2B5EF4-FFF2-40B4-BE49-F238E27FC236}">
                <a16:creationId xmlns:a16="http://schemas.microsoft.com/office/drawing/2014/main" id="{E5720BC3-5FB0-473E-9FE7-F58F1BD0A650}"/>
              </a:ext>
            </a:extLst>
          </p:cNvPr>
          <p:cNvSpPr>
            <a:spLocks noGrp="1"/>
          </p:cNvSpPr>
          <p:nvPr>
            <p:ph idx="1"/>
          </p:nvPr>
        </p:nvSpPr>
        <p:spPr/>
        <p:txBody>
          <a:bodyPr/>
          <a:lstStyle/>
          <a:p>
            <a:r>
              <a:rPr lang="en-US" dirty="0"/>
              <a:t>What can you afford?</a:t>
            </a:r>
          </a:p>
          <a:p>
            <a:r>
              <a:rPr lang="en-US" dirty="0"/>
              <a:t>Where should I look for a used car?</a:t>
            </a:r>
          </a:p>
          <a:p>
            <a:r>
              <a:rPr lang="en-US" dirty="0"/>
              <a:t>How will I know it is in good condition?</a:t>
            </a:r>
          </a:p>
          <a:p>
            <a:r>
              <a:rPr lang="en-US" dirty="0"/>
              <a:t>Will my monthly payments be higher due to repairs?</a:t>
            </a:r>
          </a:p>
          <a:p>
            <a:r>
              <a:rPr lang="en-US" dirty="0"/>
              <a:t>I’ll need this car for……..?</a:t>
            </a:r>
          </a:p>
        </p:txBody>
      </p:sp>
    </p:spTree>
    <p:extLst>
      <p:ext uri="{BB962C8B-B14F-4D97-AF65-F5344CB8AC3E}">
        <p14:creationId xmlns:p14="http://schemas.microsoft.com/office/powerpoint/2010/main" val="50699202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4904-4F6A-4029-8367-5CBB3924D76C}"/>
              </a:ext>
            </a:extLst>
          </p:cNvPr>
          <p:cNvSpPr>
            <a:spLocks noGrp="1"/>
          </p:cNvSpPr>
          <p:nvPr>
            <p:ph type="title"/>
          </p:nvPr>
        </p:nvSpPr>
        <p:spPr/>
        <p:txBody>
          <a:bodyPr/>
          <a:lstStyle/>
          <a:p>
            <a:r>
              <a:rPr lang="en-US" sz="3200" dirty="0"/>
              <a:t>Where can I find information about a used car?</a:t>
            </a:r>
          </a:p>
        </p:txBody>
      </p:sp>
      <p:sp>
        <p:nvSpPr>
          <p:cNvPr id="3" name="Content Placeholder 2">
            <a:extLst>
              <a:ext uri="{FF2B5EF4-FFF2-40B4-BE49-F238E27FC236}">
                <a16:creationId xmlns:a16="http://schemas.microsoft.com/office/drawing/2014/main" id="{A7A50C21-8031-4B15-B6C0-45DBDF0C8EBB}"/>
              </a:ext>
            </a:extLst>
          </p:cNvPr>
          <p:cNvSpPr>
            <a:spLocks noGrp="1"/>
          </p:cNvSpPr>
          <p:nvPr>
            <p:ph idx="1"/>
          </p:nvPr>
        </p:nvSpPr>
        <p:spPr/>
        <p:txBody>
          <a:bodyPr/>
          <a:lstStyle/>
          <a:p>
            <a:pPr marL="0" indent="0">
              <a:buNone/>
            </a:pPr>
            <a:r>
              <a:rPr lang="en-US" dirty="0">
                <a:solidFill>
                  <a:srgbClr val="7A9900"/>
                </a:solidFill>
                <a:hlinkClick r:id="rId2"/>
              </a:rPr>
              <a:t>Car Fax </a:t>
            </a:r>
            <a:r>
              <a:rPr lang="en-US" dirty="0">
                <a:solidFill>
                  <a:srgbClr val="7A9900"/>
                </a:solidFill>
              </a:rPr>
              <a:t>(online guide)</a:t>
            </a:r>
          </a:p>
        </p:txBody>
      </p:sp>
      <p:pic>
        <p:nvPicPr>
          <p:cNvPr id="5" name="Picture 4">
            <a:extLst>
              <a:ext uri="{FF2B5EF4-FFF2-40B4-BE49-F238E27FC236}">
                <a16:creationId xmlns:a16="http://schemas.microsoft.com/office/drawing/2014/main" id="{46681460-D23F-42DB-8A99-39DE966C2F64}"/>
              </a:ext>
            </a:extLst>
          </p:cNvPr>
          <p:cNvPicPr>
            <a:picLocks noChangeAspect="1"/>
          </p:cNvPicPr>
          <p:nvPr/>
        </p:nvPicPr>
        <p:blipFill>
          <a:blip r:embed="rId3"/>
          <a:stretch>
            <a:fillRect/>
          </a:stretch>
        </p:blipFill>
        <p:spPr>
          <a:xfrm>
            <a:off x="6240711" y="2196445"/>
            <a:ext cx="2605018" cy="3385794"/>
          </a:xfrm>
          <a:prstGeom prst="rect">
            <a:avLst/>
          </a:prstGeom>
        </p:spPr>
      </p:pic>
      <p:sp>
        <p:nvSpPr>
          <p:cNvPr id="6" name="TextBox 5">
            <a:extLst>
              <a:ext uri="{FF2B5EF4-FFF2-40B4-BE49-F238E27FC236}">
                <a16:creationId xmlns:a16="http://schemas.microsoft.com/office/drawing/2014/main" id="{5B227BD8-C9A7-47E6-B65A-112B2FD120FF}"/>
              </a:ext>
            </a:extLst>
          </p:cNvPr>
          <p:cNvSpPr txBox="1"/>
          <p:nvPr/>
        </p:nvSpPr>
        <p:spPr>
          <a:xfrm>
            <a:off x="457200" y="3101419"/>
            <a:ext cx="5048054" cy="2308324"/>
          </a:xfrm>
          <a:prstGeom prst="rect">
            <a:avLst/>
          </a:prstGeom>
          <a:noFill/>
        </p:spPr>
        <p:txBody>
          <a:bodyPr wrap="square" rtlCol="0">
            <a:spAutoFit/>
          </a:bodyPr>
          <a:lstStyle/>
          <a:p>
            <a:pPr algn="just"/>
            <a:r>
              <a:rPr lang="en-US" b="0" i="1" dirty="0">
                <a:solidFill>
                  <a:srgbClr val="4D5156"/>
                </a:solidFill>
                <a:effectLst/>
                <a:latin typeface="arial" panose="020B0604020202020204" pitchFamily="34" charset="0"/>
              </a:rPr>
              <a:t>“Search Over 25 Billion </a:t>
            </a:r>
            <a:r>
              <a:rPr lang="en-US" b="1" i="1" dirty="0">
                <a:solidFill>
                  <a:srgbClr val="4D5156"/>
                </a:solidFill>
                <a:effectLst/>
                <a:latin typeface="arial" panose="020B0604020202020204" pitchFamily="34" charset="0"/>
              </a:rPr>
              <a:t>Vehicle</a:t>
            </a:r>
            <a:r>
              <a:rPr lang="en-US" b="0" i="1" dirty="0">
                <a:solidFill>
                  <a:srgbClr val="4D5156"/>
                </a:solidFill>
                <a:effectLst/>
                <a:latin typeface="arial" panose="020B0604020202020204" pitchFamily="34" charset="0"/>
              </a:rPr>
              <a:t> Records. Be Confident In Your Next Used </a:t>
            </a:r>
            <a:r>
              <a:rPr lang="en-US" b="1" i="1" dirty="0">
                <a:solidFill>
                  <a:srgbClr val="4D5156"/>
                </a:solidFill>
                <a:effectLst/>
                <a:latin typeface="arial" panose="020B0604020202020204" pitchFamily="34" charset="0"/>
              </a:rPr>
              <a:t>Car</a:t>
            </a:r>
            <a:r>
              <a:rPr lang="en-US" b="0" i="1" dirty="0">
                <a:solidFill>
                  <a:srgbClr val="4D5156"/>
                </a:solidFill>
                <a:effectLst/>
                <a:latin typeface="arial" panose="020B0604020202020204" pitchFamily="34" charset="0"/>
              </a:rPr>
              <a:t> Purchase. Search </a:t>
            </a:r>
            <a:r>
              <a:rPr lang="en-US" b="1" i="1" dirty="0">
                <a:solidFill>
                  <a:srgbClr val="4D5156"/>
                </a:solidFill>
                <a:effectLst/>
                <a:latin typeface="arial" panose="020B0604020202020204" pitchFamily="34" charset="0"/>
              </a:rPr>
              <a:t>CARFAX</a:t>
            </a:r>
            <a:r>
              <a:rPr lang="en-US" b="0" i="1" dirty="0">
                <a:solidFill>
                  <a:srgbClr val="4D5156"/>
                </a:solidFill>
                <a:effectLst/>
                <a:latin typeface="arial" panose="020B0604020202020204" pitchFamily="34" charset="0"/>
              </a:rPr>
              <a:t> for Used </a:t>
            </a:r>
            <a:r>
              <a:rPr lang="en-US" i="1" dirty="0">
                <a:solidFill>
                  <a:srgbClr val="4D5156"/>
                </a:solidFill>
                <a:effectLst/>
                <a:latin typeface="arial" panose="020B0604020202020204" pitchFamily="34" charset="0"/>
              </a:rPr>
              <a:t>Cars</a:t>
            </a:r>
            <a:r>
              <a:rPr lang="en-US" b="0" i="1" dirty="0">
                <a:solidFill>
                  <a:srgbClr val="4D5156"/>
                </a:solidFill>
                <a:effectLst/>
                <a:latin typeface="arial" panose="020B0604020202020204" pitchFamily="34" charset="0"/>
              </a:rPr>
              <a:t>, </a:t>
            </a:r>
            <a:r>
              <a:rPr lang="en-US" i="1" dirty="0">
                <a:solidFill>
                  <a:srgbClr val="4D5156"/>
                </a:solidFill>
                <a:effectLst/>
                <a:latin typeface="arial" panose="020B0604020202020204" pitchFamily="34" charset="0"/>
              </a:rPr>
              <a:t>Vehicle</a:t>
            </a:r>
            <a:r>
              <a:rPr lang="en-US" b="0" i="1" dirty="0">
                <a:solidFill>
                  <a:srgbClr val="4D5156"/>
                </a:solidFill>
                <a:effectLst/>
                <a:latin typeface="arial" panose="020B0604020202020204" pitchFamily="34" charset="0"/>
              </a:rPr>
              <a:t> </a:t>
            </a:r>
            <a:r>
              <a:rPr lang="en-US" b="1" i="1" dirty="0">
                <a:solidFill>
                  <a:srgbClr val="4D5156"/>
                </a:solidFill>
                <a:effectLst/>
                <a:latin typeface="arial" panose="020B0604020202020204" pitchFamily="34" charset="0"/>
              </a:rPr>
              <a:t>History</a:t>
            </a:r>
            <a:r>
              <a:rPr lang="en-US" b="0" i="1" dirty="0">
                <a:solidFill>
                  <a:srgbClr val="4D5156"/>
                </a:solidFill>
                <a:effectLst/>
                <a:latin typeface="arial" panose="020B0604020202020204" pitchFamily="34" charset="0"/>
              </a:rPr>
              <a:t>, Maintenance Tools, and </a:t>
            </a:r>
            <a:r>
              <a:rPr lang="en-US" i="1" dirty="0">
                <a:solidFill>
                  <a:srgbClr val="4D5156"/>
                </a:solidFill>
                <a:effectLst/>
                <a:latin typeface="arial" panose="020B0604020202020204" pitchFamily="34" charset="0"/>
              </a:rPr>
              <a:t>Car</a:t>
            </a:r>
            <a:r>
              <a:rPr lang="en-US" b="0" i="1" dirty="0">
                <a:solidFill>
                  <a:srgbClr val="4D5156"/>
                </a:solidFill>
                <a:effectLst/>
                <a:latin typeface="arial" panose="020B0604020202020204" pitchFamily="34" charset="0"/>
              </a:rPr>
              <a:t> </a:t>
            </a:r>
            <a:r>
              <a:rPr lang="en-US" b="1" i="1" dirty="0">
                <a:solidFill>
                  <a:srgbClr val="4D5156"/>
                </a:solidFill>
                <a:effectLst/>
                <a:latin typeface="arial" panose="020B0604020202020204" pitchFamily="34" charset="0"/>
              </a:rPr>
              <a:t>Values</a:t>
            </a:r>
            <a:r>
              <a:rPr lang="en-US" b="0" i="1" dirty="0">
                <a:solidFill>
                  <a:srgbClr val="4D5156"/>
                </a:solidFill>
                <a:effectLst/>
                <a:latin typeface="arial" panose="020B0604020202020204" pitchFamily="34" charset="0"/>
              </a:rPr>
              <a:t>. Get Reports Instantly. 100,000+ Data Sources.</a:t>
            </a:r>
          </a:p>
          <a:p>
            <a:pPr algn="just"/>
            <a:r>
              <a:rPr lang="en-US" i="1" dirty="0">
                <a:solidFill>
                  <a:srgbClr val="4D5156"/>
                </a:solidFill>
                <a:latin typeface="arial" panose="020B0604020202020204" pitchFamily="34" charset="0"/>
              </a:rPr>
              <a:t>Just put in the VIN number of the car and you can get all the info you need!”</a:t>
            </a:r>
            <a:endParaRPr lang="en-US" i="1" dirty="0"/>
          </a:p>
        </p:txBody>
      </p:sp>
    </p:spTree>
    <p:extLst>
      <p:ext uri="{BB962C8B-B14F-4D97-AF65-F5344CB8AC3E}">
        <p14:creationId xmlns:p14="http://schemas.microsoft.com/office/powerpoint/2010/main" val="126048775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735C-F80A-4E02-B4E2-27A64F63133B}"/>
              </a:ext>
            </a:extLst>
          </p:cNvPr>
          <p:cNvSpPr>
            <a:spLocks noGrp="1"/>
          </p:cNvSpPr>
          <p:nvPr>
            <p:ph type="title"/>
          </p:nvPr>
        </p:nvSpPr>
        <p:spPr/>
        <p:txBody>
          <a:bodyPr/>
          <a:lstStyle/>
          <a:p>
            <a:r>
              <a:rPr lang="en-US" sz="5400" dirty="0"/>
              <a:t>Costs</a:t>
            </a:r>
          </a:p>
        </p:txBody>
      </p:sp>
      <p:sp>
        <p:nvSpPr>
          <p:cNvPr id="3" name="Content Placeholder 2">
            <a:extLst>
              <a:ext uri="{FF2B5EF4-FFF2-40B4-BE49-F238E27FC236}">
                <a16:creationId xmlns:a16="http://schemas.microsoft.com/office/drawing/2014/main" id="{3789BA73-5518-4A7E-BE56-5E3CBD6FD82B}"/>
              </a:ext>
            </a:extLst>
          </p:cNvPr>
          <p:cNvSpPr>
            <a:spLocks noGrp="1"/>
          </p:cNvSpPr>
          <p:nvPr>
            <p:ph idx="1"/>
          </p:nvPr>
        </p:nvSpPr>
        <p:spPr/>
        <p:txBody>
          <a:bodyPr/>
          <a:lstStyle/>
          <a:p>
            <a:r>
              <a:rPr lang="en-US" dirty="0">
                <a:hlinkClick r:id="rId2"/>
              </a:rPr>
              <a:t>https://bettermoneyhabits.bankofamerica.com/en/auto/cost-of-owning-a-car</a:t>
            </a:r>
            <a:endParaRPr lang="en-US" dirty="0"/>
          </a:p>
          <a:p>
            <a:r>
              <a:rPr lang="en-US" dirty="0">
                <a:hlinkClick r:id="rId3"/>
              </a:rPr>
              <a:t>https://www.usatoday.com/story/money/cars/2019/01/09/car-shopping-5-things-you-should-never-say-when-buying-new-vehicle/2512757002/</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44805819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5D4F-DF0A-46FD-8387-5251EC7DA4F9}"/>
              </a:ext>
            </a:extLst>
          </p:cNvPr>
          <p:cNvSpPr>
            <a:spLocks noGrp="1"/>
          </p:cNvSpPr>
          <p:nvPr>
            <p:ph type="title"/>
          </p:nvPr>
        </p:nvSpPr>
        <p:spPr/>
        <p:txBody>
          <a:bodyPr/>
          <a:lstStyle/>
          <a:p>
            <a:r>
              <a:rPr lang="en-US" sz="4800" dirty="0"/>
              <a:t>So I bought a used car…</a:t>
            </a:r>
          </a:p>
        </p:txBody>
      </p:sp>
      <p:sp>
        <p:nvSpPr>
          <p:cNvPr id="3" name="Content Placeholder 2">
            <a:extLst>
              <a:ext uri="{FF2B5EF4-FFF2-40B4-BE49-F238E27FC236}">
                <a16:creationId xmlns:a16="http://schemas.microsoft.com/office/drawing/2014/main" id="{B4B6945F-DD3D-40F6-A751-4B47D39DF2D1}"/>
              </a:ext>
            </a:extLst>
          </p:cNvPr>
          <p:cNvSpPr>
            <a:spLocks noGrp="1"/>
          </p:cNvSpPr>
          <p:nvPr>
            <p:ph idx="1"/>
          </p:nvPr>
        </p:nvSpPr>
        <p:spPr>
          <a:xfrm>
            <a:off x="457200" y="1906793"/>
            <a:ext cx="8229600" cy="3779520"/>
          </a:xfrm>
        </p:spPr>
        <p:txBody>
          <a:bodyPr/>
          <a:lstStyle/>
          <a:p>
            <a:pPr marL="514350" indent="-514350" algn="l">
              <a:buAutoNum type="arabicPeriod"/>
            </a:pPr>
            <a:r>
              <a:rPr lang="en-US" b="1" i="0" dirty="0">
                <a:solidFill>
                  <a:srgbClr val="3E4855"/>
                </a:solidFill>
                <a:effectLst/>
                <a:latin typeface="Averta"/>
              </a:rPr>
              <a:t>Title and Registration</a:t>
            </a:r>
          </a:p>
          <a:p>
            <a:pPr marL="0" indent="0" algn="l">
              <a:buNone/>
            </a:pPr>
            <a:r>
              <a:rPr lang="en-US" sz="1600" b="0" i="0" dirty="0">
                <a:solidFill>
                  <a:srgbClr val="7A9900"/>
                </a:solidFill>
                <a:effectLst/>
                <a:latin typeface="+mn-lt"/>
              </a:rPr>
              <a:t>When you buy a used car from a private seller, you have to go to your state’s DMV to transfer the title and register the vehicle to your name. To do so, you’ll need to bring proof of insurance, your license and a form of payment.</a:t>
            </a:r>
            <a:br>
              <a:rPr lang="en-US" sz="1600" b="0" i="0" dirty="0">
                <a:solidFill>
                  <a:srgbClr val="7A9900"/>
                </a:solidFill>
                <a:effectLst/>
                <a:latin typeface="+mn-lt"/>
              </a:rPr>
            </a:br>
            <a:r>
              <a:rPr lang="en-US" sz="1600" b="0" i="0" dirty="0">
                <a:solidFill>
                  <a:srgbClr val="3E4855"/>
                </a:solidFill>
                <a:effectLst/>
                <a:latin typeface="+mn-lt"/>
              </a:rPr>
              <a:t>In total, I owed $322.89 at the DMV. Here’s the breakdown of the fees:</a:t>
            </a:r>
          </a:p>
          <a:p>
            <a:pPr algn="l">
              <a:buFont typeface="Arial" panose="020B0604020202020204" pitchFamily="34" charset="0"/>
              <a:buChar char="•"/>
            </a:pPr>
            <a:r>
              <a:rPr lang="en-US" sz="1600" b="1" i="0" dirty="0">
                <a:solidFill>
                  <a:srgbClr val="3E4855"/>
                </a:solidFill>
                <a:effectLst/>
                <a:latin typeface="+mn-lt"/>
              </a:rPr>
              <a:t>Registration fee</a:t>
            </a:r>
            <a:r>
              <a:rPr lang="en-US" sz="1600" b="0" i="0" dirty="0">
                <a:solidFill>
                  <a:srgbClr val="3E4855"/>
                </a:solidFill>
                <a:effectLst/>
                <a:latin typeface="+mn-lt"/>
              </a:rPr>
              <a:t>: $36</a:t>
            </a:r>
          </a:p>
          <a:p>
            <a:pPr algn="l">
              <a:buFont typeface="Arial" panose="020B0604020202020204" pitchFamily="34" charset="0"/>
              <a:buChar char="•"/>
            </a:pPr>
            <a:r>
              <a:rPr lang="en-US" sz="1600" b="1" i="0" dirty="0">
                <a:solidFill>
                  <a:srgbClr val="3E4855"/>
                </a:solidFill>
                <a:effectLst/>
                <a:latin typeface="+mn-lt"/>
              </a:rPr>
              <a:t>Certificate of Title</a:t>
            </a:r>
            <a:r>
              <a:rPr lang="en-US" sz="1600" b="0" i="0" dirty="0">
                <a:solidFill>
                  <a:srgbClr val="3E4855"/>
                </a:solidFill>
                <a:effectLst/>
                <a:latin typeface="+mn-lt"/>
              </a:rPr>
              <a:t>: $52</a:t>
            </a:r>
          </a:p>
          <a:p>
            <a:pPr algn="l">
              <a:buFont typeface="Arial" panose="020B0604020202020204" pitchFamily="34" charset="0"/>
              <a:buChar char="•"/>
            </a:pPr>
            <a:r>
              <a:rPr lang="en-US" sz="1600" b="1" i="0" dirty="0">
                <a:solidFill>
                  <a:srgbClr val="3E4855"/>
                </a:solidFill>
                <a:effectLst/>
                <a:latin typeface="+mn-lt"/>
              </a:rPr>
              <a:t>Highway-use tax (HUT)</a:t>
            </a:r>
            <a:r>
              <a:rPr lang="en-US" sz="1600" b="0" i="0" dirty="0">
                <a:solidFill>
                  <a:srgbClr val="3E4855"/>
                </a:solidFill>
                <a:effectLst/>
                <a:latin typeface="+mn-lt"/>
              </a:rPr>
              <a:t>: $142.5</a:t>
            </a:r>
          </a:p>
          <a:p>
            <a:pPr algn="l">
              <a:buFont typeface="Arial" panose="020B0604020202020204" pitchFamily="34" charset="0"/>
              <a:buChar char="•"/>
            </a:pPr>
            <a:r>
              <a:rPr lang="en-US" sz="1600" b="1" i="0" dirty="0">
                <a:solidFill>
                  <a:srgbClr val="3E4855"/>
                </a:solidFill>
                <a:effectLst/>
                <a:latin typeface="+mn-lt"/>
              </a:rPr>
              <a:t>Property tax</a:t>
            </a:r>
            <a:r>
              <a:rPr lang="en-US" sz="1600" b="0" i="0" dirty="0">
                <a:solidFill>
                  <a:srgbClr val="3E4855"/>
                </a:solidFill>
                <a:effectLst/>
                <a:latin typeface="+mn-lt"/>
              </a:rPr>
              <a:t>: $67.39</a:t>
            </a:r>
          </a:p>
          <a:p>
            <a:pPr algn="l">
              <a:buFont typeface="Arial" panose="020B0604020202020204" pitchFamily="34" charset="0"/>
              <a:buChar char="•"/>
            </a:pPr>
            <a:r>
              <a:rPr lang="en-US" sz="1600" b="1" i="0" dirty="0">
                <a:solidFill>
                  <a:srgbClr val="3E4855"/>
                </a:solidFill>
                <a:effectLst/>
                <a:latin typeface="+mn-lt"/>
              </a:rPr>
              <a:t>Vehicle fee</a:t>
            </a:r>
            <a:r>
              <a:rPr lang="en-US" sz="1600" b="0" i="0" dirty="0">
                <a:solidFill>
                  <a:srgbClr val="3E4855"/>
                </a:solidFill>
                <a:effectLst/>
                <a:latin typeface="+mn-lt"/>
              </a:rPr>
              <a:t>: $20</a:t>
            </a:r>
          </a:p>
          <a:p>
            <a:pPr algn="l">
              <a:buFont typeface="Arial" panose="020B0604020202020204" pitchFamily="34" charset="0"/>
              <a:buChar char="•"/>
            </a:pPr>
            <a:r>
              <a:rPr lang="en-US" sz="1600" b="1" i="0" dirty="0">
                <a:solidFill>
                  <a:srgbClr val="3E4855"/>
                </a:solidFill>
                <a:effectLst/>
                <a:latin typeface="+mn-lt"/>
              </a:rPr>
              <a:t>Notary fee: </a:t>
            </a:r>
            <a:r>
              <a:rPr lang="en-US" sz="1600" b="0" i="0" dirty="0">
                <a:solidFill>
                  <a:srgbClr val="3E4855"/>
                </a:solidFill>
                <a:effectLst/>
                <a:latin typeface="+mn-lt"/>
              </a:rPr>
              <a:t>$5 (I had to pay this in cash)</a:t>
            </a:r>
          </a:p>
          <a:p>
            <a:endParaRPr lang="en-US" dirty="0"/>
          </a:p>
        </p:txBody>
      </p:sp>
    </p:spTree>
    <p:extLst>
      <p:ext uri="{BB962C8B-B14F-4D97-AF65-F5344CB8AC3E}">
        <p14:creationId xmlns:p14="http://schemas.microsoft.com/office/powerpoint/2010/main" val="171907211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BD1F-83FC-4099-9185-E92035C3B875}"/>
              </a:ext>
            </a:extLst>
          </p:cNvPr>
          <p:cNvSpPr>
            <a:spLocks noGrp="1"/>
          </p:cNvSpPr>
          <p:nvPr>
            <p:ph type="title"/>
          </p:nvPr>
        </p:nvSpPr>
        <p:spPr>
          <a:xfrm>
            <a:off x="457200" y="1312433"/>
            <a:ext cx="8229600" cy="1143000"/>
          </a:xfrm>
        </p:spPr>
        <p:txBody>
          <a:bodyPr/>
          <a:lstStyle/>
          <a:p>
            <a:pPr algn="l"/>
            <a:r>
              <a:rPr lang="en-US" sz="3600" b="1" i="0" dirty="0">
                <a:solidFill>
                  <a:schemeClr val="tx1"/>
                </a:solidFill>
                <a:effectLst/>
                <a:latin typeface="Averta"/>
              </a:rPr>
              <a:t>2. Insurance</a:t>
            </a:r>
            <a:br>
              <a:rPr lang="en-US" b="1" i="0" dirty="0">
                <a:solidFill>
                  <a:srgbClr val="3E4855"/>
                </a:solidFill>
                <a:effectLst/>
                <a:latin typeface="Averta"/>
              </a:rPr>
            </a:br>
            <a:endParaRPr lang="en-US" dirty="0"/>
          </a:p>
        </p:txBody>
      </p:sp>
      <p:sp>
        <p:nvSpPr>
          <p:cNvPr id="3" name="Content Placeholder 2">
            <a:extLst>
              <a:ext uri="{FF2B5EF4-FFF2-40B4-BE49-F238E27FC236}">
                <a16:creationId xmlns:a16="http://schemas.microsoft.com/office/drawing/2014/main" id="{F03D737A-0107-41D0-85B0-32A65A69E4B2}"/>
              </a:ext>
            </a:extLst>
          </p:cNvPr>
          <p:cNvSpPr>
            <a:spLocks noGrp="1"/>
          </p:cNvSpPr>
          <p:nvPr>
            <p:ph idx="1"/>
          </p:nvPr>
        </p:nvSpPr>
        <p:spPr/>
        <p:txBody>
          <a:bodyPr/>
          <a:lstStyle/>
          <a:p>
            <a:pPr marL="0" indent="0" algn="just">
              <a:buNone/>
            </a:pPr>
            <a:r>
              <a:rPr lang="en-US" sz="2400" b="0" i="1" dirty="0">
                <a:solidFill>
                  <a:srgbClr val="7A9900"/>
                </a:solidFill>
                <a:effectLst/>
                <a:latin typeface="Averta"/>
              </a:rPr>
              <a:t>“This seems like an obvious expense now, but having lived in New York City, where you don’t need a car, for the past five years I’d never had to deal with car insurance as an adult (I was on my parents’ plan in high school)…”</a:t>
            </a:r>
          </a:p>
          <a:p>
            <a:pPr algn="l"/>
            <a:r>
              <a:rPr lang="en-US" b="0" i="0" dirty="0">
                <a:solidFill>
                  <a:srgbClr val="3E4855"/>
                </a:solidFill>
                <a:effectLst/>
                <a:latin typeface="Averta"/>
              </a:rPr>
              <a:t>I got a few quotes from different providers and settled on one that met my needs for $60 a month.</a:t>
            </a:r>
          </a:p>
          <a:p>
            <a:endParaRPr lang="en-US" dirty="0"/>
          </a:p>
        </p:txBody>
      </p:sp>
    </p:spTree>
    <p:extLst>
      <p:ext uri="{BB962C8B-B14F-4D97-AF65-F5344CB8AC3E}">
        <p14:creationId xmlns:p14="http://schemas.microsoft.com/office/powerpoint/2010/main" val="176119095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4AA8F-2E48-4DEB-BAA3-1FAF573B8270}"/>
              </a:ext>
            </a:extLst>
          </p:cNvPr>
          <p:cNvSpPr txBox="1"/>
          <p:nvPr/>
        </p:nvSpPr>
        <p:spPr>
          <a:xfrm>
            <a:off x="473336" y="1338606"/>
            <a:ext cx="8284165" cy="2677656"/>
          </a:xfrm>
          <a:prstGeom prst="rect">
            <a:avLst/>
          </a:prstGeom>
          <a:noFill/>
        </p:spPr>
        <p:txBody>
          <a:bodyPr wrap="square">
            <a:spAutoFit/>
          </a:bodyPr>
          <a:lstStyle/>
          <a:p>
            <a:pPr algn="l"/>
            <a:r>
              <a:rPr lang="en-US" sz="3600" b="1" i="0" dirty="0">
                <a:solidFill>
                  <a:srgbClr val="3E4855"/>
                </a:solidFill>
                <a:effectLst/>
                <a:latin typeface="Averta"/>
              </a:rPr>
              <a:t>3. Gas</a:t>
            </a:r>
          </a:p>
          <a:p>
            <a:pPr algn="l"/>
            <a:endParaRPr lang="en-US" sz="3600" b="1" i="0" dirty="0">
              <a:solidFill>
                <a:srgbClr val="3E4855"/>
              </a:solidFill>
              <a:effectLst/>
              <a:latin typeface="Averta"/>
            </a:endParaRPr>
          </a:p>
          <a:p>
            <a:pPr algn="l"/>
            <a:r>
              <a:rPr lang="en-US" sz="2400" b="0" i="1" dirty="0">
                <a:solidFill>
                  <a:srgbClr val="7A9900"/>
                </a:solidFill>
                <a:effectLst/>
                <a:latin typeface="Averta"/>
              </a:rPr>
              <a:t>Again, this cost seems obvious, but gas adds up quickly. It costs me about $45 to fill up a tank, and I expect to do that twice monthly, meaning I’ll spend close to $100 a month on gas…</a:t>
            </a:r>
          </a:p>
          <a:p>
            <a:pPr algn="l"/>
            <a:endParaRPr lang="en-US" sz="2400" b="0" i="1" dirty="0">
              <a:solidFill>
                <a:srgbClr val="7A9900"/>
              </a:solidFill>
              <a:effectLst/>
              <a:latin typeface="Averta"/>
            </a:endParaRPr>
          </a:p>
        </p:txBody>
      </p:sp>
    </p:spTree>
    <p:extLst>
      <p:ext uri="{BB962C8B-B14F-4D97-AF65-F5344CB8AC3E}">
        <p14:creationId xmlns:p14="http://schemas.microsoft.com/office/powerpoint/2010/main" val="254750153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B89DA-98E0-4A7A-90FC-2FF104D3664A}"/>
              </a:ext>
            </a:extLst>
          </p:cNvPr>
          <p:cNvSpPr txBox="1"/>
          <p:nvPr/>
        </p:nvSpPr>
        <p:spPr>
          <a:xfrm>
            <a:off x="650449" y="1253765"/>
            <a:ext cx="7626285" cy="4401205"/>
          </a:xfrm>
          <a:prstGeom prst="rect">
            <a:avLst/>
          </a:prstGeom>
          <a:noFill/>
        </p:spPr>
        <p:txBody>
          <a:bodyPr wrap="square">
            <a:spAutoFit/>
          </a:bodyPr>
          <a:lstStyle/>
          <a:p>
            <a:pPr algn="l"/>
            <a:r>
              <a:rPr lang="en-US" sz="3200" b="1" i="0" dirty="0">
                <a:solidFill>
                  <a:srgbClr val="3E4855"/>
                </a:solidFill>
                <a:effectLst/>
                <a:latin typeface="Averta"/>
              </a:rPr>
              <a:t>4. Maintenance</a:t>
            </a:r>
          </a:p>
          <a:p>
            <a:pPr algn="l"/>
            <a:endParaRPr lang="en-US" sz="3200" b="1" i="0" dirty="0">
              <a:solidFill>
                <a:srgbClr val="3E4855"/>
              </a:solidFill>
              <a:effectLst/>
              <a:latin typeface="Averta"/>
            </a:endParaRPr>
          </a:p>
          <a:p>
            <a:pPr algn="l"/>
            <a:r>
              <a:rPr lang="en-US" sz="2400" b="1" i="1" dirty="0">
                <a:solidFill>
                  <a:srgbClr val="3E4855"/>
                </a:solidFill>
                <a:effectLst/>
                <a:latin typeface="+mn-lt"/>
              </a:rPr>
              <a:t>$310 a year, minimum</a:t>
            </a:r>
          </a:p>
          <a:p>
            <a:pPr algn="just"/>
            <a:r>
              <a:rPr lang="en-US" sz="2400" b="0" i="0" dirty="0">
                <a:solidFill>
                  <a:srgbClr val="3E4855"/>
                </a:solidFill>
                <a:effectLst/>
                <a:latin typeface="+mn-lt"/>
              </a:rPr>
              <a:t>I already got my first </a:t>
            </a:r>
            <a:r>
              <a:rPr lang="en-US" sz="2400" b="0" i="0" dirty="0">
                <a:solidFill>
                  <a:srgbClr val="7A9900"/>
                </a:solidFill>
                <a:effectLst/>
                <a:latin typeface="+mn-lt"/>
              </a:rPr>
              <a:t>oil change</a:t>
            </a:r>
            <a:r>
              <a:rPr lang="en-US" sz="2400" b="0" i="0" dirty="0">
                <a:solidFill>
                  <a:srgbClr val="3E4855"/>
                </a:solidFill>
                <a:effectLst/>
                <a:latin typeface="+mn-lt"/>
              </a:rPr>
              <a:t>, which set me back $70. I’ll do this every four months, which will add up to $210 over the course of a year. I’ll also get my </a:t>
            </a:r>
            <a:r>
              <a:rPr lang="en-US" sz="2400" b="0" i="0" dirty="0">
                <a:solidFill>
                  <a:srgbClr val="7A9900"/>
                </a:solidFill>
                <a:effectLst/>
                <a:latin typeface="+mn-lt"/>
              </a:rPr>
              <a:t>car inspected </a:t>
            </a:r>
            <a:r>
              <a:rPr lang="en-US" sz="2400" b="0" i="0" dirty="0">
                <a:solidFill>
                  <a:srgbClr val="3E4855"/>
                </a:solidFill>
                <a:effectLst/>
                <a:latin typeface="+mn-lt"/>
              </a:rPr>
              <a:t>once a year, which costs about $100.</a:t>
            </a:r>
          </a:p>
          <a:p>
            <a:pPr algn="just"/>
            <a:endParaRPr lang="en-US" sz="2400" b="0" i="0" dirty="0">
              <a:solidFill>
                <a:srgbClr val="3E4855"/>
              </a:solidFill>
              <a:effectLst/>
              <a:latin typeface="+mn-lt"/>
            </a:endParaRPr>
          </a:p>
          <a:p>
            <a:pPr algn="just"/>
            <a:r>
              <a:rPr lang="en-US" sz="2400" b="0" i="0" dirty="0">
                <a:solidFill>
                  <a:srgbClr val="3E4855"/>
                </a:solidFill>
                <a:effectLst/>
                <a:latin typeface="+mn-lt"/>
              </a:rPr>
              <a:t>Besides these recurring expenses, other maintenance costs may arise, like </a:t>
            </a:r>
            <a:r>
              <a:rPr lang="en-US" sz="2400" b="0" i="0" dirty="0">
                <a:solidFill>
                  <a:srgbClr val="7A9900"/>
                </a:solidFill>
                <a:effectLst/>
                <a:latin typeface="+mn-lt"/>
              </a:rPr>
              <a:t>tire rotation </a:t>
            </a:r>
            <a:r>
              <a:rPr lang="en-US" sz="2400" b="0" i="0" dirty="0">
                <a:solidFill>
                  <a:srgbClr val="3E4855"/>
                </a:solidFill>
                <a:effectLst/>
                <a:latin typeface="+mn-lt"/>
              </a:rPr>
              <a:t>or fluid changes, which could tack on an extra couple hundred dollars.</a:t>
            </a:r>
          </a:p>
        </p:txBody>
      </p:sp>
    </p:spTree>
    <p:extLst>
      <p:ext uri="{BB962C8B-B14F-4D97-AF65-F5344CB8AC3E}">
        <p14:creationId xmlns:p14="http://schemas.microsoft.com/office/powerpoint/2010/main" val="403958463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66272A-3EBE-444E-AED6-00DCAD2EF1AA}"/>
              </a:ext>
            </a:extLst>
          </p:cNvPr>
          <p:cNvSpPr txBox="1"/>
          <p:nvPr/>
        </p:nvSpPr>
        <p:spPr>
          <a:xfrm>
            <a:off x="226243" y="1420632"/>
            <a:ext cx="8691513" cy="4339650"/>
          </a:xfrm>
          <a:prstGeom prst="rect">
            <a:avLst/>
          </a:prstGeom>
          <a:noFill/>
        </p:spPr>
        <p:txBody>
          <a:bodyPr wrap="square">
            <a:spAutoFit/>
          </a:bodyPr>
          <a:lstStyle/>
          <a:p>
            <a:pPr algn="l"/>
            <a:r>
              <a:rPr lang="en-US" sz="2800" b="1" i="0" dirty="0">
                <a:solidFill>
                  <a:srgbClr val="3E4855"/>
                </a:solidFill>
                <a:effectLst/>
                <a:latin typeface="Averta"/>
              </a:rPr>
              <a:t>5. Parking</a:t>
            </a:r>
          </a:p>
          <a:p>
            <a:pPr algn="l"/>
            <a:endParaRPr lang="en-US" sz="2800" b="1" dirty="0">
              <a:solidFill>
                <a:srgbClr val="3E4855"/>
              </a:solidFill>
              <a:latin typeface="Averta"/>
            </a:endParaRPr>
          </a:p>
          <a:p>
            <a:pPr algn="l"/>
            <a:r>
              <a:rPr lang="en-US" sz="2400" b="1" i="1" dirty="0">
                <a:solidFill>
                  <a:srgbClr val="3E4855"/>
                </a:solidFill>
                <a:effectLst/>
                <a:latin typeface="Averta"/>
              </a:rPr>
              <a:t>$64 per ticket, plus parking meters</a:t>
            </a:r>
          </a:p>
          <a:p>
            <a:pPr algn="just"/>
            <a:r>
              <a:rPr lang="en-US" sz="2400" b="0" i="0" dirty="0">
                <a:solidFill>
                  <a:srgbClr val="3E4855"/>
                </a:solidFill>
                <a:effectLst/>
                <a:latin typeface="Averta"/>
              </a:rPr>
              <a:t>Currently, I’m parking on the street </a:t>
            </a:r>
            <a:r>
              <a:rPr lang="en-US" sz="2400" b="0" i="0" dirty="0">
                <a:solidFill>
                  <a:srgbClr val="7A9900"/>
                </a:solidFill>
                <a:effectLst/>
                <a:latin typeface="Averta"/>
              </a:rPr>
              <a:t>overnight</a:t>
            </a:r>
            <a:r>
              <a:rPr lang="en-US" sz="2400" b="0" i="0" dirty="0">
                <a:solidFill>
                  <a:srgbClr val="3E4855"/>
                </a:solidFill>
                <a:effectLst/>
                <a:latin typeface="Averta"/>
              </a:rPr>
              <a:t> for free, but there are times throughout the day when I have to pay a meter or an hourly rate to leave my car in a </a:t>
            </a:r>
            <a:r>
              <a:rPr lang="en-US" sz="2400" b="0" i="0" dirty="0">
                <a:solidFill>
                  <a:srgbClr val="7A9900"/>
                </a:solidFill>
                <a:effectLst/>
                <a:latin typeface="Averta"/>
              </a:rPr>
              <a:t>parking deck</a:t>
            </a:r>
            <a:r>
              <a:rPr lang="en-US" sz="2400" b="0" i="0" dirty="0">
                <a:solidFill>
                  <a:srgbClr val="3E4855"/>
                </a:solidFill>
                <a:effectLst/>
                <a:latin typeface="Averta"/>
              </a:rPr>
              <a:t>. The rates aren’t egregious but will add up over time.</a:t>
            </a:r>
          </a:p>
          <a:p>
            <a:pPr algn="just"/>
            <a:endParaRPr lang="en-US" sz="2400" b="0" i="0" dirty="0">
              <a:solidFill>
                <a:srgbClr val="3E4855"/>
              </a:solidFill>
              <a:effectLst/>
              <a:latin typeface="Averta"/>
            </a:endParaRPr>
          </a:p>
          <a:p>
            <a:pPr algn="just"/>
            <a:r>
              <a:rPr lang="en-US" sz="2400" b="0" i="0" dirty="0">
                <a:solidFill>
                  <a:srgbClr val="3E4855"/>
                </a:solidFill>
                <a:effectLst/>
                <a:latin typeface="Averta"/>
              </a:rPr>
              <a:t>Plus, there are </a:t>
            </a:r>
            <a:r>
              <a:rPr lang="en-US" sz="2400" b="0" i="0" dirty="0">
                <a:solidFill>
                  <a:srgbClr val="7A9900"/>
                </a:solidFill>
                <a:effectLst/>
                <a:latin typeface="Averta"/>
              </a:rPr>
              <a:t>parking tickets</a:t>
            </a:r>
            <a:r>
              <a:rPr lang="en-US" sz="2400" b="0" i="0" dirty="0">
                <a:solidFill>
                  <a:srgbClr val="3E4855"/>
                </a:solidFill>
                <a:effectLst/>
                <a:latin typeface="Averta"/>
              </a:rPr>
              <a:t>. I already overlooked </a:t>
            </a:r>
            <a:r>
              <a:rPr lang="en-US" sz="2400" b="0" i="0" dirty="0">
                <a:solidFill>
                  <a:srgbClr val="7A9900"/>
                </a:solidFill>
                <a:effectLst/>
                <a:latin typeface="Averta"/>
              </a:rPr>
              <a:t>“street cleaning,” </a:t>
            </a:r>
            <a:r>
              <a:rPr lang="en-US" sz="2400" b="0" i="0" dirty="0">
                <a:solidFill>
                  <a:srgbClr val="3E4855"/>
                </a:solidFill>
                <a:effectLst/>
                <a:latin typeface="Averta"/>
              </a:rPr>
              <a:t>an established time on a specific day when you can’t park in a certain area. It ended up being a $64 blunder</a:t>
            </a:r>
            <a:r>
              <a:rPr lang="en-US" sz="2800" b="0" i="0" dirty="0">
                <a:solidFill>
                  <a:srgbClr val="3E4855"/>
                </a:solidFill>
                <a:effectLst/>
                <a:latin typeface="Averta"/>
              </a:rPr>
              <a:t>.</a:t>
            </a:r>
          </a:p>
        </p:txBody>
      </p:sp>
    </p:spTree>
    <p:extLst>
      <p:ext uri="{BB962C8B-B14F-4D97-AF65-F5344CB8AC3E}">
        <p14:creationId xmlns:p14="http://schemas.microsoft.com/office/powerpoint/2010/main" val="98436609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161567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B071A9-C87C-414E-BBAF-DA86FD0F57CC}"/>
              </a:ext>
            </a:extLst>
          </p:cNvPr>
          <p:cNvSpPr txBox="1"/>
          <p:nvPr/>
        </p:nvSpPr>
        <p:spPr>
          <a:xfrm>
            <a:off x="584461" y="1385740"/>
            <a:ext cx="7701699" cy="2739211"/>
          </a:xfrm>
          <a:prstGeom prst="rect">
            <a:avLst/>
          </a:prstGeom>
          <a:noFill/>
        </p:spPr>
        <p:txBody>
          <a:bodyPr wrap="square">
            <a:spAutoFit/>
          </a:bodyPr>
          <a:lstStyle/>
          <a:p>
            <a:pPr algn="ctr"/>
            <a:r>
              <a:rPr lang="en-US" sz="3200" b="1" i="0" dirty="0">
                <a:solidFill>
                  <a:srgbClr val="005CB8"/>
                </a:solidFill>
                <a:effectLst/>
                <a:latin typeface="Averta"/>
              </a:rPr>
              <a:t>Grand Total: </a:t>
            </a:r>
            <a:r>
              <a:rPr lang="en-US" sz="3200" b="1" i="0" dirty="0">
                <a:solidFill>
                  <a:srgbClr val="7A9900"/>
                </a:solidFill>
                <a:effectLst/>
                <a:latin typeface="Averta"/>
              </a:rPr>
              <a:t>$2,497</a:t>
            </a:r>
          </a:p>
          <a:p>
            <a:pPr algn="l"/>
            <a:endParaRPr lang="en-US" sz="2800" b="1" i="0" dirty="0">
              <a:solidFill>
                <a:srgbClr val="3E4855"/>
              </a:solidFill>
              <a:effectLst/>
              <a:latin typeface="Averta"/>
            </a:endParaRPr>
          </a:p>
          <a:p>
            <a:pPr algn="l"/>
            <a:r>
              <a:rPr lang="en-US" sz="2800" b="0" i="0" dirty="0">
                <a:solidFill>
                  <a:srgbClr val="3E4855"/>
                </a:solidFill>
                <a:effectLst/>
                <a:latin typeface="Averta"/>
              </a:rPr>
              <a:t>Between one-time costs like registration fees and monthly expenses like insurance and gas, I’ll spend close to $2,500 </a:t>
            </a:r>
            <a:r>
              <a:rPr lang="en-US" sz="2800" b="1" i="0" dirty="0">
                <a:solidFill>
                  <a:srgbClr val="3E4855"/>
                </a:solidFill>
                <a:effectLst/>
                <a:latin typeface="Averta"/>
              </a:rPr>
              <a:t>on my car this year </a:t>
            </a:r>
            <a:r>
              <a:rPr lang="en-US" sz="2800" b="0" i="0" dirty="0">
                <a:solidFill>
                  <a:srgbClr val="3E4855"/>
                </a:solidFill>
                <a:effectLst/>
                <a:latin typeface="Averta"/>
              </a:rPr>
              <a:t>— and that’s if I don’t rack up any more parking violations</a:t>
            </a:r>
            <a:r>
              <a:rPr lang="en-US" b="0" i="0" dirty="0">
                <a:solidFill>
                  <a:srgbClr val="3E4855"/>
                </a:solidFill>
                <a:effectLst/>
                <a:latin typeface="Averta"/>
              </a:rPr>
              <a:t>.</a:t>
            </a:r>
          </a:p>
        </p:txBody>
      </p:sp>
      <p:sp>
        <p:nvSpPr>
          <p:cNvPr id="4" name="TextBox 3">
            <a:extLst>
              <a:ext uri="{FF2B5EF4-FFF2-40B4-BE49-F238E27FC236}">
                <a16:creationId xmlns:a16="http://schemas.microsoft.com/office/drawing/2014/main" id="{722387F5-A843-4AF4-96A0-66F8D0CDDD96}"/>
              </a:ext>
            </a:extLst>
          </p:cNvPr>
          <p:cNvSpPr txBox="1"/>
          <p:nvPr/>
        </p:nvSpPr>
        <p:spPr>
          <a:xfrm>
            <a:off x="1291472" y="5194169"/>
            <a:ext cx="8135332" cy="369332"/>
          </a:xfrm>
          <a:prstGeom prst="rect">
            <a:avLst/>
          </a:prstGeom>
          <a:noFill/>
        </p:spPr>
        <p:txBody>
          <a:bodyPr wrap="square" rtlCol="0">
            <a:spAutoFit/>
          </a:bodyPr>
          <a:lstStyle/>
          <a:p>
            <a:r>
              <a:rPr lang="en-US" dirty="0">
                <a:hlinkClick r:id="rId2"/>
              </a:rPr>
              <a:t>https://www.cnbc.com/2019/08/16/hidden-costs-of-car-ownership.html</a:t>
            </a:r>
            <a:endParaRPr lang="en-US" dirty="0"/>
          </a:p>
        </p:txBody>
      </p:sp>
    </p:spTree>
    <p:extLst>
      <p:ext uri="{BB962C8B-B14F-4D97-AF65-F5344CB8AC3E}">
        <p14:creationId xmlns:p14="http://schemas.microsoft.com/office/powerpoint/2010/main" val="159629143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273A-35D0-471D-9404-0C6667D015F7}"/>
              </a:ext>
            </a:extLst>
          </p:cNvPr>
          <p:cNvSpPr>
            <a:spLocks noGrp="1"/>
          </p:cNvSpPr>
          <p:nvPr>
            <p:ph type="title"/>
          </p:nvPr>
        </p:nvSpPr>
        <p:spPr>
          <a:xfrm>
            <a:off x="457200" y="1140311"/>
            <a:ext cx="8229600" cy="1143000"/>
          </a:xfrm>
        </p:spPr>
        <p:txBody>
          <a:bodyPr/>
          <a:lstStyle/>
          <a:p>
            <a:r>
              <a:rPr lang="en-US" sz="4400" dirty="0"/>
              <a:t>When Leasing is Better</a:t>
            </a:r>
          </a:p>
        </p:txBody>
      </p:sp>
      <p:sp>
        <p:nvSpPr>
          <p:cNvPr id="3" name="Content Placeholder 2">
            <a:extLst>
              <a:ext uri="{FF2B5EF4-FFF2-40B4-BE49-F238E27FC236}">
                <a16:creationId xmlns:a16="http://schemas.microsoft.com/office/drawing/2014/main" id="{29E7891B-BD18-40E2-BBA6-96583177C99C}"/>
              </a:ext>
            </a:extLst>
          </p:cNvPr>
          <p:cNvSpPr>
            <a:spLocks noGrp="1"/>
          </p:cNvSpPr>
          <p:nvPr>
            <p:ph idx="1"/>
          </p:nvPr>
        </p:nvSpPr>
        <p:spPr/>
        <p:txBody>
          <a:bodyPr/>
          <a:lstStyle/>
          <a:p>
            <a:r>
              <a:rPr lang="en-US" b="0" i="0" dirty="0">
                <a:solidFill>
                  <a:srgbClr val="434242"/>
                </a:solidFill>
                <a:effectLst/>
                <a:latin typeface="Hind"/>
              </a:rPr>
              <a:t>“Probably the main advantage to leasing is a lower payment,” says </a:t>
            </a:r>
            <a:r>
              <a:rPr lang="en-US" b="0" i="0" u="none" strike="noStrike" dirty="0">
                <a:solidFill>
                  <a:srgbClr val="0C7BC1"/>
                </a:solidFill>
                <a:effectLst/>
                <a:latin typeface="Hind"/>
                <a:hlinkClick r:id="rId2"/>
              </a:rPr>
              <a:t>Jerry Love</a:t>
            </a:r>
            <a:r>
              <a:rPr lang="en-US" b="0" i="0" dirty="0">
                <a:solidFill>
                  <a:srgbClr val="434242"/>
                </a:solidFill>
                <a:effectLst/>
                <a:latin typeface="Hind"/>
              </a:rPr>
              <a:t>, a member of the National CPA Financial Literacy Commission.</a:t>
            </a:r>
          </a:p>
          <a:p>
            <a:r>
              <a:rPr lang="en-US" b="0" i="0" dirty="0">
                <a:solidFill>
                  <a:srgbClr val="434242"/>
                </a:solidFill>
                <a:effectLst/>
                <a:latin typeface="Hind"/>
              </a:rPr>
              <a:t> “If you plan to keep the car only a few years — say </a:t>
            </a:r>
            <a:r>
              <a:rPr lang="en-US" b="0" i="0" dirty="0">
                <a:solidFill>
                  <a:srgbClr val="7A9900"/>
                </a:solidFill>
                <a:effectLst/>
                <a:latin typeface="Hind"/>
              </a:rPr>
              <a:t>three years max </a:t>
            </a:r>
            <a:r>
              <a:rPr lang="en-US" b="0" i="0" dirty="0">
                <a:solidFill>
                  <a:srgbClr val="434242"/>
                </a:solidFill>
                <a:effectLst/>
                <a:latin typeface="Hind"/>
              </a:rPr>
              <a:t>— then leasing allows you a smaller payment, and you don’t have to worry about the trade-in value.”</a:t>
            </a:r>
            <a:endParaRPr lang="en-US" dirty="0"/>
          </a:p>
        </p:txBody>
      </p:sp>
    </p:spTree>
    <p:extLst>
      <p:ext uri="{BB962C8B-B14F-4D97-AF65-F5344CB8AC3E}">
        <p14:creationId xmlns:p14="http://schemas.microsoft.com/office/powerpoint/2010/main" val="124903597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628D-8091-48C0-84F7-E75304FC1FBA}"/>
              </a:ext>
            </a:extLst>
          </p:cNvPr>
          <p:cNvSpPr>
            <a:spLocks noGrp="1"/>
          </p:cNvSpPr>
          <p:nvPr>
            <p:ph type="title"/>
          </p:nvPr>
        </p:nvSpPr>
        <p:spPr/>
        <p:txBody>
          <a:bodyPr/>
          <a:lstStyle/>
          <a:p>
            <a:r>
              <a:rPr lang="en-US" sz="4400" dirty="0"/>
              <a:t>When Buying is Better</a:t>
            </a:r>
          </a:p>
        </p:txBody>
      </p:sp>
      <p:sp>
        <p:nvSpPr>
          <p:cNvPr id="3" name="Content Placeholder 2">
            <a:extLst>
              <a:ext uri="{FF2B5EF4-FFF2-40B4-BE49-F238E27FC236}">
                <a16:creationId xmlns:a16="http://schemas.microsoft.com/office/drawing/2014/main" id="{BAB40E51-B211-4FC8-8C53-64F431F83029}"/>
              </a:ext>
            </a:extLst>
          </p:cNvPr>
          <p:cNvSpPr>
            <a:spLocks noGrp="1"/>
          </p:cNvSpPr>
          <p:nvPr>
            <p:ph idx="1"/>
          </p:nvPr>
        </p:nvSpPr>
        <p:spPr/>
        <p:txBody>
          <a:bodyPr/>
          <a:lstStyle/>
          <a:p>
            <a:r>
              <a:rPr lang="en-US" b="0" i="0" dirty="0">
                <a:solidFill>
                  <a:srgbClr val="434242"/>
                </a:solidFill>
                <a:effectLst/>
                <a:latin typeface="Hind"/>
              </a:rPr>
              <a:t>Love notes that if the dealership </a:t>
            </a:r>
            <a:r>
              <a:rPr lang="en-US" b="0" i="0" dirty="0">
                <a:solidFill>
                  <a:srgbClr val="7A9900"/>
                </a:solidFill>
                <a:effectLst/>
                <a:latin typeface="Hind"/>
              </a:rPr>
              <a:t>is offering 0% financing</a:t>
            </a:r>
            <a:r>
              <a:rPr lang="en-US" b="0" i="0" dirty="0">
                <a:solidFill>
                  <a:srgbClr val="434242"/>
                </a:solidFill>
                <a:effectLst/>
                <a:latin typeface="Hind"/>
              </a:rPr>
              <a:t>, and you plan on driving the car for a long time, buying is the way to go. </a:t>
            </a:r>
          </a:p>
          <a:p>
            <a:r>
              <a:rPr lang="en-US" b="0" i="0" dirty="0">
                <a:solidFill>
                  <a:srgbClr val="434242"/>
                </a:solidFill>
                <a:effectLst/>
                <a:latin typeface="Hind"/>
              </a:rPr>
              <a:t>If the financing terms are higher, “Frequently, </a:t>
            </a:r>
            <a:r>
              <a:rPr lang="en-US" b="0" i="0" dirty="0">
                <a:solidFill>
                  <a:srgbClr val="7A9900"/>
                </a:solidFill>
                <a:effectLst/>
                <a:latin typeface="Hind"/>
              </a:rPr>
              <a:t>credit unions </a:t>
            </a:r>
            <a:r>
              <a:rPr lang="en-US" b="0" i="0" dirty="0">
                <a:solidFill>
                  <a:srgbClr val="434242"/>
                </a:solidFill>
                <a:effectLst/>
                <a:latin typeface="Hind"/>
              </a:rPr>
              <a:t>will have a favorable rate. And if you have an established banking relationship, you should absolutely check with them for their rate.”</a:t>
            </a:r>
            <a:endParaRPr lang="en-US" dirty="0"/>
          </a:p>
        </p:txBody>
      </p:sp>
    </p:spTree>
    <p:extLst>
      <p:ext uri="{BB962C8B-B14F-4D97-AF65-F5344CB8AC3E}">
        <p14:creationId xmlns:p14="http://schemas.microsoft.com/office/powerpoint/2010/main" val="284151314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4153-0B53-498D-AB85-7E2B20657F85}"/>
              </a:ext>
            </a:extLst>
          </p:cNvPr>
          <p:cNvSpPr>
            <a:spLocks noGrp="1"/>
          </p:cNvSpPr>
          <p:nvPr>
            <p:ph type="title"/>
          </p:nvPr>
        </p:nvSpPr>
        <p:spPr>
          <a:xfrm>
            <a:off x="457200" y="1234440"/>
            <a:ext cx="8229600" cy="1143000"/>
          </a:xfrm>
        </p:spPr>
        <p:txBody>
          <a:bodyPr/>
          <a:lstStyle/>
          <a:p>
            <a:r>
              <a:rPr lang="en-US" dirty="0"/>
              <a:t>FYI</a:t>
            </a:r>
          </a:p>
        </p:txBody>
      </p:sp>
      <p:sp>
        <p:nvSpPr>
          <p:cNvPr id="3" name="Content Placeholder 2">
            <a:extLst>
              <a:ext uri="{FF2B5EF4-FFF2-40B4-BE49-F238E27FC236}">
                <a16:creationId xmlns:a16="http://schemas.microsoft.com/office/drawing/2014/main" id="{8DED063E-E3C9-4435-A680-BAE83048FE23}"/>
              </a:ext>
            </a:extLst>
          </p:cNvPr>
          <p:cNvSpPr>
            <a:spLocks noGrp="1"/>
          </p:cNvSpPr>
          <p:nvPr>
            <p:ph idx="1"/>
          </p:nvPr>
        </p:nvSpPr>
        <p:spPr/>
        <p:txBody>
          <a:bodyPr/>
          <a:lstStyle/>
          <a:p>
            <a:pPr marL="0" indent="0" algn="ctr">
              <a:buNone/>
            </a:pPr>
            <a:r>
              <a:rPr lang="en-US" b="0" i="0" dirty="0">
                <a:solidFill>
                  <a:srgbClr val="303030"/>
                </a:solidFill>
                <a:effectLst/>
                <a:latin typeface="+mn-lt"/>
              </a:rPr>
              <a:t>The average new vehicle costs nearly $8,500 a year, according to a new study by </a:t>
            </a:r>
            <a:r>
              <a:rPr lang="en-US" b="0" i="0" dirty="0">
                <a:solidFill>
                  <a:srgbClr val="303030"/>
                </a:solidFill>
                <a:effectLst/>
                <a:latin typeface="+mn-lt"/>
                <a:hlinkClick r:id="rId2"/>
              </a:rPr>
              <a:t>AAA</a:t>
            </a:r>
            <a:r>
              <a:rPr lang="en-US" b="0" i="0" dirty="0">
                <a:solidFill>
                  <a:srgbClr val="303030"/>
                </a:solidFill>
                <a:effectLst/>
                <a:latin typeface="+mn-lt"/>
              </a:rPr>
              <a:t>.</a:t>
            </a:r>
            <a:endParaRPr lang="en-US" dirty="0">
              <a:latin typeface="+mn-lt"/>
            </a:endParaRPr>
          </a:p>
        </p:txBody>
      </p:sp>
    </p:spTree>
    <p:extLst>
      <p:ext uri="{BB962C8B-B14F-4D97-AF65-F5344CB8AC3E}">
        <p14:creationId xmlns:p14="http://schemas.microsoft.com/office/powerpoint/2010/main" val="345327751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Assessment Questions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buFont typeface="Wingdings" panose="05000000000000000000" pitchFamily="2" charset="2"/>
              <a:buChar char="ü"/>
              <a:defRPr sz="3168"/>
            </a:pPr>
            <a:r>
              <a:rPr lang="en-US" sz="2750" dirty="0"/>
              <a:t>What is the </a:t>
            </a:r>
            <a:r>
              <a:rPr lang="en-US" sz="2750" b="1" dirty="0"/>
              <a:t>best way </a:t>
            </a:r>
            <a:r>
              <a:rPr lang="en-US" sz="2750" dirty="0"/>
              <a:t>to purchase a car?</a:t>
            </a:r>
          </a:p>
          <a:p>
            <a:pPr defTabSz="905255">
              <a:buFont typeface="Wingdings" panose="05000000000000000000" pitchFamily="2" charset="2"/>
              <a:buChar char="ü"/>
              <a:defRPr sz="3168"/>
            </a:pPr>
            <a:r>
              <a:rPr lang="en-US" sz="2750" dirty="0"/>
              <a:t>How much </a:t>
            </a:r>
            <a:r>
              <a:rPr lang="en-US" sz="2750" b="1" dirty="0"/>
              <a:t>insurance</a:t>
            </a:r>
            <a:r>
              <a:rPr lang="en-US" sz="2750" dirty="0"/>
              <a:t> do I really need for the coverage of a car?</a:t>
            </a:r>
          </a:p>
          <a:p>
            <a:pPr defTabSz="905255">
              <a:buFont typeface="Wingdings" panose="05000000000000000000" pitchFamily="2" charset="2"/>
              <a:buChar char="ü"/>
              <a:defRPr sz="3168"/>
            </a:pPr>
            <a:r>
              <a:rPr lang="en-US" sz="2750" dirty="0"/>
              <a:t>What is my total </a:t>
            </a:r>
            <a:r>
              <a:rPr lang="en-US" sz="2750" b="1" dirty="0"/>
              <a:t>payments</a:t>
            </a:r>
            <a:r>
              <a:rPr lang="en-US" sz="2750" dirty="0"/>
              <a:t> per month for the ownership of a car?</a:t>
            </a:r>
          </a:p>
          <a:p>
            <a:pPr defTabSz="905255">
              <a:buFont typeface="Wingdings" panose="05000000000000000000" pitchFamily="2" charset="2"/>
              <a:buChar char="ü"/>
              <a:defRPr sz="3168"/>
            </a:pPr>
            <a:r>
              <a:rPr lang="en-US" sz="2750" dirty="0"/>
              <a:t>Can I </a:t>
            </a:r>
            <a:r>
              <a:rPr lang="en-US" sz="2750" b="1" dirty="0"/>
              <a:t>afford</a:t>
            </a:r>
            <a:r>
              <a:rPr lang="en-US" sz="2750" dirty="0"/>
              <a:t> the car of my dreams?</a:t>
            </a:r>
          </a:p>
        </p:txBody>
      </p:sp>
    </p:spTree>
    <p:extLst>
      <p:ext uri="{BB962C8B-B14F-4D97-AF65-F5344CB8AC3E}">
        <p14:creationId xmlns:p14="http://schemas.microsoft.com/office/powerpoint/2010/main" val="248869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r>
              <a:rPr lang="en-US" dirty="0"/>
              <a:t>Financial Fitness for Life  Grades 9-12 -3rd Edition-CEE</a:t>
            </a:r>
          </a:p>
          <a:p>
            <a:r>
              <a:rPr lang="en-US" dirty="0">
                <a:hlinkClick r:id="rId3"/>
              </a:rPr>
              <a:t>Edmunds.com</a:t>
            </a:r>
            <a:endParaRPr lang="en-US" dirty="0"/>
          </a:p>
          <a:p>
            <a:r>
              <a:rPr lang="en-US" dirty="0">
                <a:hlinkClick r:id="rId4"/>
              </a:rPr>
              <a:t>https://northeast.aaa.com</a:t>
            </a:r>
            <a:endParaRPr lang="en-US" dirty="0"/>
          </a:p>
          <a:p>
            <a:r>
              <a:rPr lang="en-US" dirty="0">
                <a:hlinkClick r:id="rId5"/>
              </a:rPr>
              <a:t>www.Bankrate.com</a:t>
            </a:r>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9994" r="794"/>
          <a:stretch/>
        </p:blipFill>
        <p:spPr>
          <a:xfrm>
            <a:off x="3761072" y="917488"/>
            <a:ext cx="5382927" cy="1066393"/>
          </a:xfrm>
          <a:prstGeom prst="rect">
            <a:avLst/>
          </a:prstGeom>
        </p:spPr>
      </p:pic>
      <p:sp>
        <p:nvSpPr>
          <p:cNvPr id="21" name="Rectangle 20"/>
          <p:cNvSpPr/>
          <p:nvPr/>
        </p:nvSpPr>
        <p:spPr>
          <a:xfrm>
            <a:off x="1" y="5520690"/>
            <a:ext cx="9143999" cy="48006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261" t="14847" r="8883" b="16305"/>
          <a:stretch/>
        </p:blipFill>
        <p:spPr>
          <a:xfrm>
            <a:off x="0" y="1968968"/>
            <a:ext cx="9144000" cy="3566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4" y="1105431"/>
            <a:ext cx="3420644" cy="463285"/>
          </a:xfrm>
          <a:prstGeom prst="rect">
            <a:avLst/>
          </a:prstGeom>
        </p:spPr>
      </p:pic>
      <p:sp>
        <p:nvSpPr>
          <p:cNvPr id="6" name="TextBox 5"/>
          <p:cNvSpPr txBox="1"/>
          <p:nvPr/>
        </p:nvSpPr>
        <p:spPr>
          <a:xfrm>
            <a:off x="651164" y="1568715"/>
            <a:ext cx="2308605" cy="369332"/>
          </a:xfrm>
          <a:prstGeom prst="rect">
            <a:avLst/>
          </a:prstGeom>
          <a:noFill/>
        </p:spPr>
        <p:txBody>
          <a:bodyPr wrap="square" rtlCol="0">
            <a:spAutoFit/>
          </a:bodyPr>
          <a:lstStyle/>
          <a:p>
            <a:r>
              <a:rPr lang="en-US" i="1">
                <a:solidFill>
                  <a:srgbClr val="0873BB"/>
                </a:solidFill>
                <a:latin typeface="Arial" charset="0"/>
                <a:ea typeface="Arial" charset="0"/>
                <a:cs typeface="Arial" charset="0"/>
              </a:rPr>
              <a:t>We’ve gone Virtual!</a:t>
            </a:r>
          </a:p>
        </p:txBody>
      </p:sp>
      <p:sp>
        <p:nvSpPr>
          <p:cNvPr id="9" name="TextBox 8"/>
          <p:cNvSpPr txBox="1"/>
          <p:nvPr/>
        </p:nvSpPr>
        <p:spPr>
          <a:xfrm>
            <a:off x="240644" y="2194443"/>
            <a:ext cx="2625278" cy="2228815"/>
          </a:xfrm>
          <a:prstGeom prst="rect">
            <a:avLst/>
          </a:prstGeom>
          <a:noFill/>
        </p:spPr>
        <p:txBody>
          <a:bodyPr wrap="square" rtlCol="0">
            <a:spAutoFit/>
          </a:bodyPr>
          <a:lstStyle/>
          <a:p>
            <a:pPr>
              <a:lnSpc>
                <a:spcPts val="1350"/>
              </a:lnSpc>
            </a:pPr>
            <a:r>
              <a:rPr lang="en-US">
                <a:solidFill>
                  <a:srgbClr val="CADB2C"/>
                </a:solidFill>
                <a:latin typeface="Arial" charset="0"/>
                <a:ea typeface="Arial" charset="0"/>
                <a:cs typeface="Arial" charset="0"/>
              </a:rPr>
              <a:t>Teach Economics?</a:t>
            </a:r>
          </a:p>
          <a:p>
            <a:pPr>
              <a:lnSpc>
                <a:spcPts val="1350"/>
              </a:lnSpc>
            </a:pPr>
            <a:r>
              <a:rPr lang="en-US" sz="1050" b="1">
                <a:solidFill>
                  <a:schemeClr val="bg1"/>
                </a:solidFill>
                <a:latin typeface="Arial" charset="0"/>
                <a:ea typeface="Arial" charset="0"/>
                <a:cs typeface="Arial" charset="0"/>
              </a:rPr>
              <a:t>Your students may have what it takes to compete in the nation’s only high school economics competition!</a:t>
            </a:r>
          </a:p>
          <a:p>
            <a:pPr>
              <a:lnSpc>
                <a:spcPts val="1350"/>
              </a:lnSpc>
            </a:pPr>
            <a:endParaRPr lang="en-US" sz="1050" b="1">
              <a:solidFill>
                <a:schemeClr val="bg1"/>
              </a:solidFill>
              <a:latin typeface="Arial" charset="0"/>
              <a:ea typeface="Arial" charset="0"/>
              <a:cs typeface="Arial" charset="0"/>
            </a:endParaRPr>
          </a:p>
          <a:p>
            <a:pPr>
              <a:lnSpc>
                <a:spcPts val="1350"/>
              </a:lnSpc>
            </a:pPr>
            <a:r>
              <a:rPr lang="en-US">
                <a:solidFill>
                  <a:srgbClr val="CADB2C"/>
                </a:solidFill>
                <a:latin typeface="Arial" charset="0"/>
                <a:ea typeface="Arial" charset="0"/>
                <a:cs typeface="Arial" charset="0"/>
              </a:rPr>
              <a:t>Why Play?</a:t>
            </a:r>
          </a:p>
          <a:p>
            <a:pPr>
              <a:lnSpc>
                <a:spcPts val="1350"/>
              </a:lnSpc>
            </a:pPr>
            <a:r>
              <a:rPr lang="en-US" sz="1050" b="1">
                <a:solidFill>
                  <a:srgbClr val="CADB2C"/>
                </a:solidFill>
                <a:latin typeface="Arial" charset="0"/>
                <a:ea typeface="Arial" charset="0"/>
                <a:cs typeface="Arial" charset="0"/>
              </a:rPr>
              <a:t>•</a:t>
            </a:r>
            <a:r>
              <a:rPr lang="en-US" sz="1050">
                <a:solidFill>
                  <a:srgbClr val="CADB2C"/>
                </a:solidFill>
                <a:latin typeface="Arial" charset="0"/>
                <a:ea typeface="Arial" charset="0"/>
                <a:cs typeface="Arial" charset="0"/>
              </a:rPr>
              <a:t> </a:t>
            </a:r>
            <a:r>
              <a:rPr lang="en-US" sz="1050">
                <a:solidFill>
                  <a:schemeClr val="bg1"/>
                </a:solidFill>
                <a:latin typeface="Arial" charset="0"/>
                <a:ea typeface="Arial" charset="0"/>
                <a:cs typeface="Arial" charset="0"/>
              </a:rPr>
              <a:t>Fun team learning experience</a:t>
            </a:r>
          </a:p>
          <a:p>
            <a:pPr>
              <a:lnSpc>
                <a:spcPts val="1350"/>
              </a:lnSpc>
            </a:pPr>
            <a:r>
              <a:rPr lang="en-US" sz="1050" b="1">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Great for college applications</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No other challenge like this </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Online participation makes access easy</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Chance for cash prizes</a:t>
            </a:r>
          </a:p>
          <a:p>
            <a:endParaRPr lang="en-US" sz="1050">
              <a:solidFill>
                <a:schemeClr val="bg1"/>
              </a:solidFill>
              <a:latin typeface="Arial" charset="0"/>
              <a:ea typeface="Arial" charset="0"/>
              <a:cs typeface="Arial" charset="0"/>
            </a:endParaRPr>
          </a:p>
        </p:txBody>
      </p:sp>
      <p:sp>
        <p:nvSpPr>
          <p:cNvPr id="12" name="TextBox 11"/>
          <p:cNvSpPr txBox="1"/>
          <p:nvPr/>
        </p:nvSpPr>
        <p:spPr>
          <a:xfrm>
            <a:off x="3113785" y="2092651"/>
            <a:ext cx="3217233" cy="3672800"/>
          </a:xfrm>
          <a:prstGeom prst="rect">
            <a:avLst/>
          </a:prstGeom>
          <a:noFill/>
        </p:spPr>
        <p:txBody>
          <a:bodyPr wrap="square" rtlCol="0" anchor="t">
            <a:spAutoFit/>
          </a:bodyPr>
          <a:lstStyle/>
          <a:p>
            <a:r>
              <a:rPr lang="en-US">
                <a:solidFill>
                  <a:srgbClr val="CADB2C"/>
                </a:solidFill>
                <a:latin typeface="Arial" charset="0"/>
                <a:ea typeface="Arial" charset="0"/>
                <a:cs typeface="Arial" charset="0"/>
              </a:rPr>
              <a:t>How it Works</a:t>
            </a:r>
          </a:p>
          <a:p>
            <a:pPr>
              <a:lnSpc>
                <a:spcPts val="1350"/>
              </a:lnSpc>
            </a:pPr>
            <a:r>
              <a:rPr lang="en-US" sz="1200" b="1">
                <a:solidFill>
                  <a:srgbClr val="FFC000"/>
                </a:solidFill>
                <a:latin typeface="Arial" charset="0"/>
                <a:ea typeface="Arial" charset="0"/>
                <a:cs typeface="Arial" charset="0"/>
              </a:rPr>
              <a:t>Teams register </a:t>
            </a:r>
          </a:p>
          <a:p>
            <a:pPr>
              <a:lnSpc>
                <a:spcPts val="1350"/>
              </a:lnSpc>
            </a:pPr>
            <a:r>
              <a:rPr lang="en-US" sz="1050">
                <a:solidFill>
                  <a:schemeClr val="bg1"/>
                </a:solidFill>
                <a:latin typeface="Arial" charset="0"/>
                <a:ea typeface="Arial" charset="0"/>
                <a:cs typeface="Arial" charset="0"/>
              </a:rPr>
              <a:t>Teachers enroll team(s) of 3- 4 high school students from the same school. Multiple teams allowed.</a:t>
            </a:r>
          </a:p>
          <a:p>
            <a:pPr>
              <a:lnSpc>
                <a:spcPts val="675"/>
              </a:lnSpc>
            </a:pPr>
            <a:endParaRPr lang="en-US" sz="1050">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Teams compete within their state</a:t>
            </a:r>
          </a:p>
          <a:p>
            <a:pPr>
              <a:lnSpc>
                <a:spcPts val="1350"/>
              </a:lnSpc>
            </a:pPr>
            <a:r>
              <a:rPr lang="en-US" sz="1050">
                <a:solidFill>
                  <a:schemeClr val="bg1"/>
                </a:solidFill>
                <a:latin typeface="Arial" charset="0"/>
                <a:ea typeface="Arial" charset="0"/>
                <a:cs typeface="Arial" charset="0"/>
              </a:rPr>
              <a:t>Compete to win your state competition for a </a:t>
            </a:r>
            <a:br>
              <a:rPr lang="en-US" sz="1050">
                <a:solidFill>
                  <a:schemeClr val="bg1"/>
                </a:solidFill>
                <a:latin typeface="Arial" charset="0"/>
                <a:ea typeface="Arial" charset="0"/>
                <a:cs typeface="Arial" charset="0"/>
              </a:rPr>
            </a:br>
            <a:r>
              <a:rPr lang="en-US" sz="1050">
                <a:solidFill>
                  <a:schemeClr val="bg1"/>
                </a:solidFill>
                <a:latin typeface="Arial" charset="0"/>
                <a:ea typeface="Arial" charset="0"/>
                <a:cs typeface="Arial" charset="0"/>
              </a:rPr>
              <a:t>chance to advance to the National Semi-Finals.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Semi-Finals:  May 3-20, 2021</a:t>
            </a:r>
          </a:p>
          <a:p>
            <a:pPr>
              <a:lnSpc>
                <a:spcPts val="1350"/>
              </a:lnSpc>
            </a:pPr>
            <a:r>
              <a:rPr lang="en-US" sz="1050">
                <a:solidFill>
                  <a:schemeClr val="bg1"/>
                </a:solidFill>
                <a:latin typeface="Arial" charset="0"/>
                <a:ea typeface="Arial" charset="0"/>
                <a:cs typeface="Arial" charset="0"/>
              </a:rPr>
              <a:t>Teams answer multiple-choice questions on macroeconomics, microeconomics, and international &amp; current events.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Finals: May 22-24, 2021</a:t>
            </a:r>
          </a:p>
          <a:p>
            <a:pPr>
              <a:lnSpc>
                <a:spcPts val="1350"/>
              </a:lnSpc>
            </a:pPr>
            <a:r>
              <a:rPr lang="en-US" sz="105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050">
              <a:solidFill>
                <a:schemeClr val="bg1"/>
              </a:solidFill>
              <a:latin typeface="Arial" charset="0"/>
              <a:ea typeface="Arial" charset="0"/>
              <a:cs typeface="Arial" charset="0"/>
            </a:endParaRPr>
          </a:p>
        </p:txBody>
      </p:sp>
      <p:sp>
        <p:nvSpPr>
          <p:cNvPr id="13" name="TextBox 12"/>
          <p:cNvSpPr txBox="1"/>
          <p:nvPr/>
        </p:nvSpPr>
        <p:spPr>
          <a:xfrm>
            <a:off x="6555409" y="3698687"/>
            <a:ext cx="2356982" cy="1810752"/>
          </a:xfrm>
          <a:prstGeom prst="rect">
            <a:avLst/>
          </a:prstGeom>
          <a:noFill/>
        </p:spPr>
        <p:txBody>
          <a:bodyPr wrap="square" rtlCol="0">
            <a:spAutoFit/>
          </a:bodyPr>
          <a:lstStyle/>
          <a:p>
            <a:pPr>
              <a:lnSpc>
                <a:spcPts val="1800"/>
              </a:lnSpc>
            </a:pPr>
            <a:r>
              <a:rPr lang="en-US">
                <a:solidFill>
                  <a:srgbClr val="CADB2A"/>
                </a:solidFill>
                <a:latin typeface="Arial" charset="0"/>
                <a:ea typeface="Arial" charset="0"/>
                <a:cs typeface="Arial" charset="0"/>
              </a:rPr>
              <a:t>Two divisions based on experience level</a:t>
            </a:r>
            <a:r>
              <a:rPr lang="en-US" b="1">
                <a:solidFill>
                  <a:srgbClr val="74BEE9"/>
                </a:solidFill>
                <a:latin typeface="Arial" charset="0"/>
                <a:ea typeface="Arial" charset="0"/>
                <a:cs typeface="Arial" charset="0"/>
              </a:rPr>
              <a:t> </a:t>
            </a:r>
            <a:endParaRPr lang="en-US" b="1">
              <a:solidFill>
                <a:srgbClr val="000000"/>
              </a:solidFill>
              <a:latin typeface="Arial" charset="0"/>
              <a:ea typeface="Arial" charset="0"/>
              <a:cs typeface="Arial" charset="0"/>
            </a:endParaRP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David Ricardo </a:t>
            </a:r>
            <a:r>
              <a:rPr lang="en-US" sz="1050">
                <a:solidFill>
                  <a:schemeClr val="bg1"/>
                </a:solidFill>
                <a:latin typeface="Arial" charset="0"/>
                <a:ea typeface="Arial" charset="0"/>
                <a:cs typeface="Arial" charset="0"/>
              </a:rPr>
              <a:t>for first-time competitors who have taken no more than one economics course.</a:t>
            </a: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Adam Smith </a:t>
            </a:r>
            <a:r>
              <a:rPr lang="en-US" sz="1050">
                <a:solidFill>
                  <a:schemeClr val="bg1"/>
                </a:solidFill>
                <a:latin typeface="Arial" charset="0"/>
                <a:ea typeface="Arial" charset="0"/>
                <a:cs typeface="Arial" charset="0"/>
              </a:rPr>
              <a:t>for returning competitors, AP, International Baccalaureate, and honors students.</a:t>
            </a: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a:solidFill>
                  <a:schemeClr val="bg1"/>
                </a:solidFill>
                <a:latin typeface="Arial" charset="0"/>
                <a:ea typeface="Arial" charset="0"/>
                <a:cs typeface="Arial" charset="0"/>
              </a:rPr>
              <a:t>Register Today at </a:t>
            </a:r>
            <a:r>
              <a:rPr lang="en-US" b="1">
                <a:solidFill>
                  <a:schemeClr val="bg1"/>
                </a:solidFill>
                <a:latin typeface="Arial" charset="0"/>
                <a:ea typeface="Arial" charset="0"/>
                <a:cs typeface="Arial" charset="0"/>
              </a:rPr>
              <a:t>NationalEconomicsChallenge.org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58" t="10018" r="3696" b="12060"/>
          <a:stretch/>
        </p:blipFill>
        <p:spPr>
          <a:xfrm>
            <a:off x="6578881" y="2079213"/>
            <a:ext cx="1340305" cy="154485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sp>
        <p:nvSpPr>
          <p:cNvPr id="7" name="Rectangle 6"/>
          <p:cNvSpPr/>
          <p:nvPr/>
        </p:nvSpPr>
        <p:spPr>
          <a:xfrm>
            <a:off x="0" y="857251"/>
            <a:ext cx="9144000" cy="7414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6257926"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4" name="Rectangle 23"/>
          <p:cNvSpPr/>
          <p:nvPr/>
        </p:nvSpPr>
        <p:spPr>
          <a:xfrm>
            <a:off x="-1" y="3325932"/>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personalfinancechallenge.org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18" y="1046765"/>
            <a:ext cx="2912432" cy="833114"/>
          </a:xfrm>
          <a:prstGeom prst="rect">
            <a:avLst/>
          </a:prstGeom>
        </p:spPr>
      </p:pic>
      <p:sp>
        <p:nvSpPr>
          <p:cNvPr id="8" name="TextBox 7"/>
          <p:cNvSpPr txBox="1"/>
          <p:nvPr/>
        </p:nvSpPr>
        <p:spPr>
          <a:xfrm>
            <a:off x="0" y="2398284"/>
            <a:ext cx="4034118" cy="584968"/>
          </a:xfrm>
          <a:prstGeom prst="rect">
            <a:avLst/>
          </a:prstGeom>
          <a:noFill/>
        </p:spPr>
        <p:txBody>
          <a:bodyPr wrap="square" rtlCol="0">
            <a:spAutoFit/>
          </a:bodyPr>
          <a:lstStyle/>
          <a:p>
            <a:pPr algn="ctr">
              <a:lnSpc>
                <a:spcPts val="2025"/>
              </a:lnSpc>
            </a:pPr>
            <a:r>
              <a:rPr lang="en-US" sz="1500">
                <a:solidFill>
                  <a:schemeClr val="bg1"/>
                </a:solidFill>
                <a:latin typeface="Arial" charset="0"/>
                <a:ea typeface="Arial" charset="0"/>
                <a:cs typeface="Arial" charset="0"/>
              </a:rPr>
              <a:t>FIND YOUR LOCAL COMPETITION</a:t>
            </a:r>
            <a:br>
              <a:rPr lang="en-US" sz="1500">
                <a:solidFill>
                  <a:schemeClr val="bg1"/>
                </a:solidFill>
                <a:latin typeface="Arial" charset="0"/>
                <a:ea typeface="Arial" charset="0"/>
                <a:cs typeface="Arial" charset="0"/>
              </a:rPr>
            </a:br>
            <a:r>
              <a:rPr lang="en-US" sz="1500">
                <a:solidFill>
                  <a:schemeClr val="bg1"/>
                </a:solidFill>
                <a:latin typeface="Arial" charset="0"/>
                <a:ea typeface="Arial" charset="0"/>
                <a:cs typeface="Arial" charset="0"/>
              </a:rPr>
              <a:t>AND REGISTER TODAY!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118" y="1973381"/>
            <a:ext cx="1360648" cy="1352552"/>
          </a:xfrm>
          <a:prstGeom prst="rect">
            <a:avLst/>
          </a:prstGeom>
        </p:spPr>
      </p:pic>
      <p:sp>
        <p:nvSpPr>
          <p:cNvPr id="17" name="TextBox 16"/>
          <p:cNvSpPr txBox="1"/>
          <p:nvPr/>
        </p:nvSpPr>
        <p:spPr>
          <a:xfrm>
            <a:off x="311299" y="3424072"/>
            <a:ext cx="5449421" cy="1772280"/>
          </a:xfrm>
          <a:prstGeom prst="rect">
            <a:avLst/>
          </a:prstGeom>
          <a:noFill/>
        </p:spPr>
        <p:txBody>
          <a:bodyPr wrap="square" rtlCol="0">
            <a:spAutoFit/>
          </a:bodyPr>
          <a:lstStyle/>
          <a:p>
            <a:pPr>
              <a:lnSpc>
                <a:spcPts val="1275"/>
              </a:lnSpc>
              <a:spcAft>
                <a:spcPts val="450"/>
              </a:spcAft>
            </a:pPr>
            <a:r>
              <a:rPr lang="en-US" sz="1050">
                <a:solidFill>
                  <a:schemeClr val="bg1"/>
                </a:solidFill>
                <a:latin typeface="Arial" charset="0"/>
                <a:ea typeface="Arial" charset="0"/>
                <a:cs typeface="Arial" charset="0"/>
              </a:rPr>
              <a:t>The National Personal Finance Challenge is a competition that provides high school students with an exciting and motivating opportunity to build, apply, and demonstrate their knowledge of money management.</a:t>
            </a:r>
          </a:p>
          <a:p>
            <a:pPr>
              <a:lnSpc>
                <a:spcPts val="1275"/>
              </a:lnSpc>
              <a:spcAft>
                <a:spcPts val="450"/>
              </a:spcAft>
            </a:pPr>
            <a:r>
              <a:rPr lang="en-US" sz="1050">
                <a:solidFill>
                  <a:schemeClr val="bg1"/>
                </a:solidFill>
                <a:latin typeface="Arial" charset="0"/>
                <a:ea typeface="Arial" charset="0"/>
                <a:cs typeface="Arial" charset="0"/>
              </a:rPr>
              <a:t>Through online exams and a personal finance simulation, teams showcase their expertise in earning income, buying goods and services, saving, using credit, investing, as well as protecting and insuring.</a:t>
            </a:r>
          </a:p>
          <a:p>
            <a:pPr>
              <a:lnSpc>
                <a:spcPts val="1275"/>
              </a:lnSpc>
              <a:spcAft>
                <a:spcPts val="450"/>
              </a:spcAft>
            </a:pPr>
            <a:r>
              <a:rPr lang="en-US" sz="1050">
                <a:solidFill>
                  <a:schemeClr val="bg1"/>
                </a:solidFill>
                <a:latin typeface="Arial" charset="0"/>
                <a:ea typeface="Arial" charset="0"/>
                <a:cs typeface="Arial" charset="0"/>
              </a:rPr>
              <a:t>Teams of up to four students, with one teacher/coach, can qualify to represent their state at the National Personal Finance Challenge by winning their local competition.</a:t>
            </a:r>
          </a:p>
          <a:p>
            <a:pPr>
              <a:lnSpc>
                <a:spcPts val="1200"/>
              </a:lnSpc>
              <a:spcAft>
                <a:spcPts val="300"/>
              </a:spcAft>
            </a:pPr>
            <a:endParaRPr lang="en-US" sz="1050">
              <a:solidFill>
                <a:schemeClr val="bg1"/>
              </a:solidFill>
              <a:latin typeface="Arial" charset="0"/>
              <a:ea typeface="Arial" charset="0"/>
              <a:cs typeface="Arial" charset="0"/>
            </a:endParaRPr>
          </a:p>
        </p:txBody>
      </p:sp>
      <p:sp>
        <p:nvSpPr>
          <p:cNvPr id="22" name="TextBox 21"/>
          <p:cNvSpPr txBox="1"/>
          <p:nvPr/>
        </p:nvSpPr>
        <p:spPr>
          <a:xfrm>
            <a:off x="1248559" y="4961008"/>
            <a:ext cx="5275281" cy="415498"/>
          </a:xfrm>
          <a:prstGeom prst="rect">
            <a:avLst/>
          </a:prstGeom>
          <a:noFill/>
        </p:spPr>
        <p:txBody>
          <a:bodyPr wrap="square" rtlCol="0" anchor="t">
            <a:spAutoFit/>
          </a:bodyPr>
          <a:lstStyle/>
          <a:p>
            <a:r>
              <a:rPr lang="en-US" sz="1050" b="1">
                <a:solidFill>
                  <a:srgbClr val="CADB2C"/>
                </a:solidFill>
                <a:latin typeface="Arial" charset="0"/>
                <a:ea typeface="Arial" charset="0"/>
                <a:cs typeface="Arial" charset="0"/>
              </a:rPr>
              <a:t>Semi-Finals: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First round elimination via online multiple-choice questions.</a:t>
            </a:r>
          </a:p>
          <a:p>
            <a:r>
              <a:rPr lang="en-US" sz="1050" b="1">
                <a:solidFill>
                  <a:srgbClr val="CADB2C"/>
                </a:solidFill>
                <a:latin typeface="Arial" charset="0"/>
                <a:ea typeface="Arial" charset="0"/>
                <a:cs typeface="Arial" charset="0"/>
              </a:rPr>
              <a:t>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Case study round virtually co-hosted by the Cleveland Fed on June 3.</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9199" t="8792" b="18140"/>
          <a:stretch/>
        </p:blipFill>
        <p:spPr>
          <a:xfrm>
            <a:off x="387146" y="5003492"/>
            <a:ext cx="893308" cy="298459"/>
          </a:xfrm>
          <a:prstGeom prst="rect">
            <a:avLst/>
          </a:prstGeom>
        </p:spPr>
      </p:pic>
      <p:sp>
        <p:nvSpPr>
          <p:cNvPr id="23" name="TextBox 22"/>
          <p:cNvSpPr txBox="1"/>
          <p:nvPr/>
        </p:nvSpPr>
        <p:spPr>
          <a:xfrm>
            <a:off x="359490" y="5042645"/>
            <a:ext cx="934682" cy="415498"/>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NATIONALS</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0679" t="10428" r="10998" b="9244"/>
          <a:stretch/>
        </p:blipFill>
        <p:spPr>
          <a:xfrm>
            <a:off x="5979102" y="954739"/>
            <a:ext cx="3164895" cy="4636979"/>
          </a:xfrm>
          <a:prstGeom prst="rect">
            <a:avLst/>
          </a:prstGeom>
        </p:spPr>
      </p:pic>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25086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5618752"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Winners receive: </a:t>
            </a:r>
          </a:p>
          <a:p>
            <a:pPr marL="214313" indent="-214313">
              <a:buFont typeface="Arial" panose="020B0604020202020204" pitchFamily="34" charset="0"/>
              <a:buChar char="•"/>
            </a:pPr>
            <a:r>
              <a:rPr lang="en-US" sz="1500" b="1"/>
              <a:t>A cash award of $5,000</a:t>
            </a:r>
            <a:endParaRPr lang="en-US" sz="1500"/>
          </a:p>
          <a:p>
            <a:pPr marL="214313" indent="-214313">
              <a:buFont typeface="Arial" panose="020B0604020202020204" pitchFamily="34" charset="0"/>
              <a:buChar char="•"/>
            </a:pPr>
            <a:r>
              <a:rPr lang="en-US" sz="1500" b="1"/>
              <a:t>A cash award of $2,500 for their school to support economic education</a:t>
            </a:r>
            <a:endParaRPr lang="en-US" sz="1500"/>
          </a:p>
          <a:p>
            <a:pPr marL="214313" indent="-214313">
              <a:buFont typeface="Arial" panose="020B0604020202020204" pitchFamily="34" charset="0"/>
              <a:buChar char="•"/>
            </a:pPr>
            <a:r>
              <a:rPr lang="en-US" sz="1500" b="1"/>
              <a:t>Recognition at our annual Visionary Awards convening. </a:t>
            </a:r>
          </a:p>
          <a:p>
            <a:endParaRPr lang="en-US" sz="1200"/>
          </a:p>
        </p:txBody>
      </p:sp>
      <p:sp>
        <p:nvSpPr>
          <p:cNvPr id="24" name="Rectangle 23"/>
          <p:cNvSpPr/>
          <p:nvPr/>
        </p:nvSpPr>
        <p:spPr>
          <a:xfrm>
            <a:off x="-1" y="3315570"/>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sp>
        <p:nvSpPr>
          <p:cNvPr id="8" name="TextBox 7"/>
          <p:cNvSpPr txBox="1"/>
          <p:nvPr/>
        </p:nvSpPr>
        <p:spPr>
          <a:xfrm>
            <a:off x="1379742" y="1044145"/>
            <a:ext cx="4034118" cy="707886"/>
          </a:xfrm>
          <a:prstGeom prst="rect">
            <a:avLst/>
          </a:prstGeom>
          <a:noFill/>
        </p:spPr>
        <p:txBody>
          <a:bodyPr wrap="square" rtlCol="0">
            <a:spAutoFit/>
          </a:bodyPr>
          <a:lstStyle/>
          <a:p>
            <a:pPr algn="ctr">
              <a:spcBef>
                <a:spcPts val="450"/>
              </a:spcBef>
              <a:spcAft>
                <a:spcPts val="450"/>
              </a:spcAft>
            </a:pPr>
            <a:r>
              <a:rPr lang="en-US" sz="2000" dirty="0">
                <a:solidFill>
                  <a:srgbClr val="0070C0"/>
                </a:solidFill>
                <a:latin typeface="Arial" charset="0"/>
                <a:ea typeface="Arial" charset="0"/>
                <a:cs typeface="Arial" charset="0"/>
              </a:rPr>
              <a:t>The 2021 Sloan Teaching Champion Award</a:t>
            </a:r>
          </a:p>
        </p:txBody>
      </p:sp>
      <p:sp>
        <p:nvSpPr>
          <p:cNvPr id="17" name="TextBox 16"/>
          <p:cNvSpPr txBox="1"/>
          <p:nvPr/>
        </p:nvSpPr>
        <p:spPr>
          <a:xfrm>
            <a:off x="0" y="3309725"/>
            <a:ext cx="9144000" cy="2346091"/>
          </a:xfrm>
          <a:prstGeom prst="rect">
            <a:avLst/>
          </a:prstGeom>
          <a:noFill/>
        </p:spPr>
        <p:txBody>
          <a:bodyPr wrap="square" lIns="68580" tIns="34290" rIns="68580" bIns="34290" rtlCol="0" anchor="t">
            <a:spAutoFit/>
          </a:bodyPr>
          <a:lstStyle/>
          <a:p>
            <a:pPr algn="ctr"/>
            <a:r>
              <a:rPr lang="en-US" sz="1125" dirty="0">
                <a:solidFill>
                  <a:schemeClr val="bg1"/>
                </a:solidFill>
              </a:rPr>
              <a:t>This award promotes economic education by honoring three outstanding teachers who incorporate exemplary teaching techniques that improve their students’ economic understanding in and out of the classroom.</a:t>
            </a:r>
          </a:p>
          <a:p>
            <a:pPr algn="ctr"/>
            <a:r>
              <a:rPr lang="en-US" sz="1125" dirty="0">
                <a:solidFill>
                  <a:schemeClr val="bg1"/>
                </a:solidFill>
              </a:rPr>
              <a:t>This award is open to New York metropolitan area high school teachers of all subjects, not just teachers of economics. Applicants must demonstrate how they integrate economics into their teaching.</a:t>
            </a:r>
          </a:p>
          <a:p>
            <a:pPr algn="ctr"/>
            <a:r>
              <a:rPr lang="en-US" sz="1125" b="1" u="sng" dirty="0">
                <a:solidFill>
                  <a:schemeClr val="bg1"/>
                </a:solidFill>
              </a:rPr>
              <a:t>Sound like you or someone you know?</a:t>
            </a:r>
          </a:p>
          <a:p>
            <a:pPr algn="ctr"/>
            <a:r>
              <a:rPr lang="en-US" sz="1125" dirty="0">
                <a:solidFill>
                  <a:schemeClr val="bg1"/>
                </a:solidFill>
              </a:rPr>
              <a:t>Applicants must teach in one of the</a:t>
            </a:r>
          </a:p>
          <a:p>
            <a:pPr algn="ctr"/>
            <a:r>
              <a:rPr lang="en-US" sz="1125" dirty="0">
                <a:solidFill>
                  <a:schemeClr val="bg1"/>
                </a:solidFill>
              </a:rPr>
              <a:t>Twelve </a:t>
            </a:r>
            <a:r>
              <a:rPr lang="en-US" sz="1125" b="1" dirty="0">
                <a:solidFill>
                  <a:schemeClr val="bg1"/>
                </a:solidFill>
              </a:rPr>
              <a:t>New York</a:t>
            </a:r>
            <a:r>
              <a:rPr lang="en-US" sz="1125" dirty="0">
                <a:solidFill>
                  <a:schemeClr val="bg1"/>
                </a:solidFill>
              </a:rPr>
              <a:t> state counties (New York, Kings, Bronx, Richmond, Queens, Nassau, Suffolk, Westchester, Putnam, Rockland, Orange and </a:t>
            </a:r>
            <a:r>
              <a:rPr lang="en-US" sz="1125" dirty="0" err="1">
                <a:solidFill>
                  <a:schemeClr val="bg1"/>
                </a:solidFill>
              </a:rPr>
              <a:t>Dutchess</a:t>
            </a:r>
            <a:r>
              <a:rPr lang="en-US" sz="1125" dirty="0">
                <a:solidFill>
                  <a:schemeClr val="bg1"/>
                </a:solidFill>
              </a:rPr>
              <a:t>)</a:t>
            </a:r>
            <a:endParaRPr lang="en-US" sz="1125" dirty="0">
              <a:solidFill>
                <a:schemeClr val="bg1"/>
              </a:solidFill>
              <a:cs typeface="Calibri"/>
            </a:endParaRPr>
          </a:p>
          <a:p>
            <a:pPr algn="ctr"/>
            <a:r>
              <a:rPr lang="en-US" sz="1125" dirty="0">
                <a:solidFill>
                  <a:schemeClr val="bg1"/>
                </a:solidFill>
              </a:rPr>
              <a:t>Eight </a:t>
            </a:r>
            <a:r>
              <a:rPr lang="en-US" sz="1125" b="1" dirty="0">
                <a:solidFill>
                  <a:schemeClr val="bg1"/>
                </a:solidFill>
              </a:rPr>
              <a:t>New Jersey</a:t>
            </a:r>
            <a:r>
              <a:rPr lang="en-US" sz="1125" dirty="0">
                <a:solidFill>
                  <a:schemeClr val="bg1"/>
                </a:solidFill>
              </a:rPr>
              <a:t> counties (Bergen, Passaic, Essex, Hudson, Middlesex, Union, Morris, Monmouth), or the</a:t>
            </a:r>
          </a:p>
          <a:p>
            <a:pPr algn="ctr"/>
            <a:r>
              <a:rPr lang="en-US" sz="1125" dirty="0">
                <a:solidFill>
                  <a:schemeClr val="bg1"/>
                </a:solidFill>
              </a:rPr>
              <a:t>Two </a:t>
            </a:r>
            <a:r>
              <a:rPr lang="en-US" sz="1125" b="1" dirty="0">
                <a:solidFill>
                  <a:schemeClr val="bg1"/>
                </a:solidFill>
              </a:rPr>
              <a:t>Connecticut </a:t>
            </a:r>
            <a:r>
              <a:rPr lang="en-US" sz="1125" dirty="0">
                <a:solidFill>
                  <a:schemeClr val="bg1"/>
                </a:solidFill>
              </a:rPr>
              <a:t>counties (Fairfield and New Haven)</a:t>
            </a:r>
          </a:p>
          <a:p>
            <a:pPr algn="ctr"/>
            <a:r>
              <a:rPr lang="en-US" sz="1125" b="1" u="sng" dirty="0">
                <a:solidFill>
                  <a:schemeClr val="bg1"/>
                </a:solidFill>
              </a:rPr>
              <a:t>Application will be launched on Friday February 19</a:t>
            </a:r>
            <a:r>
              <a:rPr lang="en-US" sz="1125" b="1" u="sng" baseline="30000" dirty="0">
                <a:solidFill>
                  <a:schemeClr val="bg1"/>
                </a:solidFill>
              </a:rPr>
              <a:t>th</a:t>
            </a:r>
            <a:r>
              <a:rPr lang="en-US" sz="1125" b="1" u="sng" dirty="0">
                <a:solidFill>
                  <a:schemeClr val="bg1"/>
                </a:solidFill>
              </a:rPr>
              <a:t> 2021</a:t>
            </a:r>
            <a:endParaRPr lang="en-US" sz="1200" b="1" u="sng" dirty="0">
              <a:solidFill>
                <a:schemeClr val="bg1"/>
              </a:solidFill>
            </a:endParaRPr>
          </a:p>
          <a:p>
            <a:pPr algn="ctr"/>
            <a:r>
              <a:rPr lang="en-US" sz="1500" b="1" u="sng" dirty="0">
                <a:solidFill>
                  <a:schemeClr val="bg1"/>
                </a:solidFill>
              </a:rPr>
              <a:t>You can access the application </a:t>
            </a:r>
            <a:r>
              <a:rPr lang="en-US" sz="1500" b="1" u="sng" dirty="0">
                <a:solidFill>
                  <a:schemeClr val="accent2"/>
                </a:solidFill>
                <a:hlinkClick r:id="rId3">
                  <a:extLst>
                    <a:ext uri="{A12FA001-AC4F-418D-AE19-62706E023703}">
                      <ahyp:hlinkClr xmlns:ahyp="http://schemas.microsoft.com/office/drawing/2018/hyperlinkcolor" val="tx"/>
                    </a:ext>
                  </a:extLst>
                </a:hlinkClick>
              </a:rPr>
              <a:t>here</a:t>
            </a:r>
            <a:r>
              <a:rPr lang="en-US" sz="1500" b="1" u="sng" dirty="0">
                <a:solidFill>
                  <a:schemeClr val="accent2"/>
                </a:solidFill>
              </a:rPr>
              <a:t>. </a:t>
            </a:r>
          </a:p>
          <a:p>
            <a:pPr>
              <a:lnSpc>
                <a:spcPts val="1200"/>
              </a:lnSpc>
              <a:spcAft>
                <a:spcPts val="300"/>
              </a:spcAft>
            </a:pPr>
            <a:endParaRPr lang="en-US" sz="900" dirty="0">
              <a:solidFill>
                <a:schemeClr val="bg1"/>
              </a:solidFill>
              <a:latin typeface="Arial" charset="0"/>
              <a:ea typeface="Arial" charset="0"/>
              <a:cs typeface="Arial" charset="0"/>
            </a:endParaRPr>
          </a:p>
        </p:txBody>
      </p:sp>
      <p:sp>
        <p:nvSpPr>
          <p:cNvPr id="22" name="TextBox 21"/>
          <p:cNvSpPr txBox="1"/>
          <p:nvPr/>
        </p:nvSpPr>
        <p:spPr>
          <a:xfrm>
            <a:off x="3245784" y="5511697"/>
            <a:ext cx="5275281" cy="461665"/>
          </a:xfrm>
          <a:prstGeom prst="rect">
            <a:avLst/>
          </a:prstGeom>
          <a:noFill/>
        </p:spPr>
        <p:txBody>
          <a:bodyPr wrap="square" rtlCol="0" anchor="t">
            <a:spAutoFit/>
          </a:bodyPr>
          <a:lstStyle/>
          <a:p>
            <a:r>
              <a:rPr lang="en-US" sz="1200" dirty="0">
                <a:solidFill>
                  <a:schemeClr val="bg1"/>
                </a:solidFill>
              </a:rPr>
              <a:t>Please feel free to e-mail us at </a:t>
            </a:r>
            <a:r>
              <a:rPr lang="en-US" sz="1200" b="1" u="sng" dirty="0">
                <a:solidFill>
                  <a:schemeClr val="bg1"/>
                </a:solidFill>
                <a:hlinkClick r:id="rId4">
                  <a:extLst>
                    <a:ext uri="{A12FA001-AC4F-418D-AE19-62706E023703}">
                      <ahyp:hlinkClr xmlns:ahyp="http://schemas.microsoft.com/office/drawing/2018/hyperlinkcolor" val="tx"/>
                    </a:ext>
                  </a:extLst>
                </a:hlinkClick>
              </a:rPr>
              <a:t>rrivera@councilforeconed.org</a:t>
            </a:r>
            <a:r>
              <a:rPr lang="en-US" sz="1200" dirty="0">
                <a:solidFill>
                  <a:schemeClr val="bg1"/>
                </a:solidFill>
              </a:rPr>
              <a:t> </a:t>
            </a:r>
          </a:p>
          <a:p>
            <a:r>
              <a:rPr lang="en-US" sz="1200" dirty="0">
                <a:solidFill>
                  <a:schemeClr val="bg1"/>
                </a:solidFill>
              </a:rPr>
              <a:t>with any questions you have.</a:t>
            </a:r>
            <a:endParaRPr lang="en-US" sz="1200" dirty="0">
              <a:solidFill>
                <a:schemeClr val="bg1"/>
              </a:solidFill>
              <a:latin typeface="Arial" charset="0"/>
              <a:ea typeface="Arial" charset="0"/>
              <a:cs typeface="Arial"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9199" t="8792" b="18140"/>
          <a:stretch/>
        </p:blipFill>
        <p:spPr>
          <a:xfrm>
            <a:off x="2384371" y="5554179"/>
            <a:ext cx="893308" cy="298459"/>
          </a:xfrm>
          <a:prstGeom prst="rect">
            <a:avLst/>
          </a:prstGeom>
        </p:spPr>
      </p:pic>
      <p:sp>
        <p:nvSpPr>
          <p:cNvPr id="23" name="TextBox 22"/>
          <p:cNvSpPr txBox="1"/>
          <p:nvPr/>
        </p:nvSpPr>
        <p:spPr>
          <a:xfrm>
            <a:off x="2356715" y="5593332"/>
            <a:ext cx="934682" cy="253916"/>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CONTACT</a:t>
            </a:r>
          </a:p>
        </p:txBody>
      </p:sp>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5" name="Picture 4" descr="A group of people holding awards&#10;&#10;Description automatically generated with medium confidence">
            <a:extLst>
              <a:ext uri="{FF2B5EF4-FFF2-40B4-BE49-F238E27FC236}">
                <a16:creationId xmlns:a16="http://schemas.microsoft.com/office/drawing/2014/main" id="{C03AD284-B4AE-4045-8DF7-C942648ABA8A}"/>
              </a:ext>
            </a:extLst>
          </p:cNvPr>
          <p:cNvPicPr>
            <a:picLocks noChangeAspect="1"/>
          </p:cNvPicPr>
          <p:nvPr/>
        </p:nvPicPr>
        <p:blipFill>
          <a:blip r:embed="rId6"/>
          <a:stretch>
            <a:fillRect/>
          </a:stretch>
        </p:blipFill>
        <p:spPr>
          <a:xfrm>
            <a:off x="5618752" y="972281"/>
            <a:ext cx="3525248" cy="2361917"/>
          </a:xfrm>
          <a:prstGeom prst="rect">
            <a:avLst/>
          </a:prstGeom>
        </p:spPr>
      </p:pic>
    </p:spTree>
    <p:extLst>
      <p:ext uri="{BB962C8B-B14F-4D97-AF65-F5344CB8AC3E}">
        <p14:creationId xmlns:p14="http://schemas.microsoft.com/office/powerpoint/2010/main" val="274778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10B3FB-CF59-46F0-BC15-24BD7D7BF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81" y="1137920"/>
            <a:ext cx="3886200" cy="5008880"/>
          </a:xfrm>
          <a:prstGeom prst="rect">
            <a:avLst/>
          </a:prstGeom>
        </p:spPr>
      </p:pic>
      <p:graphicFrame>
        <p:nvGraphicFramePr>
          <p:cNvPr id="6" name="Object 5">
            <a:extLst>
              <a:ext uri="{FF2B5EF4-FFF2-40B4-BE49-F238E27FC236}">
                <a16:creationId xmlns:a16="http://schemas.microsoft.com/office/drawing/2014/main" id="{D81D0822-22D4-4FF5-8201-096B16C8E0A9}"/>
              </a:ext>
            </a:extLst>
          </p:cNvPr>
          <p:cNvGraphicFramePr>
            <a:graphicFrameLocks noChangeAspect="1"/>
          </p:cNvGraphicFramePr>
          <p:nvPr/>
        </p:nvGraphicFramePr>
        <p:xfrm>
          <a:off x="5105400" y="1137920"/>
          <a:ext cx="2099925" cy="2717800"/>
        </p:xfrm>
        <a:graphic>
          <a:graphicData uri="http://schemas.openxmlformats.org/presentationml/2006/ole">
            <mc:AlternateContent xmlns:mc="http://schemas.openxmlformats.org/markup-compatibility/2006">
              <mc:Choice xmlns:v="urn:schemas-microsoft-com:vml" Requires="v">
                <p:oleObj name="Acrobat Document" r:id="rId3" imgW="5829262" imgH="7543523" progId="AcroExch.Document.DC">
                  <p:embed/>
                </p:oleObj>
              </mc:Choice>
              <mc:Fallback>
                <p:oleObj name="Acrobat Document" r:id="rId3" imgW="5829262" imgH="7543523" progId="AcroExch.Document.DC">
                  <p:embed/>
                  <p:pic>
                    <p:nvPicPr>
                      <p:cNvPr id="6" name="Object 5">
                        <a:extLst>
                          <a:ext uri="{FF2B5EF4-FFF2-40B4-BE49-F238E27FC236}">
                            <a16:creationId xmlns:a16="http://schemas.microsoft.com/office/drawing/2014/main" id="{D81D0822-22D4-4FF5-8201-096B16C8E0A9}"/>
                          </a:ext>
                        </a:extLst>
                      </p:cNvPr>
                      <p:cNvPicPr/>
                      <p:nvPr/>
                    </p:nvPicPr>
                    <p:blipFill>
                      <a:blip r:embed="rId4"/>
                      <a:stretch>
                        <a:fillRect/>
                      </a:stretch>
                    </p:blipFill>
                    <p:spPr>
                      <a:xfrm>
                        <a:off x="5105400" y="1137920"/>
                        <a:ext cx="2099925" cy="2717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BBF5EF2-9937-4A83-B359-19DBFA6A65DD}"/>
              </a:ext>
            </a:extLst>
          </p:cNvPr>
          <p:cNvGraphicFramePr>
            <a:graphicFrameLocks noChangeAspect="1"/>
          </p:cNvGraphicFramePr>
          <p:nvPr/>
        </p:nvGraphicFramePr>
        <p:xfrm>
          <a:off x="6668781" y="3429000"/>
          <a:ext cx="2099926" cy="2717800"/>
        </p:xfrm>
        <a:graphic>
          <a:graphicData uri="http://schemas.openxmlformats.org/presentationml/2006/ole">
            <mc:AlternateContent xmlns:mc="http://schemas.openxmlformats.org/markup-compatibility/2006">
              <mc:Choice xmlns:v="urn:schemas-microsoft-com:vml" Requires="v">
                <p:oleObj name="Acrobat Document" r:id="rId5" imgW="5829262" imgH="7543523" progId="AcroExch.Document.DC">
                  <p:embed/>
                </p:oleObj>
              </mc:Choice>
              <mc:Fallback>
                <p:oleObj name="Acrobat Document" r:id="rId5" imgW="5829262" imgH="7543523" progId="AcroExch.Document.DC">
                  <p:embed/>
                  <p:pic>
                    <p:nvPicPr>
                      <p:cNvPr id="7" name="Object 6">
                        <a:extLst>
                          <a:ext uri="{FF2B5EF4-FFF2-40B4-BE49-F238E27FC236}">
                            <a16:creationId xmlns:a16="http://schemas.microsoft.com/office/drawing/2014/main" id="{DBBF5EF2-9937-4A83-B359-19DBFA6A65DD}"/>
                          </a:ext>
                        </a:extLst>
                      </p:cNvPr>
                      <p:cNvPicPr/>
                      <p:nvPr/>
                    </p:nvPicPr>
                    <p:blipFill>
                      <a:blip r:embed="rId6"/>
                      <a:stretch>
                        <a:fillRect/>
                      </a:stretch>
                    </p:blipFill>
                    <p:spPr>
                      <a:xfrm>
                        <a:off x="6668781" y="3429000"/>
                        <a:ext cx="2099926" cy="27178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9B53456-312C-49F1-9995-B7DAC83EE546}"/>
              </a:ext>
            </a:extLst>
          </p:cNvPr>
          <p:cNvSpPr txBox="1"/>
          <p:nvPr/>
        </p:nvSpPr>
        <p:spPr>
          <a:xfrm>
            <a:off x="1108038" y="6146800"/>
            <a:ext cx="5776856" cy="372334"/>
          </a:xfrm>
          <a:prstGeom prst="rect">
            <a:avLst/>
          </a:prstGeom>
          <a:noFill/>
        </p:spPr>
        <p:txBody>
          <a:bodyPr wrap="square" rtlCol="0">
            <a:spAutoFit/>
          </a:bodyPr>
          <a:lstStyle/>
          <a:p>
            <a:pPr algn="ctr"/>
            <a:r>
              <a:rPr lang="en-US" b="1" i="1" dirty="0">
                <a:hlinkClick r:id="rId7"/>
              </a:rPr>
              <a:t>https://store.councilforeconed.org/</a:t>
            </a:r>
            <a:endParaRPr lang="en-US" b="1" i="1" dirty="0"/>
          </a:p>
        </p:txBody>
      </p:sp>
    </p:spTree>
    <p:extLst>
      <p:ext uri="{BB962C8B-B14F-4D97-AF65-F5344CB8AC3E}">
        <p14:creationId xmlns:p14="http://schemas.microsoft.com/office/powerpoint/2010/main" val="207473086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pic>
        <p:nvPicPr>
          <p:cNvPr id="4" name="Content Placeholder 3">
            <a:extLst>
              <a:ext uri="{FF2B5EF4-FFF2-40B4-BE49-F238E27FC236}">
                <a16:creationId xmlns:a16="http://schemas.microsoft.com/office/drawing/2014/main" id="{322519F9-B133-40B0-B32D-7CCD449A88A6}"/>
              </a:ext>
            </a:extLst>
          </p:cNvPr>
          <p:cNvPicPr>
            <a:picLocks noGrp="1" noChangeAspect="1"/>
          </p:cNvPicPr>
          <p:nvPr>
            <p:ph idx="4294967295"/>
          </p:nvPr>
        </p:nvPicPr>
        <p:blipFill>
          <a:blip r:embed="rId3"/>
          <a:stretch>
            <a:fillRect/>
          </a:stretch>
        </p:blipFill>
        <p:spPr>
          <a:xfrm>
            <a:off x="1102936" y="2212848"/>
            <a:ext cx="7678132" cy="417488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buFont typeface="Wingdings" panose="05000000000000000000" pitchFamily="2" charset="2"/>
              <a:buChar char="ü"/>
              <a:defRPr sz="3168"/>
            </a:pPr>
            <a:r>
              <a:rPr lang="en-US" sz="2750" dirty="0"/>
              <a:t>To compare the </a:t>
            </a:r>
            <a:r>
              <a:rPr lang="en-US" sz="2750" dirty="0">
                <a:solidFill>
                  <a:srgbClr val="7A9900"/>
                </a:solidFill>
              </a:rPr>
              <a:t>costs of different loans </a:t>
            </a:r>
            <a:r>
              <a:rPr lang="en-US" sz="2750" dirty="0"/>
              <a:t>and choose the loan with the lowest cost</a:t>
            </a:r>
          </a:p>
          <a:p>
            <a:pPr defTabSz="905255">
              <a:buFont typeface="Wingdings" panose="05000000000000000000" pitchFamily="2" charset="2"/>
              <a:buChar char="ü"/>
              <a:defRPr sz="3168"/>
            </a:pPr>
            <a:r>
              <a:rPr lang="en-US" sz="2750" dirty="0"/>
              <a:t>Demonstrate </a:t>
            </a:r>
            <a:r>
              <a:rPr lang="en-US" sz="2750" dirty="0">
                <a:solidFill>
                  <a:srgbClr val="7A9900"/>
                </a:solidFill>
              </a:rPr>
              <a:t>how to shop </a:t>
            </a:r>
            <a:r>
              <a:rPr lang="en-US" sz="2750" dirty="0"/>
              <a:t>for a loan online</a:t>
            </a:r>
          </a:p>
          <a:p>
            <a:pPr defTabSz="905255">
              <a:buFont typeface="Wingdings" panose="05000000000000000000" pitchFamily="2" charset="2"/>
              <a:buChar char="ü"/>
              <a:defRPr sz="3168"/>
            </a:pPr>
            <a:r>
              <a:rPr lang="en-US" sz="2750" dirty="0"/>
              <a:t>Explain the</a:t>
            </a:r>
            <a:r>
              <a:rPr lang="en-US" sz="2750" dirty="0">
                <a:solidFill>
                  <a:srgbClr val="7A9900"/>
                </a:solidFill>
              </a:rPr>
              <a:t> factors that reduce </a:t>
            </a:r>
            <a:r>
              <a:rPr lang="en-US" sz="2750" dirty="0"/>
              <a:t>the cost of a loan</a:t>
            </a:r>
          </a:p>
          <a:p>
            <a:pPr defTabSz="905255">
              <a:buFont typeface="Wingdings" panose="05000000000000000000" pitchFamily="2" charset="2"/>
              <a:buChar char="ü"/>
              <a:defRPr sz="3168"/>
            </a:pPr>
            <a:r>
              <a:rPr lang="en-US" sz="2750" dirty="0"/>
              <a:t>Identify </a:t>
            </a:r>
            <a:r>
              <a:rPr lang="en-US" sz="2750" dirty="0">
                <a:solidFill>
                  <a:srgbClr val="7A9900"/>
                </a:solidFill>
              </a:rPr>
              <a:t>costs of automobile ownership </a:t>
            </a:r>
            <a:r>
              <a:rPr lang="en-US" sz="2750" dirty="0"/>
              <a:t>over and above the  purchase price and credit cost</a:t>
            </a:r>
          </a:p>
          <a:p>
            <a:pPr marL="0" indent="0" defTabSz="905255">
              <a:buNone/>
              <a:defRPr sz="3168"/>
            </a:pPr>
            <a:endParaRPr lang="en-US" sz="2750" dirty="0"/>
          </a:p>
        </p:txBody>
      </p:sp>
    </p:spTree>
    <p:extLst>
      <p:ext uri="{BB962C8B-B14F-4D97-AF65-F5344CB8AC3E}">
        <p14:creationId xmlns:p14="http://schemas.microsoft.com/office/powerpoint/2010/main" val="40316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BD4C-01EB-420D-A08A-F38BA3699A0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45598F5-F583-4E54-90D0-F2839E1AD9A6}"/>
              </a:ext>
            </a:extLst>
          </p:cNvPr>
          <p:cNvPicPr>
            <a:picLocks noGrp="1" noChangeAspect="1"/>
          </p:cNvPicPr>
          <p:nvPr>
            <p:ph idx="1"/>
          </p:nvPr>
        </p:nvPicPr>
        <p:blipFill>
          <a:blip r:embed="rId2"/>
          <a:stretch>
            <a:fillRect/>
          </a:stretch>
        </p:blipFill>
        <p:spPr>
          <a:xfrm>
            <a:off x="202677" y="1053505"/>
            <a:ext cx="8484123" cy="5139482"/>
          </a:xfrm>
        </p:spPr>
      </p:pic>
    </p:spTree>
    <p:extLst>
      <p:ext uri="{BB962C8B-B14F-4D97-AF65-F5344CB8AC3E}">
        <p14:creationId xmlns:p14="http://schemas.microsoft.com/office/powerpoint/2010/main" val="426806578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5D6A-16E0-4C0F-99D2-AA9661AED0BF}"/>
              </a:ext>
            </a:extLst>
          </p:cNvPr>
          <p:cNvSpPr>
            <a:spLocks noGrp="1"/>
          </p:cNvSpPr>
          <p:nvPr>
            <p:ph type="title"/>
          </p:nvPr>
        </p:nvSpPr>
        <p:spPr/>
        <p:txBody>
          <a:bodyPr/>
          <a:lstStyle/>
          <a:p>
            <a:r>
              <a:rPr lang="en-US" sz="4800" dirty="0"/>
              <a:t>What is your ideal car?</a:t>
            </a:r>
          </a:p>
        </p:txBody>
      </p:sp>
      <p:sp>
        <p:nvSpPr>
          <p:cNvPr id="3" name="Content Placeholder 2">
            <a:extLst>
              <a:ext uri="{FF2B5EF4-FFF2-40B4-BE49-F238E27FC236}">
                <a16:creationId xmlns:a16="http://schemas.microsoft.com/office/drawing/2014/main" id="{77480757-3624-43D1-A628-33E08E0772C7}"/>
              </a:ext>
            </a:extLst>
          </p:cNvPr>
          <p:cNvSpPr>
            <a:spLocks noGrp="1"/>
          </p:cNvSpPr>
          <p:nvPr>
            <p:ph idx="1"/>
          </p:nvPr>
        </p:nvSpPr>
        <p:spPr/>
        <p:txBody>
          <a:bodyPr/>
          <a:lstStyle/>
          <a:p>
            <a:r>
              <a:rPr lang="en-US" dirty="0"/>
              <a:t>Do you know how much it costs to buy?</a:t>
            </a:r>
          </a:p>
          <a:p>
            <a:r>
              <a:rPr lang="en-US" dirty="0"/>
              <a:t>Do you have this money to buy a car? Or will you have to buy it on credit?</a:t>
            </a:r>
          </a:p>
          <a:p>
            <a:r>
              <a:rPr lang="en-US" dirty="0"/>
              <a:t>Do you know where the best deals are for loans on a car? Why is that important?</a:t>
            </a:r>
          </a:p>
        </p:txBody>
      </p:sp>
    </p:spTree>
    <p:extLst>
      <p:ext uri="{BB962C8B-B14F-4D97-AF65-F5344CB8AC3E}">
        <p14:creationId xmlns:p14="http://schemas.microsoft.com/office/powerpoint/2010/main" val="397025221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1285-31C5-45E0-A28F-D6E56FE9E2A9}"/>
              </a:ext>
            </a:extLst>
          </p:cNvPr>
          <p:cNvSpPr>
            <a:spLocks noGrp="1"/>
          </p:cNvSpPr>
          <p:nvPr>
            <p:ph type="title"/>
          </p:nvPr>
        </p:nvSpPr>
        <p:spPr>
          <a:xfrm>
            <a:off x="457200" y="1086522"/>
            <a:ext cx="8229600" cy="1143000"/>
          </a:xfrm>
        </p:spPr>
        <p:txBody>
          <a:bodyPr/>
          <a:lstStyle/>
          <a:p>
            <a:r>
              <a:rPr lang="en-US" sz="3200" dirty="0"/>
              <a:t>To Lease or Own? </a:t>
            </a:r>
            <a:r>
              <a:rPr lang="en-US" sz="3200" i="1" dirty="0">
                <a:solidFill>
                  <a:srgbClr val="7A9900"/>
                </a:solidFill>
              </a:rPr>
              <a:t>Which car owner type are you…</a:t>
            </a:r>
          </a:p>
        </p:txBody>
      </p:sp>
      <p:sp>
        <p:nvSpPr>
          <p:cNvPr id="3" name="Content Placeholder 2">
            <a:extLst>
              <a:ext uri="{FF2B5EF4-FFF2-40B4-BE49-F238E27FC236}">
                <a16:creationId xmlns:a16="http://schemas.microsoft.com/office/drawing/2014/main" id="{5561D68C-6C52-4F18-A1D6-CA30A49BC81E}"/>
              </a:ext>
            </a:extLst>
          </p:cNvPr>
          <p:cNvSpPr>
            <a:spLocks noGrp="1"/>
          </p:cNvSpPr>
          <p:nvPr>
            <p:ph idx="1"/>
          </p:nvPr>
        </p:nvSpPr>
        <p:spPr/>
        <p:txBody>
          <a:bodyPr/>
          <a:lstStyle/>
          <a:p>
            <a:r>
              <a:rPr lang="en-US" dirty="0"/>
              <a:t>How much in monthly payments can I make?</a:t>
            </a:r>
          </a:p>
          <a:p>
            <a:r>
              <a:rPr lang="en-US" dirty="0"/>
              <a:t>Is there a down payment to lease a car?</a:t>
            </a:r>
          </a:p>
          <a:p>
            <a:r>
              <a:rPr lang="en-US" dirty="0"/>
              <a:t>How long do I expect to own the car?</a:t>
            </a:r>
          </a:p>
          <a:p>
            <a:r>
              <a:rPr lang="en-US" dirty="0"/>
              <a:t>How much mileage will I make with this car?</a:t>
            </a:r>
          </a:p>
          <a:p>
            <a:r>
              <a:rPr lang="en-US" dirty="0"/>
              <a:t>Can I afford the repairs on this car down the road?</a:t>
            </a:r>
          </a:p>
          <a:p>
            <a:r>
              <a:rPr lang="en-US" dirty="0"/>
              <a:t>How important is it for you to drive a fancier car?</a:t>
            </a:r>
          </a:p>
          <a:p>
            <a:endParaRPr lang="en-US" dirty="0"/>
          </a:p>
        </p:txBody>
      </p:sp>
    </p:spTree>
    <p:extLst>
      <p:ext uri="{BB962C8B-B14F-4D97-AF65-F5344CB8AC3E}">
        <p14:creationId xmlns:p14="http://schemas.microsoft.com/office/powerpoint/2010/main" val="120852935"/>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www.w3.org/XML/1998/namespace"/>
    <ds:schemaRef ds:uri="http://purl.org/dc/dcmitype/"/>
    <ds:schemaRef ds:uri="http://purl.org/dc/terms/"/>
    <ds:schemaRef ds:uri="http://purl.org/dc/elements/1.1/"/>
    <ds:schemaRef ds:uri="bfa4db11-c700-41fb-b639-f7e6b4e680b5"/>
    <ds:schemaRef ds:uri="http://schemas.microsoft.com/office/2006/documentManagement/types"/>
    <ds:schemaRef ds:uri="http://schemas.microsoft.com/office/infopath/2007/PartnerControls"/>
    <ds:schemaRef ds:uri="http://schemas.openxmlformats.org/package/2006/metadata/core-properties"/>
    <ds:schemaRef ds:uri="9cd82c5b-74c9-4827-94f1-5bf219ae6b20"/>
    <ds:schemaRef ds:uri="http://schemas.microsoft.com/office/2006/metadata/properties"/>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202</TotalTime>
  <Words>1857</Words>
  <Application>Microsoft Office PowerPoint</Application>
  <PresentationFormat>On-screen Show (4:3)</PresentationFormat>
  <Paragraphs>165</Paragraphs>
  <Slides>30</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Arial</vt:lpstr>
      <vt:lpstr>Arial</vt:lpstr>
      <vt:lpstr>Arial,Sans-Serif</vt:lpstr>
      <vt:lpstr>Averta</vt:lpstr>
      <vt:lpstr>Calibri</vt:lpstr>
      <vt:lpstr>Calibri Light</vt:lpstr>
      <vt:lpstr>Hind</vt:lpstr>
      <vt:lpstr>Times New Roman</vt:lpstr>
      <vt:lpstr>Wingdings</vt:lpstr>
      <vt:lpstr>Office Theme</vt:lpstr>
      <vt:lpstr>Acrobat Document</vt:lpstr>
      <vt:lpstr>  Financial Fitness for Life, Chapter 17: What Does It Cost to Own A Car? Theresa Fischer ecofisch@gmail.com March 2021</vt:lpstr>
      <vt:lpstr>EconEdLink Membership</vt:lpstr>
      <vt:lpstr>Professional Development Certificate</vt:lpstr>
      <vt:lpstr>PowerPoint Presentation</vt:lpstr>
      <vt:lpstr>Agenda</vt:lpstr>
      <vt:lpstr>Objectives</vt:lpstr>
      <vt:lpstr>PowerPoint Presentation</vt:lpstr>
      <vt:lpstr>What is your ideal car?</vt:lpstr>
      <vt:lpstr>To Lease or Own? Which car owner type are you…</vt:lpstr>
      <vt:lpstr>PowerPoint Presentation</vt:lpstr>
      <vt:lpstr>PowerPoint Presentation</vt:lpstr>
      <vt:lpstr>Should I Buy a Used Car?</vt:lpstr>
      <vt:lpstr>Where can I find information about a used car?</vt:lpstr>
      <vt:lpstr>Costs</vt:lpstr>
      <vt:lpstr>So I bought a used car…</vt:lpstr>
      <vt:lpstr>2. Insurance </vt:lpstr>
      <vt:lpstr>PowerPoint Presentation</vt:lpstr>
      <vt:lpstr>PowerPoint Presentation</vt:lpstr>
      <vt:lpstr>PowerPoint Presentation</vt:lpstr>
      <vt:lpstr>PowerPoint Presentation</vt:lpstr>
      <vt:lpstr>When Leasing is Better</vt:lpstr>
      <vt:lpstr>When Buying is Better</vt:lpstr>
      <vt:lpstr>FYI</vt:lpstr>
      <vt:lpstr>Assessment Questions</vt:lpstr>
      <vt:lpstr>References</vt:lpstr>
      <vt:lpstr>CEE Affiliates</vt:lpstr>
      <vt:lpstr>Thank You to Our Sponsors!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86</cp:revision>
  <dcterms:created xsi:type="dcterms:W3CDTF">2012-09-11T15:07:18Z</dcterms:created>
  <dcterms:modified xsi:type="dcterms:W3CDTF">2021-03-11T18:50:39Z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