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4"/>
    <p:sldMasterId id="2147483668" r:id="rId5"/>
  </p:sldMasterIdLst>
  <p:notesMasterIdLst>
    <p:notesMasterId r:id="rId6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80" r:id="rId29"/>
    <p:sldId id="279"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934D3-B5CE-AA52-A9C4-DEACAD6E351A}" v="4" dt="2021-02-05T20:45:29.598"/>
    <p1510:client id="{979143D1-42D9-4DA2-801F-599FBAEA9F04}" v="41" dt="2021-02-05T21:00:46.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ba005cd7e7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ba005cd7e7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 name="Google Shape;183;gba005cd7e7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ba005cd7e7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ba005cd7e7_0_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 name="Google Shape;189;gba005cd7e7_0_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ba005cd7e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ba005cd7e7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5" name="Google Shape;195;gba005cd7e7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a005cd7e7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ba005cd7e7_0_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gba005cd7e7_0_5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a005cd7e7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a005cd7e7_0_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8" name="Google Shape;208;gba005cd7e7_0_6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0514eb5a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b0514eb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b0514eb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d64d757d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d64d757d0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2" name="Google Shape;222;gad64d757d0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85600936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785600936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g785600936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bfc61a86d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bbfc61a86d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gbbfc61a86d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bfc61a86d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bfc61a86d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5" name="Google Shape;245;gbbfc61a86d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27" name="Google Shape;12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af284f1e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baf284f1e1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3" name="Google Shape;253;gbaf284f1e1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baf284f1e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baf284f1e1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0" name="Google Shape;260;gbaf284f1e1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baf284f1e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baf284f1e1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7" name="Google Shape;267;gbaf284f1e1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af284f1e1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af284f1e1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6" name="Google Shape;276;gbaf284f1e1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baf284f1e1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baf284f1e1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0" name="Google Shape;290;gbaf284f1e1_0_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baf284f1e1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baf284f1e1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3" name="Google Shape;283;gbaf284f1e1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baf284f1e1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baf284f1e1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gbaf284f1e1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baf284f1e1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baf284f1e1_0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gbaf284f1e1_0_7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af284f1e1_0_22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af284f1e1_0_22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10" name="Google Shape;310;gbaf284f1e1_0_22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baf284f1e1_0_297: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baf284f1e1_0_297: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18" name="Google Shape;318;gbaf284f1e1_0_297: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34" name="Google Shape;13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ba005cd7e7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ba005cd7e7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7" name="Google Shape;327;gba005cd7e7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a005cd7e7_0_22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a005cd7e7_0_22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34" name="Google Shape;334;gba005cd7e7_0_22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a005cd7e7_0_29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ba005cd7e7_0_29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45" name="Google Shape;345;gba005cd7e7_0_29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a005cd7e7_0_36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a005cd7e7_0_36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53" name="Google Shape;353;gba005cd7e7_0_36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ba005cd7e7_0_37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ba005cd7e7_0_37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61" name="Google Shape;361;gba005cd7e7_0_37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ba005cd7e7_0_382: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ba005cd7e7_0_38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74" name="Google Shape;374;gba005cd7e7_0_38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ba005cd7e7_0_389: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ba005cd7e7_0_389: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82" name="Google Shape;382;gba005cd7e7_0_389: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ba005cd7e7_0_396: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ba005cd7e7_0_396: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90" name="Google Shape;390;gba005cd7e7_0_396: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ba005cd7e7_0_40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ba005cd7e7_0_40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398" name="Google Shape;398;gba005cd7e7_0_40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ba005cd7e7_0_410: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ba005cd7e7_0_410: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06" name="Google Shape;406;gba005cd7e7_0_410: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141" name="Google Shape;14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a005cd7e7_0_48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ba005cd7e7_0_48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17" name="Google Shape;417;gba005cd7e7_0_48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a005cd7e7_0_55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a005cd7e7_0_55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25" name="Google Shape;425;gba005cd7e7_0_55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ba005cd7e7_0_62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ba005cd7e7_0_62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33" name="Google Shape;433;gba005cd7e7_0_62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ba005cd7e7_0_69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ba005cd7e7_0_69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41" name="Google Shape;441;gba005cd7e7_0_69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ba005cd7e7_0_76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ba005cd7e7_0_76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49" name="Google Shape;449;gba005cd7e7_0_76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ba005cd7e7_0_83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ba005cd7e7_0_83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57" name="Google Shape;457;gba005cd7e7_0_83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ba005cd7e7_0_903: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ba005cd7e7_0_903: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65" name="Google Shape;465;gba005cd7e7_0_903: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bfc61a86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bbfc61a86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4" name="Google Shape;474;gbbfc61a86d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baf284f1e1_0_368: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baf284f1e1_0_368: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86" name="Google Shape;486;gbaf284f1e1_0_368: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af284f1e1_0_375: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af284f1e1_0_375: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494" name="Google Shape;494;gbaf284f1e1_0_375: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baf284f1e1_0_382:notes"/>
          <p:cNvSpPr>
            <a:spLocks noGrp="1" noRot="1" noChangeAspect="1"/>
          </p:cNvSpPr>
          <p:nvPr>
            <p:ph type="sldImg" idx="2"/>
          </p:nvPr>
        </p:nvSpPr>
        <p:spPr>
          <a:xfrm>
            <a:off x="1141413" y="684213"/>
            <a:ext cx="4576762" cy="34321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baf284f1e1_0_382:notes"/>
          <p:cNvSpPr txBox="1">
            <a:spLocks noGrp="1"/>
          </p:cNvSpPr>
          <p:nvPr>
            <p:ph type="body" idx="1"/>
          </p:nvPr>
        </p:nvSpPr>
        <p:spPr>
          <a:xfrm>
            <a:off x="914402" y="4343404"/>
            <a:ext cx="5029200" cy="4114800"/>
          </a:xfrm>
          <a:prstGeom prst="rect">
            <a:avLst/>
          </a:prstGeom>
          <a:noFill/>
          <a:ln>
            <a:noFill/>
          </a:ln>
        </p:spPr>
        <p:txBody>
          <a:bodyPr spcFirstLastPara="1" wrap="square" lIns="90025" tIns="90025" rIns="90025" bIns="90025" anchor="ctr" anchorCtr="0">
            <a:noAutofit/>
          </a:bodyPr>
          <a:lstStyle/>
          <a:p>
            <a:pPr marL="0" lvl="0" indent="0" algn="l" rtl="0">
              <a:spcBef>
                <a:spcPts val="0"/>
              </a:spcBef>
              <a:spcAft>
                <a:spcPts val="0"/>
              </a:spcAft>
              <a:buNone/>
            </a:pPr>
            <a:endParaRPr sz="1400"/>
          </a:p>
        </p:txBody>
      </p:sp>
      <p:sp>
        <p:nvSpPr>
          <p:cNvPr id="502" name="Google Shape;502;gbaf284f1e1_0_382:notes"/>
          <p:cNvSpPr txBox="1">
            <a:spLocks noGrp="1"/>
          </p:cNvSpPr>
          <p:nvPr>
            <p:ph type="sldNum" idx="12"/>
          </p:nvPr>
        </p:nvSpPr>
        <p:spPr>
          <a:xfrm>
            <a:off x="388621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bbfc61a86d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bbfc61a86d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gbbfc61a86d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baf284f1e1_0_4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baf284f1e1_0_4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8" name="Google Shape;518;gbaf284f1e1_0_4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f37cc259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af37cc259e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gaf37cc259e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6" name="Google Shape;54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07251b3a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b07251b3a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gb07251b3a7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ba005cd7e7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ba005cd7e7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ba005cd7e7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48"/>
        <p:cNvGrpSpPr/>
        <p:nvPr/>
      </p:nvGrpSpPr>
      <p:grpSpPr>
        <a:xfrm>
          <a:off x="0" y="0"/>
          <a:ext cx="0" cy="0"/>
          <a:chOff x="0" y="0"/>
          <a:chExt cx="0" cy="0"/>
        </a:xfrm>
      </p:grpSpPr>
      <p:cxnSp>
        <p:nvCxnSpPr>
          <p:cNvPr id="49" name="Google Shape;49;p13"/>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50" name="Google Shape;50;p13"/>
          <p:cNvSpPr txBox="1">
            <a:spLocks noGrp="1"/>
          </p:cNvSpPr>
          <p:nvPr>
            <p:ph type="body" idx="1"/>
          </p:nvPr>
        </p:nvSpPr>
        <p:spPr>
          <a:xfrm>
            <a:off x="1028700" y="1752600"/>
            <a:ext cx="7086600" cy="36576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3"/>
          <p:cNvSpPr txBox="1">
            <a:spLocks noGrp="1"/>
          </p:cNvSpPr>
          <p:nvPr>
            <p:ph type="title"/>
          </p:nvPr>
        </p:nvSpPr>
        <p:spPr>
          <a:xfrm>
            <a:off x="457200" y="609600"/>
            <a:ext cx="8229600" cy="6096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54" name="Google Shape;54;p13"/>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cxnSp>
        <p:nvCxnSpPr>
          <p:cNvPr id="60" name="Google Shape;60;p15"/>
          <p:cNvCxnSpPr/>
          <p:nvPr/>
        </p:nvCxnSpPr>
        <p:spPr>
          <a:xfrm>
            <a:off x="990600" y="2286000"/>
            <a:ext cx="7162800" cy="0"/>
          </a:xfrm>
          <a:prstGeom prst="straightConnector1">
            <a:avLst/>
          </a:prstGeom>
          <a:noFill/>
          <a:ln w="15875" cap="flat" cmpd="sng">
            <a:solidFill>
              <a:srgbClr val="C0C0C0"/>
            </a:solidFill>
            <a:prstDash val="solid"/>
            <a:round/>
            <a:headEnd type="none" w="sm" len="sm"/>
            <a:tailEnd type="none" w="sm" len="sm"/>
          </a:ln>
        </p:spPr>
      </p:cxnSp>
      <p:cxnSp>
        <p:nvCxnSpPr>
          <p:cNvPr id="61" name="Google Shape;61;p15"/>
          <p:cNvCxnSpPr/>
          <p:nvPr/>
        </p:nvCxnSpPr>
        <p:spPr>
          <a:xfrm>
            <a:off x="990600" y="3657600"/>
            <a:ext cx="7162800" cy="0"/>
          </a:xfrm>
          <a:prstGeom prst="straightConnector1">
            <a:avLst/>
          </a:prstGeom>
          <a:noFill/>
          <a:ln w="15875" cap="flat" cmpd="sng">
            <a:solidFill>
              <a:srgbClr val="C0C0C0"/>
            </a:solidFill>
            <a:prstDash val="solid"/>
            <a:round/>
            <a:headEnd type="none" w="sm" len="sm"/>
            <a:tailEnd type="none" w="sm" len="sm"/>
          </a:ln>
        </p:spPr>
      </p:cxnSp>
      <p:sp>
        <p:nvSpPr>
          <p:cNvPr id="62" name="Google Shape;62;p15"/>
          <p:cNvSpPr txBox="1">
            <a:spLocks noGrp="1"/>
          </p:cNvSpPr>
          <p:nvPr>
            <p:ph type="ctrTitle"/>
          </p:nvPr>
        </p:nvSpPr>
        <p:spPr>
          <a:xfrm>
            <a:off x="1028699" y="2548219"/>
            <a:ext cx="7086600" cy="8415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4400" b="1"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3" name="Google Shape;63;p15"/>
          <p:cNvSpPr/>
          <p:nvPr/>
        </p:nvSpPr>
        <p:spPr>
          <a:xfrm>
            <a:off x="1028699" y="3930196"/>
            <a:ext cx="7086600" cy="156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Date</a:t>
            </a:r>
            <a:endParaRPr/>
          </a:p>
          <a:p>
            <a:pPr marL="0" marR="0" lvl="0" indent="0" algn="ctr" rtl="0">
              <a:spcBef>
                <a:spcPts val="0"/>
              </a:spcBef>
              <a:spcAft>
                <a:spcPts val="0"/>
              </a:spcAft>
              <a:buNone/>
            </a:pPr>
            <a:endParaRPr sz="32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n-US" sz="3200" b="1" i="0" u="none" strike="noStrike" cap="none">
                <a:solidFill>
                  <a:schemeClr val="dk1"/>
                </a:solidFill>
                <a:latin typeface="Arial"/>
                <a:ea typeface="Arial"/>
                <a:cs typeface="Arial"/>
                <a:sym typeface="Arial"/>
              </a:rPr>
              <a:t>Presenter:</a:t>
            </a:r>
            <a:endParaRPr sz="3200" b="1" i="0" u="none" strike="noStrike" cap="none">
              <a:solidFill>
                <a:schemeClr val="dk1"/>
              </a:solidFill>
              <a:latin typeface="Arial"/>
              <a:ea typeface="Arial"/>
              <a:cs typeface="Arial"/>
              <a:sym typeface="Arial"/>
            </a:endParaRPr>
          </a:p>
        </p:txBody>
      </p:sp>
      <p:pic>
        <p:nvPicPr>
          <p:cNvPr id="64" name="Google Shape;64;p15"/>
          <p:cNvPicPr preferRelativeResize="0"/>
          <p:nvPr/>
        </p:nvPicPr>
        <p:blipFill rotWithShape="1">
          <a:blip r:embed="rId2">
            <a:alphaModFix/>
          </a:blip>
          <a:srcRect/>
          <a:stretch/>
        </p:blipFill>
        <p:spPr>
          <a:xfrm>
            <a:off x="2971800" y="938553"/>
            <a:ext cx="3124201" cy="11709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pics">
  <p:cSld name="Topics">
    <p:spTree>
      <p:nvGrpSpPr>
        <p:cNvPr id="1" name="Shape 65"/>
        <p:cNvGrpSpPr/>
        <p:nvPr/>
      </p:nvGrpSpPr>
      <p:grpSpPr>
        <a:xfrm>
          <a:off x="0" y="0"/>
          <a:ext cx="0" cy="0"/>
          <a:chOff x="0" y="0"/>
          <a:chExt cx="0" cy="0"/>
        </a:xfrm>
      </p:grpSpPr>
      <p:cxnSp>
        <p:nvCxnSpPr>
          <p:cNvPr id="66" name="Google Shape;66;p16"/>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67" name="Google Shape;67;p16"/>
          <p:cNvSpPr txBox="1">
            <a:spLocks noGrp="1"/>
          </p:cNvSpPr>
          <p:nvPr>
            <p:ph type="body" idx="1"/>
          </p:nvPr>
        </p:nvSpPr>
        <p:spPr>
          <a:xfrm>
            <a:off x="1028700" y="1752600"/>
            <a:ext cx="7086600" cy="36576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rgbClr val="6EA92C"/>
              </a:buClr>
              <a:buSzPts val="1800"/>
              <a:buFont typeface="Arial"/>
              <a:buChar char="•"/>
              <a:defRPr sz="1800" b="0" i="0" u="none" strike="noStrike" cap="none">
                <a:solidFill>
                  <a:srgbClr val="6EA92C"/>
                </a:solidFill>
                <a:latin typeface="Gill Sans"/>
                <a:ea typeface="Gill Sans"/>
                <a:cs typeface="Gill Sans"/>
                <a:sym typeface="Gill Sans"/>
              </a:defRPr>
            </a:lvl1pPr>
            <a:lvl2pPr marL="914400" marR="0" lvl="1" indent="-342900" algn="l" rtl="0">
              <a:spcBef>
                <a:spcPts val="360"/>
              </a:spcBef>
              <a:spcAft>
                <a:spcPts val="0"/>
              </a:spcAft>
              <a:buClr>
                <a:srgbClr val="004A80"/>
              </a:buClr>
              <a:buSzPts val="1800"/>
              <a:buFont typeface="Arial"/>
              <a:buChar char="»"/>
              <a:defRPr sz="18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9" name="Google Shape;69;p16"/>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16"/>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6"/>
          <p:cNvPicPr preferRelativeResize="0"/>
          <p:nvPr/>
        </p:nvPicPr>
        <p:blipFill rotWithShape="1">
          <a:blip r:embed="rId2">
            <a:alphaModFix/>
          </a:blip>
          <a:srcRect/>
          <a:stretch/>
        </p:blipFill>
        <p:spPr>
          <a:xfrm>
            <a:off x="6781800" y="481217"/>
            <a:ext cx="1904999" cy="71396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365125"/>
            <a:ext cx="7886700" cy="13257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7"/>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5" name="Google Shape;75;p17"/>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6" name="Google Shape;76;p17"/>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onopoly Cards w/o Subhead">
  <p:cSld name="Monopoly Cards w/o Subhead">
    <p:spTree>
      <p:nvGrpSpPr>
        <p:cNvPr id="1" name="Shape 77"/>
        <p:cNvGrpSpPr/>
        <p:nvPr/>
      </p:nvGrpSpPr>
      <p:grpSpPr>
        <a:xfrm>
          <a:off x="0" y="0"/>
          <a:ext cx="0" cy="0"/>
          <a:chOff x="0" y="0"/>
          <a:chExt cx="0" cy="0"/>
        </a:xfrm>
      </p:grpSpPr>
      <p:cxnSp>
        <p:nvCxnSpPr>
          <p:cNvPr id="78" name="Google Shape;78;p18"/>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79" name="Google Shape;79;p18"/>
          <p:cNvSpPr txBox="1">
            <a:spLocks noGrp="1"/>
          </p:cNvSpPr>
          <p:nvPr>
            <p:ph type="body" idx="1"/>
          </p:nvPr>
        </p:nvSpPr>
        <p:spPr>
          <a:xfrm>
            <a:off x="457200" y="1535113"/>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0" name="Google Shape;80;p18"/>
          <p:cNvSpPr txBox="1">
            <a:spLocks noGrp="1"/>
          </p:cNvSpPr>
          <p:nvPr>
            <p:ph type="body" idx="2"/>
          </p:nvPr>
        </p:nvSpPr>
        <p:spPr>
          <a:xfrm>
            <a:off x="457200" y="2133600"/>
            <a:ext cx="40401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1" name="Google Shape;81;p18"/>
          <p:cNvSpPr txBox="1">
            <a:spLocks noGrp="1"/>
          </p:cNvSpPr>
          <p:nvPr>
            <p:ph type="body" idx="3"/>
          </p:nvPr>
        </p:nvSpPr>
        <p:spPr>
          <a:xfrm>
            <a:off x="4648200" y="2133600"/>
            <a:ext cx="4041900" cy="39513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body" idx="4"/>
          </p:nvPr>
        </p:nvSpPr>
        <p:spPr>
          <a:xfrm>
            <a:off x="4648200" y="1524000"/>
            <a:ext cx="4038600" cy="598500"/>
          </a:xfrm>
          <a:prstGeom prst="rect">
            <a:avLst/>
          </a:prstGeom>
          <a:solidFill>
            <a:srgbClr val="215BAE"/>
          </a:solidFill>
          <a:ln>
            <a:noFill/>
          </a:ln>
        </p:spPr>
        <p:txBody>
          <a:bodyPr spcFirstLastPara="1" wrap="square" lIns="91425" tIns="91425" rIns="91425" bIns="91425" anchor="ctr" anchorCtr="0">
            <a:noAutofit/>
          </a:bodyPr>
          <a:lstStyle>
            <a:lvl1pPr marL="457200" marR="0" lvl="0" indent="-228600" algn="ctr" rtl="0">
              <a:spcBef>
                <a:spcPts val="400"/>
              </a:spcBef>
              <a:spcAft>
                <a:spcPts val="0"/>
              </a:spcAft>
              <a:buClr>
                <a:schemeClr val="lt1"/>
              </a:buClr>
              <a:buSzPts val="2000"/>
              <a:buFont typeface="Gill Sans"/>
              <a:buNone/>
              <a:defRPr sz="2000" b="1"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4" name="Google Shape;84;p18"/>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8"/>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86" name="Google Shape;86;p18"/>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onopoly Cards w/ Subhead">
  <p:cSld name="Monopoly Cards w/ Subhead">
    <p:spTree>
      <p:nvGrpSpPr>
        <p:cNvPr id="1" name="Shape 87"/>
        <p:cNvGrpSpPr/>
        <p:nvPr/>
      </p:nvGrpSpPr>
      <p:grpSpPr>
        <a:xfrm>
          <a:off x="0" y="0"/>
          <a:ext cx="0" cy="0"/>
          <a:chOff x="0" y="0"/>
          <a:chExt cx="0" cy="0"/>
        </a:xfrm>
      </p:grpSpPr>
      <p:sp>
        <p:nvSpPr>
          <p:cNvPr id="88" name="Google Shape;88;p19"/>
          <p:cNvSpPr/>
          <p:nvPr/>
        </p:nvSpPr>
        <p:spPr>
          <a:xfrm>
            <a:off x="457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89" name="Google Shape;89;p19"/>
          <p:cNvSpPr/>
          <p:nvPr/>
        </p:nvSpPr>
        <p:spPr>
          <a:xfrm>
            <a:off x="457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cxnSp>
        <p:nvCxnSpPr>
          <p:cNvPr id="90" name="Google Shape;90;p19"/>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91" name="Google Shape;91;p19"/>
          <p:cNvSpPr/>
          <p:nvPr/>
        </p:nvSpPr>
        <p:spPr>
          <a:xfrm>
            <a:off x="4648200" y="1828800"/>
            <a:ext cx="4038600" cy="609600"/>
          </a:xfrm>
          <a:prstGeom prst="rect">
            <a:avLst/>
          </a:prstGeom>
          <a:solidFill>
            <a:srgbClr val="6EA92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2" name="Google Shape;92;p19"/>
          <p:cNvSpPr/>
          <p:nvPr/>
        </p:nvSpPr>
        <p:spPr>
          <a:xfrm>
            <a:off x="4648200" y="2438400"/>
            <a:ext cx="4038600" cy="3657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chemeClr val="dk1"/>
              </a:solidFill>
              <a:latin typeface="Arial"/>
              <a:ea typeface="Arial"/>
              <a:cs typeface="Arial"/>
              <a:sym typeface="Arial"/>
            </a:endParaRPr>
          </a:p>
        </p:txBody>
      </p:sp>
      <p:sp>
        <p:nvSpPr>
          <p:cNvPr id="93" name="Google Shape;93;p19"/>
          <p:cNvSpPr txBox="1">
            <a:spLocks noGrp="1"/>
          </p:cNvSpPr>
          <p:nvPr>
            <p:ph type="body" idx="1"/>
          </p:nvPr>
        </p:nvSpPr>
        <p:spPr>
          <a:xfrm>
            <a:off x="457200" y="1839913"/>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4" name="Google Shape;94;p19"/>
          <p:cNvSpPr txBox="1">
            <a:spLocks noGrp="1"/>
          </p:cNvSpPr>
          <p:nvPr>
            <p:ph type="body" idx="2"/>
          </p:nvPr>
        </p:nvSpPr>
        <p:spPr>
          <a:xfrm>
            <a:off x="457200" y="2438400"/>
            <a:ext cx="40401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5" name="Google Shape;95;p19"/>
          <p:cNvSpPr txBox="1">
            <a:spLocks noGrp="1"/>
          </p:cNvSpPr>
          <p:nvPr>
            <p:ph type="body" idx="3"/>
          </p:nvPr>
        </p:nvSpPr>
        <p:spPr>
          <a:xfrm>
            <a:off x="4648200" y="2438400"/>
            <a:ext cx="4041900" cy="3657600"/>
          </a:xfrm>
          <a:prstGeom prst="rect">
            <a:avLst/>
          </a:prstGeom>
          <a:noFill/>
          <a:ln>
            <a:noFill/>
          </a:ln>
        </p:spPr>
        <p:txBody>
          <a:bodyPr spcFirstLastPara="1" wrap="square" lIns="91425" tIns="91425" rIns="91425" bIns="91425" anchor="t" anchorCtr="0">
            <a:noAutofit/>
          </a:bodyPr>
          <a:lstStyle>
            <a:lvl1pPr marL="457200" marR="0" lvl="0" indent="-355600" algn="l" rtl="0">
              <a:spcBef>
                <a:spcPts val="400"/>
              </a:spcBef>
              <a:spcAft>
                <a:spcPts val="0"/>
              </a:spcAft>
              <a:buClr>
                <a:schemeClr val="dk1"/>
              </a:buClr>
              <a:buSzPts val="2000"/>
              <a:buFont typeface="Gill Sans"/>
              <a:buChar char="•"/>
              <a:defRPr sz="20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30200" algn="l" rtl="0">
              <a:spcBef>
                <a:spcPts val="320"/>
              </a:spcBef>
              <a:spcAft>
                <a:spcPts val="0"/>
              </a:spcAft>
              <a:buClr>
                <a:schemeClr val="dk1"/>
              </a:buClr>
              <a:buSzPts val="1600"/>
              <a:buFont typeface="Gill Sans"/>
              <a:buChar char="•"/>
              <a:defRPr sz="1600" b="0" i="0" u="none" strike="noStrike" cap="none">
                <a:solidFill>
                  <a:schemeClr val="dk1"/>
                </a:solidFill>
                <a:latin typeface="Gill Sans"/>
                <a:ea typeface="Gill Sans"/>
                <a:cs typeface="Gill Sans"/>
                <a:sym typeface="Gill Sans"/>
              </a:defRPr>
            </a:lvl3pPr>
            <a:lvl4pPr marL="1828800" marR="0" lvl="3" indent="-317500" algn="l" rtl="0">
              <a:spcBef>
                <a:spcPts val="280"/>
              </a:spcBef>
              <a:spcAft>
                <a:spcPts val="0"/>
              </a:spcAft>
              <a:buClr>
                <a:schemeClr val="dk1"/>
              </a:buClr>
              <a:buSzPts val="1400"/>
              <a:buFont typeface="Gill Sans"/>
              <a:buChar char="–"/>
              <a:defRPr sz="1400" b="0" i="0" u="none" strike="noStrike" cap="none">
                <a:solidFill>
                  <a:schemeClr val="dk1"/>
                </a:solidFill>
                <a:latin typeface="Gill Sans"/>
                <a:ea typeface="Gill Sans"/>
                <a:cs typeface="Gill Sans"/>
                <a:sym typeface="Gill Sans"/>
              </a:defRPr>
            </a:lvl4pPr>
            <a:lvl5pPr marL="2286000" marR="0" lvl="4" indent="-304800" algn="l" rtl="0">
              <a:spcBef>
                <a:spcPts val="240"/>
              </a:spcBef>
              <a:spcAft>
                <a:spcPts val="0"/>
              </a:spcAft>
              <a:buClr>
                <a:schemeClr val="dk1"/>
              </a:buClr>
              <a:buSzPts val="1200"/>
              <a:buFont typeface="Gill Sans"/>
              <a:buChar char="»"/>
              <a:defRPr sz="1200" b="0" i="0" u="none" strike="noStrike" cap="none">
                <a:solidFill>
                  <a:schemeClr val="dk1"/>
                </a:solidFill>
                <a:latin typeface="Gill Sans"/>
                <a:ea typeface="Gill Sans"/>
                <a:cs typeface="Gill Sans"/>
                <a:sym typeface="Gill Sans"/>
              </a:defRPr>
            </a:lvl5pPr>
            <a:lvl6pPr marL="2743200" marR="0" lvl="5"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9pPr>
          </a:lstStyle>
          <a:p>
            <a:endParaRPr/>
          </a:p>
        </p:txBody>
      </p:sp>
      <p:sp>
        <p:nvSpPr>
          <p:cNvPr id="96" name="Google Shape;96;p19"/>
          <p:cNvSpPr txBox="1">
            <a:spLocks noGrp="1"/>
          </p:cNvSpPr>
          <p:nvPr>
            <p:ph type="body" idx="4"/>
          </p:nvPr>
        </p:nvSpPr>
        <p:spPr>
          <a:xfrm>
            <a:off x="4648200" y="1828800"/>
            <a:ext cx="4038600" cy="598500"/>
          </a:xfrm>
          <a:prstGeom prst="rect">
            <a:avLst/>
          </a:prstGeom>
          <a:noFill/>
          <a:ln>
            <a:noFill/>
          </a:ln>
        </p:spPr>
        <p:txBody>
          <a:bodyPr spcFirstLastPara="1" wrap="square" lIns="91425" tIns="91425" rIns="91425" bIns="91425" anchor="ctr" anchorCtr="0">
            <a:noAutofit/>
          </a:bodyPr>
          <a:lstStyle>
            <a:lvl1pPr marL="457200" marR="0" lvl="0" indent="-228600" algn="l" rtl="0">
              <a:spcBef>
                <a:spcPts val="40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7" name="Google Shape;97;p19"/>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 name="Google Shape;98;p19"/>
          <p:cNvSpPr txBox="1">
            <a:spLocks noGrp="1"/>
          </p:cNvSpPr>
          <p:nvPr>
            <p:ph type="body" idx="5"/>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99" name="Google Shape;99;p19"/>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19"/>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1" name="Google Shape;101;p19"/>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02"/>
        <p:cNvGrpSpPr/>
        <p:nvPr/>
      </p:nvGrpSpPr>
      <p:grpSpPr>
        <a:xfrm>
          <a:off x="0" y="0"/>
          <a:ext cx="0" cy="0"/>
          <a:chOff x="0" y="0"/>
          <a:chExt cx="0" cy="0"/>
        </a:xfrm>
      </p:grpSpPr>
      <p:cxnSp>
        <p:nvCxnSpPr>
          <p:cNvPr id="103" name="Google Shape;103;p20"/>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04" name="Google Shape;104;p20"/>
          <p:cNvSpPr txBox="1">
            <a:spLocks noGrp="1"/>
          </p:cNvSpPr>
          <p:nvPr>
            <p:ph type="body" idx="1"/>
          </p:nvPr>
        </p:nvSpPr>
        <p:spPr>
          <a:xfrm>
            <a:off x="857250" y="2133600"/>
            <a:ext cx="7429500" cy="3733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rgbClr val="6EA92C"/>
              </a:buClr>
              <a:buSzPts val="2400"/>
              <a:buFont typeface="Arial"/>
              <a:buNone/>
              <a:defRPr sz="2400" b="0" i="0" u="none" strike="noStrike" cap="none">
                <a:solidFill>
                  <a:srgbClr val="6EA92C"/>
                </a:solidFill>
                <a:latin typeface="Gill Sans"/>
                <a:ea typeface="Gill Sans"/>
                <a:cs typeface="Gill Sans"/>
                <a:sym typeface="Gill Sans"/>
              </a:defRPr>
            </a:lvl1pPr>
            <a:lvl2pPr marL="914400" marR="0" lvl="1" indent="-381000" algn="l" rtl="0">
              <a:spcBef>
                <a:spcPts val="480"/>
              </a:spcBef>
              <a:spcAft>
                <a:spcPts val="0"/>
              </a:spcAft>
              <a:buClr>
                <a:srgbClr val="004A80"/>
              </a:buClr>
              <a:buSzPts val="2400"/>
              <a:buFont typeface="Arial"/>
              <a:buChar char="»"/>
              <a:defRPr sz="2400" b="0" i="0" u="none" strike="noStrike" cap="none">
                <a:solidFill>
                  <a:srgbClr val="004A80"/>
                </a:solidFill>
                <a:latin typeface="Gill Sans"/>
                <a:ea typeface="Gill Sans"/>
                <a:cs typeface="Gill Sans"/>
                <a:sym typeface="Gill Sans"/>
              </a:defRPr>
            </a:lvl2pPr>
            <a:lvl3pPr marL="1371600" marR="0" lvl="2" indent="-381000" algn="l" rtl="0">
              <a:spcBef>
                <a:spcPts val="480"/>
              </a:spcBef>
              <a:spcAft>
                <a:spcPts val="0"/>
              </a:spcAft>
              <a:buClr>
                <a:srgbClr val="6EA92C"/>
              </a:buClr>
              <a:buSzPts val="2400"/>
              <a:buFont typeface="Gill Sans"/>
              <a:buChar char="•"/>
              <a:defRPr sz="2400" b="0" i="0" u="none" strike="noStrike" cap="none">
                <a:solidFill>
                  <a:srgbClr val="6EA92C"/>
                </a:solidFill>
                <a:latin typeface="Gill Sans"/>
                <a:ea typeface="Gill Sans"/>
                <a:cs typeface="Gill Sans"/>
                <a:sym typeface="Gill Sans"/>
              </a:defRPr>
            </a:lvl3pPr>
            <a:lvl4pPr marL="1828800" marR="0" lvl="3"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4pPr>
            <a:lvl5pPr marL="2286000" marR="0" lvl="4" indent="-355600" algn="l" rtl="0">
              <a:spcBef>
                <a:spcPts val="400"/>
              </a:spcBef>
              <a:spcAft>
                <a:spcPts val="0"/>
              </a:spcAft>
              <a:buClr>
                <a:srgbClr val="6EA92C"/>
              </a:buClr>
              <a:buSzPts val="2000"/>
              <a:buFont typeface="Gill Sans"/>
              <a:buChar char="»"/>
              <a:defRPr sz="2000" b="0" i="0" u="none" strike="noStrike" cap="none">
                <a:solidFill>
                  <a:srgbClr val="6EA92C"/>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20"/>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32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 name="Google Shape;106;p20"/>
          <p:cNvSpPr txBox="1">
            <a:spLocks noGrp="1"/>
          </p:cNvSpPr>
          <p:nvPr>
            <p:ph type="body" idx="2"/>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07" name="Google Shape;107;p20"/>
          <p:cNvSpPr txBox="1">
            <a:spLocks noGrp="1"/>
          </p:cNvSpPr>
          <p:nvPr>
            <p:ph type="sldNum" idx="12"/>
          </p:nvPr>
        </p:nvSpPr>
        <p:spPr>
          <a:xfrm>
            <a:off x="7848600" y="6248400"/>
            <a:ext cx="609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20"/>
          <p:cNvPicPr preferRelativeResize="0"/>
          <p:nvPr/>
        </p:nvPicPr>
        <p:blipFill rotWithShape="1">
          <a:blip r:embed="rId2">
            <a:alphaModFix/>
          </a:blip>
          <a:srcRect/>
          <a:stretch/>
        </p:blipFill>
        <p:spPr>
          <a:xfrm>
            <a:off x="6710362" y="609600"/>
            <a:ext cx="2200275" cy="533400"/>
          </a:xfrm>
          <a:prstGeom prst="rect">
            <a:avLst/>
          </a:prstGeom>
          <a:noFill/>
          <a:ln>
            <a:noFill/>
          </a:ln>
        </p:spPr>
      </p:pic>
      <p:sp>
        <p:nvSpPr>
          <p:cNvPr id="109" name="Google Shape;109;p20"/>
          <p:cNvSpPr txBox="1">
            <a:spLocks noGrp="1"/>
          </p:cNvSpPr>
          <p:nvPr>
            <p:ph type="ftr" idx="11"/>
          </p:nvPr>
        </p:nvSpPr>
        <p:spPr>
          <a:xfrm>
            <a:off x="755945" y="63246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Bullets">
  <p:cSld name="Content + Bullets">
    <p:spTree>
      <p:nvGrpSpPr>
        <p:cNvPr id="1" name="Shape 110"/>
        <p:cNvGrpSpPr/>
        <p:nvPr/>
      </p:nvGrpSpPr>
      <p:grpSpPr>
        <a:xfrm>
          <a:off x="0" y="0"/>
          <a:ext cx="0" cy="0"/>
          <a:chOff x="0" y="0"/>
          <a:chExt cx="0" cy="0"/>
        </a:xfrm>
      </p:grpSpPr>
      <p:cxnSp>
        <p:nvCxnSpPr>
          <p:cNvPr id="111" name="Google Shape;111;p21"/>
          <p:cNvCxnSpPr/>
          <p:nvPr/>
        </p:nvCxnSpPr>
        <p:spPr>
          <a:xfrm>
            <a:off x="457200" y="1219200"/>
            <a:ext cx="8229600" cy="0"/>
          </a:xfrm>
          <a:prstGeom prst="straightConnector1">
            <a:avLst/>
          </a:prstGeom>
          <a:noFill/>
          <a:ln w="15875" cap="flat" cmpd="sng">
            <a:solidFill>
              <a:srgbClr val="C0C0C0"/>
            </a:solidFill>
            <a:prstDash val="solid"/>
            <a:round/>
            <a:headEnd type="none" w="sm" len="sm"/>
            <a:tailEnd type="none" w="sm" len="sm"/>
          </a:ln>
        </p:spPr>
      </p:cxnSp>
      <p:sp>
        <p:nvSpPr>
          <p:cNvPr id="112" name="Google Shape;112;p21"/>
          <p:cNvSpPr txBox="1">
            <a:spLocks noGrp="1"/>
          </p:cNvSpPr>
          <p:nvPr>
            <p:ph type="title"/>
          </p:nvPr>
        </p:nvSpPr>
        <p:spPr>
          <a:xfrm>
            <a:off x="457200" y="609600"/>
            <a:ext cx="8229600" cy="6096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400" b="0" i="0" u="none" strike="noStrike" cap="none">
                <a:solidFill>
                  <a:srgbClr val="004A80"/>
                </a:solidFill>
                <a:latin typeface="Gill Sans"/>
                <a:ea typeface="Gill Sans"/>
                <a:cs typeface="Gill Sans"/>
                <a:sym typeface="Gill Sans"/>
              </a:defRPr>
            </a:lvl1pPr>
            <a:lvl2pPr marL="0" marR="0" lvl="1"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2pPr>
            <a:lvl3pPr marL="0" marR="0" lvl="2"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3pPr>
            <a:lvl4pPr marL="0" marR="0" lvl="3"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4pPr>
            <a:lvl5pPr marL="0" marR="0" lvl="4" indent="0" algn="l" rtl="0">
              <a:spcBef>
                <a:spcPts val="0"/>
              </a:spcBef>
              <a:spcAft>
                <a:spcPts val="0"/>
              </a:spcAft>
              <a:buSzPts val="1400"/>
              <a:buNone/>
              <a:defRPr sz="4400" b="0" i="0" u="none" strike="noStrike" cap="none">
                <a:solidFill>
                  <a:srgbClr val="004A80"/>
                </a:solidFill>
                <a:latin typeface="Gill Sans"/>
                <a:ea typeface="Gill Sans"/>
                <a:cs typeface="Gill Sans"/>
                <a:sym typeface="Gill Sans"/>
              </a:defRPr>
            </a:lvl5pPr>
            <a:lvl6pPr marL="457200" marR="0" lvl="5"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L="914400" marR="0" lvl="6"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L="1371600" marR="0" lvl="7"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L="1828800" marR="0" lvl="8" indent="0"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 name="Google Shape;113;p21"/>
          <p:cNvSpPr txBox="1">
            <a:spLocks noGrp="1"/>
          </p:cNvSpPr>
          <p:nvPr>
            <p:ph type="body" idx="1"/>
          </p:nvPr>
        </p:nvSpPr>
        <p:spPr>
          <a:xfrm>
            <a:off x="457200" y="1295400"/>
            <a:ext cx="8229600" cy="457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8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marL="914400" marR="0" lvl="1" indent="-228600" algn="l" rtl="0">
              <a:spcBef>
                <a:spcPts val="40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Calibri"/>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21"/>
          <p:cNvSpPr txBox="1">
            <a:spLocks noGrp="1"/>
          </p:cNvSpPr>
          <p:nvPr>
            <p:ph type="body" idx="2"/>
          </p:nvPr>
        </p:nvSpPr>
        <p:spPr>
          <a:xfrm>
            <a:off x="609600" y="1905001"/>
            <a:ext cx="7924800" cy="4343400"/>
          </a:xfrm>
          <a:prstGeom prst="rect">
            <a:avLst/>
          </a:prstGeom>
          <a:noFill/>
          <a:ln>
            <a:noFill/>
          </a:ln>
        </p:spPr>
        <p:txBody>
          <a:bodyPr spcFirstLastPara="1" wrap="square" lIns="91425" tIns="91425" rIns="91425" bIns="91425" anchor="t" anchorCtr="0">
            <a:noAutofit/>
          </a:bodyPr>
          <a:lstStyle>
            <a:lvl1pPr marL="457200" marR="0" lvl="0"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1pPr>
            <a:lvl2pPr marL="914400" marR="0" lvl="1"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2pPr>
            <a:lvl3pPr marL="1371600" marR="0" lvl="2"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3pPr>
            <a:lvl4pPr marL="1828800" marR="0" lvl="3"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4pPr>
            <a:lvl5pPr marL="2286000" marR="0" lvl="4" indent="-342900" algn="l" rtl="0">
              <a:spcBef>
                <a:spcPts val="36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21"/>
          <p:cNvSpPr txBox="1">
            <a:spLocks noGrp="1"/>
          </p:cNvSpPr>
          <p:nvPr>
            <p:ph type="ftr" idx="11"/>
          </p:nvPr>
        </p:nvSpPr>
        <p:spPr>
          <a:xfrm>
            <a:off x="609600" y="6400800"/>
            <a:ext cx="78960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6" name="Google Shape;116;p21"/>
          <p:cNvSpPr txBox="1">
            <a:spLocks noGrp="1"/>
          </p:cNvSpPr>
          <p:nvPr>
            <p:ph type="sldNum" idx="12"/>
          </p:nvPr>
        </p:nvSpPr>
        <p:spPr>
          <a:xfrm>
            <a:off x="7162800" y="6553200"/>
            <a:ext cx="12954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17" name="Google Shape;117;p21"/>
          <p:cNvPicPr preferRelativeResize="0"/>
          <p:nvPr/>
        </p:nvPicPr>
        <p:blipFill rotWithShape="1">
          <a:blip r:embed="rId2">
            <a:alphaModFix/>
          </a:blip>
          <a:srcRect/>
          <a:stretch/>
        </p:blipFill>
        <p:spPr>
          <a:xfrm>
            <a:off x="6710362" y="609600"/>
            <a:ext cx="2200275" cy="533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ftr" idx="11"/>
          </p:nvPr>
        </p:nvSpPr>
        <p:spPr>
          <a:xfrm>
            <a:off x="3124200" y="6477000"/>
            <a:ext cx="2895600" cy="4572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200" b="0" i="0" u="none" strike="noStrike" cap="none">
                <a:solidFill>
                  <a:schemeClr val="dk1"/>
                </a:solidFill>
                <a:latin typeface="Gill Sans"/>
                <a:ea typeface="Gill Sans"/>
                <a:cs typeface="Gill Sans"/>
                <a:sym typeface="Gill Sans"/>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553200" y="64770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1pPr>
            <a:lvl2pPr marL="0" marR="0" lvl="1"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2pPr>
            <a:lvl3pPr marL="0" marR="0" lvl="2"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3pPr>
            <a:lvl4pPr marL="0" marR="0" lvl="3"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4pPr>
            <a:lvl5pPr marL="0" marR="0" lvl="4"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5pPr>
            <a:lvl6pPr marL="0" marR="0" lvl="5"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6pPr>
            <a:lvl7pPr marL="0" marR="0" lvl="6"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7pPr>
            <a:lvl8pPr marL="0" marR="0" lvl="7"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8pPr>
            <a:lvl9pPr marL="0" marR="0" lvl="8" indent="0" algn="r" rtl="0">
              <a:spcBef>
                <a:spcPts val="0"/>
              </a:spcBef>
              <a:spcAft>
                <a:spcPts val="0"/>
              </a:spcAft>
              <a:buNone/>
              <a:defRPr sz="1200" b="0" i="0" u="none" strike="noStrike" cap="none">
                <a:solidFill>
                  <a:schemeClr val="dk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14"/>
          <p:cNvSpPr txBox="1">
            <a:spLocks noGrp="1"/>
          </p:cNvSpPr>
          <p:nvPr>
            <p:ph type="dt" idx="10"/>
          </p:nvPr>
        </p:nvSpPr>
        <p:spPr>
          <a:xfrm>
            <a:off x="685800" y="64770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apcentral.collegeboard.org/courses/ap-microeconomics/cours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apcentral.collegeboard.org/courses/ap-macroeconomics/cour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SBvWeNzYN_rGawsJ6zv2Kv9nnTfZL94dOKVNn47DB6A/edit?usp=shar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apollotechnical.com/working-from-home-productivity-statistics/#:~:text=Several%20studies%20over%20the%20past,and%20are%2047%25%20more%20productiv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orbes.com/sites/chriswestfall/2020/05/20/new-survey-shows-47-increase-in-productivity-3-things-you-must-do-when-working-from-home/?sh=3ee6621a80dc"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presentation/d/1h_h9lYQU7qDY-fi4tM0lxWDrG71he5djxuPmDsyO_9g/edit?usp=sharing"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hyperlink" Target="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http://www.polleverywhere.com"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L4rMbcBefKi-EYvP-Mtt0VMaENigUW8-IR3wbMoEljw/edit?usp=sharing"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zzhBSBT7loN2FX5JvMUl3sGxgasCa9tDZcmWJgdrcrU/edit?usp=sharing"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hyperlink" Target="https://www.statista.com/statistics/256965/worldwide-index-of-economic-freedom/"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docs.google.com/document/d/1apuRTyUgrdCwDINUpnM_tf2fVuF7TE_l5Yjarj3cR4U/edit?usp=sharing" TargetMode="External"/><Relationship Id="rId7"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pv556AbnbdIDWEB5nVZCC16By4_c-ElqVfOwowvs6kY/edit?usp=sharing"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usnews.com/news/best-countries/quality-of-life-rankings" TargetMode="External"/><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hyperlink" Target="http://hrlibrary.umn.edu/edumat/sustecon/others/islandgame.htm"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hyperlink" Target="https://www.frbatlanta.org/education/publications/extra-credit/2015/fall/lessons-and-activities/high-school/basic-economic-concepts/economic-systems-infographic-activity"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hyperlink" Target="http://www.nearpod.com" TargetMode="External"/><Relationship Id="rId7" Type="http://schemas.openxmlformats.org/officeDocument/2006/relationships/hyperlink" Target="http://www.blooket.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www.gimkit.com" TargetMode="External"/><Relationship Id="rId5" Type="http://schemas.openxmlformats.org/officeDocument/2006/relationships/hyperlink" Target="http://www.kahoot.com" TargetMode="External"/><Relationship Id="rId4" Type="http://schemas.openxmlformats.org/officeDocument/2006/relationships/hyperlink" Target="http://www.quizlet.com/liv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khanacademy.org/economics-finance-domain/ap-microeconomics/basic-economic-concept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corporatefinanceinstitute.com/resources/knowledge/economics/economic-system/" TargetMode="External"/><Relationship Id="rId4" Type="http://schemas.openxmlformats.org/officeDocument/2006/relationships/hyperlink" Target="https://education.howthemarketworks.com/comparative-economic-system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ctrTitle"/>
          </p:nvPr>
        </p:nvSpPr>
        <p:spPr>
          <a:xfrm>
            <a:off x="685800" y="1066800"/>
            <a:ext cx="7772400" cy="3428999"/>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5400" dirty="0"/>
              <a:t>Fundamentals of AP Economics 403:</a:t>
            </a:r>
            <a:br>
              <a:rPr lang="en-US" sz="5400" b="1" dirty="0"/>
            </a:br>
            <a:r>
              <a:rPr lang="en-US" sz="3959" dirty="0">
                <a:solidFill>
                  <a:schemeClr val="accent3"/>
                </a:solidFill>
              </a:rPr>
              <a:t>Resource Allocation and </a:t>
            </a:r>
            <a:br>
              <a:rPr lang="en-US" sz="3959" dirty="0">
                <a:solidFill>
                  <a:schemeClr val="accent3"/>
                </a:solidFill>
              </a:rPr>
            </a:br>
            <a:r>
              <a:rPr lang="en-US" sz="3959" dirty="0">
                <a:solidFill>
                  <a:schemeClr val="accent3"/>
                </a:solidFill>
              </a:rPr>
              <a:t>Economic Systems</a:t>
            </a:r>
            <a:br>
              <a:rPr lang="en-US" sz="3959" dirty="0"/>
            </a:br>
            <a:endParaRPr sz="3959" dirty="0"/>
          </a:p>
          <a:p>
            <a:pPr marL="0" lvl="0" indent="0" algn="ctr" rtl="0">
              <a:lnSpc>
                <a:spcPct val="105555"/>
              </a:lnSpc>
              <a:spcBef>
                <a:spcPts val="0"/>
              </a:spcBef>
              <a:spcAft>
                <a:spcPts val="0"/>
              </a:spcAft>
              <a:buNone/>
            </a:pPr>
            <a:r>
              <a:rPr lang="en-US" sz="1979" i="1" dirty="0">
                <a:solidFill>
                  <a:schemeClr val="dk1"/>
                </a:solidFill>
                <a:latin typeface="Calibri"/>
                <a:ea typeface="Calibri"/>
                <a:cs typeface="Calibri"/>
                <a:sym typeface="Calibri"/>
              </a:rPr>
              <a:t>Presented by Theodore Opderbeck</a:t>
            </a:r>
            <a:br>
              <a:rPr lang="en-US" sz="1440" dirty="0"/>
            </a:br>
            <a:r>
              <a:rPr lang="en-US" sz="1979" dirty="0">
                <a:solidFill>
                  <a:schemeClr val="dk1"/>
                </a:solidFill>
              </a:rPr>
              <a:t>2/8/21</a:t>
            </a:r>
            <a:br>
              <a:rPr lang="en-US" sz="1440" dirty="0">
                <a:solidFill>
                  <a:schemeClr val="dk1"/>
                </a:solidFill>
                <a:latin typeface="Calibri"/>
                <a:ea typeface="Calibri"/>
                <a:cs typeface="Calibri"/>
                <a:sym typeface="Calibri"/>
              </a:rPr>
            </a:br>
            <a:r>
              <a:rPr lang="en-US" sz="1979" dirty="0">
                <a:solidFill>
                  <a:schemeClr val="dk1"/>
                </a:solidFill>
              </a:rPr>
              <a:t>opderbeckt@waldwickschools.org</a:t>
            </a:r>
            <a:endParaRPr sz="1979"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1"/>
          <p:cNvPicPr preferRelativeResize="0"/>
          <p:nvPr/>
        </p:nvPicPr>
        <p:blipFill>
          <a:blip r:embed="rId3">
            <a:alphaModFix/>
          </a:blip>
          <a:stretch>
            <a:fillRect/>
          </a:stretch>
        </p:blipFill>
        <p:spPr>
          <a:xfrm>
            <a:off x="910200" y="1219199"/>
            <a:ext cx="7254854" cy="52676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2"/>
          <p:cNvPicPr preferRelativeResize="0"/>
          <p:nvPr/>
        </p:nvPicPr>
        <p:blipFill>
          <a:blip r:embed="rId3">
            <a:alphaModFix/>
          </a:blip>
          <a:stretch>
            <a:fillRect/>
          </a:stretch>
        </p:blipFill>
        <p:spPr>
          <a:xfrm>
            <a:off x="1070800" y="2015725"/>
            <a:ext cx="7002400" cy="3421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p:nvPr/>
        </p:nvSpPr>
        <p:spPr>
          <a:xfrm>
            <a:off x="534100" y="1687800"/>
            <a:ext cx="7349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dk1"/>
                </a:solidFill>
              </a:rPr>
              <a:t>Of the following, which nation has a </a:t>
            </a:r>
            <a:r>
              <a:rPr lang="en-US" sz="2800" dirty="0">
                <a:solidFill>
                  <a:schemeClr val="accent3"/>
                </a:solidFill>
              </a:rPr>
              <a:t>0% income tax</a:t>
            </a:r>
            <a:r>
              <a:rPr lang="en-US" sz="2800" dirty="0">
                <a:solidFill>
                  <a:schemeClr val="dk1"/>
                </a:solidFill>
              </a:rPr>
              <a:t>?</a:t>
            </a:r>
            <a:endParaRPr sz="2800" dirty="0">
              <a:solidFill>
                <a:schemeClr val="dk1"/>
              </a:solidFill>
            </a:endParaRPr>
          </a:p>
          <a:p>
            <a:pPr marL="0" lvl="0" indent="0" algn="l" rtl="0">
              <a:spcBef>
                <a:spcPts val="0"/>
              </a:spcBef>
              <a:spcAft>
                <a:spcPts val="0"/>
              </a:spcAft>
              <a:buNone/>
            </a:pP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Mongolia</a:t>
            </a: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Guatemala</a:t>
            </a: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Macau</a:t>
            </a:r>
            <a:endParaRPr sz="2800" dirty="0">
              <a:solidFill>
                <a:schemeClr val="dk1"/>
              </a:solidFill>
            </a:endParaRPr>
          </a:p>
          <a:p>
            <a:pPr marL="457200" lvl="0" indent="-406400" algn="l" rtl="0">
              <a:spcBef>
                <a:spcPts val="0"/>
              </a:spcBef>
              <a:spcAft>
                <a:spcPts val="0"/>
              </a:spcAft>
              <a:buClr>
                <a:schemeClr val="dk1"/>
              </a:buClr>
              <a:buSzPts val="2800"/>
              <a:buAutoNum type="alphaUcPeriod"/>
            </a:pPr>
            <a:r>
              <a:rPr lang="en-US" sz="2800" dirty="0">
                <a:solidFill>
                  <a:schemeClr val="dk1"/>
                </a:solidFill>
              </a:rPr>
              <a:t>Bahamas</a:t>
            </a:r>
            <a:endParaRPr sz="2000" dirty="0"/>
          </a:p>
        </p:txBody>
      </p:sp>
      <p:pic>
        <p:nvPicPr>
          <p:cNvPr id="198" name="Google Shape;198;p33"/>
          <p:cNvPicPr preferRelativeResize="0"/>
          <p:nvPr/>
        </p:nvPicPr>
        <p:blipFill>
          <a:blip r:embed="rId3">
            <a:alphaModFix/>
          </a:blip>
          <a:stretch>
            <a:fillRect/>
          </a:stretch>
        </p:blipFill>
        <p:spPr>
          <a:xfrm>
            <a:off x="3933310" y="3428999"/>
            <a:ext cx="4753491" cy="194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4"/>
          <p:cNvPicPr preferRelativeResize="0"/>
          <p:nvPr/>
        </p:nvPicPr>
        <p:blipFill>
          <a:blip r:embed="rId3">
            <a:alphaModFix/>
          </a:blip>
          <a:stretch>
            <a:fillRect/>
          </a:stretch>
        </p:blipFill>
        <p:spPr>
          <a:xfrm>
            <a:off x="815475" y="1219200"/>
            <a:ext cx="7325375" cy="487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5"/>
          <p:cNvPicPr preferRelativeResize="0"/>
          <p:nvPr/>
        </p:nvPicPr>
        <p:blipFill>
          <a:blip r:embed="rId3">
            <a:alphaModFix/>
          </a:blip>
          <a:stretch>
            <a:fillRect/>
          </a:stretch>
        </p:blipFill>
        <p:spPr>
          <a:xfrm>
            <a:off x="152400" y="1371600"/>
            <a:ext cx="8805332" cy="4952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a:spLocks noGrp="1"/>
          </p:cNvSpPr>
          <p:nvPr>
            <p:ph type="title"/>
          </p:nvPr>
        </p:nvSpPr>
        <p:spPr>
          <a:xfrm>
            <a:off x="457200" y="122017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400" dirty="0"/>
              <a:t>Eco</a:t>
            </a:r>
            <a:r>
              <a:rPr lang="en-US" sz="4400" dirty="0">
                <a:solidFill>
                  <a:srgbClr val="005CB8"/>
                </a:solidFill>
              </a:rPr>
              <a:t>nomics and </a:t>
            </a:r>
            <a:r>
              <a:rPr lang="en-US" sz="4400" dirty="0">
                <a:solidFill>
                  <a:srgbClr val="669900"/>
                </a:solidFill>
              </a:rPr>
              <a:t>Cross Curricular </a:t>
            </a:r>
            <a:r>
              <a:rPr lang="en-US" sz="4400" dirty="0"/>
              <a:t>Applications</a:t>
            </a:r>
            <a:endParaRPr sz="4400" b="1" dirty="0"/>
          </a:p>
        </p:txBody>
      </p:sp>
      <p:sp>
        <p:nvSpPr>
          <p:cNvPr id="217" name="Google Shape;217;p36"/>
          <p:cNvSpPr txBox="1">
            <a:spLocks noGrp="1"/>
          </p:cNvSpPr>
          <p:nvPr>
            <p:ph type="body" idx="4294967295"/>
          </p:nvPr>
        </p:nvSpPr>
        <p:spPr>
          <a:xfrm>
            <a:off x="457200" y="2682300"/>
            <a:ext cx="41148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Scarcity and Opportunity Cost</a:t>
            </a:r>
            <a:endParaRPr sz="2500" dirty="0"/>
          </a:p>
          <a:p>
            <a:pPr marL="342900" lvl="0" indent="-342900" algn="l" rtl="0">
              <a:spcBef>
                <a:spcPts val="0"/>
              </a:spcBef>
              <a:spcAft>
                <a:spcPts val="0"/>
              </a:spcAft>
              <a:buSzPts val="2500"/>
              <a:buChar char="•"/>
            </a:pPr>
            <a:r>
              <a:rPr lang="en-US" sz="2500" dirty="0"/>
              <a:t>Comparative Economic Systems</a:t>
            </a:r>
            <a:endParaRPr sz="2500" dirty="0"/>
          </a:p>
          <a:p>
            <a:pPr marL="342900" lvl="0" indent="-342900" algn="l" rtl="0">
              <a:spcBef>
                <a:spcPts val="0"/>
              </a:spcBef>
              <a:spcAft>
                <a:spcPts val="0"/>
              </a:spcAft>
              <a:buSzPts val="2500"/>
              <a:buChar char="•"/>
            </a:pPr>
            <a:r>
              <a:rPr lang="en-US" sz="2500" dirty="0"/>
              <a:t>Resource Allocation Models</a:t>
            </a:r>
            <a:endParaRPr sz="2500" dirty="0"/>
          </a:p>
          <a:p>
            <a:pPr marL="342900" lvl="0" indent="-342900" algn="l" rtl="0">
              <a:spcBef>
                <a:spcPts val="0"/>
              </a:spcBef>
              <a:spcAft>
                <a:spcPts val="0"/>
              </a:spcAft>
              <a:buSzPts val="2500"/>
              <a:buChar char="•"/>
            </a:pPr>
            <a:r>
              <a:rPr lang="en-US" sz="2500" dirty="0"/>
              <a:t>Fiscal Policy</a:t>
            </a: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
        <p:nvSpPr>
          <p:cNvPr id="218" name="Google Shape;218;p36"/>
          <p:cNvSpPr txBox="1"/>
          <p:nvPr/>
        </p:nvSpPr>
        <p:spPr>
          <a:xfrm>
            <a:off x="5289900" y="2682300"/>
            <a:ext cx="3396900" cy="31191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endParaRPr sz="2500" dirty="0">
              <a:latin typeface="Calibri"/>
              <a:ea typeface="Calibri"/>
              <a:cs typeface="Calibri"/>
              <a:sym typeface="Calibri"/>
            </a:endParaRPr>
          </a:p>
          <a:p>
            <a:pPr marL="457200" lvl="0" indent="-38735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Political Science</a:t>
            </a:r>
            <a:endParaRPr sz="2500" dirty="0">
              <a:latin typeface="Calibri"/>
              <a:ea typeface="Calibri"/>
              <a:cs typeface="Calibri"/>
              <a:sym typeface="Calibri"/>
            </a:endParaRPr>
          </a:p>
          <a:p>
            <a:pPr marL="457200" lvl="0" indent="-38735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History/ Global Studies</a:t>
            </a:r>
            <a:endParaRPr sz="2500" dirty="0">
              <a:latin typeface="Calibri"/>
              <a:ea typeface="Calibri"/>
              <a:cs typeface="Calibri"/>
              <a:sym typeface="Calibri"/>
            </a:endParaRPr>
          </a:p>
          <a:p>
            <a:pPr marL="457200" lvl="0" indent="-387350" algn="l" rtl="0">
              <a:spcBef>
                <a:spcPts val="0"/>
              </a:spcBef>
              <a:spcAft>
                <a:spcPts val="0"/>
              </a:spcAft>
              <a:buSzPts val="2500"/>
              <a:buFont typeface="Arial" panose="020B0604020202020204" pitchFamily="34" charset="0"/>
              <a:buChar char="•"/>
            </a:pPr>
            <a:r>
              <a:rPr lang="en-US" sz="2500" dirty="0">
                <a:latin typeface="Calibri"/>
                <a:ea typeface="Calibri"/>
                <a:cs typeface="Calibri"/>
                <a:sym typeface="Calibri"/>
              </a:rPr>
              <a:t>Sociology</a:t>
            </a:r>
            <a:endParaRPr sz="25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anim calcmode="lin" valueType="num">
                                      <p:cBhvr additive="base">
                                        <p:cTn id="7" dur="500"/>
                                        <p:tgtEl>
                                          <p:spTgt spid="2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7">
                                            <p:txEl>
                                              <p:pRg st="1" end="1"/>
                                            </p:txEl>
                                          </p:spTgt>
                                        </p:tgtEl>
                                        <p:attrNameLst>
                                          <p:attrName>style.visibility</p:attrName>
                                        </p:attrNameLst>
                                      </p:cBhvr>
                                      <p:to>
                                        <p:strVal val="visible"/>
                                      </p:to>
                                    </p:set>
                                    <p:anim calcmode="lin" valueType="num">
                                      <p:cBhvr additive="base">
                                        <p:cTn id="12" dur="500"/>
                                        <p:tgtEl>
                                          <p:spTgt spid="2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7">
                                            <p:txEl>
                                              <p:pRg st="2" end="2"/>
                                            </p:txEl>
                                          </p:spTgt>
                                        </p:tgtEl>
                                        <p:attrNameLst>
                                          <p:attrName>style.visibility</p:attrName>
                                        </p:attrNameLst>
                                      </p:cBhvr>
                                      <p:to>
                                        <p:strVal val="visible"/>
                                      </p:to>
                                    </p:set>
                                    <p:anim calcmode="lin" valueType="num">
                                      <p:cBhvr additive="base">
                                        <p:cTn id="17" dur="500"/>
                                        <p:tgtEl>
                                          <p:spTgt spid="2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7">
                                            <p:txEl>
                                              <p:pRg st="3" end="3"/>
                                            </p:txEl>
                                          </p:spTgt>
                                        </p:tgtEl>
                                        <p:attrNameLst>
                                          <p:attrName>style.visibility</p:attrName>
                                        </p:attrNameLst>
                                      </p:cBhvr>
                                      <p:to>
                                        <p:strVal val="visible"/>
                                      </p:to>
                                    </p:set>
                                    <p:anim calcmode="lin" valueType="num">
                                      <p:cBhvr additive="base">
                                        <p:cTn id="22" dur="500"/>
                                        <p:tgtEl>
                                          <p:spTgt spid="2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7">
                                            <p:txEl>
                                              <p:pRg st="4" end="4"/>
                                            </p:txEl>
                                          </p:spTgt>
                                        </p:tgtEl>
                                        <p:attrNameLst>
                                          <p:attrName>style.visibility</p:attrName>
                                        </p:attrNameLst>
                                      </p:cBhvr>
                                      <p:to>
                                        <p:strVal val="visible"/>
                                      </p:to>
                                    </p:set>
                                    <p:anim calcmode="lin" valueType="num">
                                      <p:cBhvr additive="base">
                                        <p:cTn id="27" dur="500"/>
                                        <p:tgtEl>
                                          <p:spTgt spid="2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7">
                                            <p:txEl>
                                              <p:pRg st="5" end="5"/>
                                            </p:txEl>
                                          </p:spTgt>
                                        </p:tgtEl>
                                        <p:attrNameLst>
                                          <p:attrName>style.visibility</p:attrName>
                                        </p:attrNameLst>
                                      </p:cBhvr>
                                      <p:to>
                                        <p:strVal val="visible"/>
                                      </p:to>
                                    </p:set>
                                    <p:anim calcmode="lin" valueType="num">
                                      <p:cBhvr additive="base">
                                        <p:cTn id="32" dur="500"/>
                                        <p:tgtEl>
                                          <p:spTgt spid="2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7">
                                            <p:txEl>
                                              <p:pRg st="6" end="6"/>
                                            </p:txEl>
                                          </p:spTgt>
                                        </p:tgtEl>
                                        <p:attrNameLst>
                                          <p:attrName>style.visibility</p:attrName>
                                        </p:attrNameLst>
                                      </p:cBhvr>
                                      <p:to>
                                        <p:strVal val="visible"/>
                                      </p:to>
                                    </p:set>
                                    <p:anim calcmode="lin" valueType="num">
                                      <p:cBhvr additive="base">
                                        <p:cTn id="37" dur="500"/>
                                        <p:tgtEl>
                                          <p:spTgt spid="2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8">
                                            <p:txEl>
                                              <p:pRg st="1" end="1"/>
                                            </p:txEl>
                                          </p:spTgt>
                                        </p:tgtEl>
                                        <p:attrNameLst>
                                          <p:attrName>style.visibility</p:attrName>
                                        </p:attrNameLst>
                                      </p:cBhvr>
                                      <p:to>
                                        <p:strVal val="visible"/>
                                      </p:to>
                                    </p:set>
                                    <p:anim calcmode="lin" valueType="num">
                                      <p:cBhvr additive="base">
                                        <p:cTn id="42" dur="500" fill="hold"/>
                                        <p:tgtEl>
                                          <p:spTgt spid="218">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8">
                                            <p:txEl>
                                              <p:pRg st="2" end="2"/>
                                            </p:txEl>
                                          </p:spTgt>
                                        </p:tgtEl>
                                        <p:attrNameLst>
                                          <p:attrName>style.visibility</p:attrName>
                                        </p:attrNameLst>
                                      </p:cBhvr>
                                      <p:to>
                                        <p:strVal val="visible"/>
                                      </p:to>
                                    </p:set>
                                    <p:anim calcmode="lin" valueType="num">
                                      <p:cBhvr additive="base">
                                        <p:cTn id="48" dur="500" fill="hold"/>
                                        <p:tgtEl>
                                          <p:spTgt spid="218">
                                            <p:txEl>
                                              <p:pRg st="2" end="2"/>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1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8">
                                            <p:txEl>
                                              <p:pRg st="3" end="3"/>
                                            </p:txEl>
                                          </p:spTgt>
                                        </p:tgtEl>
                                        <p:attrNameLst>
                                          <p:attrName>style.visibility</p:attrName>
                                        </p:attrNameLst>
                                      </p:cBhvr>
                                      <p:to>
                                        <p:strVal val="visible"/>
                                      </p:to>
                                    </p:set>
                                    <p:anim calcmode="lin" valueType="num">
                                      <p:cBhvr additive="base">
                                        <p:cTn id="54" dur="500" fill="hold"/>
                                        <p:tgtEl>
                                          <p:spTgt spid="218">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1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p:nvPr/>
        </p:nvSpPr>
        <p:spPr>
          <a:xfrm>
            <a:off x="1218175" y="1039020"/>
            <a:ext cx="76272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dirty="0">
                <a:solidFill>
                  <a:srgbClr val="005CB8"/>
                </a:solidFill>
                <a:latin typeface="Calibri"/>
                <a:ea typeface="Calibri"/>
                <a:cs typeface="Calibri"/>
                <a:sym typeface="Calibri"/>
              </a:rPr>
              <a:t>AP Economics Curriculum</a:t>
            </a:r>
            <a:endParaRPr sz="3700" b="1" dirty="0">
              <a:solidFill>
                <a:srgbClr val="005CB8"/>
              </a:solidFill>
              <a:latin typeface="Calibri"/>
              <a:ea typeface="Calibri"/>
              <a:cs typeface="Calibri"/>
              <a:sym typeface="Calibri"/>
            </a:endParaRPr>
          </a:p>
        </p:txBody>
      </p:sp>
      <p:pic>
        <p:nvPicPr>
          <p:cNvPr id="225" name="Google Shape;225;p37"/>
          <p:cNvPicPr preferRelativeResize="0"/>
          <p:nvPr/>
        </p:nvPicPr>
        <p:blipFill rotWithShape="1">
          <a:blip r:embed="rId3">
            <a:alphaModFix/>
          </a:blip>
          <a:srcRect l="7754" t="20177" r="6028" b="5317"/>
          <a:stretch/>
        </p:blipFill>
        <p:spPr>
          <a:xfrm>
            <a:off x="298625" y="2130014"/>
            <a:ext cx="8546750" cy="41524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8"/>
          <p:cNvSpPr txBox="1">
            <a:spLocks noGrp="1"/>
          </p:cNvSpPr>
          <p:nvPr>
            <p:ph type="title"/>
          </p:nvPr>
        </p:nvSpPr>
        <p:spPr>
          <a:xfrm>
            <a:off x="457200" y="108644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000" dirty="0"/>
              <a:t>AP Economics </a:t>
            </a:r>
            <a:r>
              <a:rPr lang="en-US" sz="4000" i="1" dirty="0">
                <a:solidFill>
                  <a:srgbClr val="669900"/>
                </a:solidFill>
              </a:rPr>
              <a:t>College Board </a:t>
            </a:r>
            <a:r>
              <a:rPr lang="en-US" sz="4000" dirty="0"/>
              <a:t>Curriculum and Resources</a:t>
            </a:r>
            <a:endParaRPr sz="4000" b="1" dirty="0"/>
          </a:p>
        </p:txBody>
      </p:sp>
      <p:sp>
        <p:nvSpPr>
          <p:cNvPr id="232" name="Google Shape;232;p38"/>
          <p:cNvSpPr txBox="1">
            <a:spLocks noGrp="1"/>
          </p:cNvSpPr>
          <p:nvPr>
            <p:ph type="body" idx="4294967295"/>
          </p:nvPr>
        </p:nvSpPr>
        <p:spPr>
          <a:xfrm>
            <a:off x="457200" y="2229441"/>
            <a:ext cx="8229600" cy="4175700"/>
          </a:xfrm>
          <a:prstGeom prst="rect">
            <a:avLst/>
          </a:prstGeom>
          <a:noFill/>
          <a:ln>
            <a:noFill/>
          </a:ln>
        </p:spPr>
        <p:txBody>
          <a:bodyPr spcFirstLastPara="1" wrap="square" lIns="91425" tIns="45700" rIns="91425" bIns="45700" anchor="t" anchorCtr="0">
            <a:noAutofit/>
          </a:bodyPr>
          <a:lstStyle/>
          <a:p>
            <a:pPr marL="0" lvl="0" indent="0" algn="ctr" rtl="0">
              <a:spcBef>
                <a:spcPts val="1800"/>
              </a:spcBef>
              <a:spcAft>
                <a:spcPts val="0"/>
              </a:spcAft>
              <a:buClr>
                <a:schemeClr val="dk1"/>
              </a:buClr>
              <a:buSzPts val="2750"/>
              <a:buNone/>
            </a:pPr>
            <a:r>
              <a:rPr lang="en-US" sz="2450" u="sng" dirty="0">
                <a:solidFill>
                  <a:schemeClr val="hlink"/>
                </a:solidFill>
                <a:hlinkClick r:id="rId3"/>
              </a:rPr>
              <a:t>https://apcentral.collegeboard.org/courses/ap-microeconomics/course</a:t>
            </a:r>
            <a:endParaRPr sz="2450" dirty="0"/>
          </a:p>
          <a:p>
            <a:pPr marL="0" lvl="0" indent="0" algn="ctr" rtl="0">
              <a:spcBef>
                <a:spcPts val="1800"/>
              </a:spcBef>
              <a:spcAft>
                <a:spcPts val="0"/>
              </a:spcAft>
              <a:buClr>
                <a:schemeClr val="dk1"/>
              </a:buClr>
              <a:buSzPts val="2750"/>
              <a:buNone/>
            </a:pPr>
            <a:endParaRPr sz="2450" dirty="0"/>
          </a:p>
          <a:p>
            <a:pPr marL="0" lvl="0" indent="0" algn="ctr" rtl="0">
              <a:spcBef>
                <a:spcPts val="1800"/>
              </a:spcBef>
              <a:spcAft>
                <a:spcPts val="0"/>
              </a:spcAft>
              <a:buClr>
                <a:schemeClr val="dk1"/>
              </a:buClr>
              <a:buSzPts val="2750"/>
              <a:buNone/>
            </a:pPr>
            <a:r>
              <a:rPr lang="en-US" sz="2450" u="sng" dirty="0">
                <a:solidFill>
                  <a:schemeClr val="hlink"/>
                </a:solidFill>
                <a:hlinkClick r:id="rId4"/>
              </a:rPr>
              <a:t>https://apcentral.collegeboard.org/courses/ap-macroeconomics/course</a:t>
            </a:r>
            <a:endParaRPr sz="2450" dirty="0"/>
          </a:p>
          <a:p>
            <a:pPr marL="0" lvl="0" indent="0" algn="l" rtl="0">
              <a:spcBef>
                <a:spcPts val="1800"/>
              </a:spcBef>
              <a:spcAft>
                <a:spcPts val="0"/>
              </a:spcAft>
              <a:buClr>
                <a:schemeClr val="dk1"/>
              </a:buClr>
              <a:buSzPts val="2750"/>
              <a:buNone/>
            </a:pPr>
            <a:endParaRPr sz="24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 calcmode="lin" valueType="num">
                                      <p:cBhvr additive="base">
                                        <p:cTn id="7" dur="500"/>
                                        <p:tgtEl>
                                          <p:spTgt spid="2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2">
                                            <p:txEl>
                                              <p:pRg st="1" end="1"/>
                                            </p:txEl>
                                          </p:spTgt>
                                        </p:tgtEl>
                                        <p:attrNameLst>
                                          <p:attrName>style.visibility</p:attrName>
                                        </p:attrNameLst>
                                      </p:cBhvr>
                                      <p:to>
                                        <p:strVal val="visible"/>
                                      </p:to>
                                    </p:set>
                                    <p:anim calcmode="lin" valueType="num">
                                      <p:cBhvr additive="base">
                                        <p:cTn id="12" dur="500"/>
                                        <p:tgtEl>
                                          <p:spTgt spid="23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2">
                                            <p:txEl>
                                              <p:pRg st="2" end="2"/>
                                            </p:txEl>
                                          </p:spTgt>
                                        </p:tgtEl>
                                        <p:attrNameLst>
                                          <p:attrName>style.visibility</p:attrName>
                                        </p:attrNameLst>
                                      </p:cBhvr>
                                      <p:to>
                                        <p:strVal val="visible"/>
                                      </p:to>
                                    </p:set>
                                    <p:anim calcmode="lin" valueType="num">
                                      <p:cBhvr additive="base">
                                        <p:cTn id="17" dur="500"/>
                                        <p:tgtEl>
                                          <p:spTgt spid="2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2">
                                            <p:txEl>
                                              <p:pRg st="3" end="3"/>
                                            </p:txEl>
                                          </p:spTgt>
                                        </p:tgtEl>
                                        <p:attrNameLst>
                                          <p:attrName>style.visibility</p:attrName>
                                        </p:attrNameLst>
                                      </p:cBhvr>
                                      <p:to>
                                        <p:strVal val="visible"/>
                                      </p:to>
                                    </p:set>
                                    <p:anim calcmode="lin" valueType="num">
                                      <p:cBhvr additive="base">
                                        <p:cTn id="22" dur="500"/>
                                        <p:tgtEl>
                                          <p:spTgt spid="23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9"/>
          <p:cNvPicPr preferRelativeResize="0"/>
          <p:nvPr/>
        </p:nvPicPr>
        <p:blipFill>
          <a:blip r:embed="rId3">
            <a:alphaModFix/>
          </a:blip>
          <a:stretch>
            <a:fillRect/>
          </a:stretch>
        </p:blipFill>
        <p:spPr>
          <a:xfrm>
            <a:off x="152400" y="2980899"/>
            <a:ext cx="4612299" cy="3086401"/>
          </a:xfrm>
          <a:prstGeom prst="rect">
            <a:avLst/>
          </a:prstGeom>
          <a:noFill/>
          <a:ln>
            <a:noFill/>
          </a:ln>
        </p:spPr>
      </p:pic>
      <p:pic>
        <p:nvPicPr>
          <p:cNvPr id="239" name="Google Shape;239;p39"/>
          <p:cNvPicPr preferRelativeResize="0"/>
          <p:nvPr/>
        </p:nvPicPr>
        <p:blipFill>
          <a:blip r:embed="rId4">
            <a:alphaModFix/>
          </a:blip>
          <a:stretch>
            <a:fillRect/>
          </a:stretch>
        </p:blipFill>
        <p:spPr>
          <a:xfrm>
            <a:off x="4572000" y="152400"/>
            <a:ext cx="4013675" cy="3371500"/>
          </a:xfrm>
          <a:prstGeom prst="rect">
            <a:avLst/>
          </a:prstGeom>
          <a:noFill/>
          <a:ln>
            <a:noFill/>
          </a:ln>
        </p:spPr>
      </p:pic>
      <p:pic>
        <p:nvPicPr>
          <p:cNvPr id="240" name="Google Shape;240;p39"/>
          <p:cNvPicPr preferRelativeResize="0"/>
          <p:nvPr/>
        </p:nvPicPr>
        <p:blipFill>
          <a:blip r:embed="rId5">
            <a:alphaModFix/>
          </a:blip>
          <a:stretch>
            <a:fillRect/>
          </a:stretch>
        </p:blipFill>
        <p:spPr>
          <a:xfrm>
            <a:off x="557850" y="347700"/>
            <a:ext cx="4014150" cy="2676100"/>
          </a:xfrm>
          <a:prstGeom prst="rect">
            <a:avLst/>
          </a:prstGeom>
          <a:noFill/>
          <a:ln>
            <a:noFill/>
          </a:ln>
        </p:spPr>
      </p:pic>
      <p:pic>
        <p:nvPicPr>
          <p:cNvPr id="241" name="Google Shape;241;p39"/>
          <p:cNvPicPr preferRelativeResize="0"/>
          <p:nvPr/>
        </p:nvPicPr>
        <p:blipFill>
          <a:blip r:embed="rId6">
            <a:alphaModFix/>
          </a:blip>
          <a:stretch>
            <a:fillRect/>
          </a:stretch>
        </p:blipFill>
        <p:spPr>
          <a:xfrm>
            <a:off x="4379300" y="3523900"/>
            <a:ext cx="4612300" cy="26054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p40"/>
          <p:cNvSpPr txBox="1">
            <a:spLocks noGrp="1"/>
          </p:cNvSpPr>
          <p:nvPr>
            <p:ph type="body" idx="1"/>
          </p:nvPr>
        </p:nvSpPr>
        <p:spPr>
          <a:xfrm>
            <a:off x="1028700" y="1453500"/>
            <a:ext cx="7086600" cy="36576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3200" dirty="0">
                <a:solidFill>
                  <a:schemeClr val="bg2"/>
                </a:solidFill>
              </a:rPr>
              <a:t>The “Big Tradeoff”:</a:t>
            </a:r>
            <a:endParaRPr sz="3200" dirty="0">
              <a:solidFill>
                <a:schemeClr val="bg2"/>
              </a:solidFill>
            </a:endParaRPr>
          </a:p>
          <a:p>
            <a:pPr marL="0" lvl="0" indent="0" algn="ctr" rtl="0">
              <a:spcBef>
                <a:spcPts val="360"/>
              </a:spcBef>
              <a:spcAft>
                <a:spcPts val="0"/>
              </a:spcAft>
              <a:buNone/>
            </a:pPr>
            <a:endParaRPr sz="3200" dirty="0">
              <a:solidFill>
                <a:schemeClr val="bg2"/>
              </a:solidFill>
            </a:endParaRPr>
          </a:p>
          <a:p>
            <a:pPr marL="0" lvl="0" indent="0" algn="ctr" rtl="0">
              <a:spcBef>
                <a:spcPts val="360"/>
              </a:spcBef>
              <a:spcAft>
                <a:spcPts val="0"/>
              </a:spcAft>
              <a:buNone/>
            </a:pPr>
            <a:r>
              <a:rPr lang="en-US" sz="3200" dirty="0">
                <a:solidFill>
                  <a:schemeClr val="bg2"/>
                </a:solidFill>
              </a:rPr>
              <a:t>Economic Efficiency vs. Economic Equity</a:t>
            </a:r>
            <a:endParaRPr sz="3200" dirty="0">
              <a:solidFill>
                <a:schemeClr val="bg2"/>
              </a:solidFill>
            </a:endParaRPr>
          </a:p>
        </p:txBody>
      </p:sp>
      <p:pic>
        <p:nvPicPr>
          <p:cNvPr id="249" name="Google Shape;249;p40"/>
          <p:cNvPicPr preferRelativeResize="0"/>
          <p:nvPr/>
        </p:nvPicPr>
        <p:blipFill>
          <a:blip r:embed="rId3">
            <a:alphaModFix/>
          </a:blip>
          <a:stretch>
            <a:fillRect/>
          </a:stretch>
        </p:blipFill>
        <p:spPr>
          <a:xfrm>
            <a:off x="2382350" y="3558775"/>
            <a:ext cx="4379299" cy="2463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130" name="Google Shape;130;p23"/>
          <p:cNvSpPr txBox="1"/>
          <p:nvPr/>
        </p:nvSpPr>
        <p:spPr>
          <a:xfrm>
            <a:off x="482538" y="2114894"/>
            <a:ext cx="8175171" cy="42473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a:solidFill>
                  <a:schemeClr val="dk1"/>
                </a:solidFill>
                <a:latin typeface="Arial"/>
                <a:ea typeface="Arial"/>
                <a:cs typeface="Arial"/>
                <a:sym typeface="Arial"/>
              </a:rPr>
              <a:t>become an EconEdLink </a:t>
            </a:r>
            <a:r>
              <a:rPr lang="en-US" sz="1800" b="1" i="0" u="sng" strike="noStrike" cap="none">
                <a:solidFill>
                  <a:schemeClr val="hlink"/>
                </a:solidFill>
                <a:latin typeface="Arial"/>
                <a:ea typeface="Arial"/>
                <a:cs typeface="Arial"/>
                <a:sym typeface="Arial"/>
                <a:hlinkClick r:id="rId3"/>
              </a:rPr>
              <a:t>member</a:t>
            </a:r>
            <a:r>
              <a:rPr lang="en-US" sz="1800" b="0" i="0" u="none" strike="noStrike" cap="non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You may access our new </a:t>
            </a:r>
            <a:r>
              <a:rPr lang="en-US" sz="1800" b="1">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hlink"/>
                </a:solidFill>
                <a:latin typeface="Arial"/>
                <a:ea typeface="Arial"/>
                <a:cs typeface="Arial"/>
                <a:sym typeface="Arial"/>
                <a:hlinkClick r:id="rId4"/>
              </a:rPr>
              <a:t>here</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a:xfrm>
            <a:off x="457200" y="70168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Three Economic Questions</a:t>
            </a:r>
            <a:endParaRPr sz="4400" dirty="0"/>
          </a:p>
        </p:txBody>
      </p:sp>
      <p:sp>
        <p:nvSpPr>
          <p:cNvPr id="256" name="Google Shape;256;p41"/>
          <p:cNvSpPr txBox="1">
            <a:spLocks noGrp="1"/>
          </p:cNvSpPr>
          <p:nvPr>
            <p:ph type="body" idx="1"/>
          </p:nvPr>
        </p:nvSpPr>
        <p:spPr>
          <a:xfrm>
            <a:off x="457200" y="2699641"/>
            <a:ext cx="8229600" cy="3779400"/>
          </a:xfrm>
          <a:prstGeom prst="rect">
            <a:avLst/>
          </a:prstGeom>
        </p:spPr>
        <p:txBody>
          <a:bodyPr spcFirstLastPara="1" wrap="square" lIns="91425" tIns="45700" rIns="91425" bIns="45700" anchor="t" anchorCtr="0">
            <a:noAutofit/>
          </a:bodyPr>
          <a:lstStyle/>
          <a:p>
            <a:pPr marL="457200" lvl="0" indent="-457200" algn="l" rtl="0">
              <a:spcBef>
                <a:spcPts val="0"/>
              </a:spcBef>
              <a:spcAft>
                <a:spcPts val="0"/>
              </a:spcAft>
              <a:buSzPts val="3600"/>
              <a:buChar char="•"/>
            </a:pPr>
            <a:r>
              <a:rPr lang="en-US" dirty="0"/>
              <a:t>What </a:t>
            </a:r>
            <a:r>
              <a:rPr lang="en-US" dirty="0">
                <a:solidFill>
                  <a:schemeClr val="accent3"/>
                </a:solidFill>
              </a:rPr>
              <a:t>goods and services </a:t>
            </a:r>
            <a:r>
              <a:rPr lang="en-US" dirty="0"/>
              <a:t>will be produced?</a:t>
            </a:r>
            <a:endParaRPr dirty="0"/>
          </a:p>
          <a:p>
            <a:pPr marL="457200" lvl="0" indent="-457200" algn="l" rtl="0">
              <a:spcBef>
                <a:spcPts val="0"/>
              </a:spcBef>
              <a:spcAft>
                <a:spcPts val="0"/>
              </a:spcAft>
              <a:buSzPts val="3600"/>
              <a:buChar char="•"/>
            </a:pPr>
            <a:r>
              <a:rPr lang="en-US" dirty="0">
                <a:solidFill>
                  <a:schemeClr val="accent3"/>
                </a:solidFill>
              </a:rPr>
              <a:t>How</a:t>
            </a:r>
            <a:r>
              <a:rPr lang="en-US" dirty="0"/>
              <a:t> will those goods and services be produced?</a:t>
            </a:r>
            <a:endParaRPr dirty="0"/>
          </a:p>
          <a:p>
            <a:pPr marL="457200" lvl="0" indent="-457200" algn="l" rtl="0">
              <a:spcBef>
                <a:spcPts val="0"/>
              </a:spcBef>
              <a:spcAft>
                <a:spcPts val="0"/>
              </a:spcAft>
              <a:buSzPts val="3600"/>
              <a:buChar char="•"/>
            </a:pPr>
            <a:r>
              <a:rPr lang="en-US" dirty="0">
                <a:solidFill>
                  <a:schemeClr val="accent3"/>
                </a:solidFill>
              </a:rPr>
              <a:t>For whom </a:t>
            </a:r>
            <a:r>
              <a:rPr lang="en-US" dirty="0"/>
              <a:t>will the goods and services be produced?</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a:xfrm>
            <a:off x="349624" y="84597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chemeClr val="accent3"/>
                </a:solidFill>
              </a:rPr>
              <a:t>1. </a:t>
            </a:r>
            <a:r>
              <a:rPr lang="en-US" sz="3200" dirty="0"/>
              <a:t>What Goods and Services Will Be Produced?</a:t>
            </a:r>
            <a:endParaRPr sz="1200" dirty="0"/>
          </a:p>
        </p:txBody>
      </p:sp>
      <p:sp>
        <p:nvSpPr>
          <p:cNvPr id="263" name="Google Shape;263;p42"/>
          <p:cNvSpPr txBox="1">
            <a:spLocks noGrp="1"/>
          </p:cNvSpPr>
          <p:nvPr>
            <p:ph type="body" idx="1"/>
          </p:nvPr>
        </p:nvSpPr>
        <p:spPr>
          <a:xfrm>
            <a:off x="349624" y="2419926"/>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Given the reality of scarcity, an economy cannot produce goods and services to meet all needs and wants.</a:t>
            </a:r>
            <a:endParaRPr dirty="0"/>
          </a:p>
          <a:p>
            <a:pPr marL="457200" lvl="0" indent="-342900" algn="l" rtl="0">
              <a:spcBef>
                <a:spcPts val="0"/>
              </a:spcBef>
              <a:spcAft>
                <a:spcPts val="0"/>
              </a:spcAft>
              <a:buSzPts val="1800"/>
              <a:buChar char="•"/>
            </a:pPr>
            <a:r>
              <a:rPr lang="en-US" dirty="0"/>
              <a:t>An economy must decide what goods and services are </a:t>
            </a:r>
            <a:r>
              <a:rPr lang="en-US" u="sng" dirty="0"/>
              <a:t>most wanted</a:t>
            </a:r>
            <a:r>
              <a:rPr lang="en-US" dirty="0"/>
              <a:t> and </a:t>
            </a:r>
            <a:r>
              <a:rPr lang="en-US" u="sng" dirty="0"/>
              <a:t>most needed.</a:t>
            </a:r>
          </a:p>
          <a:p>
            <a:pPr marL="457200" lvl="0" indent="-342900" algn="l" rtl="0">
              <a:spcBef>
                <a:spcPts val="0"/>
              </a:spcBef>
              <a:spcAft>
                <a:spcPts val="0"/>
              </a:spcAft>
              <a:buSzPts val="1800"/>
              <a:buChar char="•"/>
            </a:pPr>
            <a:endParaRPr u="sng" dirty="0"/>
          </a:p>
          <a:p>
            <a:pPr marL="114300" lvl="0" indent="0" algn="l" rtl="0">
              <a:spcBef>
                <a:spcPts val="0"/>
              </a:spcBef>
              <a:spcAft>
                <a:spcPts val="0"/>
              </a:spcAft>
              <a:buSzPts val="1800"/>
              <a:buNone/>
            </a:pPr>
            <a:r>
              <a:rPr lang="en-US" i="1" dirty="0"/>
              <a:t>Ex:  Moving forward, the U.S. economy may need to decide whether to continue developing fossil fuels or invest in alternative energy.</a:t>
            </a:r>
            <a:endParaRPr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536525" y="5249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900" dirty="0"/>
              <a:t>Article Review for Student Discussion</a:t>
            </a:r>
            <a:endParaRPr sz="900" dirty="0"/>
          </a:p>
        </p:txBody>
      </p:sp>
      <p:sp>
        <p:nvSpPr>
          <p:cNvPr id="270" name="Google Shape;270;p43"/>
          <p:cNvSpPr txBox="1">
            <a:spLocks noGrp="1"/>
          </p:cNvSpPr>
          <p:nvPr>
            <p:ph type="body" idx="1"/>
          </p:nvPr>
        </p:nvSpPr>
        <p:spPr>
          <a:xfrm>
            <a:off x="536525" y="1667900"/>
            <a:ext cx="8229600" cy="15858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000" u="sng" dirty="0">
                <a:solidFill>
                  <a:schemeClr val="hlink"/>
                </a:solidFill>
                <a:hlinkClick r:id="rId3"/>
              </a:rPr>
              <a:t>https://docs.google.com/document/d/1SBvWeNzYN_rGawsJ6zv2Kv9nnTfZL94dOKVNn47DB6A/edit?usp=sharing</a:t>
            </a:r>
            <a:endParaRPr sz="2000"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pic>
        <p:nvPicPr>
          <p:cNvPr id="271" name="Google Shape;271;p43"/>
          <p:cNvPicPr preferRelativeResize="0"/>
          <p:nvPr/>
        </p:nvPicPr>
        <p:blipFill>
          <a:blip r:embed="rId4">
            <a:alphaModFix/>
          </a:blip>
          <a:stretch>
            <a:fillRect/>
          </a:stretch>
        </p:blipFill>
        <p:spPr>
          <a:xfrm>
            <a:off x="536525" y="3429125"/>
            <a:ext cx="4035474" cy="2690325"/>
          </a:xfrm>
          <a:prstGeom prst="rect">
            <a:avLst/>
          </a:prstGeom>
          <a:noFill/>
          <a:ln>
            <a:noFill/>
          </a:ln>
        </p:spPr>
      </p:pic>
      <p:pic>
        <p:nvPicPr>
          <p:cNvPr id="272" name="Google Shape;272;p43"/>
          <p:cNvPicPr preferRelativeResize="0"/>
          <p:nvPr/>
        </p:nvPicPr>
        <p:blipFill>
          <a:blip r:embed="rId5">
            <a:alphaModFix/>
          </a:blip>
          <a:stretch>
            <a:fillRect/>
          </a:stretch>
        </p:blipFill>
        <p:spPr>
          <a:xfrm>
            <a:off x="4724399" y="3581519"/>
            <a:ext cx="4267200" cy="2400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solidFill>
                  <a:schemeClr val="accent3"/>
                </a:solidFill>
              </a:rPr>
              <a:t>2. </a:t>
            </a:r>
            <a:r>
              <a:rPr lang="en-US" sz="3200" dirty="0"/>
              <a:t>How Will the Goods and Services Will Be Produced?</a:t>
            </a:r>
            <a:endParaRPr sz="1200" dirty="0"/>
          </a:p>
        </p:txBody>
      </p:sp>
      <p:sp>
        <p:nvSpPr>
          <p:cNvPr id="279" name="Google Shape;279;p44"/>
          <p:cNvSpPr txBox="1">
            <a:spLocks noGrp="1"/>
          </p:cNvSpPr>
          <p:nvPr>
            <p:ph type="body" idx="1"/>
          </p:nvPr>
        </p:nvSpPr>
        <p:spPr>
          <a:xfrm>
            <a:off x="457200" y="2291965"/>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What </a:t>
            </a:r>
            <a:r>
              <a:rPr lang="en-US" u="sng" dirty="0"/>
              <a:t>methods and means </a:t>
            </a:r>
            <a:r>
              <a:rPr lang="en-US" dirty="0"/>
              <a:t>should businesses utilize to produce the goods and services?</a:t>
            </a:r>
            <a:endParaRPr dirty="0"/>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r>
              <a:rPr lang="en-US" i="1" dirty="0"/>
              <a:t>Ex:  To what extent does working remotely impact employee productivity?</a:t>
            </a:r>
            <a:endParaRPr i="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6"/>
          <p:cNvPicPr preferRelativeResize="0"/>
          <p:nvPr/>
        </p:nvPicPr>
        <p:blipFill>
          <a:blip r:embed="rId3">
            <a:alphaModFix/>
          </a:blip>
          <a:stretch>
            <a:fillRect/>
          </a:stretch>
        </p:blipFill>
        <p:spPr>
          <a:xfrm>
            <a:off x="579675" y="1541075"/>
            <a:ext cx="7676300" cy="4613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5"/>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t>How Will the  Goods and Services Will Be Produced? </a:t>
            </a:r>
            <a:r>
              <a:rPr lang="en-US" sz="3200" dirty="0">
                <a:solidFill>
                  <a:schemeClr val="accent3"/>
                </a:solidFill>
              </a:rPr>
              <a:t>(Learning Activity)</a:t>
            </a:r>
            <a:endParaRPr sz="1200" dirty="0">
              <a:solidFill>
                <a:schemeClr val="accent3"/>
              </a:solidFill>
            </a:endParaRPr>
          </a:p>
        </p:txBody>
      </p:sp>
      <p:sp>
        <p:nvSpPr>
          <p:cNvPr id="286" name="Google Shape;286;p45"/>
          <p:cNvSpPr txBox="1">
            <a:spLocks noGrp="1"/>
          </p:cNvSpPr>
          <p:nvPr>
            <p:ph type="body" idx="1"/>
          </p:nvPr>
        </p:nvSpPr>
        <p:spPr>
          <a:xfrm>
            <a:off x="457200" y="2291965"/>
            <a:ext cx="8229600" cy="37794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r>
              <a:rPr lang="en-US" b="1" dirty="0"/>
              <a:t>Student Activity</a:t>
            </a:r>
            <a:r>
              <a:rPr lang="en-US" dirty="0"/>
              <a:t>:  Research whether employees are more or less productive while working remotely.</a:t>
            </a:r>
            <a:endParaRPr dirty="0"/>
          </a:p>
          <a:p>
            <a:pPr marL="457200" lvl="0" indent="0" algn="l" rtl="0">
              <a:spcBef>
                <a:spcPts val="1800"/>
              </a:spcBef>
              <a:spcAft>
                <a:spcPts val="0"/>
              </a:spcAft>
              <a:buNone/>
            </a:pPr>
            <a:r>
              <a:rPr lang="en-US" i="1" dirty="0"/>
              <a:t>Have groups of students create a short data-backed presentation as if they are a consulting firm providing advice to a business.</a:t>
            </a:r>
            <a:endParaRPr i="1" dirty="0"/>
          </a:p>
          <a:p>
            <a:pPr marL="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180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t>How Will the  Goods and Services Will Be Produced? </a:t>
            </a:r>
            <a:r>
              <a:rPr lang="en-US" sz="3200" dirty="0">
                <a:solidFill>
                  <a:schemeClr val="accent3"/>
                </a:solidFill>
              </a:rPr>
              <a:t>(Learning Activity Cont’d)</a:t>
            </a:r>
            <a:endParaRPr sz="1200" dirty="0">
              <a:solidFill>
                <a:schemeClr val="accent3"/>
              </a:solidFill>
            </a:endParaRPr>
          </a:p>
        </p:txBody>
      </p:sp>
      <p:sp>
        <p:nvSpPr>
          <p:cNvPr id="299" name="Google Shape;299;p47"/>
          <p:cNvSpPr txBox="1">
            <a:spLocks noGrp="1"/>
          </p:cNvSpPr>
          <p:nvPr>
            <p:ph type="body" idx="1"/>
          </p:nvPr>
        </p:nvSpPr>
        <p:spPr>
          <a:xfrm>
            <a:off x="0" y="2142450"/>
            <a:ext cx="9144000" cy="3779400"/>
          </a:xfrm>
          <a:prstGeom prst="rect">
            <a:avLst/>
          </a:prstGeom>
        </p:spPr>
        <p:txBody>
          <a:bodyPr spcFirstLastPara="1" wrap="square" lIns="91425" tIns="45700" rIns="91425" bIns="45700" anchor="t" anchorCtr="0">
            <a:noAutofit/>
          </a:bodyPr>
          <a:lstStyle/>
          <a:p>
            <a:pPr marL="457200" lvl="0" indent="0" algn="ctr" rtl="0">
              <a:spcBef>
                <a:spcPts val="0"/>
              </a:spcBef>
              <a:spcAft>
                <a:spcPts val="0"/>
              </a:spcAft>
              <a:buNone/>
            </a:pPr>
            <a:r>
              <a:rPr lang="en-US" b="1" dirty="0"/>
              <a:t>Modern Research: </a:t>
            </a:r>
            <a:r>
              <a:rPr lang="en-US" sz="2000" b="1" u="sng" dirty="0">
                <a:solidFill>
                  <a:schemeClr val="hlink"/>
                </a:solidFill>
                <a:hlinkClick r:id="rId3"/>
              </a:rPr>
              <a:t>cs/#:~:text=Several%20studies%20over%20the%20past,and%20are%2047%25%20more%20productive</a:t>
            </a:r>
            <a:r>
              <a:rPr lang="en-US" sz="2000" b="1" dirty="0"/>
              <a:t>.</a:t>
            </a:r>
            <a:endParaRPr sz="2000" b="1" dirty="0"/>
          </a:p>
          <a:p>
            <a:pPr marL="457200" lvl="0" indent="0" algn="ctr" rtl="0">
              <a:spcBef>
                <a:spcPts val="1800"/>
              </a:spcBef>
              <a:spcAft>
                <a:spcPts val="0"/>
              </a:spcAft>
              <a:buNone/>
            </a:pPr>
            <a:endParaRPr sz="2000" b="1" dirty="0"/>
          </a:p>
          <a:p>
            <a:pPr marL="457200" lvl="0" indent="0" algn="ctr" rtl="0">
              <a:spcBef>
                <a:spcPts val="1800"/>
              </a:spcBef>
              <a:spcAft>
                <a:spcPts val="0"/>
              </a:spcAft>
              <a:buNone/>
            </a:pPr>
            <a:r>
              <a:rPr lang="en-US" sz="2000" b="1" u="sng" dirty="0">
                <a:solidFill>
                  <a:schemeClr val="hlink"/>
                </a:solidFill>
                <a:hlinkClick r:id="rId4"/>
              </a:rPr>
              <a:t>https://www.forbes.com/sites/chriswestfall/2020/05/20/new-survey-shows-47-increase-in-productivity-3-things-you-must-do-when-working-from-home/?sh=3ee6621a80dc</a:t>
            </a:r>
            <a:endParaRPr sz="2000" b="1" dirty="0"/>
          </a:p>
          <a:p>
            <a:pPr marL="457200" lvl="0" indent="0" algn="l" rtl="0">
              <a:spcBef>
                <a:spcPts val="1800"/>
              </a:spcBef>
              <a:spcAft>
                <a:spcPts val="0"/>
              </a:spcAft>
              <a:buNone/>
            </a:pPr>
            <a:endParaRPr b="1" dirty="0"/>
          </a:p>
          <a:p>
            <a:pPr marL="457200" lvl="0" indent="0" algn="l" rtl="0">
              <a:spcBef>
                <a:spcPts val="1800"/>
              </a:spcBef>
              <a:spcAft>
                <a:spcPts val="0"/>
              </a:spcAft>
              <a:buNone/>
            </a:pPr>
            <a:endParaRPr b="1" dirty="0"/>
          </a:p>
          <a:p>
            <a:pPr marL="457200" lvl="0" indent="0" algn="l" rtl="0">
              <a:spcBef>
                <a:spcPts val="1800"/>
              </a:spcBef>
              <a:spcAft>
                <a:spcPts val="0"/>
              </a:spcAft>
              <a:buNone/>
            </a:pPr>
            <a:endParaRPr b="1" dirty="0"/>
          </a:p>
          <a:p>
            <a:pPr marL="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0"/>
              </a:spcAft>
              <a:buNone/>
            </a:pPr>
            <a:endParaRPr dirty="0"/>
          </a:p>
          <a:p>
            <a:pPr marL="457200" lvl="0" indent="0" algn="l" rtl="0">
              <a:spcBef>
                <a:spcPts val="1800"/>
              </a:spcBef>
              <a:spcAft>
                <a:spcPts val="1800"/>
              </a:spcAft>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350375" y="99945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solidFill>
                  <a:schemeClr val="accent3"/>
                </a:solidFill>
              </a:rPr>
              <a:t>3. </a:t>
            </a:r>
            <a:r>
              <a:rPr lang="en-US" sz="3200" dirty="0"/>
              <a:t>For Whom Will the  Goods and Services Will Be Produced?</a:t>
            </a:r>
            <a:endParaRPr sz="1200" dirty="0"/>
          </a:p>
        </p:txBody>
      </p:sp>
      <p:sp>
        <p:nvSpPr>
          <p:cNvPr id="306" name="Google Shape;306;p48"/>
          <p:cNvSpPr txBox="1">
            <a:spLocks noGrp="1"/>
          </p:cNvSpPr>
          <p:nvPr>
            <p:ph type="body" idx="1"/>
          </p:nvPr>
        </p:nvSpPr>
        <p:spPr>
          <a:xfrm>
            <a:off x="457200" y="2291965"/>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dirty="0"/>
              <a:t>Who should be </a:t>
            </a:r>
            <a:r>
              <a:rPr lang="en-US" u="sng" dirty="0"/>
              <a:t>able to consume </a:t>
            </a:r>
            <a:r>
              <a:rPr lang="en-US" dirty="0"/>
              <a:t>the goods and services that are produced?</a:t>
            </a:r>
            <a:endParaRPr dirty="0"/>
          </a:p>
          <a:p>
            <a:pPr marL="457200" lvl="0" indent="-342900" algn="l" rtl="0">
              <a:spcBef>
                <a:spcPts val="0"/>
              </a:spcBef>
              <a:spcAft>
                <a:spcPts val="0"/>
              </a:spcAft>
              <a:buSzPts val="1800"/>
              <a:buChar char="•"/>
            </a:pPr>
            <a:r>
              <a:rPr lang="en-US" dirty="0"/>
              <a:t>Which allocation method will be used?</a:t>
            </a:r>
            <a:endParaRPr dirty="0"/>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r>
              <a:rPr lang="en-US" i="1" dirty="0"/>
              <a:t>Ex:  Will people with the most wealth compete for the goods and services, or will the government allocate them more equitably?</a:t>
            </a:r>
            <a:endParaRPr i="1" dirty="0"/>
          </a:p>
          <a:p>
            <a:pPr marL="914400" lvl="1" indent="-342900" algn="l" rtl="0">
              <a:spcBef>
                <a:spcPts val="0"/>
              </a:spcBef>
              <a:spcAft>
                <a:spcPts val="0"/>
              </a:spcAft>
              <a:buSzPts val="1800"/>
              <a:buChar char="–"/>
            </a:pPr>
            <a:r>
              <a:rPr lang="en-US" i="1" dirty="0"/>
              <a:t>Free market or “democratic socialism?”</a:t>
            </a:r>
            <a:endParaRPr i="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body" idx="1"/>
          </p:nvPr>
        </p:nvSpPr>
        <p:spPr>
          <a:xfrm>
            <a:off x="443825" y="1283275"/>
            <a:ext cx="8014500" cy="5193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000" dirty="0">
                <a:solidFill>
                  <a:schemeClr val="tx1"/>
                </a:solidFill>
              </a:rPr>
              <a:t>Value Line Activity:  </a:t>
            </a:r>
            <a:br>
              <a:rPr lang="en-US" sz="2000" dirty="0">
                <a:solidFill>
                  <a:schemeClr val="tx1"/>
                </a:solidFill>
              </a:rPr>
            </a:br>
            <a:r>
              <a:rPr lang="en-US" sz="2000" dirty="0">
                <a:solidFill>
                  <a:schemeClr val="tx1"/>
                </a:solidFill>
              </a:rPr>
              <a:t>Project a series of</a:t>
            </a:r>
            <a:r>
              <a:rPr lang="en-US" sz="2000" u="sng" dirty="0">
                <a:solidFill>
                  <a:schemeClr val="bg1"/>
                </a:solidFill>
              </a:rPr>
              <a:t> </a:t>
            </a:r>
            <a:r>
              <a:rPr lang="en-US" sz="2000" u="sng" dirty="0">
                <a:solidFill>
                  <a:srgbClr val="0070C0"/>
                </a:solidFill>
              </a:rPr>
              <a:t>value based statements </a:t>
            </a:r>
            <a:r>
              <a:rPr lang="en-US" sz="2000" dirty="0">
                <a:solidFill>
                  <a:schemeClr val="tx1"/>
                </a:solidFill>
              </a:rPr>
              <a:t>(one at a time)</a:t>
            </a:r>
            <a:endParaRPr sz="2000" dirty="0">
              <a:solidFill>
                <a:schemeClr val="tx1"/>
              </a:solidFill>
            </a:endParaRPr>
          </a:p>
          <a:p>
            <a:pPr marL="0" lvl="0" indent="0" algn="l" rtl="0">
              <a:spcBef>
                <a:spcPts val="360"/>
              </a:spcBef>
              <a:spcAft>
                <a:spcPts val="0"/>
              </a:spcAft>
              <a:buNone/>
            </a:pPr>
            <a:endParaRPr sz="2000" dirty="0">
              <a:solidFill>
                <a:schemeClr val="tx1"/>
              </a:solidFill>
            </a:endParaRPr>
          </a:p>
          <a:p>
            <a:pPr marL="0" lvl="0" indent="0" algn="just" rtl="0">
              <a:spcBef>
                <a:spcPts val="360"/>
              </a:spcBef>
              <a:spcAft>
                <a:spcPts val="0"/>
              </a:spcAft>
              <a:buNone/>
            </a:pPr>
            <a:r>
              <a:rPr lang="en-US" sz="2000" dirty="0">
                <a:solidFill>
                  <a:schemeClr val="tx1"/>
                </a:solidFill>
              </a:rPr>
              <a:t>On a paper or using a digital tool, students place an x on a “value line” with </a:t>
            </a:r>
            <a:r>
              <a:rPr lang="en-US" sz="2000" b="1" dirty="0">
                <a:solidFill>
                  <a:schemeClr val="tx1"/>
                </a:solidFill>
              </a:rPr>
              <a:t>DISAGREE</a:t>
            </a:r>
            <a:r>
              <a:rPr lang="en-US" sz="2000" dirty="0">
                <a:solidFill>
                  <a:schemeClr val="tx1"/>
                </a:solidFill>
              </a:rPr>
              <a:t> on one end and </a:t>
            </a:r>
            <a:r>
              <a:rPr lang="en-US" sz="2000" b="1" dirty="0">
                <a:solidFill>
                  <a:schemeClr val="tx1"/>
                </a:solidFill>
              </a:rPr>
              <a:t>AGREE</a:t>
            </a:r>
            <a:r>
              <a:rPr lang="en-US" sz="2000" dirty="0">
                <a:solidFill>
                  <a:schemeClr val="tx1"/>
                </a:solidFill>
              </a:rPr>
              <a:t> on the other end.  They then record one reason for their position.</a:t>
            </a:r>
            <a:endParaRPr sz="2000" dirty="0">
              <a:solidFill>
                <a:schemeClr val="tx1"/>
              </a:solidFill>
            </a:endParaRPr>
          </a:p>
          <a:p>
            <a:pPr marL="0" lvl="0" indent="0" algn="just" rtl="0">
              <a:spcBef>
                <a:spcPts val="360"/>
              </a:spcBef>
              <a:spcAft>
                <a:spcPts val="0"/>
              </a:spcAft>
              <a:buNone/>
            </a:pPr>
            <a:endParaRPr sz="2000" dirty="0">
              <a:solidFill>
                <a:schemeClr val="tx1"/>
              </a:solidFill>
            </a:endParaRPr>
          </a:p>
          <a:p>
            <a:pPr marL="0" lvl="0" indent="0" algn="just" rtl="0">
              <a:spcBef>
                <a:spcPts val="360"/>
              </a:spcBef>
              <a:spcAft>
                <a:spcPts val="0"/>
              </a:spcAft>
              <a:buNone/>
            </a:pPr>
            <a:r>
              <a:rPr lang="en-US" sz="2000" dirty="0">
                <a:solidFill>
                  <a:schemeClr val="tx1"/>
                </a:solidFill>
              </a:rPr>
              <a:t>After a minute or so, students get up and stand on an “imaginary value line” in your classroom with DISAGREE on one side and AGREE on the other.  They can stand on any point of the continuum even right in the middle if that’s where they fall.</a:t>
            </a:r>
            <a:endParaRPr sz="2000" dirty="0">
              <a:solidFill>
                <a:schemeClr val="tx1"/>
              </a:solidFill>
            </a:endParaRPr>
          </a:p>
          <a:p>
            <a:pPr marL="0" lvl="0" indent="0" algn="just" rtl="0">
              <a:spcBef>
                <a:spcPts val="360"/>
              </a:spcBef>
              <a:spcAft>
                <a:spcPts val="0"/>
              </a:spcAft>
              <a:buNone/>
            </a:pPr>
            <a:endParaRPr sz="2000" dirty="0">
              <a:solidFill>
                <a:schemeClr val="tx1"/>
              </a:solidFill>
            </a:endParaRPr>
          </a:p>
          <a:p>
            <a:pPr marL="0" lvl="0" indent="0" algn="just" rtl="0">
              <a:spcBef>
                <a:spcPts val="360"/>
              </a:spcBef>
              <a:spcAft>
                <a:spcPts val="0"/>
              </a:spcAft>
              <a:buNone/>
            </a:pPr>
            <a:r>
              <a:rPr lang="en-US" sz="2000" dirty="0">
                <a:solidFill>
                  <a:schemeClr val="tx1"/>
                </a:solidFill>
              </a:rPr>
              <a:t>Have students discuss their reasoning with someone close to them.  Then have them find a new person from the other side of the line and discuss their reasoning.   Come together after each statement and discuss as a class.</a:t>
            </a:r>
            <a:endParaRPr sz="2000" dirty="0">
              <a:solidFill>
                <a:schemeClr val="tx1"/>
              </a:solidFill>
            </a:endParaRPr>
          </a:p>
        </p:txBody>
      </p:sp>
      <p:sp>
        <p:nvSpPr>
          <p:cNvPr id="313" name="Google Shape;313;p49"/>
          <p:cNvSpPr txBox="1">
            <a:spLocks noGrp="1"/>
          </p:cNvSpPr>
          <p:nvPr>
            <p:ph type="title"/>
          </p:nvPr>
        </p:nvSpPr>
        <p:spPr>
          <a:xfrm>
            <a:off x="0" y="368813"/>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70C0"/>
                </a:solidFill>
                <a:latin typeface="Calibri" panose="020F0502020204030204" pitchFamily="34" charset="0"/>
                <a:cs typeface="Calibri" panose="020F0502020204030204" pitchFamily="34" charset="0"/>
              </a:rPr>
              <a:t>Student Activity:  Government’s Role in the Economy</a:t>
            </a:r>
            <a:endParaRPr dirty="0">
              <a:solidFill>
                <a:srgbClr val="0070C0"/>
              </a:solidFill>
              <a:latin typeface="Calibri" panose="020F0502020204030204" pitchFamily="34" charset="0"/>
              <a:cs typeface="Calibri" panose="020F0502020204030204" pitchFamily="34" charset="0"/>
            </a:endParaRPr>
          </a:p>
          <a:p>
            <a:pPr marL="0" lvl="0" indent="0" algn="ctr" rtl="0">
              <a:spcBef>
                <a:spcPts val="0"/>
              </a:spcBef>
              <a:spcAft>
                <a:spcPts val="0"/>
              </a:spcAft>
              <a:buNone/>
            </a:pPr>
            <a:r>
              <a:rPr lang="en-US" dirty="0">
                <a:solidFill>
                  <a:srgbClr val="0070C0"/>
                </a:solidFill>
                <a:latin typeface="Calibri" panose="020F0502020204030204" pitchFamily="34" charset="0"/>
                <a:cs typeface="Calibri" panose="020F0502020204030204" pitchFamily="34" charset="0"/>
              </a:rPr>
              <a:t>“Value Line</a:t>
            </a:r>
            <a:r>
              <a:rPr lang="en-US" dirty="0">
                <a:solidFill>
                  <a:srgbClr val="0070C0"/>
                </a:solidFill>
              </a:rPr>
              <a:t>”</a:t>
            </a:r>
            <a:endParaRPr dirty="0">
              <a:solidFill>
                <a:srgbClr val="0070C0"/>
              </a:solidFill>
            </a:endParaRPr>
          </a:p>
        </p:txBody>
      </p:sp>
      <p:sp>
        <p:nvSpPr>
          <p:cNvPr id="314" name="Google Shape;314;p49"/>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body" idx="1"/>
          </p:nvPr>
        </p:nvSpPr>
        <p:spPr>
          <a:xfrm>
            <a:off x="443825" y="1337100"/>
            <a:ext cx="7671600" cy="1634700"/>
          </a:xfrm>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en-US" sz="2000" dirty="0">
                <a:solidFill>
                  <a:schemeClr val="tx1"/>
                </a:solidFill>
              </a:rPr>
              <a:t>EXAMPLE OF VALUE LINE STATEMENTS:</a:t>
            </a:r>
            <a:endParaRPr sz="2000" dirty="0">
              <a:solidFill>
                <a:schemeClr val="tx1"/>
              </a:solidFill>
            </a:endParaRPr>
          </a:p>
          <a:p>
            <a:pPr marL="0" lvl="0" indent="0" algn="l" rtl="0">
              <a:spcBef>
                <a:spcPts val="360"/>
              </a:spcBef>
              <a:spcAft>
                <a:spcPts val="0"/>
              </a:spcAft>
              <a:buNone/>
            </a:pPr>
            <a:endParaRPr sz="2000" dirty="0">
              <a:solidFill>
                <a:srgbClr val="38761D"/>
              </a:solidFill>
            </a:endParaRPr>
          </a:p>
          <a:p>
            <a:pPr marL="0" lvl="0" indent="0" algn="l" rtl="0">
              <a:spcBef>
                <a:spcPts val="360"/>
              </a:spcBef>
              <a:spcAft>
                <a:spcPts val="0"/>
              </a:spcAft>
              <a:buNone/>
            </a:pPr>
            <a:r>
              <a:rPr lang="en-US" sz="2000" u="sng" dirty="0">
                <a:solidFill>
                  <a:schemeClr val="hlink"/>
                </a:solidFill>
                <a:hlinkClick r:id="rId3"/>
              </a:rPr>
              <a:t>https://docs.google.com/presentation/d/1h_h9lYQU7qDY-fi4tM0lxWDrG71he5djxuPmDsyO_9g/edit?usp=sharing</a:t>
            </a:r>
            <a:endParaRPr sz="2000" dirty="0">
              <a:solidFill>
                <a:srgbClr val="38761D"/>
              </a:solidFill>
            </a:endParaRPr>
          </a:p>
          <a:p>
            <a:pPr marL="0" lvl="0" indent="0" algn="l" rtl="0">
              <a:spcBef>
                <a:spcPts val="360"/>
              </a:spcBef>
              <a:spcAft>
                <a:spcPts val="0"/>
              </a:spcAft>
              <a:buNone/>
            </a:pPr>
            <a:endParaRPr sz="2000" dirty="0">
              <a:solidFill>
                <a:srgbClr val="38761D"/>
              </a:solidFill>
            </a:endParaRPr>
          </a:p>
          <a:p>
            <a:pPr marL="0" lvl="0" indent="0" algn="l" rtl="0">
              <a:spcBef>
                <a:spcPts val="360"/>
              </a:spcBef>
              <a:spcAft>
                <a:spcPts val="0"/>
              </a:spcAft>
              <a:buNone/>
            </a:pPr>
            <a:endParaRPr sz="2000" dirty="0">
              <a:solidFill>
                <a:srgbClr val="38761D"/>
              </a:solidFill>
            </a:endParaRPr>
          </a:p>
        </p:txBody>
      </p:sp>
      <p:sp>
        <p:nvSpPr>
          <p:cNvPr id="321" name="Google Shape;321;p50"/>
          <p:cNvSpPr txBox="1">
            <a:spLocks noGrp="1"/>
          </p:cNvSpPr>
          <p:nvPr>
            <p:ph type="title"/>
          </p:nvPr>
        </p:nvSpPr>
        <p:spPr>
          <a:xfrm>
            <a:off x="0" y="414325"/>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70C0"/>
                </a:solidFill>
              </a:rPr>
              <a:t>Student Activity:  Government’s Role in the Economy</a:t>
            </a:r>
            <a:endParaRPr dirty="0">
              <a:solidFill>
                <a:srgbClr val="0070C0"/>
              </a:solidFill>
            </a:endParaRPr>
          </a:p>
          <a:p>
            <a:pPr marL="0" lvl="0" indent="0" algn="ctr" rtl="0">
              <a:spcBef>
                <a:spcPts val="0"/>
              </a:spcBef>
              <a:spcAft>
                <a:spcPts val="0"/>
              </a:spcAft>
              <a:buNone/>
            </a:pPr>
            <a:r>
              <a:rPr lang="en-US" dirty="0">
                <a:solidFill>
                  <a:srgbClr val="0070C0"/>
                </a:solidFill>
              </a:rPr>
              <a:t>“Value Line”</a:t>
            </a:r>
            <a:endParaRPr dirty="0">
              <a:solidFill>
                <a:srgbClr val="0070C0"/>
              </a:solidFill>
            </a:endParaRPr>
          </a:p>
        </p:txBody>
      </p:sp>
      <p:pic>
        <p:nvPicPr>
          <p:cNvPr id="323" name="Google Shape;323;p50"/>
          <p:cNvPicPr preferRelativeResize="0"/>
          <p:nvPr/>
        </p:nvPicPr>
        <p:blipFill>
          <a:blip r:embed="rId4">
            <a:alphaModFix/>
          </a:blip>
          <a:stretch>
            <a:fillRect/>
          </a:stretch>
        </p:blipFill>
        <p:spPr>
          <a:xfrm>
            <a:off x="1894513" y="3081325"/>
            <a:ext cx="4770216" cy="358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137" name="Google Shape;137;p24"/>
          <p:cNvSpPr txBox="1"/>
          <p:nvPr/>
        </p:nvSpPr>
        <p:spPr>
          <a:xfrm>
            <a:off x="588955" y="2359260"/>
            <a:ext cx="8175171"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To earn your professional development certificate for this webinar, you must:</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Watch a minimum of 45-minutes and you will automatically receive a professional development </a:t>
            </a:r>
            <a:r>
              <a:rPr lang="en-US" sz="1800" b="1" dirty="0">
                <a:solidFill>
                  <a:srgbClr val="7A9900"/>
                </a:solidFill>
                <a:latin typeface="Arial"/>
                <a:ea typeface="Arial"/>
                <a:cs typeface="Arial"/>
                <a:sym typeface="Arial"/>
              </a:rPr>
              <a:t>certificate </a:t>
            </a:r>
            <a:r>
              <a:rPr lang="en-US" sz="1800" dirty="0">
                <a:solidFill>
                  <a:schemeClr val="dk1"/>
                </a:solidFill>
                <a:latin typeface="Arial"/>
                <a:ea typeface="Arial"/>
                <a:cs typeface="Arial"/>
                <a:sym typeface="Arial"/>
              </a:rPr>
              <a:t>via e-mail within 24 hours.</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Accessing resources: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You can now easily download presentations, lesson plan materials, and activities for each webinar from </a:t>
            </a:r>
            <a:r>
              <a:rPr lang="en-US" sz="1600" b="1" i="1" dirty="0">
                <a:solidFill>
                  <a:srgbClr val="005CB8"/>
                </a:solidFill>
                <a:latin typeface="Arial"/>
                <a:ea typeface="Arial"/>
                <a:cs typeface="Arial"/>
                <a:sym typeface="Arial"/>
                <a:hlinkClick r:id="rId3"/>
              </a:rPr>
              <a:t>EconEdLink.org/professional-development/</a:t>
            </a:r>
            <a:endParaRPr dirty="0"/>
          </a:p>
          <a:p>
            <a:pPr marL="0" marR="0" lvl="0" indent="0" algn="l" rtl="0">
              <a:spcBef>
                <a:spcPts val="0"/>
              </a:spcBef>
              <a:spcAft>
                <a:spcPts val="0"/>
              </a:spcAft>
              <a:buNone/>
            </a:pPr>
            <a:endParaRPr sz="1800" b="1" i="1" dirty="0">
              <a:solidFill>
                <a:srgbClr val="005CB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1"/>
          <p:cNvSpPr txBox="1">
            <a:spLocks noGrp="1"/>
          </p:cNvSpPr>
          <p:nvPr>
            <p:ph type="title"/>
          </p:nvPr>
        </p:nvSpPr>
        <p:spPr>
          <a:xfrm>
            <a:off x="457200" y="54768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Major Economic Systems Defined</a:t>
            </a:r>
            <a:endParaRPr sz="4000" dirty="0"/>
          </a:p>
        </p:txBody>
      </p:sp>
      <p:sp>
        <p:nvSpPr>
          <p:cNvPr id="330" name="Google Shape;330;p51"/>
          <p:cNvSpPr txBox="1">
            <a:spLocks noGrp="1"/>
          </p:cNvSpPr>
          <p:nvPr>
            <p:ph type="body" idx="1"/>
          </p:nvPr>
        </p:nvSpPr>
        <p:spPr>
          <a:xfrm>
            <a:off x="457200" y="1820908"/>
            <a:ext cx="8229600" cy="3779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2400" b="1" u="sng" dirty="0">
                <a:solidFill>
                  <a:schemeClr val="tx1"/>
                </a:solidFill>
                <a:latin typeface="Gill Sans"/>
                <a:ea typeface="Gill Sans"/>
                <a:cs typeface="Gill Sans"/>
                <a:sym typeface="Gill Sans"/>
              </a:rPr>
              <a:t>Traditional Economy:</a:t>
            </a:r>
            <a:r>
              <a:rPr lang="en-US" sz="2400" dirty="0">
                <a:solidFill>
                  <a:schemeClr val="tx1"/>
                </a:solidFill>
                <a:latin typeface="Gill Sans"/>
                <a:ea typeface="Gill Sans"/>
                <a:cs typeface="Gill Sans"/>
                <a:sym typeface="Gill Sans"/>
              </a:rPr>
              <a:t>  a system of production and allocation that depends on customs, history and honored beliefs and values.</a:t>
            </a:r>
            <a:endParaRPr sz="2400" dirty="0">
              <a:solidFill>
                <a:schemeClr val="tx1"/>
              </a:solidFill>
              <a:latin typeface="Gill Sans"/>
              <a:ea typeface="Gill Sans"/>
              <a:cs typeface="Gill Sans"/>
              <a:sym typeface="Gill Sans"/>
            </a:endParaRPr>
          </a:p>
          <a:p>
            <a:pPr marL="457200" lvl="0" indent="-381000" algn="l" rtl="0">
              <a:spcBef>
                <a:spcPts val="360"/>
              </a:spcBef>
              <a:spcAft>
                <a:spcPts val="0"/>
              </a:spcAft>
              <a:buClr>
                <a:srgbClr val="274E13"/>
              </a:buClr>
              <a:buSzPts val="2400"/>
              <a:buChar char="•"/>
            </a:pPr>
            <a:r>
              <a:rPr lang="en-US" sz="2400" dirty="0">
                <a:solidFill>
                  <a:schemeClr val="tx1"/>
                </a:solidFill>
                <a:latin typeface="Gill Sans"/>
                <a:ea typeface="Gill Sans"/>
                <a:cs typeface="Gill Sans"/>
                <a:sym typeface="Gill Sans"/>
              </a:rPr>
              <a:t>Characteristics:</a:t>
            </a:r>
            <a:endParaRPr sz="2400" dirty="0">
              <a:solidFill>
                <a:schemeClr val="tx1"/>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Little change or innovation</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High degree of craftsmanship</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Reliance on habit and ritual</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Strong gender roles</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Usually characterized by higher degrees of poverty, illiteracy, infant mortality and lower life expectancy.</a:t>
            </a:r>
            <a:endParaRPr sz="2400" dirty="0">
              <a:solidFill>
                <a:schemeClr val="accent3"/>
              </a:solidFill>
              <a:latin typeface="Gill Sans"/>
              <a:ea typeface="Gill Sans"/>
              <a:cs typeface="Gill Sans"/>
              <a:sym typeface="Gill Sans"/>
            </a:endParaRPr>
          </a:p>
          <a:p>
            <a:pPr marL="914400" lvl="1" indent="-381000" algn="l" rtl="0">
              <a:spcBef>
                <a:spcPts val="0"/>
              </a:spcBef>
              <a:spcAft>
                <a:spcPts val="0"/>
              </a:spcAft>
              <a:buClr>
                <a:srgbClr val="274E13"/>
              </a:buClr>
              <a:buSzPts val="2400"/>
              <a:buChar char="»"/>
            </a:pPr>
            <a:r>
              <a:rPr lang="en-US" sz="2400" dirty="0">
                <a:solidFill>
                  <a:schemeClr val="accent3"/>
                </a:solidFill>
                <a:latin typeface="Gill Sans"/>
                <a:ea typeface="Gill Sans"/>
                <a:cs typeface="Gill Sans"/>
                <a:sym typeface="Gill Sans"/>
              </a:rPr>
              <a:t>Typically utilized by subsistence-based societies </a:t>
            </a:r>
            <a:endParaRPr sz="2400" dirty="0">
              <a:solidFill>
                <a:schemeClr val="accent3"/>
              </a:solidFill>
              <a:latin typeface="Gill Sans"/>
              <a:ea typeface="Gill Sans"/>
              <a:cs typeface="Gill Sans"/>
              <a:sym typeface="Gill Sans"/>
            </a:endParaRPr>
          </a:p>
          <a:p>
            <a:pPr marL="0" lvl="0" indent="0" algn="l" rtl="0">
              <a:spcBef>
                <a:spcPts val="0"/>
              </a:spcBef>
              <a:spcAft>
                <a:spcPts val="1800"/>
              </a:spcAft>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2"/>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Examples of Traditional Economies</a:t>
            </a:r>
            <a:endParaRPr/>
          </a:p>
        </p:txBody>
      </p:sp>
      <p:sp>
        <p:nvSpPr>
          <p:cNvPr id="337" name="Google Shape;337;p52"/>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338" name="Google Shape;338;p52"/>
          <p:cNvPicPr preferRelativeResize="0"/>
          <p:nvPr/>
        </p:nvPicPr>
        <p:blipFill>
          <a:blip r:embed="rId3">
            <a:alphaModFix/>
          </a:blip>
          <a:stretch>
            <a:fillRect/>
          </a:stretch>
        </p:blipFill>
        <p:spPr>
          <a:xfrm>
            <a:off x="1238600" y="1371600"/>
            <a:ext cx="2975025" cy="2975025"/>
          </a:xfrm>
          <a:prstGeom prst="rect">
            <a:avLst/>
          </a:prstGeom>
          <a:noFill/>
          <a:ln>
            <a:noFill/>
          </a:ln>
        </p:spPr>
      </p:pic>
      <p:pic>
        <p:nvPicPr>
          <p:cNvPr id="339" name="Google Shape;339;p52"/>
          <p:cNvPicPr preferRelativeResize="0"/>
          <p:nvPr/>
        </p:nvPicPr>
        <p:blipFill>
          <a:blip r:embed="rId4">
            <a:alphaModFix/>
          </a:blip>
          <a:stretch>
            <a:fillRect/>
          </a:stretch>
        </p:blipFill>
        <p:spPr>
          <a:xfrm>
            <a:off x="4213625" y="1489638"/>
            <a:ext cx="4108425" cy="2738950"/>
          </a:xfrm>
          <a:prstGeom prst="rect">
            <a:avLst/>
          </a:prstGeom>
          <a:noFill/>
          <a:ln>
            <a:noFill/>
          </a:ln>
        </p:spPr>
      </p:pic>
      <p:pic>
        <p:nvPicPr>
          <p:cNvPr id="340" name="Google Shape;340;p52"/>
          <p:cNvPicPr preferRelativeResize="0"/>
          <p:nvPr/>
        </p:nvPicPr>
        <p:blipFill>
          <a:blip r:embed="rId5">
            <a:alphaModFix/>
          </a:blip>
          <a:stretch>
            <a:fillRect/>
          </a:stretch>
        </p:blipFill>
        <p:spPr>
          <a:xfrm>
            <a:off x="4468150" y="4228600"/>
            <a:ext cx="3599376" cy="2399574"/>
          </a:xfrm>
          <a:prstGeom prst="rect">
            <a:avLst/>
          </a:prstGeom>
          <a:noFill/>
          <a:ln>
            <a:noFill/>
          </a:ln>
        </p:spPr>
      </p:pic>
      <p:pic>
        <p:nvPicPr>
          <p:cNvPr id="341" name="Google Shape;341;p52"/>
          <p:cNvPicPr preferRelativeResize="0"/>
          <p:nvPr/>
        </p:nvPicPr>
        <p:blipFill>
          <a:blip r:embed="rId6">
            <a:alphaModFix/>
          </a:blip>
          <a:stretch>
            <a:fillRect/>
          </a:stretch>
        </p:blipFill>
        <p:spPr>
          <a:xfrm>
            <a:off x="546925" y="4228600"/>
            <a:ext cx="3921217" cy="22065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3"/>
          <p:cNvSpPr txBox="1">
            <a:spLocks noGrp="1"/>
          </p:cNvSpPr>
          <p:nvPr>
            <p:ph type="body" idx="1"/>
          </p:nvPr>
        </p:nvSpPr>
        <p:spPr>
          <a:xfrm>
            <a:off x="457200" y="1448275"/>
            <a:ext cx="7658100" cy="3961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dirty="0">
                <a:solidFill>
                  <a:schemeClr val="tx1"/>
                </a:solidFill>
              </a:rPr>
              <a:t>Note: Can be used for </a:t>
            </a:r>
            <a:r>
              <a:rPr lang="en-US" sz="2400" b="1" dirty="0">
                <a:solidFill>
                  <a:schemeClr val="tx1"/>
                </a:solidFill>
              </a:rPr>
              <a:t>think-pair-shares</a:t>
            </a:r>
            <a:r>
              <a:rPr lang="en-US" sz="2400" dirty="0">
                <a:solidFill>
                  <a:schemeClr val="tx1"/>
                </a:solidFill>
              </a:rPr>
              <a:t>, </a:t>
            </a:r>
            <a:r>
              <a:rPr lang="en-US" sz="2400" b="1" dirty="0">
                <a:solidFill>
                  <a:schemeClr val="tx1"/>
                </a:solidFill>
              </a:rPr>
              <a:t>polling questions</a:t>
            </a:r>
            <a:r>
              <a:rPr lang="en-US" sz="2400" dirty="0">
                <a:solidFill>
                  <a:schemeClr val="tx1"/>
                </a:solidFill>
              </a:rPr>
              <a:t> or </a:t>
            </a:r>
            <a:r>
              <a:rPr lang="en-US" sz="2400" b="1" dirty="0">
                <a:solidFill>
                  <a:schemeClr val="tx1"/>
                </a:solidFill>
              </a:rPr>
              <a:t>small group discussions</a:t>
            </a:r>
            <a:r>
              <a:rPr lang="en-US" sz="2400" dirty="0">
                <a:solidFill>
                  <a:schemeClr val="tx1"/>
                </a:solidFill>
              </a:rPr>
              <a:t>.</a:t>
            </a:r>
            <a:endParaRPr sz="2400" dirty="0">
              <a:solidFill>
                <a:schemeClr val="tx1"/>
              </a:solidFill>
            </a:endParaRPr>
          </a:p>
          <a:p>
            <a:pPr marL="0" lvl="0" indent="0" algn="l" rtl="0">
              <a:spcBef>
                <a:spcPts val="360"/>
              </a:spcBef>
              <a:spcAft>
                <a:spcPts val="0"/>
              </a:spcAft>
              <a:buNone/>
            </a:pP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What are some of the pros and cons of traditional economies?</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Do traditional economies choose a traditional economic system or are there barriers to change?</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Can you think of any “traditional” aspects of the U.S. economy?</a:t>
            </a:r>
            <a:endParaRPr sz="2400" dirty="0">
              <a:solidFill>
                <a:schemeClr val="tx1"/>
              </a:solidFill>
            </a:endParaRPr>
          </a:p>
          <a:p>
            <a:pPr marL="0" lvl="0" indent="0" algn="l" rtl="0">
              <a:spcBef>
                <a:spcPts val="360"/>
              </a:spcBef>
              <a:spcAft>
                <a:spcPts val="0"/>
              </a:spcAft>
              <a:buNone/>
            </a:pPr>
            <a:endParaRPr sz="2400" dirty="0">
              <a:solidFill>
                <a:srgbClr val="274E13"/>
              </a:solidFill>
            </a:endParaRPr>
          </a:p>
          <a:p>
            <a:pPr marL="0" lvl="0" indent="0" algn="ctr" rtl="0">
              <a:spcBef>
                <a:spcPts val="360"/>
              </a:spcBef>
              <a:spcAft>
                <a:spcPts val="0"/>
              </a:spcAft>
              <a:buNone/>
            </a:pPr>
            <a:r>
              <a:rPr lang="en-US" sz="2400" dirty="0">
                <a:solidFill>
                  <a:srgbClr val="669900"/>
                </a:solidFill>
              </a:rPr>
              <a:t>-Google Classroom Poll</a:t>
            </a:r>
            <a:endParaRPr sz="2400" dirty="0">
              <a:solidFill>
                <a:srgbClr val="669900"/>
              </a:solidFill>
            </a:endParaRPr>
          </a:p>
          <a:p>
            <a:pPr marL="0" lvl="0" indent="0" algn="ctr" rtl="0">
              <a:spcBef>
                <a:spcPts val="360"/>
              </a:spcBef>
              <a:spcAft>
                <a:spcPts val="0"/>
              </a:spcAft>
              <a:buNone/>
            </a:pPr>
            <a:r>
              <a:rPr lang="en-US" sz="2400" dirty="0">
                <a:solidFill>
                  <a:srgbClr val="669900"/>
                </a:solidFill>
              </a:rPr>
              <a:t>-</a:t>
            </a:r>
            <a:r>
              <a:rPr lang="en-US" sz="2400" u="sng" dirty="0">
                <a:solidFill>
                  <a:srgbClr val="669900"/>
                </a:solidFill>
                <a:hlinkClick r:id="rId3">
                  <a:extLst>
                    <a:ext uri="{A12FA001-AC4F-418D-AE19-62706E023703}">
                      <ahyp:hlinkClr xmlns:ahyp="http://schemas.microsoft.com/office/drawing/2018/hyperlinkcolor" val="tx"/>
                    </a:ext>
                  </a:extLst>
                </a:hlinkClick>
              </a:rPr>
              <a:t>www.polleverywhere.com</a:t>
            </a:r>
            <a:endParaRPr sz="2400" dirty="0">
              <a:solidFill>
                <a:srgbClr val="669900"/>
              </a:solidFill>
            </a:endParaRPr>
          </a:p>
          <a:p>
            <a:pPr marL="0" lvl="0" indent="0" algn="ctr" rtl="0">
              <a:spcBef>
                <a:spcPts val="360"/>
              </a:spcBef>
              <a:spcAft>
                <a:spcPts val="0"/>
              </a:spcAft>
              <a:buNone/>
            </a:pPr>
            <a:r>
              <a:rPr lang="en-US" sz="2400" dirty="0">
                <a:solidFill>
                  <a:srgbClr val="669900"/>
                </a:solidFill>
              </a:rPr>
              <a:t>-</a:t>
            </a:r>
            <a:r>
              <a:rPr lang="en-US" sz="2400" dirty="0" err="1">
                <a:solidFill>
                  <a:srgbClr val="669900"/>
                </a:solidFill>
              </a:rPr>
              <a:t>NearPod</a:t>
            </a:r>
            <a:r>
              <a:rPr lang="en-US" sz="2400" dirty="0">
                <a:solidFill>
                  <a:srgbClr val="669900"/>
                </a:solidFill>
              </a:rPr>
              <a:t> or </a:t>
            </a:r>
            <a:r>
              <a:rPr lang="en-US" sz="2400" dirty="0" err="1">
                <a:solidFill>
                  <a:srgbClr val="669900"/>
                </a:solidFill>
              </a:rPr>
              <a:t>PearDeck</a:t>
            </a:r>
            <a:r>
              <a:rPr lang="en-US" sz="2400" dirty="0">
                <a:solidFill>
                  <a:srgbClr val="669900"/>
                </a:solidFill>
              </a:rPr>
              <a:t> Poll</a:t>
            </a:r>
            <a:endParaRPr sz="2400" dirty="0">
              <a:solidFill>
                <a:srgbClr val="669900"/>
              </a:solidFill>
            </a:endParaRPr>
          </a:p>
          <a:p>
            <a:pPr marL="0" lvl="0" indent="0" algn="l" rtl="0">
              <a:spcBef>
                <a:spcPts val="360"/>
              </a:spcBef>
              <a:spcAft>
                <a:spcPts val="0"/>
              </a:spcAft>
              <a:buNone/>
            </a:pPr>
            <a:endParaRPr sz="2400" dirty="0">
              <a:solidFill>
                <a:srgbClr val="274E13"/>
              </a:solidFill>
            </a:endParaRPr>
          </a:p>
        </p:txBody>
      </p:sp>
      <p:sp>
        <p:nvSpPr>
          <p:cNvPr id="348" name="Google Shape;348;p53"/>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Traditional Economies - Questions to Consider</a:t>
            </a:r>
            <a:endParaRPr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body" idx="1"/>
          </p:nvPr>
        </p:nvSpPr>
        <p:spPr>
          <a:xfrm>
            <a:off x="457200" y="1533475"/>
            <a:ext cx="7658100" cy="3876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b="1" u="sng" dirty="0">
                <a:solidFill>
                  <a:schemeClr val="tx1"/>
                </a:solidFill>
              </a:rPr>
              <a:t>Command Economy:</a:t>
            </a:r>
            <a:r>
              <a:rPr lang="en-US" sz="2400" dirty="0">
                <a:solidFill>
                  <a:schemeClr val="tx1"/>
                </a:solidFill>
              </a:rPr>
              <a:t>  an economic system where the government dictates the means of production and distribution.</a:t>
            </a: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Characteristics:</a:t>
            </a:r>
            <a:endParaRPr sz="2400" dirty="0">
              <a:solidFill>
                <a:schemeClr val="tx1"/>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No private ownership of resources or property</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The government makes all decisions regarding production and distribution</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Usually associated with totalitarian political systems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Lack of basic human rights and freedoms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In theory: the elimination of social classes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High degree of specialization of labor</a:t>
            </a:r>
            <a:endParaRPr sz="2400" dirty="0">
              <a:solidFill>
                <a:srgbClr val="669900"/>
              </a:solidFill>
            </a:endParaRPr>
          </a:p>
        </p:txBody>
      </p:sp>
      <p:sp>
        <p:nvSpPr>
          <p:cNvPr id="356" name="Google Shape;356;p54"/>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rgbClr val="002060"/>
                </a:solidFill>
              </a:rPr>
              <a:t>Major Economic Systems Defined</a:t>
            </a:r>
            <a:endParaRPr dirty="0">
              <a:solidFill>
                <a:srgbClr val="00206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55"/>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pic>
        <p:nvPicPr>
          <p:cNvPr id="365" name="Google Shape;365;p55"/>
          <p:cNvPicPr preferRelativeResize="0"/>
          <p:nvPr/>
        </p:nvPicPr>
        <p:blipFill>
          <a:blip r:embed="rId3">
            <a:alphaModFix/>
          </a:blip>
          <a:stretch>
            <a:fillRect/>
          </a:stretch>
        </p:blipFill>
        <p:spPr>
          <a:xfrm>
            <a:off x="152400" y="3457375"/>
            <a:ext cx="3822976" cy="2867224"/>
          </a:xfrm>
          <a:prstGeom prst="rect">
            <a:avLst/>
          </a:prstGeom>
          <a:noFill/>
          <a:ln>
            <a:noFill/>
          </a:ln>
        </p:spPr>
      </p:pic>
      <p:pic>
        <p:nvPicPr>
          <p:cNvPr id="366" name="Google Shape;366;p55"/>
          <p:cNvPicPr preferRelativeResize="0"/>
          <p:nvPr/>
        </p:nvPicPr>
        <p:blipFill>
          <a:blip r:embed="rId4">
            <a:alphaModFix/>
          </a:blip>
          <a:stretch>
            <a:fillRect/>
          </a:stretch>
        </p:blipFill>
        <p:spPr>
          <a:xfrm>
            <a:off x="4989913" y="1699350"/>
            <a:ext cx="3696874" cy="2076600"/>
          </a:xfrm>
          <a:prstGeom prst="rect">
            <a:avLst/>
          </a:prstGeom>
          <a:noFill/>
          <a:ln>
            <a:noFill/>
          </a:ln>
        </p:spPr>
      </p:pic>
      <p:pic>
        <p:nvPicPr>
          <p:cNvPr id="367" name="Google Shape;367;p55"/>
          <p:cNvPicPr preferRelativeResize="0"/>
          <p:nvPr/>
        </p:nvPicPr>
        <p:blipFill>
          <a:blip r:embed="rId5">
            <a:alphaModFix/>
          </a:blip>
          <a:stretch>
            <a:fillRect/>
          </a:stretch>
        </p:blipFill>
        <p:spPr>
          <a:xfrm>
            <a:off x="3975376" y="4065051"/>
            <a:ext cx="2273025" cy="2273025"/>
          </a:xfrm>
          <a:prstGeom prst="rect">
            <a:avLst/>
          </a:prstGeom>
          <a:noFill/>
          <a:ln>
            <a:noFill/>
          </a:ln>
        </p:spPr>
      </p:pic>
      <p:pic>
        <p:nvPicPr>
          <p:cNvPr id="368" name="Google Shape;368;p55"/>
          <p:cNvPicPr preferRelativeResize="0"/>
          <p:nvPr/>
        </p:nvPicPr>
        <p:blipFill>
          <a:blip r:embed="rId6">
            <a:alphaModFix/>
          </a:blip>
          <a:stretch>
            <a:fillRect/>
          </a:stretch>
        </p:blipFill>
        <p:spPr>
          <a:xfrm>
            <a:off x="2932680" y="1410251"/>
            <a:ext cx="2057250" cy="2654798"/>
          </a:xfrm>
          <a:prstGeom prst="rect">
            <a:avLst/>
          </a:prstGeom>
          <a:noFill/>
          <a:ln>
            <a:noFill/>
          </a:ln>
        </p:spPr>
      </p:pic>
      <p:pic>
        <p:nvPicPr>
          <p:cNvPr id="369" name="Google Shape;369;p55"/>
          <p:cNvPicPr preferRelativeResize="0"/>
          <p:nvPr/>
        </p:nvPicPr>
        <p:blipFill>
          <a:blip r:embed="rId7">
            <a:alphaModFix/>
          </a:blip>
          <a:stretch>
            <a:fillRect/>
          </a:stretch>
        </p:blipFill>
        <p:spPr>
          <a:xfrm>
            <a:off x="6248393" y="3846613"/>
            <a:ext cx="1905000" cy="2559712"/>
          </a:xfrm>
          <a:prstGeom prst="rect">
            <a:avLst/>
          </a:prstGeom>
          <a:noFill/>
          <a:ln>
            <a:noFill/>
          </a:ln>
        </p:spPr>
      </p:pic>
      <p:pic>
        <p:nvPicPr>
          <p:cNvPr id="370" name="Google Shape;370;p55"/>
          <p:cNvPicPr preferRelativeResize="0"/>
          <p:nvPr/>
        </p:nvPicPr>
        <p:blipFill>
          <a:blip r:embed="rId8">
            <a:alphaModFix/>
          </a:blip>
          <a:stretch>
            <a:fillRect/>
          </a:stretch>
        </p:blipFill>
        <p:spPr>
          <a:xfrm>
            <a:off x="152400" y="1556705"/>
            <a:ext cx="2815400" cy="19006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6"/>
          <p:cNvSpPr txBox="1">
            <a:spLocks noGrp="1"/>
          </p:cNvSpPr>
          <p:nvPr>
            <p:ph type="body" idx="1"/>
          </p:nvPr>
        </p:nvSpPr>
        <p:spPr>
          <a:xfrm>
            <a:off x="457200" y="1448275"/>
            <a:ext cx="7658100" cy="3961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dirty="0">
                <a:solidFill>
                  <a:schemeClr val="tx1"/>
                </a:solidFill>
              </a:rPr>
              <a:t>Note: Can be used for </a:t>
            </a:r>
            <a:r>
              <a:rPr lang="en-US" sz="2400" b="1" dirty="0">
                <a:solidFill>
                  <a:schemeClr val="tx1"/>
                </a:solidFill>
              </a:rPr>
              <a:t>think-pair-shares</a:t>
            </a:r>
            <a:r>
              <a:rPr lang="en-US" sz="2400" dirty="0">
                <a:solidFill>
                  <a:schemeClr val="tx1"/>
                </a:solidFill>
              </a:rPr>
              <a:t>, </a:t>
            </a:r>
            <a:r>
              <a:rPr lang="en-US" sz="2400" b="1" dirty="0">
                <a:solidFill>
                  <a:schemeClr val="tx1"/>
                </a:solidFill>
              </a:rPr>
              <a:t>polling questions</a:t>
            </a:r>
            <a:r>
              <a:rPr lang="en-US" sz="2400" dirty="0">
                <a:solidFill>
                  <a:schemeClr val="tx1"/>
                </a:solidFill>
              </a:rPr>
              <a:t>, or </a:t>
            </a:r>
            <a:r>
              <a:rPr lang="en-US" sz="2400" b="1" dirty="0">
                <a:solidFill>
                  <a:schemeClr val="tx1"/>
                </a:solidFill>
              </a:rPr>
              <a:t>small group discussions</a:t>
            </a:r>
            <a:r>
              <a:rPr lang="en-US" sz="2400" dirty="0">
                <a:solidFill>
                  <a:schemeClr val="tx1"/>
                </a:solidFill>
              </a:rPr>
              <a:t>.</a:t>
            </a:r>
            <a:endParaRPr sz="2400" dirty="0">
              <a:solidFill>
                <a:schemeClr val="tx1"/>
              </a:solidFill>
            </a:endParaRPr>
          </a:p>
          <a:p>
            <a:pPr marL="0" lvl="0" indent="0" algn="l" rtl="0">
              <a:spcBef>
                <a:spcPts val="360"/>
              </a:spcBef>
              <a:spcAft>
                <a:spcPts val="0"/>
              </a:spcAft>
              <a:buNone/>
            </a:pP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What are some of the pros and cons of command economies?</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Why do command economies typically lead to a denial of human rights and freedom?</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Can you think of any “command” aspects of the U.S. economy?</a:t>
            </a:r>
            <a:endParaRPr sz="2400" dirty="0">
              <a:solidFill>
                <a:schemeClr val="tx1"/>
              </a:solidFill>
            </a:endParaRPr>
          </a:p>
        </p:txBody>
      </p:sp>
      <p:sp>
        <p:nvSpPr>
          <p:cNvPr id="377" name="Google Shape;377;p56"/>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Command Economies - Questions to Consider</a:t>
            </a:r>
            <a:endParaRPr dirty="0">
              <a:solidFill>
                <a:srgbClr val="00206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7"/>
          <p:cNvSpPr txBox="1">
            <a:spLocks noGrp="1"/>
          </p:cNvSpPr>
          <p:nvPr>
            <p:ph type="body" idx="1"/>
          </p:nvPr>
        </p:nvSpPr>
        <p:spPr>
          <a:xfrm>
            <a:off x="457200" y="1533475"/>
            <a:ext cx="7658100" cy="3876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b="1" u="sng" dirty="0">
                <a:solidFill>
                  <a:schemeClr val="tx1"/>
                </a:solidFill>
              </a:rPr>
              <a:t>Free Market Economy:</a:t>
            </a:r>
            <a:r>
              <a:rPr lang="en-US" sz="2400" dirty="0">
                <a:solidFill>
                  <a:schemeClr val="tx1"/>
                </a:solidFill>
              </a:rPr>
              <a:t>  a system that relies on the free exchange between buyers and sellers with little or no government intervention.</a:t>
            </a: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Characteristics:</a:t>
            </a:r>
            <a:endParaRPr sz="2400" dirty="0">
              <a:solidFill>
                <a:schemeClr val="tx1"/>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Constant change and innovation</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Prices and production dictated by supply and demand</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Prices act as “signals”</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Laissez Faire - hands off by the government</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Economic and political freedom</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Little security and predictability</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High degree of competition</a:t>
            </a:r>
            <a:endParaRPr sz="2400" dirty="0">
              <a:solidFill>
                <a:srgbClr val="669900"/>
              </a:solidFill>
            </a:endParaRPr>
          </a:p>
          <a:p>
            <a:pPr marL="914400" lvl="1" indent="-381000" algn="l" rtl="0">
              <a:spcBef>
                <a:spcPts val="0"/>
              </a:spcBef>
              <a:spcAft>
                <a:spcPts val="0"/>
              </a:spcAft>
              <a:buClr>
                <a:srgbClr val="274E13"/>
              </a:buClr>
              <a:buSzPts val="2400"/>
              <a:buChar char="»"/>
            </a:pPr>
            <a:r>
              <a:rPr lang="en-US" sz="2400" dirty="0">
                <a:solidFill>
                  <a:srgbClr val="669900"/>
                </a:solidFill>
              </a:rPr>
              <a:t>Private property ownership rights</a:t>
            </a:r>
            <a:endParaRPr sz="2400" dirty="0">
              <a:solidFill>
                <a:srgbClr val="669900"/>
              </a:solidFill>
            </a:endParaRPr>
          </a:p>
        </p:txBody>
      </p:sp>
      <p:sp>
        <p:nvSpPr>
          <p:cNvPr id="385" name="Google Shape;385;p57"/>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Major Economic Systems Defined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8"/>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Market Economy and “Circular Flow”</a:t>
            </a:r>
            <a:endParaRPr/>
          </a:p>
        </p:txBody>
      </p:sp>
      <p:sp>
        <p:nvSpPr>
          <p:cNvPr id="393" name="Google Shape;393;p58"/>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pic>
        <p:nvPicPr>
          <p:cNvPr id="394" name="Google Shape;394;p58"/>
          <p:cNvPicPr preferRelativeResize="0"/>
          <p:nvPr/>
        </p:nvPicPr>
        <p:blipFill>
          <a:blip r:embed="rId3">
            <a:alphaModFix/>
          </a:blip>
          <a:stretch>
            <a:fillRect/>
          </a:stretch>
        </p:blipFill>
        <p:spPr>
          <a:xfrm>
            <a:off x="787063" y="1579975"/>
            <a:ext cx="7569875" cy="3989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9"/>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Lesson Plan Idea:  Circular Flow Activity</a:t>
            </a:r>
            <a:endParaRPr/>
          </a:p>
        </p:txBody>
      </p:sp>
      <p:sp>
        <p:nvSpPr>
          <p:cNvPr id="401" name="Google Shape;401;p59"/>
          <p:cNvSpPr txBox="1">
            <a:spLocks noGrp="1"/>
          </p:cNvSpPr>
          <p:nvPr>
            <p:ph type="body" idx="2"/>
          </p:nvPr>
        </p:nvSpPr>
        <p:spPr>
          <a:xfrm>
            <a:off x="457200" y="1364737"/>
            <a:ext cx="8077200" cy="4722900"/>
          </a:xfrm>
          <a:prstGeom prst="rect">
            <a:avLst/>
          </a:prstGeom>
        </p:spPr>
        <p:txBody>
          <a:bodyPr spcFirstLastPara="1" wrap="square" lIns="91425" tIns="91425" rIns="91425" bIns="91425" anchor="t" anchorCtr="0">
            <a:noAutofit/>
          </a:bodyPr>
          <a:lstStyle/>
          <a:p>
            <a:pPr marL="457200" lvl="0" indent="-368300" algn="l" rtl="0">
              <a:spcBef>
                <a:spcPts val="360"/>
              </a:spcBef>
              <a:spcAft>
                <a:spcPts val="0"/>
              </a:spcAft>
              <a:buSzPts val="2200"/>
              <a:buChar char="•"/>
            </a:pPr>
            <a:r>
              <a:rPr lang="en-US" sz="2200" dirty="0"/>
              <a:t>Randomly choose two or three students to represent a “</a:t>
            </a:r>
            <a:r>
              <a:rPr lang="en-US" sz="2200" dirty="0">
                <a:highlight>
                  <a:srgbClr val="FFFF00"/>
                </a:highlight>
              </a:rPr>
              <a:t>firm</a:t>
            </a:r>
            <a:r>
              <a:rPr lang="en-US" sz="2200" dirty="0"/>
              <a:t>.” The rest of the class represents “</a:t>
            </a:r>
            <a:r>
              <a:rPr lang="en-US" sz="2200" dirty="0">
                <a:highlight>
                  <a:srgbClr val="FFFF00"/>
                </a:highlight>
              </a:rPr>
              <a:t>households</a:t>
            </a:r>
            <a:r>
              <a:rPr lang="en-US" sz="2200" dirty="0"/>
              <a:t>”</a:t>
            </a:r>
            <a:endParaRPr sz="2200" dirty="0"/>
          </a:p>
          <a:p>
            <a:pPr marL="457200" lvl="0" indent="-368300" algn="l" rtl="0">
              <a:spcBef>
                <a:spcPts val="0"/>
              </a:spcBef>
              <a:spcAft>
                <a:spcPts val="0"/>
              </a:spcAft>
              <a:buSzPts val="2200"/>
              <a:buChar char="•"/>
            </a:pPr>
            <a:r>
              <a:rPr lang="en-US" sz="2200" dirty="0"/>
              <a:t>The firms produce and sell a product such as pretzels and purchase labor.  The households produce and sell labor and purchase pretzels.</a:t>
            </a:r>
            <a:endParaRPr sz="2200" dirty="0"/>
          </a:p>
          <a:p>
            <a:pPr marL="457200" lvl="0" indent="-368300" algn="l" rtl="0">
              <a:spcBef>
                <a:spcPts val="0"/>
              </a:spcBef>
              <a:spcAft>
                <a:spcPts val="0"/>
              </a:spcAft>
              <a:buSzPts val="2200"/>
              <a:buChar char="•"/>
            </a:pPr>
            <a:r>
              <a:rPr lang="en-US" sz="2200" dirty="0"/>
              <a:t>Give the firm and the students who represent households some fake money.  The households purchase pretzels but in order to sell them the firm must purchase labor to deliver them to the households.  The price of the pretzels and the price of the labor are determined by free market forces of supply and demand.</a:t>
            </a:r>
            <a:endParaRPr sz="2200" dirty="0"/>
          </a:p>
          <a:p>
            <a:pPr marL="457200" lvl="0" indent="-368300" algn="l" rtl="0">
              <a:spcBef>
                <a:spcPts val="0"/>
              </a:spcBef>
              <a:spcAft>
                <a:spcPts val="0"/>
              </a:spcAft>
              <a:buSzPts val="2200"/>
              <a:buChar char="•"/>
            </a:pPr>
            <a:r>
              <a:rPr lang="en-US" sz="2200" dirty="0"/>
              <a:t>As long as households are purchasing money flows to firms which is used to purchase labor.</a:t>
            </a:r>
          </a:p>
          <a:p>
            <a:pPr marL="457200" lvl="0" indent="-368300" algn="l" rtl="0">
              <a:spcBef>
                <a:spcPts val="0"/>
              </a:spcBef>
              <a:spcAft>
                <a:spcPts val="0"/>
              </a:spcAft>
              <a:buSzPts val="2200"/>
              <a:buChar char="•"/>
            </a:pPr>
            <a:endParaRPr sz="2200" dirty="0"/>
          </a:p>
          <a:p>
            <a:pPr marL="88900" lvl="0" indent="0" algn="ctr" rtl="0">
              <a:spcBef>
                <a:spcPts val="0"/>
              </a:spcBef>
              <a:spcAft>
                <a:spcPts val="0"/>
              </a:spcAft>
              <a:buSzPts val="2200"/>
              <a:buNone/>
            </a:pPr>
            <a:r>
              <a:rPr lang="en-US" sz="2400" dirty="0">
                <a:solidFill>
                  <a:srgbClr val="669900"/>
                </a:solidFill>
              </a:rPr>
              <a:t>Take note of any factors that could lead to a slowdown (recession) of spending on either end and debrief.</a:t>
            </a:r>
            <a:endParaRPr sz="2400" dirty="0">
              <a:solidFill>
                <a:srgbClr val="6699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9" name="Google Shape;409;p60"/>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pic>
        <p:nvPicPr>
          <p:cNvPr id="410" name="Google Shape;410;p60"/>
          <p:cNvPicPr preferRelativeResize="0"/>
          <p:nvPr/>
        </p:nvPicPr>
        <p:blipFill>
          <a:blip r:embed="rId3">
            <a:alphaModFix/>
          </a:blip>
          <a:stretch>
            <a:fillRect/>
          </a:stretch>
        </p:blipFill>
        <p:spPr>
          <a:xfrm>
            <a:off x="589825" y="1921000"/>
            <a:ext cx="4334476" cy="2250600"/>
          </a:xfrm>
          <a:prstGeom prst="rect">
            <a:avLst/>
          </a:prstGeom>
          <a:noFill/>
          <a:ln>
            <a:noFill/>
          </a:ln>
        </p:spPr>
      </p:pic>
      <p:pic>
        <p:nvPicPr>
          <p:cNvPr id="411" name="Google Shape;411;p60"/>
          <p:cNvPicPr preferRelativeResize="0"/>
          <p:nvPr/>
        </p:nvPicPr>
        <p:blipFill>
          <a:blip r:embed="rId4">
            <a:alphaModFix/>
          </a:blip>
          <a:stretch>
            <a:fillRect/>
          </a:stretch>
        </p:blipFill>
        <p:spPr>
          <a:xfrm>
            <a:off x="4712275" y="1622314"/>
            <a:ext cx="3974526" cy="2663798"/>
          </a:xfrm>
          <a:prstGeom prst="rect">
            <a:avLst/>
          </a:prstGeom>
          <a:noFill/>
          <a:ln>
            <a:noFill/>
          </a:ln>
        </p:spPr>
      </p:pic>
      <p:pic>
        <p:nvPicPr>
          <p:cNvPr id="412" name="Google Shape;412;p60"/>
          <p:cNvPicPr preferRelativeResize="0"/>
          <p:nvPr/>
        </p:nvPicPr>
        <p:blipFill>
          <a:blip r:embed="rId5">
            <a:alphaModFix/>
          </a:blip>
          <a:stretch>
            <a:fillRect/>
          </a:stretch>
        </p:blipFill>
        <p:spPr>
          <a:xfrm>
            <a:off x="4345626" y="4286100"/>
            <a:ext cx="4341173" cy="2298268"/>
          </a:xfrm>
          <a:prstGeom prst="rect">
            <a:avLst/>
          </a:prstGeom>
          <a:noFill/>
          <a:ln>
            <a:noFill/>
          </a:ln>
        </p:spPr>
      </p:pic>
      <p:pic>
        <p:nvPicPr>
          <p:cNvPr id="413" name="Google Shape;413;p60"/>
          <p:cNvPicPr preferRelativeResize="0"/>
          <p:nvPr/>
        </p:nvPicPr>
        <p:blipFill>
          <a:blip r:embed="rId6">
            <a:alphaModFix/>
          </a:blip>
          <a:stretch>
            <a:fillRect/>
          </a:stretch>
        </p:blipFill>
        <p:spPr>
          <a:xfrm>
            <a:off x="430163" y="4064638"/>
            <a:ext cx="4161200" cy="274119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457200" y="85348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Agenda</a:t>
            </a:r>
            <a:endParaRPr sz="5000" b="1" dirty="0">
              <a:solidFill>
                <a:srgbClr val="005CB8"/>
              </a:solidFill>
              <a:latin typeface="Calibri"/>
              <a:ea typeface="Calibri"/>
              <a:cs typeface="Calibri"/>
              <a:sym typeface="Calibri"/>
            </a:endParaRPr>
          </a:p>
        </p:txBody>
      </p:sp>
      <p:sp>
        <p:nvSpPr>
          <p:cNvPr id="144" name="Google Shape;144;p25"/>
          <p:cNvSpPr txBox="1">
            <a:spLocks noGrp="1"/>
          </p:cNvSpPr>
          <p:nvPr>
            <p:ph type="body" idx="4294967295"/>
          </p:nvPr>
        </p:nvSpPr>
        <p:spPr>
          <a:xfrm>
            <a:off x="457200" y="1618866"/>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700" dirty="0"/>
          </a:p>
          <a:p>
            <a:pPr marL="342900" lvl="0" indent="-355600" algn="l" rtl="0">
              <a:spcBef>
                <a:spcPts val="0"/>
              </a:spcBef>
              <a:spcAft>
                <a:spcPts val="0"/>
              </a:spcAft>
              <a:buSzPts val="2700"/>
              <a:buChar char="•"/>
            </a:pPr>
            <a:r>
              <a:rPr lang="en-US" sz="2700" b="1" dirty="0">
                <a:solidFill>
                  <a:schemeClr val="accent3"/>
                </a:solidFill>
              </a:rPr>
              <a:t>Discuss</a:t>
            </a:r>
            <a:r>
              <a:rPr lang="en-US" sz="2700" dirty="0"/>
              <a:t> the concepts of resource allocation and economic systems as they relate to the AP Economics Curriculum.</a:t>
            </a:r>
          </a:p>
          <a:p>
            <a:pPr marL="342900" lvl="0" indent="-355600" algn="l" rtl="0">
              <a:spcBef>
                <a:spcPts val="0"/>
              </a:spcBef>
              <a:spcAft>
                <a:spcPts val="0"/>
              </a:spcAft>
              <a:buSzPts val="2700"/>
              <a:buChar char="•"/>
            </a:pPr>
            <a:endParaRPr sz="2700" dirty="0"/>
          </a:p>
          <a:p>
            <a:pPr marL="342900" lvl="0" indent="-355600" algn="l" rtl="0">
              <a:spcBef>
                <a:spcPts val="0"/>
              </a:spcBef>
              <a:spcAft>
                <a:spcPts val="0"/>
              </a:spcAft>
              <a:buSzPts val="2700"/>
              <a:buChar char="•"/>
            </a:pPr>
            <a:r>
              <a:rPr lang="en-US" sz="2700" b="1" dirty="0">
                <a:solidFill>
                  <a:schemeClr val="accent3"/>
                </a:solidFill>
              </a:rPr>
              <a:t>Explore</a:t>
            </a:r>
            <a:r>
              <a:rPr lang="en-US" sz="2700" dirty="0"/>
              <a:t> formative and summative assessment options and EdTech resources to maximize student understanding.</a:t>
            </a:r>
          </a:p>
          <a:p>
            <a:pPr marL="342900" lvl="0" indent="-355600" algn="l" rtl="0">
              <a:spcBef>
                <a:spcPts val="0"/>
              </a:spcBef>
              <a:spcAft>
                <a:spcPts val="0"/>
              </a:spcAft>
              <a:buSzPts val="2700"/>
              <a:buChar char="•"/>
            </a:pPr>
            <a:endParaRPr sz="2700" dirty="0"/>
          </a:p>
          <a:p>
            <a:pPr marL="342900" lvl="0" indent="-355600" algn="l" rtl="0">
              <a:spcBef>
                <a:spcPts val="0"/>
              </a:spcBef>
              <a:spcAft>
                <a:spcPts val="0"/>
              </a:spcAft>
              <a:buSzPts val="2700"/>
              <a:buChar char="•"/>
            </a:pPr>
            <a:r>
              <a:rPr lang="en-US" sz="2700" b="1" dirty="0">
                <a:solidFill>
                  <a:schemeClr val="accent3"/>
                </a:solidFill>
              </a:rPr>
              <a:t>Introduce</a:t>
            </a:r>
            <a:r>
              <a:rPr lang="en-US" sz="2700" dirty="0"/>
              <a:t> dynamic learning activities and lesson plans to reinforce content.</a:t>
            </a:r>
            <a:endParaRPr sz="2700" dirty="0"/>
          </a:p>
          <a:p>
            <a:pPr marL="0" lvl="0" indent="0" algn="l" rtl="0">
              <a:spcBef>
                <a:spcPts val="0"/>
              </a:spcBef>
              <a:spcAft>
                <a:spcPts val="0"/>
              </a:spcAft>
              <a:buNone/>
            </a:pPr>
            <a:endParaRPr sz="2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1"/>
          <p:cNvSpPr txBox="1">
            <a:spLocks noGrp="1"/>
          </p:cNvSpPr>
          <p:nvPr>
            <p:ph type="body" idx="1"/>
          </p:nvPr>
        </p:nvSpPr>
        <p:spPr>
          <a:xfrm>
            <a:off x="457200" y="1448275"/>
            <a:ext cx="7658100" cy="3961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dirty="0">
                <a:solidFill>
                  <a:schemeClr val="tx1"/>
                </a:solidFill>
              </a:rPr>
              <a:t>Note: Can be used for </a:t>
            </a:r>
            <a:r>
              <a:rPr lang="en-US" sz="2400" b="1" dirty="0">
                <a:solidFill>
                  <a:schemeClr val="tx1"/>
                </a:solidFill>
              </a:rPr>
              <a:t>think-pair-shares</a:t>
            </a:r>
            <a:r>
              <a:rPr lang="en-US" sz="2400" dirty="0">
                <a:solidFill>
                  <a:schemeClr val="tx1"/>
                </a:solidFill>
              </a:rPr>
              <a:t>, </a:t>
            </a:r>
            <a:r>
              <a:rPr lang="en-US" sz="2400" b="1" dirty="0">
                <a:solidFill>
                  <a:schemeClr val="tx1"/>
                </a:solidFill>
              </a:rPr>
              <a:t>polling questions</a:t>
            </a:r>
            <a:r>
              <a:rPr lang="en-US" sz="2400" dirty="0">
                <a:solidFill>
                  <a:schemeClr val="tx1"/>
                </a:solidFill>
              </a:rPr>
              <a:t> or </a:t>
            </a:r>
            <a:r>
              <a:rPr lang="en-US" sz="2400" b="1" dirty="0">
                <a:solidFill>
                  <a:schemeClr val="tx1"/>
                </a:solidFill>
              </a:rPr>
              <a:t>small group discussions</a:t>
            </a:r>
            <a:r>
              <a:rPr lang="en-US" sz="2400" dirty="0">
                <a:solidFill>
                  <a:schemeClr val="tx1"/>
                </a:solidFill>
              </a:rPr>
              <a:t>.</a:t>
            </a:r>
            <a:endParaRPr sz="2400" dirty="0">
              <a:solidFill>
                <a:schemeClr val="tx1"/>
              </a:solidFill>
            </a:endParaRPr>
          </a:p>
          <a:p>
            <a:pPr marL="0" lvl="0" indent="0" algn="l" rtl="0">
              <a:spcBef>
                <a:spcPts val="360"/>
              </a:spcBef>
              <a:spcAft>
                <a:spcPts val="0"/>
              </a:spcAft>
              <a:buNone/>
            </a:pPr>
            <a:endParaRPr sz="2400" dirty="0">
              <a:solidFill>
                <a:schemeClr val="tx1"/>
              </a:solidFill>
            </a:endParaRPr>
          </a:p>
          <a:p>
            <a:pPr marL="457200" lvl="0" indent="-381000" algn="l" rtl="0">
              <a:spcBef>
                <a:spcPts val="360"/>
              </a:spcBef>
              <a:spcAft>
                <a:spcPts val="0"/>
              </a:spcAft>
              <a:buClr>
                <a:srgbClr val="274E13"/>
              </a:buClr>
              <a:buSzPts val="2400"/>
              <a:buChar char="•"/>
            </a:pPr>
            <a:r>
              <a:rPr lang="en-US" sz="2400" dirty="0">
                <a:solidFill>
                  <a:schemeClr val="tx1"/>
                </a:solidFill>
              </a:rPr>
              <a:t>What are some of the pros and cons of market economies?</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Is competition more of a beneficial or harmful force in an economic system?</a:t>
            </a:r>
            <a:endParaRPr sz="2400" dirty="0">
              <a:solidFill>
                <a:schemeClr val="tx1"/>
              </a:solidFill>
            </a:endParaRPr>
          </a:p>
          <a:p>
            <a:pPr marL="457200" lvl="0" indent="-381000" algn="l" rtl="0">
              <a:spcBef>
                <a:spcPts val="0"/>
              </a:spcBef>
              <a:spcAft>
                <a:spcPts val="0"/>
              </a:spcAft>
              <a:buClr>
                <a:srgbClr val="274E13"/>
              </a:buClr>
              <a:buSzPts val="2400"/>
              <a:buChar char="•"/>
            </a:pPr>
            <a:r>
              <a:rPr lang="en-US" sz="2400" dirty="0">
                <a:solidFill>
                  <a:schemeClr val="tx1"/>
                </a:solidFill>
              </a:rPr>
              <a:t>Why do market systems sometimes lead to higher degrees of income inequality?  Is it worth it?</a:t>
            </a:r>
            <a:endParaRPr sz="2400" dirty="0">
              <a:solidFill>
                <a:schemeClr val="tx1"/>
              </a:solidFill>
            </a:endParaRPr>
          </a:p>
        </p:txBody>
      </p:sp>
      <p:sp>
        <p:nvSpPr>
          <p:cNvPr id="420" name="Google Shape;420;p61"/>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Market Economy - Questions to Consider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2"/>
          <p:cNvSpPr txBox="1">
            <a:spLocks noGrp="1"/>
          </p:cNvSpPr>
          <p:nvPr>
            <p:ph type="body" idx="1"/>
          </p:nvPr>
        </p:nvSpPr>
        <p:spPr>
          <a:xfrm>
            <a:off x="603200" y="1457425"/>
            <a:ext cx="7956900" cy="44709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rPr>
              <a:t>Divide students into teams of 5-6 students per group.</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Distribute a box of each type of pasta to each group:  </a:t>
            </a:r>
            <a:r>
              <a:rPr lang="en-US" sz="2400" b="1" dirty="0">
                <a:solidFill>
                  <a:schemeClr val="tx1"/>
                </a:solidFill>
              </a:rPr>
              <a:t>ditalini, rigatoni, ziti, penne</a:t>
            </a:r>
            <a:endParaRPr sz="2400" b="1"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Distribute a ruler, dental floss and a scissors to each group.</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Explain that they will compete to see </a:t>
            </a:r>
            <a:r>
              <a:rPr lang="en-US" sz="2400" b="1" dirty="0">
                <a:solidFill>
                  <a:schemeClr val="tx1"/>
                </a:solidFill>
              </a:rPr>
              <a:t>how much money they can make by producing necklaces </a:t>
            </a:r>
            <a:r>
              <a:rPr lang="en-US" sz="2400" dirty="0">
                <a:solidFill>
                  <a:schemeClr val="tx1"/>
                </a:solidFill>
              </a:rPr>
              <a:t>and bracelets out of pasta and dental floss by progressing through each economic system.</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Project the following or give as a handout:  </a:t>
            </a:r>
            <a:r>
              <a:rPr lang="en-US" sz="2400" u="sng" dirty="0">
                <a:solidFill>
                  <a:schemeClr val="hlink"/>
                </a:solidFill>
                <a:hlinkClick r:id="rId3"/>
              </a:rPr>
              <a:t>https://docs.google.com/document/d/1L4rMbcBefKi-EYvP-Mtt0VMaENigUW8-IR3wbMoEljw/edit?usp=sharing</a:t>
            </a: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428" name="Google Shape;428;p62"/>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002060"/>
                </a:solidFill>
              </a:rPr>
              <a:t>Lesson Plan Idea: Pasta Necklace Simulation</a:t>
            </a:r>
            <a:endParaRPr dirty="0">
              <a:solidFill>
                <a:srgbClr val="00206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3"/>
          <p:cNvSpPr txBox="1">
            <a:spLocks noGrp="1"/>
          </p:cNvSpPr>
          <p:nvPr>
            <p:ph type="body" idx="1"/>
          </p:nvPr>
        </p:nvSpPr>
        <p:spPr>
          <a:xfrm>
            <a:off x="603200" y="1457425"/>
            <a:ext cx="7956900" cy="44709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highlight>
                  <a:srgbClr val="FFFF00"/>
                </a:highlight>
              </a:rPr>
              <a:t>First round</a:t>
            </a:r>
            <a:r>
              <a:rPr lang="en-US" sz="2400" dirty="0">
                <a:solidFill>
                  <a:schemeClr val="tx1"/>
                </a:solidFill>
              </a:rPr>
              <a:t>:  15 minutes.  Each group MUST abide strictly to the rules for a </a:t>
            </a:r>
            <a:r>
              <a:rPr lang="en-US" sz="2400" b="1" u="sng" dirty="0">
                <a:solidFill>
                  <a:schemeClr val="tx1"/>
                </a:solidFill>
              </a:rPr>
              <a:t>traditional economy</a:t>
            </a:r>
            <a:r>
              <a:rPr lang="en-US" sz="2400" dirty="0">
                <a:solidFill>
                  <a:schemeClr val="tx1"/>
                </a:solidFill>
              </a:rPr>
              <a:t>.  At end of 15 mins. each group adds up the total production ($5 per bracelet completed)</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highlight>
                  <a:srgbClr val="FFFF00"/>
                </a:highlight>
              </a:rPr>
              <a:t>Second round</a:t>
            </a:r>
            <a:r>
              <a:rPr lang="en-US" sz="2400" dirty="0">
                <a:solidFill>
                  <a:schemeClr val="tx1"/>
                </a:solidFill>
              </a:rPr>
              <a:t>:  15 minutes.  Each group MUST abide strictly to the rules for a </a:t>
            </a:r>
            <a:r>
              <a:rPr lang="en-US" sz="2400" b="1" u="sng" dirty="0">
                <a:solidFill>
                  <a:schemeClr val="tx1"/>
                </a:solidFill>
              </a:rPr>
              <a:t>command economy</a:t>
            </a:r>
            <a:r>
              <a:rPr lang="en-US" sz="2400" dirty="0">
                <a:solidFill>
                  <a:schemeClr val="tx1"/>
                </a:solidFill>
              </a:rPr>
              <a:t>.  At end of 15 mins. each group adds up the total production ($50 for a quota of 5 necklaces)</a:t>
            </a: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highlight>
                  <a:srgbClr val="FFFF00"/>
                </a:highlight>
              </a:rPr>
              <a:t>Third round</a:t>
            </a:r>
            <a:r>
              <a:rPr lang="en-US" sz="2400" dirty="0">
                <a:solidFill>
                  <a:schemeClr val="tx1"/>
                </a:solidFill>
              </a:rPr>
              <a:t>: 15 minutes.  Each group </a:t>
            </a:r>
            <a:r>
              <a:rPr lang="en-US" sz="2400" dirty="0" err="1">
                <a:solidFill>
                  <a:schemeClr val="tx1"/>
                </a:solidFill>
              </a:rPr>
              <a:t>cqn</a:t>
            </a:r>
            <a:r>
              <a:rPr lang="en-US" sz="2400" dirty="0">
                <a:solidFill>
                  <a:schemeClr val="tx1"/>
                </a:solidFill>
              </a:rPr>
              <a:t> now produce any combination in any way according to the rules for a </a:t>
            </a:r>
            <a:r>
              <a:rPr lang="en-US" sz="2400" b="1" u="sng" dirty="0">
                <a:solidFill>
                  <a:schemeClr val="tx1"/>
                </a:solidFill>
              </a:rPr>
              <a:t>market economy</a:t>
            </a:r>
            <a:r>
              <a:rPr lang="en-US" sz="2400" dirty="0">
                <a:solidFill>
                  <a:schemeClr val="tx1"/>
                </a:solidFill>
              </a:rPr>
              <a:t>.  At end of 15 mins. each group adds up the total production ($5 per bracelet completed and $10 per necklace completed)</a:t>
            </a:r>
            <a:endParaRPr sz="2400" dirty="0">
              <a:solidFill>
                <a:schemeClr val="tx1"/>
              </a:solidFill>
            </a:endParaRPr>
          </a:p>
          <a:p>
            <a:pPr marL="76200" lvl="0" indent="0" algn="l" rtl="0">
              <a:spcBef>
                <a:spcPts val="0"/>
              </a:spcBef>
              <a:spcAft>
                <a:spcPts val="0"/>
              </a:spcAft>
              <a:buClr>
                <a:srgbClr val="38761D"/>
              </a:buClr>
              <a:buSzPts val="2400"/>
              <a:buNone/>
            </a:pPr>
            <a:r>
              <a:rPr lang="en-US" sz="1400" dirty="0">
                <a:solidFill>
                  <a:srgbClr val="38761D"/>
                </a:solidFill>
              </a:rPr>
              <a:t>NOTE:  See handout on previous page for rules.</a:t>
            </a:r>
            <a:endParaRPr sz="1400" dirty="0">
              <a:solidFill>
                <a:srgbClr val="38761D"/>
              </a:solidFill>
            </a:endParaRPr>
          </a:p>
          <a:p>
            <a:pPr marL="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436" name="Google Shape;436;p63"/>
          <p:cNvSpPr txBox="1">
            <a:spLocks noGrp="1"/>
          </p:cNvSpPr>
          <p:nvPr>
            <p:ph type="title"/>
          </p:nvPr>
        </p:nvSpPr>
        <p:spPr>
          <a:xfrm>
            <a:off x="91440" y="573488"/>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Lesson Plan Idea: Pasta Necklace Simulation Cont’d</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4"/>
          <p:cNvSpPr txBox="1">
            <a:spLocks noGrp="1"/>
          </p:cNvSpPr>
          <p:nvPr>
            <p:ph type="body" idx="1"/>
          </p:nvPr>
        </p:nvSpPr>
        <p:spPr>
          <a:xfrm>
            <a:off x="603200" y="1457425"/>
            <a:ext cx="7956900" cy="44709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rPr>
              <a:t>After three rounds groups add up total dollar amount of production.  The group with the most cumulative total after three rounds wins!</a:t>
            </a:r>
            <a:endParaRPr sz="2400" dirty="0">
              <a:solidFill>
                <a:schemeClr val="tx1"/>
              </a:solidFill>
            </a:endParaRPr>
          </a:p>
          <a:p>
            <a:pPr marL="76200" lvl="0" indent="0" algn="l" rtl="0">
              <a:spcBef>
                <a:spcPts val="0"/>
              </a:spcBef>
              <a:spcAft>
                <a:spcPts val="0"/>
              </a:spcAft>
              <a:buClr>
                <a:srgbClr val="38761D"/>
              </a:buClr>
              <a:buSzPts val="2400"/>
              <a:buNone/>
            </a:pPr>
            <a:endParaRPr lang="en-US" sz="2400" dirty="0">
              <a:solidFill>
                <a:schemeClr val="tx1"/>
              </a:solidFill>
            </a:endParaRPr>
          </a:p>
          <a:p>
            <a:pPr marL="76200" lvl="0" indent="0" algn="l" rtl="0">
              <a:spcBef>
                <a:spcPts val="0"/>
              </a:spcBef>
              <a:spcAft>
                <a:spcPts val="0"/>
              </a:spcAft>
              <a:buClr>
                <a:srgbClr val="38761D"/>
              </a:buClr>
              <a:buSzPts val="2400"/>
              <a:buNone/>
            </a:pPr>
            <a:r>
              <a:rPr lang="en-US" sz="2400" dirty="0">
                <a:solidFill>
                  <a:schemeClr val="tx1"/>
                </a:solidFill>
              </a:rPr>
              <a:t>Debrief with this organizer:</a:t>
            </a:r>
            <a:endParaRPr sz="2400" dirty="0">
              <a:solidFill>
                <a:schemeClr val="tx1"/>
              </a:solidFill>
            </a:endParaRPr>
          </a:p>
          <a:p>
            <a:pPr marL="457200" lvl="0" indent="0" algn="l" rtl="0">
              <a:spcBef>
                <a:spcPts val="360"/>
              </a:spcBef>
              <a:spcAft>
                <a:spcPts val="0"/>
              </a:spcAft>
              <a:buNone/>
            </a:pPr>
            <a:r>
              <a:rPr lang="en-US" sz="2400" u="sng" dirty="0">
                <a:solidFill>
                  <a:schemeClr val="hlink"/>
                </a:solidFill>
                <a:hlinkClick r:id="rId3"/>
              </a:rPr>
              <a:t>https://docs.google.com/document/d/1zzhBSBT7loN2FX5JvMUl3sGxgasCa9tDZcmWJgdrcrU/edit?usp=sharing</a:t>
            </a: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a:p>
            <a:pPr marL="0" lvl="0" indent="0" algn="l" rtl="0">
              <a:spcBef>
                <a:spcPts val="360"/>
              </a:spcBef>
              <a:spcAft>
                <a:spcPts val="0"/>
              </a:spcAft>
              <a:buNone/>
            </a:pPr>
            <a:endParaRPr sz="2400" dirty="0">
              <a:solidFill>
                <a:srgbClr val="38761D"/>
              </a:solidFill>
            </a:endParaRPr>
          </a:p>
          <a:p>
            <a:pPr marL="457200" lvl="0" indent="0" algn="l" rtl="0">
              <a:spcBef>
                <a:spcPts val="360"/>
              </a:spcBef>
              <a:spcAft>
                <a:spcPts val="0"/>
              </a:spcAft>
              <a:buNone/>
            </a:pPr>
            <a:endParaRPr sz="2400" dirty="0">
              <a:solidFill>
                <a:srgbClr val="38761D"/>
              </a:solidFill>
            </a:endParaRPr>
          </a:p>
        </p:txBody>
      </p:sp>
      <p:sp>
        <p:nvSpPr>
          <p:cNvPr id="444" name="Google Shape;444;p64"/>
          <p:cNvSpPr txBox="1">
            <a:spLocks noGrp="1"/>
          </p:cNvSpPr>
          <p:nvPr>
            <p:ph type="title"/>
          </p:nvPr>
        </p:nvSpPr>
        <p:spPr>
          <a:xfrm>
            <a:off x="80682" y="60395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Lesson Plan Idea: Pasta Necklace Simulation Cont’d</a:t>
            </a:r>
            <a:endParaRPr dirty="0"/>
          </a:p>
        </p:txBody>
      </p:sp>
      <p:sp>
        <p:nvSpPr>
          <p:cNvPr id="445" name="Google Shape;445;p64"/>
          <p:cNvSpPr txBox="1">
            <a:spLocks noGrp="1"/>
          </p:cNvSpPr>
          <p:nvPr>
            <p:ph type="sldNum" idx="12"/>
          </p:nvPr>
        </p:nvSpPr>
        <p:spPr>
          <a:xfrm>
            <a:off x="6553200" y="6477000"/>
            <a:ext cx="1905000" cy="4572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5"/>
          <p:cNvSpPr txBox="1">
            <a:spLocks noGrp="1"/>
          </p:cNvSpPr>
          <p:nvPr>
            <p:ph type="body" idx="1"/>
          </p:nvPr>
        </p:nvSpPr>
        <p:spPr>
          <a:xfrm>
            <a:off x="546375" y="1477700"/>
            <a:ext cx="7569000" cy="39324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400" b="1" u="sng" dirty="0">
                <a:solidFill>
                  <a:schemeClr val="tx1"/>
                </a:solidFill>
              </a:rPr>
              <a:t>Mixed Economy</a:t>
            </a:r>
            <a:r>
              <a:rPr lang="en-US" sz="2400" dirty="0">
                <a:solidFill>
                  <a:schemeClr val="tx1"/>
                </a:solidFill>
              </a:rPr>
              <a:t>:  an economic system that balances a free market with some degree of government control/ involvement.</a:t>
            </a:r>
          </a:p>
          <a:p>
            <a:pPr marL="342900" lvl="0" algn="l" rtl="0">
              <a:spcBef>
                <a:spcPts val="360"/>
              </a:spcBef>
              <a:spcAft>
                <a:spcPts val="0"/>
              </a:spcAft>
              <a:buClrTx/>
              <a:buFontTx/>
              <a:buChar char="•"/>
            </a:pPr>
            <a:r>
              <a:rPr lang="en-US" sz="2400" dirty="0">
                <a:solidFill>
                  <a:schemeClr val="tx1"/>
                </a:solidFill>
              </a:rPr>
              <a:t>Characteristics:</a:t>
            </a:r>
            <a:endParaRPr sz="2400" dirty="0">
              <a:solidFill>
                <a:schemeClr val="tx1"/>
              </a:solidFill>
            </a:endParaRPr>
          </a:p>
          <a:p>
            <a:pPr marL="914400" lvl="0" indent="-381000" algn="l" rtl="0">
              <a:spcBef>
                <a:spcPts val="360"/>
              </a:spcBef>
              <a:spcAft>
                <a:spcPts val="0"/>
              </a:spcAft>
              <a:buClr>
                <a:srgbClr val="274E13"/>
              </a:buClr>
              <a:buSzPts val="2400"/>
              <a:buFontTx/>
              <a:buChar char="»"/>
            </a:pPr>
            <a:r>
              <a:rPr lang="en-US" sz="2400" dirty="0">
                <a:solidFill>
                  <a:srgbClr val="669900"/>
                </a:solidFill>
              </a:rPr>
              <a:t>Most modern economies are “mixed” with some degree of government involvement</a:t>
            </a:r>
            <a:endParaRPr sz="2400" dirty="0">
              <a:solidFill>
                <a:srgbClr val="669900"/>
              </a:solidFill>
            </a:endParaRPr>
          </a:p>
          <a:p>
            <a:pPr marL="914400" lvl="0" indent="-381000" algn="l" rtl="0">
              <a:spcBef>
                <a:spcPts val="0"/>
              </a:spcBef>
              <a:spcAft>
                <a:spcPts val="0"/>
              </a:spcAft>
              <a:buClr>
                <a:srgbClr val="274E13"/>
              </a:buClr>
              <a:buSzPts val="2400"/>
              <a:buFontTx/>
              <a:buChar char="»"/>
            </a:pPr>
            <a:r>
              <a:rPr lang="en-US" sz="2400" dirty="0">
                <a:solidFill>
                  <a:srgbClr val="669900"/>
                </a:solidFill>
              </a:rPr>
              <a:t>Some economies lean more to the free market side and some lean more towards the “command” side</a:t>
            </a:r>
            <a:endParaRPr sz="2400" dirty="0">
              <a:solidFill>
                <a:srgbClr val="669900"/>
              </a:solidFill>
            </a:endParaRPr>
          </a:p>
          <a:p>
            <a:pPr marL="914400" lvl="0" indent="-381000" algn="l" rtl="0">
              <a:spcBef>
                <a:spcPts val="0"/>
              </a:spcBef>
              <a:spcAft>
                <a:spcPts val="0"/>
              </a:spcAft>
              <a:buClr>
                <a:srgbClr val="274E13"/>
              </a:buClr>
              <a:buSzPts val="2400"/>
              <a:buFontTx/>
              <a:buChar char="»"/>
            </a:pPr>
            <a:r>
              <a:rPr lang="en-US" sz="2400" dirty="0">
                <a:solidFill>
                  <a:srgbClr val="669900"/>
                </a:solidFill>
              </a:rPr>
              <a:t>Can you think of any examples of the “mixed” nature of the U.S. economy?</a:t>
            </a:r>
            <a:endParaRPr sz="2400" dirty="0">
              <a:solidFill>
                <a:srgbClr val="669900"/>
              </a:solidFill>
            </a:endParaRPr>
          </a:p>
        </p:txBody>
      </p:sp>
      <p:sp>
        <p:nvSpPr>
          <p:cNvPr id="452" name="Google Shape;452;p65"/>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Mixed Economies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6"/>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Circular Flow: Mixed Economy</a:t>
            </a:r>
            <a:endParaRPr/>
          </a:p>
        </p:txBody>
      </p:sp>
      <p:pic>
        <p:nvPicPr>
          <p:cNvPr id="461" name="Google Shape;461;p66"/>
          <p:cNvPicPr preferRelativeResize="0"/>
          <p:nvPr/>
        </p:nvPicPr>
        <p:blipFill>
          <a:blip r:embed="rId3">
            <a:alphaModFix/>
          </a:blip>
          <a:stretch>
            <a:fillRect/>
          </a:stretch>
        </p:blipFill>
        <p:spPr>
          <a:xfrm>
            <a:off x="967025" y="1219200"/>
            <a:ext cx="6967800" cy="5323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7"/>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Mixed Economy Continuum</a:t>
            </a:r>
            <a:endParaRPr/>
          </a:p>
        </p:txBody>
      </p:sp>
      <p:pic>
        <p:nvPicPr>
          <p:cNvPr id="469" name="Google Shape;469;p67"/>
          <p:cNvPicPr preferRelativeResize="0"/>
          <p:nvPr/>
        </p:nvPicPr>
        <p:blipFill>
          <a:blip r:embed="rId3">
            <a:alphaModFix/>
          </a:blip>
          <a:stretch>
            <a:fillRect/>
          </a:stretch>
        </p:blipFill>
        <p:spPr>
          <a:xfrm>
            <a:off x="152400" y="1371600"/>
            <a:ext cx="8743001" cy="2152125"/>
          </a:xfrm>
          <a:prstGeom prst="rect">
            <a:avLst/>
          </a:prstGeom>
          <a:noFill/>
          <a:ln>
            <a:noFill/>
          </a:ln>
        </p:spPr>
      </p:pic>
      <p:sp>
        <p:nvSpPr>
          <p:cNvPr id="470" name="Google Shape;470;p67"/>
          <p:cNvSpPr txBox="1"/>
          <p:nvPr/>
        </p:nvSpPr>
        <p:spPr>
          <a:xfrm>
            <a:off x="2036991" y="6248400"/>
            <a:ext cx="56079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chemeClr val="hlink"/>
                </a:solidFill>
                <a:hlinkClick r:id="rId4"/>
              </a:rPr>
              <a:t>https://www.statista.com/statistics/256965/worldwide-index-of-economic-freedom/</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8"/>
          <p:cNvSpPr txBox="1">
            <a:spLocks noGrp="1"/>
          </p:cNvSpPr>
          <p:nvPr>
            <p:ph type="title"/>
          </p:nvPr>
        </p:nvSpPr>
        <p:spPr>
          <a:xfrm>
            <a:off x="179450" y="46005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Economic Systems: History and Economic Thought</a:t>
            </a:r>
            <a:endParaRPr/>
          </a:p>
        </p:txBody>
      </p:sp>
      <p:sp>
        <p:nvSpPr>
          <p:cNvPr id="477" name="Google Shape;477;p68"/>
          <p:cNvSpPr txBox="1"/>
          <p:nvPr/>
        </p:nvSpPr>
        <p:spPr>
          <a:xfrm>
            <a:off x="512450" y="1177200"/>
            <a:ext cx="75636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u="sng" dirty="0">
                <a:solidFill>
                  <a:schemeClr val="hlink"/>
                </a:solidFill>
                <a:hlinkClick r:id="rId3"/>
              </a:rPr>
              <a:t>https://docs.google.com/document/d/1apuRTyUgrdCwDINUpnM_tf2fVuF7TE_l5Yjarj3cR4U/edit?usp=sharing</a:t>
            </a:r>
            <a:endParaRPr sz="2000" dirty="0"/>
          </a:p>
          <a:p>
            <a:pPr marL="0" lvl="0" indent="0" algn="l" rtl="0">
              <a:spcBef>
                <a:spcPts val="0"/>
              </a:spcBef>
              <a:spcAft>
                <a:spcPts val="0"/>
              </a:spcAft>
              <a:buNone/>
            </a:pPr>
            <a:endParaRPr sz="2000" dirty="0"/>
          </a:p>
        </p:txBody>
      </p:sp>
      <p:pic>
        <p:nvPicPr>
          <p:cNvPr id="478" name="Google Shape;478;p68"/>
          <p:cNvPicPr preferRelativeResize="0"/>
          <p:nvPr/>
        </p:nvPicPr>
        <p:blipFill>
          <a:blip r:embed="rId4">
            <a:alphaModFix/>
          </a:blip>
          <a:stretch>
            <a:fillRect/>
          </a:stretch>
        </p:blipFill>
        <p:spPr>
          <a:xfrm>
            <a:off x="179450" y="2561025"/>
            <a:ext cx="2582675" cy="3861100"/>
          </a:xfrm>
          <a:prstGeom prst="rect">
            <a:avLst/>
          </a:prstGeom>
          <a:noFill/>
          <a:ln>
            <a:noFill/>
          </a:ln>
        </p:spPr>
      </p:pic>
      <p:pic>
        <p:nvPicPr>
          <p:cNvPr id="479" name="Google Shape;479;p68"/>
          <p:cNvPicPr preferRelativeResize="0"/>
          <p:nvPr/>
        </p:nvPicPr>
        <p:blipFill>
          <a:blip r:embed="rId5">
            <a:alphaModFix/>
          </a:blip>
          <a:stretch>
            <a:fillRect/>
          </a:stretch>
        </p:blipFill>
        <p:spPr>
          <a:xfrm>
            <a:off x="2811825" y="2392950"/>
            <a:ext cx="2469750" cy="2894224"/>
          </a:xfrm>
          <a:prstGeom prst="rect">
            <a:avLst/>
          </a:prstGeom>
          <a:noFill/>
          <a:ln>
            <a:noFill/>
          </a:ln>
        </p:spPr>
      </p:pic>
      <p:pic>
        <p:nvPicPr>
          <p:cNvPr id="480" name="Google Shape;480;p68"/>
          <p:cNvPicPr preferRelativeResize="0"/>
          <p:nvPr/>
        </p:nvPicPr>
        <p:blipFill>
          <a:blip r:embed="rId6">
            <a:alphaModFix/>
          </a:blip>
          <a:stretch>
            <a:fillRect/>
          </a:stretch>
        </p:blipFill>
        <p:spPr>
          <a:xfrm>
            <a:off x="6018675" y="2392950"/>
            <a:ext cx="3032324" cy="2555816"/>
          </a:xfrm>
          <a:prstGeom prst="rect">
            <a:avLst/>
          </a:prstGeom>
          <a:noFill/>
          <a:ln>
            <a:noFill/>
          </a:ln>
        </p:spPr>
      </p:pic>
      <p:pic>
        <p:nvPicPr>
          <p:cNvPr id="481" name="Google Shape;481;p68"/>
          <p:cNvPicPr preferRelativeResize="0"/>
          <p:nvPr/>
        </p:nvPicPr>
        <p:blipFill>
          <a:blip r:embed="rId7">
            <a:alphaModFix/>
          </a:blip>
          <a:stretch>
            <a:fillRect/>
          </a:stretch>
        </p:blipFill>
        <p:spPr>
          <a:xfrm>
            <a:off x="5619713" y="4536025"/>
            <a:ext cx="2200275" cy="2209800"/>
          </a:xfrm>
          <a:prstGeom prst="rect">
            <a:avLst/>
          </a:prstGeom>
          <a:noFill/>
          <a:ln>
            <a:noFill/>
          </a:ln>
        </p:spPr>
      </p:pic>
      <p:pic>
        <p:nvPicPr>
          <p:cNvPr id="482" name="Google Shape;482;p68"/>
          <p:cNvPicPr preferRelativeResize="0"/>
          <p:nvPr/>
        </p:nvPicPr>
        <p:blipFill>
          <a:blip r:embed="rId8">
            <a:alphaModFix/>
          </a:blip>
          <a:stretch>
            <a:fillRect/>
          </a:stretch>
        </p:blipFill>
        <p:spPr>
          <a:xfrm>
            <a:off x="5098127" y="3745162"/>
            <a:ext cx="2076597" cy="28942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9"/>
          <p:cNvSpPr txBox="1">
            <a:spLocks noGrp="1"/>
          </p:cNvSpPr>
          <p:nvPr>
            <p:ph type="body" idx="1"/>
          </p:nvPr>
        </p:nvSpPr>
        <p:spPr>
          <a:xfrm>
            <a:off x="671525" y="1657350"/>
            <a:ext cx="7858200" cy="4057800"/>
          </a:xfrm>
          <a:prstGeom prst="rect">
            <a:avLst/>
          </a:prstGeom>
        </p:spPr>
        <p:txBody>
          <a:bodyPr spcFirstLastPara="1" wrap="square" lIns="91425" tIns="91425" rIns="91425" bIns="91425" anchor="t" anchorCtr="0">
            <a:noAutofit/>
          </a:bodyPr>
          <a:lstStyle/>
          <a:p>
            <a:pPr marL="457200" lvl="0" indent="-381000" algn="l" rtl="0">
              <a:spcBef>
                <a:spcPts val="360"/>
              </a:spcBef>
              <a:spcAft>
                <a:spcPts val="0"/>
              </a:spcAft>
              <a:buClr>
                <a:srgbClr val="38761D"/>
              </a:buClr>
              <a:buSzPts val="2400"/>
              <a:buChar char="•"/>
            </a:pPr>
            <a:r>
              <a:rPr lang="en-US" sz="2400" dirty="0">
                <a:solidFill>
                  <a:schemeClr val="tx1"/>
                </a:solidFill>
              </a:rPr>
              <a:t>In groups students choose a country.  They analyze that nation’s economic system using the following as a guide:  </a:t>
            </a:r>
            <a:r>
              <a:rPr lang="en-US" sz="2400" u="sng" dirty="0">
                <a:solidFill>
                  <a:schemeClr val="hlink"/>
                </a:solidFill>
                <a:hlinkClick r:id="rId3"/>
              </a:rPr>
              <a:t>https://docs.google.com/document/d/1pv556AbnbdIDWEB5nVZCC16By4_c-ElqVfOwowvs6kY/edit?usp=sharing</a:t>
            </a:r>
            <a:endParaRPr lang="en-US" sz="2400" u="sng" dirty="0">
              <a:solidFill>
                <a:schemeClr val="hlink"/>
              </a:solidFill>
            </a:endParaRPr>
          </a:p>
          <a:p>
            <a:pPr marL="457200" lvl="0" indent="-381000" algn="l" rtl="0">
              <a:spcBef>
                <a:spcPts val="360"/>
              </a:spcBef>
              <a:spcAft>
                <a:spcPts val="0"/>
              </a:spcAft>
              <a:buClr>
                <a:srgbClr val="38761D"/>
              </a:buClr>
              <a:buSzPts val="2400"/>
              <a:buChar char="•"/>
            </a:pPr>
            <a:endParaRPr sz="2400" dirty="0">
              <a:solidFill>
                <a:schemeClr val="tx1"/>
              </a:solidFill>
            </a:endParaRPr>
          </a:p>
          <a:p>
            <a:pPr marL="457200" lvl="0" indent="-381000" algn="l" rtl="0">
              <a:spcBef>
                <a:spcPts val="0"/>
              </a:spcBef>
              <a:spcAft>
                <a:spcPts val="0"/>
              </a:spcAft>
              <a:buClr>
                <a:srgbClr val="38761D"/>
              </a:buClr>
              <a:buSzPts val="2400"/>
              <a:buChar char="•"/>
            </a:pPr>
            <a:r>
              <a:rPr lang="en-US" sz="2400" dirty="0">
                <a:solidFill>
                  <a:schemeClr val="tx1"/>
                </a:solidFill>
              </a:rPr>
              <a:t>Students then participate in a “circle in a circle” jigsaw.</a:t>
            </a:r>
          </a:p>
          <a:p>
            <a:pPr marL="457200" lvl="0" indent="-381000" algn="l" rtl="0">
              <a:spcBef>
                <a:spcPts val="0"/>
              </a:spcBef>
              <a:spcAft>
                <a:spcPts val="0"/>
              </a:spcAft>
              <a:buClr>
                <a:srgbClr val="38761D"/>
              </a:buClr>
              <a:buSzPts val="2400"/>
              <a:buChar char="•"/>
            </a:pPr>
            <a:endParaRPr sz="2400" dirty="0">
              <a:solidFill>
                <a:schemeClr val="tx1"/>
              </a:solidFill>
            </a:endParaRPr>
          </a:p>
          <a:p>
            <a:pPr marL="457200" lvl="0" indent="0" algn="l" rtl="0">
              <a:spcBef>
                <a:spcPts val="360"/>
              </a:spcBef>
              <a:spcAft>
                <a:spcPts val="0"/>
              </a:spcAft>
              <a:buNone/>
            </a:pPr>
            <a:r>
              <a:rPr lang="en-US" sz="2400" dirty="0">
                <a:solidFill>
                  <a:schemeClr val="tx1"/>
                </a:solidFill>
              </a:rPr>
              <a:t>Directions on the next slide…</a:t>
            </a:r>
            <a:endParaRPr sz="2400" dirty="0">
              <a:solidFill>
                <a:schemeClr val="tx1"/>
              </a:solidFill>
            </a:endParaRPr>
          </a:p>
        </p:txBody>
      </p:sp>
      <p:sp>
        <p:nvSpPr>
          <p:cNvPr id="489" name="Google Shape;489;p69"/>
          <p:cNvSpPr txBox="1">
            <a:spLocks noGrp="1"/>
          </p:cNvSpPr>
          <p:nvPr>
            <p:ph type="title"/>
          </p:nvPr>
        </p:nvSpPr>
        <p:spPr>
          <a:xfrm>
            <a:off x="457200" y="395275"/>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Lesson Plan Idea: Economic System Research </a:t>
            </a:r>
            <a:endParaRPr dirty="0"/>
          </a:p>
          <a:p>
            <a:pPr marL="0" lvl="0" indent="0" algn="ctr" rtl="0">
              <a:spcBef>
                <a:spcPts val="0"/>
              </a:spcBef>
              <a:spcAft>
                <a:spcPts val="0"/>
              </a:spcAft>
              <a:buNone/>
            </a:pPr>
            <a:r>
              <a:rPr lang="en-US" dirty="0"/>
              <a:t>Jigsaw</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0"/>
          <p:cNvSpPr txBox="1">
            <a:spLocks noGrp="1"/>
          </p:cNvSpPr>
          <p:nvPr>
            <p:ph type="body" idx="1"/>
          </p:nvPr>
        </p:nvSpPr>
        <p:spPr>
          <a:xfrm>
            <a:off x="557200" y="1509700"/>
            <a:ext cx="7901100" cy="4505400"/>
          </a:xfrm>
          <a:prstGeom prst="rect">
            <a:avLst/>
          </a:prstGeom>
        </p:spPr>
        <p:txBody>
          <a:bodyPr spcFirstLastPara="1" wrap="square" lIns="91425" tIns="91425" rIns="91425" bIns="91425" anchor="t" anchorCtr="0">
            <a:noAutofit/>
          </a:bodyPr>
          <a:lstStyle/>
          <a:p>
            <a:pPr marL="457200" lvl="0" indent="-368300" algn="l" rtl="0">
              <a:spcBef>
                <a:spcPts val="360"/>
              </a:spcBef>
              <a:spcAft>
                <a:spcPts val="0"/>
              </a:spcAft>
              <a:buClr>
                <a:srgbClr val="38761D"/>
              </a:buClr>
              <a:buSzPts val="2200"/>
              <a:buChar char="•"/>
            </a:pPr>
            <a:r>
              <a:rPr lang="en-US" sz="2200" dirty="0">
                <a:solidFill>
                  <a:schemeClr val="tx1"/>
                </a:solidFill>
              </a:rPr>
              <a:t>Create an inner circle of the research groups and </a:t>
            </a:r>
            <a:r>
              <a:rPr lang="en-US" sz="2200" dirty="0" err="1">
                <a:solidFill>
                  <a:schemeClr val="tx1"/>
                </a:solidFill>
              </a:rPr>
              <a:t>and</a:t>
            </a:r>
            <a:r>
              <a:rPr lang="en-US" sz="2200" dirty="0">
                <a:solidFill>
                  <a:schemeClr val="tx1"/>
                </a:solidFill>
              </a:rPr>
              <a:t> a corresponding outer circle with the same number of groups.  For instance, three inner groups and a circle of three outer groups around them.</a:t>
            </a:r>
          </a:p>
          <a:p>
            <a:pPr marL="457200" lvl="0" indent="-368300" algn="l" rtl="0">
              <a:spcBef>
                <a:spcPts val="360"/>
              </a:spcBef>
              <a:spcAft>
                <a:spcPts val="0"/>
              </a:spcAft>
              <a:buClr>
                <a:srgbClr val="38761D"/>
              </a:buClr>
              <a:buSzPts val="2200"/>
              <a:buChar char="•"/>
            </a:pPr>
            <a:endParaRPr sz="2200" dirty="0">
              <a:solidFill>
                <a:schemeClr val="tx1"/>
              </a:solidFill>
            </a:endParaRPr>
          </a:p>
          <a:p>
            <a:pPr marL="457200" lvl="0" indent="-368300" algn="l" rtl="0">
              <a:spcBef>
                <a:spcPts val="0"/>
              </a:spcBef>
              <a:spcAft>
                <a:spcPts val="0"/>
              </a:spcAft>
              <a:buClr>
                <a:srgbClr val="38761D"/>
              </a:buClr>
              <a:buSzPts val="2200"/>
              <a:buChar char="•"/>
            </a:pPr>
            <a:r>
              <a:rPr lang="en-US" sz="2200" dirty="0">
                <a:solidFill>
                  <a:schemeClr val="tx1"/>
                </a:solidFill>
              </a:rPr>
              <a:t>Have the outer and inner groups face each other and give them 10 minutes to present their research to each other.  When ten minutes is up, have the outer group rotate so they face a new inner group.  Repeat the presentation process until all the groups have met up with each other.</a:t>
            </a:r>
            <a:endParaRPr sz="2200" dirty="0">
              <a:solidFill>
                <a:schemeClr val="tx1"/>
              </a:solidFill>
            </a:endParaRPr>
          </a:p>
          <a:p>
            <a:pPr marL="457200" lvl="0" indent="0" algn="l" rtl="0">
              <a:spcBef>
                <a:spcPts val="360"/>
              </a:spcBef>
              <a:spcAft>
                <a:spcPts val="0"/>
              </a:spcAft>
              <a:buNone/>
            </a:pPr>
            <a:endParaRPr sz="2200" dirty="0">
              <a:solidFill>
                <a:schemeClr val="tx1"/>
              </a:solidFill>
            </a:endParaRPr>
          </a:p>
          <a:p>
            <a:pPr marL="0" lvl="0" indent="0" algn="ctr" rtl="0">
              <a:spcBef>
                <a:spcPts val="360"/>
              </a:spcBef>
              <a:spcAft>
                <a:spcPts val="0"/>
              </a:spcAft>
              <a:buNone/>
            </a:pPr>
            <a:r>
              <a:rPr lang="en-US" sz="2200" dirty="0">
                <a:solidFill>
                  <a:srgbClr val="669900"/>
                </a:solidFill>
              </a:rPr>
              <a:t>Debrief with a whole group discussion and use big focusing questions as prompts.</a:t>
            </a:r>
            <a:endParaRPr sz="2200" dirty="0">
              <a:solidFill>
                <a:srgbClr val="669900"/>
              </a:solidFill>
            </a:endParaRPr>
          </a:p>
          <a:p>
            <a:pPr marL="0" lvl="0" indent="0" algn="l" rtl="0">
              <a:spcBef>
                <a:spcPts val="360"/>
              </a:spcBef>
              <a:spcAft>
                <a:spcPts val="0"/>
              </a:spcAft>
              <a:buNone/>
            </a:pPr>
            <a:endParaRPr dirty="0"/>
          </a:p>
        </p:txBody>
      </p:sp>
      <p:sp>
        <p:nvSpPr>
          <p:cNvPr id="497" name="Google Shape;497;p70"/>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Jigsaw Cont’d</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457200" y="82325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000" dirty="0"/>
              <a:t>Objectives</a:t>
            </a:r>
            <a:endParaRPr sz="5000" b="1" dirty="0"/>
          </a:p>
        </p:txBody>
      </p:sp>
      <p:sp>
        <p:nvSpPr>
          <p:cNvPr id="151" name="Google Shape;151;p26"/>
          <p:cNvSpPr txBox="1">
            <a:spLocks noGrp="1"/>
          </p:cNvSpPr>
          <p:nvPr>
            <p:ph type="body" idx="4294967295"/>
          </p:nvPr>
        </p:nvSpPr>
        <p:spPr>
          <a:xfrm>
            <a:off x="457200" y="1740707"/>
            <a:ext cx="8229600" cy="4175700"/>
          </a:xfrm>
          <a:prstGeom prst="rect">
            <a:avLst/>
          </a:prstGeom>
          <a:noFill/>
          <a:ln>
            <a:noFill/>
          </a:ln>
        </p:spPr>
        <p:txBody>
          <a:bodyPr spcFirstLastPara="1" wrap="square" lIns="91425" tIns="45700" rIns="91425" bIns="45700" anchor="t" anchorCtr="0">
            <a:noAutofit/>
          </a:bodyPr>
          <a:lstStyle/>
          <a:p>
            <a:pPr marL="342900" lvl="0" indent="-330200" algn="l" rtl="0">
              <a:spcBef>
                <a:spcPts val="0"/>
              </a:spcBef>
              <a:spcAft>
                <a:spcPts val="0"/>
              </a:spcAft>
              <a:buSzPts val="2600"/>
              <a:buChar char="•"/>
            </a:pPr>
            <a:r>
              <a:rPr lang="en-US" sz="2400" dirty="0"/>
              <a:t>To explore the major ways that </a:t>
            </a:r>
            <a:r>
              <a:rPr lang="en-US" sz="2400" dirty="0">
                <a:solidFill>
                  <a:schemeClr val="accent3"/>
                </a:solidFill>
              </a:rPr>
              <a:t>comparative economic systems allocate scarce resources</a:t>
            </a:r>
            <a:r>
              <a:rPr lang="en-US" sz="2400" dirty="0"/>
              <a:t>.</a:t>
            </a:r>
          </a:p>
          <a:p>
            <a:pPr marL="342900" lvl="0" indent="-330200" algn="l" rtl="0">
              <a:spcBef>
                <a:spcPts val="0"/>
              </a:spcBef>
              <a:spcAft>
                <a:spcPts val="0"/>
              </a:spcAft>
              <a:buSzPts val="2600"/>
              <a:buChar char="•"/>
            </a:pPr>
            <a:endParaRPr sz="2400" dirty="0"/>
          </a:p>
          <a:p>
            <a:pPr marL="342900" lvl="0" indent="-330200" algn="l" rtl="0">
              <a:spcBef>
                <a:spcPts val="0"/>
              </a:spcBef>
              <a:spcAft>
                <a:spcPts val="0"/>
              </a:spcAft>
              <a:buSzPts val="2600"/>
              <a:buChar char="•"/>
            </a:pPr>
            <a:r>
              <a:rPr lang="en-US" sz="2400" dirty="0"/>
              <a:t>To investigate resources to </a:t>
            </a:r>
            <a:r>
              <a:rPr lang="en-US" sz="2400" dirty="0">
                <a:solidFill>
                  <a:schemeClr val="accent3"/>
                </a:solidFill>
              </a:rPr>
              <a:t>construct digital formative and summative assessments </a:t>
            </a:r>
            <a:r>
              <a:rPr lang="en-US" sz="2400" dirty="0"/>
              <a:t>to reinforce learning and prepare for the AP test.</a:t>
            </a:r>
          </a:p>
          <a:p>
            <a:pPr marL="342900" lvl="0" indent="-330200" algn="l" rtl="0">
              <a:spcBef>
                <a:spcPts val="0"/>
              </a:spcBef>
              <a:spcAft>
                <a:spcPts val="0"/>
              </a:spcAft>
              <a:buSzPts val="2600"/>
              <a:buChar char="•"/>
            </a:pPr>
            <a:endParaRPr sz="2400" dirty="0"/>
          </a:p>
          <a:p>
            <a:pPr marL="342900" lvl="0" indent="-330200" algn="l" rtl="0">
              <a:spcBef>
                <a:spcPts val="0"/>
              </a:spcBef>
              <a:spcAft>
                <a:spcPts val="0"/>
              </a:spcAft>
              <a:buSzPts val="2600"/>
              <a:buChar char="•"/>
            </a:pPr>
            <a:r>
              <a:rPr lang="en-US" sz="2400" dirty="0"/>
              <a:t>To apply the concepts of comparative economic systems and resource allocation to </a:t>
            </a:r>
            <a:r>
              <a:rPr lang="en-US" sz="2400" dirty="0">
                <a:solidFill>
                  <a:schemeClr val="accent3"/>
                </a:solidFill>
              </a:rPr>
              <a:t>real world national and international examples</a:t>
            </a:r>
            <a:r>
              <a:rPr lang="en-US" sz="2400" dirty="0"/>
              <a:t>.</a:t>
            </a:r>
          </a:p>
          <a:p>
            <a:pPr marL="342900" lvl="0" indent="-330200" algn="l" rtl="0">
              <a:spcBef>
                <a:spcPts val="0"/>
              </a:spcBef>
              <a:spcAft>
                <a:spcPts val="0"/>
              </a:spcAft>
              <a:buSzPts val="2600"/>
              <a:buChar char="•"/>
            </a:pPr>
            <a:endParaRPr sz="2400" dirty="0"/>
          </a:p>
          <a:p>
            <a:pPr marL="342900" lvl="0" indent="-349250" algn="l" rtl="0">
              <a:spcBef>
                <a:spcPts val="0"/>
              </a:spcBef>
              <a:spcAft>
                <a:spcPts val="0"/>
              </a:spcAft>
              <a:buSzPts val="2600"/>
              <a:buChar char="•"/>
            </a:pPr>
            <a:r>
              <a:rPr lang="en-US" sz="2400" dirty="0"/>
              <a:t>To introduce dynamic </a:t>
            </a:r>
            <a:r>
              <a:rPr lang="en-US" sz="2400" dirty="0">
                <a:solidFill>
                  <a:schemeClr val="accent3"/>
                </a:solidFill>
              </a:rPr>
              <a:t>learning activities and project ideas </a:t>
            </a:r>
            <a:r>
              <a:rPr lang="en-US" sz="2400" dirty="0"/>
              <a:t>to engage the students.</a:t>
            </a:r>
            <a:endParaRPr sz="24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 calcmode="lin" valueType="num">
                                      <p:cBhvr additive="base">
                                        <p:cTn id="7" dur="500"/>
                                        <p:tgtEl>
                                          <p:spTgt spid="1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1">
                                            <p:txEl>
                                              <p:pRg st="2" end="2"/>
                                            </p:txEl>
                                          </p:spTgt>
                                        </p:tgtEl>
                                        <p:attrNameLst>
                                          <p:attrName>style.visibility</p:attrName>
                                        </p:attrNameLst>
                                      </p:cBhvr>
                                      <p:to>
                                        <p:strVal val="visible"/>
                                      </p:to>
                                    </p:set>
                                    <p:anim calcmode="lin" valueType="num">
                                      <p:cBhvr additive="base">
                                        <p:cTn id="12" dur="500"/>
                                        <p:tgtEl>
                                          <p:spTgt spid="1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1">
                                            <p:txEl>
                                              <p:pRg st="4" end="4"/>
                                            </p:txEl>
                                          </p:spTgt>
                                        </p:tgtEl>
                                        <p:attrNameLst>
                                          <p:attrName>style.visibility</p:attrName>
                                        </p:attrNameLst>
                                      </p:cBhvr>
                                      <p:to>
                                        <p:strVal val="visible"/>
                                      </p:to>
                                    </p:set>
                                    <p:anim calcmode="lin" valueType="num">
                                      <p:cBhvr additive="base">
                                        <p:cTn id="17" dur="500"/>
                                        <p:tgtEl>
                                          <p:spTgt spid="1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1">
                                            <p:txEl>
                                              <p:pRg st="6" end="6"/>
                                            </p:txEl>
                                          </p:spTgt>
                                        </p:tgtEl>
                                        <p:attrNameLst>
                                          <p:attrName>style.visibility</p:attrName>
                                        </p:attrNameLst>
                                      </p:cBhvr>
                                      <p:to>
                                        <p:strVal val="visible"/>
                                      </p:to>
                                    </p:set>
                                    <p:anim calcmode="lin" valueType="num">
                                      <p:cBhvr additive="base">
                                        <p:cTn id="22" dur="500"/>
                                        <p:tgtEl>
                                          <p:spTgt spid="15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1"/>
          <p:cNvSpPr txBox="1">
            <a:spLocks noGrp="1"/>
          </p:cNvSpPr>
          <p:nvPr>
            <p:ph type="body" idx="1"/>
          </p:nvPr>
        </p:nvSpPr>
        <p:spPr>
          <a:xfrm>
            <a:off x="320900" y="1752600"/>
            <a:ext cx="4993800" cy="3657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u="sng" dirty="0">
                <a:solidFill>
                  <a:schemeClr val="hlink"/>
                </a:solidFill>
                <a:latin typeface="Arial"/>
                <a:ea typeface="Arial"/>
                <a:cs typeface="Arial"/>
                <a:sym typeface="Arial"/>
                <a:hlinkClick r:id="rId3"/>
              </a:rPr>
              <a:t>https://www.usnews.com/news/best-countries/quality-of-life-rankings</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a:p>
            <a:pPr marL="457200" lvl="0" indent="-381000" algn="l" rtl="0">
              <a:spcBef>
                <a:spcPts val="360"/>
              </a:spcBef>
              <a:spcAft>
                <a:spcPts val="0"/>
              </a:spcAft>
              <a:buSzPts val="2400"/>
              <a:buChar char="•"/>
            </a:pPr>
            <a:r>
              <a:rPr lang="en-US" sz="2400" dirty="0"/>
              <a:t>Have students choose a nation on the list and summarize the major indicators to share with the class.</a:t>
            </a:r>
          </a:p>
          <a:p>
            <a:pPr marL="457200" lvl="0" indent="-381000" algn="l" rtl="0">
              <a:spcBef>
                <a:spcPts val="360"/>
              </a:spcBef>
              <a:spcAft>
                <a:spcPts val="0"/>
              </a:spcAft>
              <a:buSzPts val="2400"/>
              <a:buChar char="•"/>
            </a:pPr>
            <a:endParaRPr sz="2400" dirty="0"/>
          </a:p>
          <a:p>
            <a:pPr marL="457200" lvl="0" indent="-381000" algn="l" rtl="0">
              <a:spcBef>
                <a:spcPts val="0"/>
              </a:spcBef>
              <a:spcAft>
                <a:spcPts val="0"/>
              </a:spcAft>
              <a:buSzPts val="2400"/>
              <a:buChar char="•"/>
            </a:pPr>
            <a:r>
              <a:rPr lang="en-US" sz="2400" dirty="0"/>
              <a:t>Students can act as “representatives” and present why their nation has the highest quality of life.</a:t>
            </a:r>
            <a:endParaRPr sz="2400" dirty="0"/>
          </a:p>
        </p:txBody>
      </p:sp>
      <p:sp>
        <p:nvSpPr>
          <p:cNvPr id="505" name="Google Shape;505;p71"/>
          <p:cNvSpPr txBox="1">
            <a:spLocks noGrp="1"/>
          </p:cNvSpPr>
          <p:nvPr>
            <p:ph type="title"/>
          </p:nvPr>
        </p:nvSpPr>
        <p:spPr>
          <a:xfrm>
            <a:off x="457200" y="382372"/>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Variation on Lesson:</a:t>
            </a:r>
            <a:endParaRPr dirty="0"/>
          </a:p>
          <a:p>
            <a:pPr marL="0" lvl="0" indent="0" algn="l" rtl="0">
              <a:spcBef>
                <a:spcPts val="0"/>
              </a:spcBef>
              <a:spcAft>
                <a:spcPts val="0"/>
              </a:spcAft>
              <a:buNone/>
            </a:pPr>
            <a:r>
              <a:rPr lang="en-US" dirty="0"/>
              <a:t>Economic Systems and Quality of Life</a:t>
            </a:r>
            <a:endParaRPr dirty="0"/>
          </a:p>
        </p:txBody>
      </p:sp>
      <p:pic>
        <p:nvPicPr>
          <p:cNvPr id="507" name="Google Shape;507;p71"/>
          <p:cNvPicPr preferRelativeResize="0"/>
          <p:nvPr/>
        </p:nvPicPr>
        <p:blipFill>
          <a:blip r:embed="rId4">
            <a:alphaModFix/>
          </a:blip>
          <a:stretch>
            <a:fillRect/>
          </a:stretch>
        </p:blipFill>
        <p:spPr>
          <a:xfrm>
            <a:off x="5481475" y="2386025"/>
            <a:ext cx="3524400" cy="31793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2"/>
          <p:cNvSpPr txBox="1">
            <a:spLocks noGrp="1"/>
          </p:cNvSpPr>
          <p:nvPr>
            <p:ph type="body" idx="1"/>
          </p:nvPr>
        </p:nvSpPr>
        <p:spPr>
          <a:xfrm>
            <a:off x="457200" y="1496900"/>
            <a:ext cx="8110500" cy="44865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2200" dirty="0">
                <a:solidFill>
                  <a:srgbClr val="669900"/>
                </a:solidFill>
              </a:rPr>
              <a:t>The Island Game:  </a:t>
            </a:r>
            <a:r>
              <a:rPr lang="en-US" sz="2200" u="sng" dirty="0">
                <a:solidFill>
                  <a:schemeClr val="hlink"/>
                </a:solidFill>
                <a:hlinkClick r:id="rId3"/>
              </a:rPr>
              <a:t>http://hrlibrary.umn.edu/edumat/sustecon/others/islandgame.htm</a:t>
            </a:r>
            <a:endParaRPr sz="2200" dirty="0">
              <a:solidFill>
                <a:srgbClr val="38761D"/>
              </a:solidFill>
            </a:endParaRPr>
          </a:p>
          <a:p>
            <a:pPr marL="0" lvl="0" indent="0" algn="l" rtl="0">
              <a:spcBef>
                <a:spcPts val="360"/>
              </a:spcBef>
              <a:spcAft>
                <a:spcPts val="0"/>
              </a:spcAft>
              <a:buNone/>
            </a:pPr>
            <a:endParaRPr sz="2200" dirty="0">
              <a:solidFill>
                <a:srgbClr val="38761D"/>
              </a:solidFill>
            </a:endParaRPr>
          </a:p>
          <a:p>
            <a:pPr marL="0" lvl="0" indent="0" algn="l" rtl="0">
              <a:spcBef>
                <a:spcPts val="360"/>
              </a:spcBef>
              <a:spcAft>
                <a:spcPts val="0"/>
              </a:spcAft>
              <a:buNone/>
            </a:pPr>
            <a:r>
              <a:rPr lang="en-US" sz="2200" dirty="0">
                <a:solidFill>
                  <a:srgbClr val="669900"/>
                </a:solidFill>
              </a:rPr>
              <a:t>Federal Reserve Bank of St Louis:  </a:t>
            </a:r>
            <a:r>
              <a:rPr lang="en-US" sz="2200" u="sng" dirty="0">
                <a:solidFill>
                  <a:schemeClr val="hlink"/>
                </a:solidFill>
                <a:hlinkClick r:id="rId4"/>
              </a:rPr>
              <a:t>https://www.frbatlanta.org/education/publications/extra-credit/2015/fall/lessons-and-activities/high-school/basic-economic-concepts/economic-systems-infographic-activity</a:t>
            </a:r>
            <a:endParaRPr sz="2200" dirty="0">
              <a:solidFill>
                <a:srgbClr val="38761D"/>
              </a:solidFill>
            </a:endParaRPr>
          </a:p>
          <a:p>
            <a:pPr marL="0" lvl="0" indent="0" algn="l" rtl="0">
              <a:spcBef>
                <a:spcPts val="360"/>
              </a:spcBef>
              <a:spcAft>
                <a:spcPts val="0"/>
              </a:spcAft>
              <a:buNone/>
            </a:pPr>
            <a:endParaRPr sz="2200" dirty="0">
              <a:solidFill>
                <a:srgbClr val="38761D"/>
              </a:solidFill>
            </a:endParaRPr>
          </a:p>
          <a:p>
            <a:pPr marL="0" lvl="0" indent="0" algn="l" rtl="0">
              <a:spcBef>
                <a:spcPts val="360"/>
              </a:spcBef>
              <a:spcAft>
                <a:spcPts val="0"/>
              </a:spcAft>
              <a:buNone/>
            </a:pPr>
            <a:endParaRPr sz="2200" dirty="0">
              <a:solidFill>
                <a:srgbClr val="38761D"/>
              </a:solidFill>
            </a:endParaRPr>
          </a:p>
        </p:txBody>
      </p:sp>
      <p:sp>
        <p:nvSpPr>
          <p:cNvPr id="514" name="Google Shape;514;p72"/>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Other Lesson Plan Ideas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3"/>
          <p:cNvSpPr txBox="1">
            <a:spLocks noGrp="1"/>
          </p:cNvSpPr>
          <p:nvPr>
            <p:ph type="body" idx="1"/>
          </p:nvPr>
        </p:nvSpPr>
        <p:spPr>
          <a:xfrm>
            <a:off x="1028700" y="1752600"/>
            <a:ext cx="7086600" cy="3657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3700">
                <a:solidFill>
                  <a:srgbClr val="274E13"/>
                </a:solidFill>
              </a:rPr>
              <a:t>Socrative.com</a:t>
            </a:r>
            <a:endParaRPr sz="3700">
              <a:solidFill>
                <a:srgbClr val="274E13"/>
              </a:solidFill>
            </a:endParaRPr>
          </a:p>
          <a:p>
            <a:pPr marL="0" lvl="0" indent="0" algn="l" rtl="0">
              <a:spcBef>
                <a:spcPts val="360"/>
              </a:spcBef>
              <a:spcAft>
                <a:spcPts val="0"/>
              </a:spcAft>
              <a:buNone/>
            </a:pPr>
            <a:endParaRPr sz="3700">
              <a:solidFill>
                <a:srgbClr val="274E13"/>
              </a:solidFill>
            </a:endParaRPr>
          </a:p>
          <a:p>
            <a:pPr marL="0" lvl="0" indent="0" algn="l" rtl="0">
              <a:spcBef>
                <a:spcPts val="360"/>
              </a:spcBef>
              <a:spcAft>
                <a:spcPts val="0"/>
              </a:spcAft>
              <a:buNone/>
            </a:pPr>
            <a:r>
              <a:rPr lang="en-US" sz="3700">
                <a:solidFill>
                  <a:srgbClr val="274E13"/>
                </a:solidFill>
              </a:rPr>
              <a:t>Room Name: Opderbeck</a:t>
            </a:r>
            <a:endParaRPr sz="3700">
              <a:solidFill>
                <a:srgbClr val="274E13"/>
              </a:solidFill>
            </a:endParaRPr>
          </a:p>
        </p:txBody>
      </p:sp>
      <p:sp>
        <p:nvSpPr>
          <p:cNvPr id="521" name="Google Shape;521;p73"/>
          <p:cNvSpPr txBox="1">
            <a:spLocks noGrp="1"/>
          </p:cNvSpPr>
          <p:nvPr>
            <p:ph type="title"/>
          </p:nvPr>
        </p:nvSpPr>
        <p:spPr>
          <a:xfrm>
            <a:off x="457200" y="609600"/>
            <a:ext cx="8229600" cy="60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Review Questions - Socrative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4"/>
          <p:cNvSpPr txBox="1">
            <a:spLocks noGrp="1"/>
          </p:cNvSpPr>
          <p:nvPr>
            <p:ph type="title"/>
          </p:nvPr>
        </p:nvSpPr>
        <p:spPr>
          <a:xfrm>
            <a:off x="1361100" y="1202992"/>
            <a:ext cx="6421800" cy="69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500" dirty="0">
                <a:solidFill>
                  <a:srgbClr val="669900"/>
                </a:solidFill>
              </a:rPr>
              <a:t>Formative Assessment Options</a:t>
            </a:r>
            <a:endParaRPr sz="3500" dirty="0">
              <a:solidFill>
                <a:srgbClr val="669900"/>
              </a:solidFill>
            </a:endParaRPr>
          </a:p>
        </p:txBody>
      </p:sp>
      <p:sp>
        <p:nvSpPr>
          <p:cNvPr id="528" name="Google Shape;528;p7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Nearpod:  </a:t>
            </a:r>
            <a:r>
              <a:rPr lang="en-US" u="sng">
                <a:solidFill>
                  <a:schemeClr val="hlink"/>
                </a:solidFill>
                <a:hlinkClick r:id="rId3"/>
              </a:rPr>
              <a:t>www.nearpod.com</a:t>
            </a:r>
            <a:endParaRPr/>
          </a:p>
          <a:p>
            <a:pPr marL="0" lvl="0" indent="0" algn="l" rtl="0">
              <a:spcBef>
                <a:spcPts val="1800"/>
              </a:spcBef>
              <a:spcAft>
                <a:spcPts val="0"/>
              </a:spcAft>
              <a:buNone/>
            </a:pPr>
            <a:r>
              <a:rPr lang="en-US"/>
              <a:t>Quizlet Live:  </a:t>
            </a:r>
            <a:r>
              <a:rPr lang="en-US" u="sng">
                <a:solidFill>
                  <a:schemeClr val="hlink"/>
                </a:solidFill>
                <a:hlinkClick r:id="rId4"/>
              </a:rPr>
              <a:t>www.quizlet.com</a:t>
            </a:r>
            <a:endParaRPr/>
          </a:p>
          <a:p>
            <a:pPr marL="0" lvl="0" indent="0" algn="l" rtl="0">
              <a:spcBef>
                <a:spcPts val="1800"/>
              </a:spcBef>
              <a:spcAft>
                <a:spcPts val="0"/>
              </a:spcAft>
              <a:buNone/>
            </a:pPr>
            <a:r>
              <a:rPr lang="en-US"/>
              <a:t>Kahoot:  </a:t>
            </a:r>
            <a:r>
              <a:rPr lang="en-US" u="sng">
                <a:solidFill>
                  <a:schemeClr val="hlink"/>
                </a:solidFill>
                <a:hlinkClick r:id="rId5"/>
              </a:rPr>
              <a:t>www.kahoot.com</a:t>
            </a:r>
            <a:endParaRPr/>
          </a:p>
          <a:p>
            <a:pPr marL="0" lvl="0" indent="0" algn="l" rtl="0">
              <a:spcBef>
                <a:spcPts val="1800"/>
              </a:spcBef>
              <a:spcAft>
                <a:spcPts val="0"/>
              </a:spcAft>
              <a:buNone/>
            </a:pPr>
            <a:r>
              <a:rPr lang="en-US"/>
              <a:t>Gimkit:  </a:t>
            </a:r>
            <a:r>
              <a:rPr lang="en-US" u="sng">
                <a:solidFill>
                  <a:schemeClr val="hlink"/>
                </a:solidFill>
                <a:hlinkClick r:id="rId6"/>
              </a:rPr>
              <a:t>www.gimkit.com</a:t>
            </a:r>
            <a:endParaRPr/>
          </a:p>
          <a:p>
            <a:pPr marL="0" lvl="0" indent="0" algn="l" rtl="0">
              <a:spcBef>
                <a:spcPts val="1800"/>
              </a:spcBef>
              <a:spcAft>
                <a:spcPts val="0"/>
              </a:spcAft>
              <a:buNone/>
            </a:pPr>
            <a:r>
              <a:rPr lang="en-US"/>
              <a:t>Blooket:  </a:t>
            </a:r>
            <a:r>
              <a:rPr lang="en-US" u="sng">
                <a:solidFill>
                  <a:schemeClr val="hlink"/>
                </a:solidFill>
                <a:hlinkClick r:id="rId7"/>
              </a:rPr>
              <a:t>www.blooket.com</a:t>
            </a: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5"/>
          <p:cNvSpPr txBox="1">
            <a:spLocks noGrp="1"/>
          </p:cNvSpPr>
          <p:nvPr>
            <p:ph type="title"/>
          </p:nvPr>
        </p:nvSpPr>
        <p:spPr>
          <a:xfrm>
            <a:off x="457200" y="84045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3200" dirty="0">
                <a:solidFill>
                  <a:srgbClr val="669900"/>
                </a:solidFill>
              </a:rPr>
              <a:t>References</a:t>
            </a:r>
            <a:endParaRPr sz="3200" b="1" dirty="0">
              <a:solidFill>
                <a:srgbClr val="669900"/>
              </a:solidFill>
            </a:endParaRPr>
          </a:p>
        </p:txBody>
      </p:sp>
      <p:sp>
        <p:nvSpPr>
          <p:cNvPr id="535" name="Google Shape;535;p75"/>
          <p:cNvSpPr txBox="1">
            <a:spLocks noGrp="1"/>
          </p:cNvSpPr>
          <p:nvPr>
            <p:ph type="body" idx="1"/>
          </p:nvPr>
        </p:nvSpPr>
        <p:spPr>
          <a:xfrm>
            <a:off x="457200" y="1865127"/>
            <a:ext cx="8229600" cy="43746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r>
              <a:rPr lang="en-US" u="sng">
                <a:solidFill>
                  <a:schemeClr val="hlink"/>
                </a:solidFill>
                <a:hlinkClick r:id="rId3"/>
              </a:rPr>
              <a:t>https://www.khanacademy.org/economics-finance-domain/ap-microeconomics/basic-economic-concepts</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4"/>
              </a:rPr>
              <a:t>https://education.howthemarketworks.com/comparative-economic-systems/</a:t>
            </a:r>
            <a:endParaRPr/>
          </a:p>
          <a:p>
            <a:pPr marL="457200" lvl="0" indent="0" algn="l" rtl="0">
              <a:spcBef>
                <a:spcPts val="0"/>
              </a:spcBef>
              <a:spcAft>
                <a:spcPts val="0"/>
              </a:spcAft>
              <a:buNone/>
            </a:pPr>
            <a:endParaRPr/>
          </a:p>
          <a:p>
            <a:pPr marL="457200" lvl="0" indent="0" algn="l" rtl="0">
              <a:spcBef>
                <a:spcPts val="0"/>
              </a:spcBef>
              <a:spcAft>
                <a:spcPts val="0"/>
              </a:spcAft>
              <a:buNone/>
            </a:pPr>
            <a:r>
              <a:rPr lang="en-US" u="sng">
                <a:solidFill>
                  <a:schemeClr val="hlink"/>
                </a:solidFill>
                <a:hlinkClick r:id="rId5"/>
              </a:rPr>
              <a:t>https://corporatefinanceinstitute.com/resources/knowledge/economics/economic-system/</a:t>
            </a:r>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342900" lvl="0" indent="0" algn="l" rtl="0">
              <a:spcBef>
                <a:spcPts val="0"/>
              </a:spcBef>
              <a:spcAft>
                <a:spcPts val="0"/>
              </a:spcAft>
              <a:buNone/>
            </a:pPr>
            <a:endParaRPr/>
          </a:p>
          <a:p>
            <a:pPr marL="34290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542" name="Google Shape;542;p76"/>
          <p:cNvSpPr txBox="1"/>
          <p:nvPr/>
        </p:nvSpPr>
        <p:spPr>
          <a:xfrm>
            <a:off x="1501666" y="5134678"/>
            <a:ext cx="614066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hlink"/>
                </a:solidFill>
                <a:latin typeface="Arial"/>
                <a:ea typeface="Arial"/>
                <a:cs typeface="Arial"/>
                <a:sym typeface="Arial"/>
                <a:hlinkClick r:id="rId3"/>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43" name="Google Shape;543;p76"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7"/>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549" name="Google Shape;549;p7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550" name="Google Shape;550;p77"/>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551" name="Google Shape;551;p77"/>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552" name="Google Shape;552;p77"/>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553" name="Google Shape;553;p77"/>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554" name="Google Shape;554;p77"/>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555" name="Google Shape;555;p77"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457200" y="89772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National Standards</a:t>
            </a:r>
            <a:endParaRPr sz="5500" b="1" dirty="0"/>
          </a:p>
        </p:txBody>
      </p:sp>
      <p:sp>
        <p:nvSpPr>
          <p:cNvPr id="158" name="Google Shape;158;p27"/>
          <p:cNvSpPr txBox="1">
            <a:spLocks noGrp="1"/>
          </p:cNvSpPr>
          <p:nvPr>
            <p:ph type="body" idx="4294967295"/>
          </p:nvPr>
        </p:nvSpPr>
        <p:spPr>
          <a:xfrm>
            <a:off x="457200" y="1784575"/>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b="1" dirty="0"/>
              <a:t>Council for Econ Ed Standard 3:  Allocation</a:t>
            </a:r>
            <a:r>
              <a:rPr lang="en-US" sz="2500" dirty="0"/>
              <a:t> - Students will understand that different methods can be used to allocate goods and services.  People acting individually or collectively must use which methods to use to allocate different kinds of goods and services.</a:t>
            </a:r>
            <a:endParaRPr sz="2500" dirty="0"/>
          </a:p>
          <a:p>
            <a:pPr marL="0" lvl="0" indent="0" algn="l" rtl="0">
              <a:spcBef>
                <a:spcPts val="0"/>
              </a:spcBef>
              <a:spcAft>
                <a:spcPts val="0"/>
              </a:spcAft>
              <a:buNone/>
            </a:pPr>
            <a:endParaRPr sz="2500" dirty="0"/>
          </a:p>
          <a:p>
            <a:pPr marL="0" lvl="0" indent="0" algn="l" rtl="0">
              <a:spcBef>
                <a:spcPts val="0"/>
              </a:spcBef>
              <a:spcAft>
                <a:spcPts val="0"/>
              </a:spcAft>
              <a:buNone/>
            </a:pPr>
            <a:r>
              <a:rPr lang="en-US" sz="2500" b="1" dirty="0"/>
              <a:t>Council for Econ Ed Standard 2: Decision Making</a:t>
            </a:r>
            <a:r>
              <a:rPr lang="en-US" sz="2500" dirty="0"/>
              <a:t> - Effective Decision Making requires comparing the additional costs of alternatives with additional benefits.</a:t>
            </a:r>
            <a:endParaRPr sz="2500" dirty="0"/>
          </a:p>
          <a:p>
            <a:pPr marL="0" lvl="0" indent="0" algn="ctr" rtl="0">
              <a:spcBef>
                <a:spcPts val="1800"/>
              </a:spcBef>
              <a:spcAft>
                <a:spcPts val="0"/>
              </a:spcAft>
              <a:buClr>
                <a:schemeClr val="dk1"/>
              </a:buClr>
              <a:buSzPts val="2500"/>
              <a:buNone/>
            </a:pPr>
            <a:r>
              <a:rPr lang="en-US" sz="2500" dirty="0">
                <a:latin typeface="Calibri"/>
                <a:ea typeface="Calibri"/>
                <a:cs typeface="Calibri"/>
                <a:sym typeface="Calibri"/>
              </a:rPr>
              <a:t> </a:t>
            </a:r>
            <a:r>
              <a:rPr lang="en-US" sz="2000" u="sng" dirty="0">
                <a:solidFill>
                  <a:schemeClr val="hlink"/>
                </a:solidFill>
                <a:sym typeface="Calibri"/>
                <a:hlinkClick r:id="rId3"/>
              </a:rPr>
              <a:t>https://www.councilforeconed.org/wp-content/uploads/2012/03/voluntary-national-content-standards-2010.pdf</a:t>
            </a:r>
            <a:endParaRPr sz="20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 calcmode="lin" valueType="num">
                                      <p:cBhvr additive="base">
                                        <p:cTn id="7" dur="500"/>
                                        <p:tgtEl>
                                          <p:spTgt spid="1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 calcmode="lin" valueType="num">
                                      <p:cBhvr additive="base">
                                        <p:cTn id="12" dur="500"/>
                                        <p:tgtEl>
                                          <p:spTgt spid="1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 calcmode="lin" valueType="num">
                                      <p:cBhvr additive="base">
                                        <p:cTn id="17" dur="500"/>
                                        <p:tgtEl>
                                          <p:spTgt spid="1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8">
                                            <p:txEl>
                                              <p:pRg st="3" end="3"/>
                                            </p:txEl>
                                          </p:spTgt>
                                        </p:tgtEl>
                                        <p:attrNameLst>
                                          <p:attrName>style.visibility</p:attrName>
                                        </p:attrNameLst>
                                      </p:cBhvr>
                                      <p:to>
                                        <p:strVal val="visible"/>
                                      </p:to>
                                    </p:set>
                                    <p:anim calcmode="lin" valueType="num">
                                      <p:cBhvr additive="base">
                                        <p:cTn id="22" dur="500"/>
                                        <p:tgtEl>
                                          <p:spTgt spid="1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8">
                                            <p:txEl>
                                              <p:pRg st="4" end="4"/>
                                            </p:txEl>
                                          </p:spTgt>
                                        </p:tgtEl>
                                        <p:attrNameLst>
                                          <p:attrName>style.visibility</p:attrName>
                                        </p:attrNameLst>
                                      </p:cBhvr>
                                      <p:to>
                                        <p:strVal val="visible"/>
                                      </p:to>
                                    </p:set>
                                    <p:anim calcmode="lin" valueType="num">
                                      <p:cBhvr additive="base">
                                        <p:cTn id="27" dur="500"/>
                                        <p:tgtEl>
                                          <p:spTgt spid="15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457200" y="8348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State Standards</a:t>
            </a:r>
            <a:endParaRPr sz="5500" b="1"/>
          </a:p>
        </p:txBody>
      </p:sp>
      <p:sp>
        <p:nvSpPr>
          <p:cNvPr id="165" name="Google Shape;165;p28"/>
          <p:cNvSpPr txBox="1">
            <a:spLocks noGrp="1"/>
          </p:cNvSpPr>
          <p:nvPr>
            <p:ph type="body" idx="4294967295"/>
          </p:nvPr>
        </p:nvSpPr>
        <p:spPr>
          <a:xfrm>
            <a:off x="457200" y="1779252"/>
            <a:ext cx="8229600" cy="4973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b="1" dirty="0"/>
              <a:t>NYS Social Studies 12.E3</a:t>
            </a:r>
            <a:r>
              <a:rPr lang="en-US" sz="2500" dirty="0"/>
              <a:t>:  </a:t>
            </a:r>
            <a:r>
              <a:rPr lang="en-US" sz="2500" b="1" dirty="0"/>
              <a:t>The Impact of American Capitalism in a Global Economy</a:t>
            </a:r>
            <a:r>
              <a:rPr lang="en-US" sz="2500" dirty="0"/>
              <a:t>.  There are various economic systems in the world. The United States operates within a mixed, free market economy that is characterized by competition and a limited role of government in economic affairs. Economic policy makers face considerable challenges within a capitalist system, including unemployment, inflation, poverty, and environmental consequences. </a:t>
            </a:r>
            <a:endParaRPr sz="2500" dirty="0"/>
          </a:p>
          <a:p>
            <a:pPr marL="0" lvl="0" indent="0" algn="l" rtl="0">
              <a:spcBef>
                <a:spcPts val="0"/>
              </a:spcBef>
              <a:spcAft>
                <a:spcPts val="0"/>
              </a:spcAft>
              <a:buNone/>
            </a:pPr>
            <a:endParaRPr sz="2500" dirty="0"/>
          </a:p>
          <a:p>
            <a:pPr marL="0" lvl="0" indent="0" algn="ctr" rtl="0">
              <a:spcBef>
                <a:spcPts val="0"/>
              </a:spcBef>
              <a:spcAft>
                <a:spcPts val="0"/>
              </a:spcAft>
              <a:buNone/>
            </a:pPr>
            <a:r>
              <a:rPr lang="en-US" sz="2000" u="sng" dirty="0">
                <a:solidFill>
                  <a:schemeClr val="hlink"/>
                </a:solidFill>
                <a:hlinkClick r:id="rId3"/>
              </a:rPr>
              <a:t>http://www.nysed.gov/common/nysed/files/programs/curriculum-instruction/ss-framework-9-12.pdf</a:t>
            </a:r>
            <a:endParaRPr sz="2000" dirty="0"/>
          </a:p>
          <a:p>
            <a:pPr marL="0" lvl="0" indent="0" algn="l" rtl="0">
              <a:spcBef>
                <a:spcPts val="0"/>
              </a:spcBef>
              <a:spcAft>
                <a:spcPts val="0"/>
              </a:spcAft>
              <a:buNone/>
            </a:pPr>
            <a:endParaRPr sz="2500"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anim calcmode="lin" valueType="num">
                                      <p:cBhvr additive="base">
                                        <p:cTn id="7" dur="500"/>
                                        <p:tgtEl>
                                          <p:spTgt spid="1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5">
                                            <p:txEl>
                                              <p:pRg st="1" end="1"/>
                                            </p:txEl>
                                          </p:spTgt>
                                        </p:tgtEl>
                                        <p:attrNameLst>
                                          <p:attrName>style.visibility</p:attrName>
                                        </p:attrNameLst>
                                      </p:cBhvr>
                                      <p:to>
                                        <p:strVal val="visible"/>
                                      </p:to>
                                    </p:set>
                                    <p:anim calcmode="lin" valueType="num">
                                      <p:cBhvr additive="base">
                                        <p:cTn id="12" dur="500"/>
                                        <p:tgtEl>
                                          <p:spTgt spid="1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5">
                                            <p:txEl>
                                              <p:pRg st="2" end="2"/>
                                            </p:txEl>
                                          </p:spTgt>
                                        </p:tgtEl>
                                        <p:attrNameLst>
                                          <p:attrName>style.visibility</p:attrName>
                                        </p:attrNameLst>
                                      </p:cBhvr>
                                      <p:to>
                                        <p:strVal val="visible"/>
                                      </p:to>
                                    </p:set>
                                    <p:anim calcmode="lin" valueType="num">
                                      <p:cBhvr additive="base">
                                        <p:cTn id="17" dur="500"/>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5">
                                            <p:txEl>
                                              <p:pRg st="3" end="3"/>
                                            </p:txEl>
                                          </p:spTgt>
                                        </p:tgtEl>
                                        <p:attrNameLst>
                                          <p:attrName>style.visibility</p:attrName>
                                        </p:attrNameLst>
                                      </p:cBhvr>
                                      <p:to>
                                        <p:strVal val="visible"/>
                                      </p:to>
                                    </p:set>
                                    <p:anim calcmode="lin" valueType="num">
                                      <p:cBhvr additive="base">
                                        <p:cTn id="22" dur="500"/>
                                        <p:tgtEl>
                                          <p:spTgt spid="16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5">
                                            <p:txEl>
                                              <p:pRg st="4" end="4"/>
                                            </p:txEl>
                                          </p:spTgt>
                                        </p:tgtEl>
                                        <p:attrNameLst>
                                          <p:attrName>style.visibility</p:attrName>
                                        </p:attrNameLst>
                                      </p:cBhvr>
                                      <p:to>
                                        <p:strVal val="visible"/>
                                      </p:to>
                                    </p:set>
                                    <p:anim calcmode="lin" valueType="num">
                                      <p:cBhvr additive="base">
                                        <p:cTn id="27" dur="500"/>
                                        <p:tgtEl>
                                          <p:spTgt spid="16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5">
                                            <p:txEl>
                                              <p:pRg st="5" end="5"/>
                                            </p:txEl>
                                          </p:spTgt>
                                        </p:tgtEl>
                                        <p:attrNameLst>
                                          <p:attrName>style.visibility</p:attrName>
                                        </p:attrNameLst>
                                      </p:cBhvr>
                                      <p:to>
                                        <p:strVal val="visible"/>
                                      </p:to>
                                    </p:set>
                                    <p:anim calcmode="lin" valueType="num">
                                      <p:cBhvr additive="base">
                                        <p:cTn id="32" dur="500"/>
                                        <p:tgtEl>
                                          <p:spTgt spid="16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5">
                                            <p:txEl>
                                              <p:pRg st="6" end="6"/>
                                            </p:txEl>
                                          </p:spTgt>
                                        </p:tgtEl>
                                        <p:attrNameLst>
                                          <p:attrName>style.visibility</p:attrName>
                                        </p:attrNameLst>
                                      </p:cBhvr>
                                      <p:to>
                                        <p:strVal val="visible"/>
                                      </p:to>
                                    </p:set>
                                    <p:anim calcmode="lin" valueType="num">
                                      <p:cBhvr additive="base">
                                        <p:cTn id="37" dur="500"/>
                                        <p:tgtEl>
                                          <p:spTgt spid="16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72" name="Google Shape;172;p29"/>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U.S. has the </a:t>
            </a:r>
            <a:r>
              <a:rPr lang="en-US" dirty="0">
                <a:solidFill>
                  <a:schemeClr val="accent3"/>
                </a:solidFill>
              </a:rPr>
              <a:t>highest total GDP </a:t>
            </a:r>
            <a:r>
              <a:rPr lang="en-US" dirty="0"/>
              <a:t>in the world.  Which nation/sovereign microstate has the highest per Capita GDP?</a:t>
            </a:r>
            <a:endParaRPr dirty="0"/>
          </a:p>
          <a:p>
            <a:pPr marL="0" lvl="0" indent="0" algn="l" rtl="0">
              <a:spcBef>
                <a:spcPts val="0"/>
              </a:spcBef>
              <a:spcAft>
                <a:spcPts val="0"/>
              </a:spcAft>
              <a:buNone/>
            </a:pPr>
            <a:endParaRPr dirty="0"/>
          </a:p>
          <a:p>
            <a:pPr marL="457200" lvl="0" indent="-406400" algn="l" rtl="0">
              <a:spcBef>
                <a:spcPts val="0"/>
              </a:spcBef>
              <a:spcAft>
                <a:spcPts val="0"/>
              </a:spcAft>
              <a:buSzPts val="2800"/>
              <a:buAutoNum type="alphaUcPeriod"/>
            </a:pPr>
            <a:r>
              <a:rPr lang="en-US" dirty="0"/>
              <a:t>Luxembourg</a:t>
            </a:r>
            <a:endParaRPr dirty="0"/>
          </a:p>
          <a:p>
            <a:pPr marL="457200" lvl="0" indent="-406400" algn="l" rtl="0">
              <a:spcBef>
                <a:spcPts val="0"/>
              </a:spcBef>
              <a:spcAft>
                <a:spcPts val="0"/>
              </a:spcAft>
              <a:buSzPts val="2800"/>
              <a:buAutoNum type="alphaUcPeriod"/>
            </a:pPr>
            <a:r>
              <a:rPr lang="en-US" dirty="0"/>
              <a:t>Switzerland</a:t>
            </a:r>
            <a:endParaRPr dirty="0"/>
          </a:p>
          <a:p>
            <a:pPr marL="457200" lvl="0" indent="-406400" algn="l" rtl="0">
              <a:spcBef>
                <a:spcPts val="0"/>
              </a:spcBef>
              <a:spcAft>
                <a:spcPts val="0"/>
              </a:spcAft>
              <a:buSzPts val="2800"/>
              <a:buAutoNum type="alphaUcPeriod"/>
            </a:pPr>
            <a:r>
              <a:rPr lang="en-US" dirty="0"/>
              <a:t>Liechtenstein</a:t>
            </a:r>
            <a:endParaRPr dirty="0"/>
          </a:p>
          <a:p>
            <a:pPr marL="457200" lvl="0" indent="-406400" algn="l" rtl="0">
              <a:spcBef>
                <a:spcPts val="0"/>
              </a:spcBef>
              <a:spcAft>
                <a:spcPts val="0"/>
              </a:spcAft>
              <a:buSzPts val="2800"/>
              <a:buAutoNum type="alphaUcPeriod"/>
            </a:pPr>
            <a:r>
              <a:rPr lang="en-US" dirty="0"/>
              <a:t>Monaco</a:t>
            </a:r>
            <a:endParaRPr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anim calcmode="lin" valueType="num">
                                      <p:cBhvr additive="base">
                                        <p:cTn id="7" dur="500"/>
                                        <p:tgtEl>
                                          <p:spTgt spid="1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2">
                                            <p:txEl>
                                              <p:pRg st="2" end="2"/>
                                            </p:txEl>
                                          </p:spTgt>
                                        </p:tgtEl>
                                        <p:attrNameLst>
                                          <p:attrName>style.visibility</p:attrName>
                                        </p:attrNameLst>
                                      </p:cBhvr>
                                      <p:to>
                                        <p:strVal val="visible"/>
                                      </p:to>
                                    </p:set>
                                    <p:anim calcmode="lin" valueType="num">
                                      <p:cBhvr additive="base">
                                        <p:cTn id="12" dur="500"/>
                                        <p:tgtEl>
                                          <p:spTgt spid="1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2">
                                            <p:txEl>
                                              <p:pRg st="3" end="3"/>
                                            </p:txEl>
                                          </p:spTgt>
                                        </p:tgtEl>
                                        <p:attrNameLst>
                                          <p:attrName>style.visibility</p:attrName>
                                        </p:attrNameLst>
                                      </p:cBhvr>
                                      <p:to>
                                        <p:strVal val="visible"/>
                                      </p:to>
                                    </p:set>
                                    <p:anim calcmode="lin" valueType="num">
                                      <p:cBhvr additive="base">
                                        <p:cTn id="17" dur="500"/>
                                        <p:tgtEl>
                                          <p:spTgt spid="1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2">
                                            <p:txEl>
                                              <p:pRg st="4" end="4"/>
                                            </p:txEl>
                                          </p:spTgt>
                                        </p:tgtEl>
                                        <p:attrNameLst>
                                          <p:attrName>style.visibility</p:attrName>
                                        </p:attrNameLst>
                                      </p:cBhvr>
                                      <p:to>
                                        <p:strVal val="visible"/>
                                      </p:to>
                                    </p:set>
                                    <p:anim calcmode="lin" valueType="num">
                                      <p:cBhvr additive="base">
                                        <p:cTn id="22" dur="500"/>
                                        <p:tgtEl>
                                          <p:spTgt spid="17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2">
                                            <p:txEl>
                                              <p:pRg st="5" end="5"/>
                                            </p:txEl>
                                          </p:spTgt>
                                        </p:tgtEl>
                                        <p:attrNameLst>
                                          <p:attrName>style.visibility</p:attrName>
                                        </p:attrNameLst>
                                      </p:cBhvr>
                                      <p:to>
                                        <p:strVal val="visible"/>
                                      </p:to>
                                    </p:set>
                                    <p:anim calcmode="lin" valueType="num">
                                      <p:cBhvr additive="base">
                                        <p:cTn id="27" dur="500"/>
                                        <p:tgtEl>
                                          <p:spTgt spid="17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0"/>
          <p:cNvSpPr txBox="1">
            <a:spLocks noGrp="1"/>
          </p:cNvSpPr>
          <p:nvPr>
            <p:ph type="title"/>
          </p:nvPr>
        </p:nvSpPr>
        <p:spPr>
          <a:xfrm>
            <a:off x="457200" y="89892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Question of the Day</a:t>
            </a:r>
            <a:endParaRPr sz="5500" b="1"/>
          </a:p>
        </p:txBody>
      </p:sp>
      <p:sp>
        <p:nvSpPr>
          <p:cNvPr id="179" name="Google Shape;179;p30"/>
          <p:cNvSpPr txBox="1">
            <a:spLocks noGrp="1"/>
          </p:cNvSpPr>
          <p:nvPr>
            <p:ph type="body" idx="4294967295"/>
          </p:nvPr>
        </p:nvSpPr>
        <p:spPr>
          <a:xfrm>
            <a:off x="457200" y="2212841"/>
            <a:ext cx="8229600" cy="41757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2700" dirty="0">
                <a:solidFill>
                  <a:schemeClr val="tx1"/>
                </a:solidFill>
                <a:latin typeface="Gill Sans"/>
                <a:ea typeface="Gill Sans"/>
                <a:cs typeface="Gill Sans"/>
                <a:sym typeface="Gill Sans"/>
              </a:rPr>
              <a:t>Which of the following nations has </a:t>
            </a:r>
            <a:r>
              <a:rPr lang="en-US" sz="2700" dirty="0">
                <a:solidFill>
                  <a:schemeClr val="accent3"/>
                </a:solidFill>
                <a:latin typeface="Gill Sans"/>
                <a:ea typeface="Gill Sans"/>
                <a:cs typeface="Gill Sans"/>
                <a:sym typeface="Gill Sans"/>
              </a:rPr>
              <a:t>the highest top progressive income tax </a:t>
            </a:r>
            <a:r>
              <a:rPr lang="en-US" sz="2700" dirty="0">
                <a:solidFill>
                  <a:schemeClr val="tx1"/>
                </a:solidFill>
                <a:latin typeface="Gill Sans"/>
                <a:ea typeface="Gill Sans"/>
                <a:cs typeface="Gill Sans"/>
                <a:sym typeface="Gill Sans"/>
              </a:rPr>
              <a:t>rate at 57%?</a:t>
            </a:r>
            <a:endParaRPr sz="2700" dirty="0">
              <a:solidFill>
                <a:schemeClr val="tx1"/>
              </a:solidFill>
              <a:latin typeface="Gill Sans"/>
              <a:ea typeface="Gill Sans"/>
              <a:cs typeface="Gill Sans"/>
              <a:sym typeface="Gill Sans"/>
            </a:endParaRPr>
          </a:p>
          <a:p>
            <a:pPr marL="0" lvl="0" indent="0" algn="l" rtl="0">
              <a:spcBef>
                <a:spcPts val="360"/>
              </a:spcBef>
              <a:spcAft>
                <a:spcPts val="0"/>
              </a:spcAft>
              <a:buNone/>
            </a:pPr>
            <a:endParaRPr sz="2700" dirty="0">
              <a:solidFill>
                <a:schemeClr val="tx1"/>
              </a:solidFill>
              <a:latin typeface="Gill Sans"/>
              <a:ea typeface="Gill Sans"/>
              <a:cs typeface="Gill Sans"/>
              <a:sym typeface="Gill Sans"/>
            </a:endParaRPr>
          </a:p>
          <a:p>
            <a:pPr marL="457200" lvl="0" indent="-400050" algn="l" rtl="0">
              <a:spcBef>
                <a:spcPts val="36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Canada</a:t>
            </a:r>
            <a:endParaRPr sz="2700" dirty="0">
              <a:solidFill>
                <a:schemeClr val="tx1"/>
              </a:solidFill>
              <a:latin typeface="Gill Sans"/>
              <a:ea typeface="Gill Sans"/>
              <a:cs typeface="Gill Sans"/>
              <a:sym typeface="Gill Sans"/>
            </a:endParaRPr>
          </a:p>
          <a:p>
            <a:pPr marL="457200" lvl="0" indent="-400050" algn="l" rtl="0">
              <a:spcBef>
                <a:spcPts val="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Sweden</a:t>
            </a:r>
            <a:endParaRPr sz="2700" dirty="0">
              <a:solidFill>
                <a:schemeClr val="tx1"/>
              </a:solidFill>
              <a:latin typeface="Gill Sans"/>
              <a:ea typeface="Gill Sans"/>
              <a:cs typeface="Gill Sans"/>
              <a:sym typeface="Gill Sans"/>
            </a:endParaRPr>
          </a:p>
          <a:p>
            <a:pPr marL="457200" lvl="0" indent="-400050" algn="l" rtl="0">
              <a:spcBef>
                <a:spcPts val="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Denmark</a:t>
            </a:r>
            <a:endParaRPr sz="2700" dirty="0">
              <a:solidFill>
                <a:schemeClr val="tx1"/>
              </a:solidFill>
              <a:latin typeface="Gill Sans"/>
              <a:ea typeface="Gill Sans"/>
              <a:cs typeface="Gill Sans"/>
              <a:sym typeface="Gill Sans"/>
            </a:endParaRPr>
          </a:p>
          <a:p>
            <a:pPr marL="457200" lvl="0" indent="-400050" algn="l" rtl="0">
              <a:spcBef>
                <a:spcPts val="0"/>
              </a:spcBef>
              <a:spcAft>
                <a:spcPts val="0"/>
              </a:spcAft>
              <a:buClr>
                <a:srgbClr val="274E13"/>
              </a:buClr>
              <a:buSzPts val="2700"/>
              <a:buAutoNum type="alphaUcPeriod"/>
            </a:pPr>
            <a:r>
              <a:rPr lang="en-US" sz="2700" dirty="0">
                <a:solidFill>
                  <a:schemeClr val="tx1"/>
                </a:solidFill>
                <a:latin typeface="Gill Sans"/>
                <a:ea typeface="Gill Sans"/>
                <a:cs typeface="Gill Sans"/>
                <a:sym typeface="Gill Sans"/>
              </a:rPr>
              <a:t>Norway</a:t>
            </a:r>
            <a:endParaRPr sz="2700" dirty="0">
              <a:solidFill>
                <a:schemeClr val="tx1"/>
              </a:solidFill>
              <a:latin typeface="Gill Sans"/>
              <a:ea typeface="Gill Sans"/>
              <a:cs typeface="Gill Sans"/>
              <a:sym typeface="Gill Sans"/>
            </a:endParaRPr>
          </a:p>
          <a:p>
            <a:pPr marL="0" lvl="0" indent="0" algn="l" rtl="0">
              <a:spcBef>
                <a:spcPts val="0"/>
              </a:spcBef>
              <a:spcAft>
                <a:spcPts val="0"/>
              </a:spcAft>
              <a:buNone/>
            </a:pPr>
            <a:endParaRPr dirty="0"/>
          </a:p>
          <a:p>
            <a:pPr marL="0" lvl="0" indent="0" algn="l" rtl="0">
              <a:spcBef>
                <a:spcPts val="0"/>
              </a:spcBef>
              <a:spcAft>
                <a:spcPts val="0"/>
              </a:spcAft>
              <a:buNone/>
            </a:pPr>
            <a:endParaRPr sz="2500" dirty="0">
              <a:latin typeface="Calibri"/>
              <a:ea typeface="Calibri"/>
              <a:cs typeface="Calibri"/>
              <a:sym typeface="Calibri"/>
            </a:endParaRPr>
          </a:p>
          <a:p>
            <a:pPr marL="342900" lvl="0" indent="-184150" algn="l" rtl="0">
              <a:spcBef>
                <a:spcPts val="1800"/>
              </a:spcBef>
              <a:spcAft>
                <a:spcPts val="0"/>
              </a:spcAft>
              <a:buClr>
                <a:schemeClr val="dk1"/>
              </a:buClr>
              <a:buSzPts val="2500"/>
              <a:buNone/>
            </a:pPr>
            <a:endParaRPr sz="2500" dirty="0">
              <a:latin typeface="Calibri"/>
              <a:ea typeface="Calibri"/>
              <a:cs typeface="Calibri"/>
              <a:sym typeface="Calibri"/>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 calcmode="lin" valueType="num">
                                      <p:cBhvr additive="base">
                                        <p:cTn id="7" dur="500"/>
                                        <p:tgtEl>
                                          <p:spTgt spid="1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9">
                                            <p:txEl>
                                              <p:pRg st="1" end="1"/>
                                            </p:txEl>
                                          </p:spTgt>
                                        </p:tgtEl>
                                        <p:attrNameLst>
                                          <p:attrName>style.visibility</p:attrName>
                                        </p:attrNameLst>
                                      </p:cBhvr>
                                      <p:to>
                                        <p:strVal val="visible"/>
                                      </p:to>
                                    </p:set>
                                    <p:anim calcmode="lin" valueType="num">
                                      <p:cBhvr additive="base">
                                        <p:cTn id="12" dur="500"/>
                                        <p:tgtEl>
                                          <p:spTgt spid="1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9">
                                            <p:txEl>
                                              <p:pRg st="2" end="2"/>
                                            </p:txEl>
                                          </p:spTgt>
                                        </p:tgtEl>
                                        <p:attrNameLst>
                                          <p:attrName>style.visibility</p:attrName>
                                        </p:attrNameLst>
                                      </p:cBhvr>
                                      <p:to>
                                        <p:strVal val="visible"/>
                                      </p:to>
                                    </p:set>
                                    <p:anim calcmode="lin" valueType="num">
                                      <p:cBhvr additive="base">
                                        <p:cTn id="17" dur="500"/>
                                        <p:tgtEl>
                                          <p:spTgt spid="1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9">
                                            <p:txEl>
                                              <p:pRg st="3" end="3"/>
                                            </p:txEl>
                                          </p:spTgt>
                                        </p:tgtEl>
                                        <p:attrNameLst>
                                          <p:attrName>style.visibility</p:attrName>
                                        </p:attrNameLst>
                                      </p:cBhvr>
                                      <p:to>
                                        <p:strVal val="visible"/>
                                      </p:to>
                                    </p:set>
                                    <p:anim calcmode="lin" valueType="num">
                                      <p:cBhvr additive="base">
                                        <p:cTn id="22" dur="500"/>
                                        <p:tgtEl>
                                          <p:spTgt spid="1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9">
                                            <p:txEl>
                                              <p:pRg st="4" end="4"/>
                                            </p:txEl>
                                          </p:spTgt>
                                        </p:tgtEl>
                                        <p:attrNameLst>
                                          <p:attrName>style.visibility</p:attrName>
                                        </p:attrNameLst>
                                      </p:cBhvr>
                                      <p:to>
                                        <p:strVal val="visible"/>
                                      </p:to>
                                    </p:set>
                                    <p:anim calcmode="lin" valueType="num">
                                      <p:cBhvr additive="base">
                                        <p:cTn id="27" dur="500"/>
                                        <p:tgtEl>
                                          <p:spTgt spid="1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9">
                                            <p:txEl>
                                              <p:pRg st="5" end="5"/>
                                            </p:txEl>
                                          </p:spTgt>
                                        </p:tgtEl>
                                        <p:attrNameLst>
                                          <p:attrName>style.visibility</p:attrName>
                                        </p:attrNameLst>
                                      </p:cBhvr>
                                      <p:to>
                                        <p:strVal val="visible"/>
                                      </p:to>
                                    </p:set>
                                    <p:anim calcmode="lin" valueType="num">
                                      <p:cBhvr additive="base">
                                        <p:cTn id="32" dur="500"/>
                                        <p:tgtEl>
                                          <p:spTgt spid="1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9">
                                            <p:txEl>
                                              <p:pRg st="6" end="6"/>
                                            </p:txEl>
                                          </p:spTgt>
                                        </p:tgtEl>
                                        <p:attrNameLst>
                                          <p:attrName>style.visibility</p:attrName>
                                        </p:attrNameLst>
                                      </p:cBhvr>
                                      <p:to>
                                        <p:strVal val="visible"/>
                                      </p:to>
                                    </p:set>
                                    <p:anim calcmode="lin" valueType="num">
                                      <p:cBhvr additive="base">
                                        <p:cTn id="37" dur="500"/>
                                        <p:tgtEl>
                                          <p:spTgt spid="1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9">
                                            <p:txEl>
                                              <p:pRg st="7" end="7"/>
                                            </p:txEl>
                                          </p:spTgt>
                                        </p:tgtEl>
                                        <p:attrNameLst>
                                          <p:attrName>style.visibility</p:attrName>
                                        </p:attrNameLst>
                                      </p:cBhvr>
                                      <p:to>
                                        <p:strVal val="visible"/>
                                      </p:to>
                                    </p:set>
                                    <p:anim calcmode="lin" valueType="num">
                                      <p:cBhvr additive="base">
                                        <p:cTn id="42" dur="500"/>
                                        <p:tgtEl>
                                          <p:spTgt spid="1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9">
                                            <p:txEl>
                                              <p:pRg st="8" end="8"/>
                                            </p:txEl>
                                          </p:spTgt>
                                        </p:tgtEl>
                                        <p:attrNameLst>
                                          <p:attrName>style.visibility</p:attrName>
                                        </p:attrNameLst>
                                      </p:cBhvr>
                                      <p:to>
                                        <p:strVal val="visible"/>
                                      </p:to>
                                    </p:set>
                                    <p:anim calcmode="lin" valueType="num">
                                      <p:cBhvr additive="base">
                                        <p:cTn id="47" dur="500"/>
                                        <p:tgtEl>
                                          <p:spTgt spid="17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79">
                                            <p:txEl>
                                              <p:pRg st="9" end="9"/>
                                            </p:txEl>
                                          </p:spTgt>
                                        </p:tgtEl>
                                        <p:attrNameLst>
                                          <p:attrName>style.visibility</p:attrName>
                                        </p:attrNameLst>
                                      </p:cBhvr>
                                      <p:to>
                                        <p:strVal val="visible"/>
                                      </p:to>
                                    </p:set>
                                    <p:anim calcmode="lin" valueType="num">
                                      <p:cBhvr additive="base">
                                        <p:cTn id="52" dur="500"/>
                                        <p:tgtEl>
                                          <p:spTgt spid="17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C48D8A-753C-4B1A-8109-0CCD35667151}">
  <ds:schemaRefs>
    <ds:schemaRef ds:uri="http://schemas.microsoft.com/sharepoint/v3/contenttype/forms"/>
  </ds:schemaRefs>
</ds:datastoreItem>
</file>

<file path=customXml/itemProps2.xml><?xml version="1.0" encoding="utf-8"?>
<ds:datastoreItem xmlns:ds="http://schemas.openxmlformats.org/officeDocument/2006/customXml" ds:itemID="{FEBBB23C-93DE-40EF-B412-A199FD481CD2}">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7FECBC-A63E-4A6B-A06D-BAA8D8A55EB8}">
  <ds:schemaRefs>
    <ds:schemaRef ds:uri="9cd82c5b-74c9-4827-94f1-5bf219ae6b20"/>
    <ds:schemaRef ds:uri="bfa4db11-c700-41fb-b639-f7e6b4e680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54</TotalTime>
  <Words>2662</Words>
  <Application>Microsoft Office PowerPoint</Application>
  <PresentationFormat>On-screen Show (4:3)</PresentationFormat>
  <Paragraphs>338</Paragraphs>
  <Slides>56</Slides>
  <Notes>56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Calibri</vt:lpstr>
      <vt:lpstr>Gill Sans</vt:lpstr>
      <vt:lpstr>Times New Roman</vt:lpstr>
      <vt:lpstr>Office Theme</vt:lpstr>
      <vt:lpstr>Blank Presentation</vt:lpstr>
      <vt:lpstr>  Fundamentals of AP Economics 403: Resource Allocation and  Economic Systems  Presented by Theodore Opderbeck 2/8/21 opderbeckt@waldwickschools.org</vt:lpstr>
      <vt:lpstr>EconEdLink Membership</vt:lpstr>
      <vt:lpstr>Professional Development Certificate</vt:lpstr>
      <vt:lpstr>Agenda</vt:lpstr>
      <vt:lpstr>Objectives</vt:lpstr>
      <vt:lpstr>National Standards</vt:lpstr>
      <vt:lpstr>State Standards</vt:lpstr>
      <vt:lpstr>Question of the Day</vt:lpstr>
      <vt:lpstr>Question of the Day</vt:lpstr>
      <vt:lpstr>PowerPoint Presentation</vt:lpstr>
      <vt:lpstr>PowerPoint Presentation</vt:lpstr>
      <vt:lpstr>PowerPoint Presentation</vt:lpstr>
      <vt:lpstr>PowerPoint Presentation</vt:lpstr>
      <vt:lpstr>PowerPoint Presentation</vt:lpstr>
      <vt:lpstr>Economics and Cross Curricular Applications</vt:lpstr>
      <vt:lpstr>PowerPoint Presentation</vt:lpstr>
      <vt:lpstr>AP Economics College Board Curriculum and Resources</vt:lpstr>
      <vt:lpstr>PowerPoint Presentation</vt:lpstr>
      <vt:lpstr>PowerPoint Presentation</vt:lpstr>
      <vt:lpstr>Three Economic Questions</vt:lpstr>
      <vt:lpstr>1. What Goods and Services Will Be Produced?</vt:lpstr>
      <vt:lpstr>Article Review for Student Discussion</vt:lpstr>
      <vt:lpstr>2. How Will the Goods and Services Will Be Produced?</vt:lpstr>
      <vt:lpstr>PowerPoint Presentation</vt:lpstr>
      <vt:lpstr>How Will the  Goods and Services Will Be Produced? (Learning Activity)</vt:lpstr>
      <vt:lpstr>How Will the  Goods and Services Will Be Produced? (Learning Activity Cont’d)</vt:lpstr>
      <vt:lpstr>3. For Whom Will the  Goods and Services Will Be Produced?</vt:lpstr>
      <vt:lpstr>Student Activity:  Government’s Role in the Economy “Value Line”</vt:lpstr>
      <vt:lpstr>Student Activity:  Government’s Role in the Economy “Value Line”</vt:lpstr>
      <vt:lpstr>Major Economic Systems Defined</vt:lpstr>
      <vt:lpstr>Examples of Traditional Economies</vt:lpstr>
      <vt:lpstr>Traditional Economies - Questions to Consider</vt:lpstr>
      <vt:lpstr>Major Economic Systems Defined</vt:lpstr>
      <vt:lpstr>PowerPoint Presentation</vt:lpstr>
      <vt:lpstr>Command Economies - Questions to Consider</vt:lpstr>
      <vt:lpstr>Major Economic Systems Defined</vt:lpstr>
      <vt:lpstr>Market Economy and “Circular Flow”</vt:lpstr>
      <vt:lpstr>Lesson Plan Idea:  Circular Flow Activity</vt:lpstr>
      <vt:lpstr>PowerPoint Presentation</vt:lpstr>
      <vt:lpstr>Market Economy - Questions to Consider</vt:lpstr>
      <vt:lpstr>Lesson Plan Idea: Pasta Necklace Simulation</vt:lpstr>
      <vt:lpstr>Lesson Plan Idea: Pasta Necklace Simulation Cont’d</vt:lpstr>
      <vt:lpstr>Lesson Plan Idea: Pasta Necklace Simulation Cont’d</vt:lpstr>
      <vt:lpstr>Mixed Economies</vt:lpstr>
      <vt:lpstr>Circular Flow: Mixed Economy</vt:lpstr>
      <vt:lpstr>Mixed Economy Continuum</vt:lpstr>
      <vt:lpstr>Economic Systems: History and Economic Thought</vt:lpstr>
      <vt:lpstr>Lesson Plan Idea: Economic System Research  Jigsaw</vt:lpstr>
      <vt:lpstr>Jigsaw Cont’d</vt:lpstr>
      <vt:lpstr>Variation on Lesson: Economic Systems and Quality of Life</vt:lpstr>
      <vt:lpstr>Other Lesson Plan Ideas</vt:lpstr>
      <vt:lpstr>Review Questions - Socrative</vt:lpstr>
      <vt:lpstr>Formative Assessment Options</vt:lpstr>
      <vt:lpstr>References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Fundamentals of AP Economics 403 Resource Allocation and Economic Systems  Presented by Theodore Opderbeck 2/8/21 opderbeckt@waldwickschools.org</dc:title>
  <cp:lastModifiedBy>Jarvon Carson</cp:lastModifiedBy>
  <cp:revision>2</cp:revision>
  <dcterms:modified xsi:type="dcterms:W3CDTF">2021-02-05T21:04:26Z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