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259" r:id="rId6"/>
    <p:sldId id="260" r:id="rId7"/>
    <p:sldId id="258" r:id="rId8"/>
    <p:sldId id="261" r:id="rId9"/>
    <p:sldId id="282" r:id="rId10"/>
    <p:sldId id="272" r:id="rId11"/>
    <p:sldId id="283" r:id="rId12"/>
    <p:sldId id="284" r:id="rId13"/>
    <p:sldId id="285" r:id="rId14"/>
    <p:sldId id="287" r:id="rId15"/>
    <p:sldId id="288" r:id="rId16"/>
    <p:sldId id="289" r:id="rId17"/>
    <p:sldId id="292" r:id="rId18"/>
    <p:sldId id="290" r:id="rId19"/>
    <p:sldId id="291" r:id="rId20"/>
    <p:sldId id="281" r:id="rId21"/>
    <p:sldId id="273" r:id="rId22"/>
    <p:sldId id="275" r:id="rId23"/>
    <p:sldId id="276" r:id="rId24"/>
    <p:sldId id="293" r:id="rId25"/>
    <p:sldId id="295" r:id="rId26"/>
    <p:sldId id="294" r:id="rId27"/>
    <p:sldId id="296" r:id="rId28"/>
    <p:sldId id="297" r:id="rId29"/>
    <p:sldId id="298" r:id="rId30"/>
    <p:sldId id="277" r:id="rId31"/>
    <p:sldId id="299" r:id="rId32"/>
    <p:sldId id="300" r:id="rId33"/>
    <p:sldId id="301" r:id="rId34"/>
    <p:sldId id="302" r:id="rId35"/>
    <p:sldId id="278" r:id="rId36"/>
    <p:sldId id="303" r:id="rId37"/>
    <p:sldId id="304" r:id="rId38"/>
    <p:sldId id="305" r:id="rId39"/>
    <p:sldId id="279" r:id="rId40"/>
    <p:sldId id="306" r:id="rId41"/>
    <p:sldId id="308" r:id="rId42"/>
    <p:sldId id="309" r:id="rId43"/>
    <p:sldId id="280" r:id="rId44"/>
    <p:sldId id="311" r:id="rId45"/>
    <p:sldId id="312" r:id="rId46"/>
    <p:sldId id="313" r:id="rId47"/>
    <p:sldId id="314" r:id="rId48"/>
    <p:sldId id="315" r:id="rId49"/>
    <p:sldId id="316" r:id="rId50"/>
    <p:sldId id="257" r:id="rId51"/>
    <p:sldId id="310" r:id="rId52"/>
    <p:sldId id="317" r:id="rId53"/>
    <p:sldId id="318" r:id="rId54"/>
    <p:sldId id="31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5BD9F-90E6-0000-A49F-BECFA06F8D91}" v="3" dt="2021-04-12T22:16:57.587"/>
    <p1510:client id="{BFD24821-9DAF-4593-9CA4-2BC0BCD6EE6C}" v="6" dt="2021-04-12T22:18:51.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3" autoAdjust="0"/>
    <p:restoredTop sz="80654" autoAdjust="0"/>
  </p:normalViewPr>
  <p:slideViewPr>
    <p:cSldViewPr snapToGrid="0">
      <p:cViewPr varScale="1">
        <p:scale>
          <a:sx n="61" d="100"/>
          <a:sy n="61" d="100"/>
        </p:scale>
        <p:origin x="1522" y="43"/>
      </p:cViewPr>
      <p:guideLst/>
    </p:cSldViewPr>
  </p:slideViewPr>
  <p:outlineViewPr>
    <p:cViewPr>
      <p:scale>
        <a:sx n="33" d="100"/>
        <a:sy n="33" d="100"/>
      </p:scale>
      <p:origin x="0" y="-14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Stocks</c:v>
                </c:pt>
              </c:strCache>
            </c:strRef>
          </c:tx>
          <c:spPr>
            <a:ln w="28575" cap="rnd">
              <a:solidFill>
                <a:schemeClr val="accent1"/>
              </a:solidFill>
              <a:round/>
            </a:ln>
            <a:effectLst/>
          </c:spPr>
          <c:marker>
            <c:symbol val="none"/>
          </c:marker>
          <c:cat>
            <c:strRef>
              <c:f>Sheet1!$A$2:$A$4</c:f>
              <c:strCache>
                <c:ptCount val="3"/>
                <c:pt idx="0">
                  <c:v>January</c:v>
                </c:pt>
                <c:pt idx="1">
                  <c:v>February</c:v>
                </c:pt>
                <c:pt idx="2">
                  <c:v>March</c:v>
                </c:pt>
              </c:strCache>
            </c:strRef>
          </c:cat>
          <c:val>
            <c:numRef>
              <c:f>Sheet1!$B$2:$B$4</c:f>
              <c:numCache>
                <c:formatCode>General</c:formatCode>
                <c:ptCount val="3"/>
                <c:pt idx="0">
                  <c:v>4.3</c:v>
                </c:pt>
                <c:pt idx="1">
                  <c:v>2.7</c:v>
                </c:pt>
                <c:pt idx="2">
                  <c:v>2.6</c:v>
                </c:pt>
              </c:numCache>
            </c:numRef>
          </c:val>
          <c:smooth val="0"/>
          <c:extLst>
            <c:ext xmlns:c16="http://schemas.microsoft.com/office/drawing/2014/chart" uri="{C3380CC4-5D6E-409C-BE32-E72D297353CC}">
              <c16:uniqueId val="{00000000-D412-4D2D-8005-1272438ECD56}"/>
            </c:ext>
          </c:extLst>
        </c:ser>
        <c:dLbls>
          <c:showLegendKey val="0"/>
          <c:showVal val="0"/>
          <c:showCatName val="0"/>
          <c:showSerName val="0"/>
          <c:showPercent val="0"/>
          <c:showBubbleSize val="0"/>
        </c:dLbls>
        <c:smooth val="0"/>
        <c:axId val="457316784"/>
        <c:axId val="457313176"/>
      </c:lineChart>
      <c:catAx>
        <c:axId val="4573167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57313176"/>
        <c:crosses val="autoZero"/>
        <c:auto val="1"/>
        <c:lblAlgn val="ctr"/>
        <c:lblOffset val="100"/>
        <c:noMultiLvlLbl val="0"/>
      </c:catAx>
      <c:valAx>
        <c:axId val="457313176"/>
        <c:scaling>
          <c:orientation val="minMax"/>
          <c:max val="4.3"/>
          <c:min val="2"/>
        </c:scaling>
        <c:delete val="1"/>
        <c:axPos val="l"/>
        <c:numFmt formatCode="General" sourceLinked="1"/>
        <c:majorTickMark val="out"/>
        <c:minorTickMark val="none"/>
        <c:tickLblPos val="nextTo"/>
        <c:crossAx val="457316784"/>
        <c:crosses val="autoZero"/>
        <c:crossBetween val="between"/>
        <c:majorUnit val="1"/>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Stocks</c:v>
                </c:pt>
              </c:strCache>
            </c:strRef>
          </c:tx>
          <c:spPr>
            <a:ln w="28575" cap="rnd">
              <a:solidFill>
                <a:schemeClr val="accent1"/>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4</c:v>
                </c:pt>
                <c:pt idx="1">
                  <c:v>2.7</c:v>
                </c:pt>
                <c:pt idx="2">
                  <c:v>2.6</c:v>
                </c:pt>
                <c:pt idx="3">
                  <c:v>3</c:v>
                </c:pt>
                <c:pt idx="4">
                  <c:v>2.9</c:v>
                </c:pt>
                <c:pt idx="5">
                  <c:v>3.8</c:v>
                </c:pt>
                <c:pt idx="6">
                  <c:v>4</c:v>
                </c:pt>
                <c:pt idx="7">
                  <c:v>3.6</c:v>
                </c:pt>
                <c:pt idx="8">
                  <c:v>4.2</c:v>
                </c:pt>
                <c:pt idx="9">
                  <c:v>3.2</c:v>
                </c:pt>
                <c:pt idx="10">
                  <c:v>4.5</c:v>
                </c:pt>
                <c:pt idx="11">
                  <c:v>4.0999999999999996</c:v>
                </c:pt>
              </c:numCache>
            </c:numRef>
          </c:val>
          <c:smooth val="0"/>
          <c:extLst>
            <c:ext xmlns:c16="http://schemas.microsoft.com/office/drawing/2014/chart" uri="{C3380CC4-5D6E-409C-BE32-E72D297353CC}">
              <c16:uniqueId val="{00000000-9D49-49D9-B372-F3B1B006CCA3}"/>
            </c:ext>
          </c:extLst>
        </c:ser>
        <c:dLbls>
          <c:showLegendKey val="0"/>
          <c:showVal val="0"/>
          <c:showCatName val="0"/>
          <c:showSerName val="0"/>
          <c:showPercent val="0"/>
          <c:showBubbleSize val="0"/>
        </c:dLbls>
        <c:smooth val="0"/>
        <c:axId val="457018032"/>
        <c:axId val="457022296"/>
      </c:lineChart>
      <c:catAx>
        <c:axId val="45701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57022296"/>
        <c:crosses val="autoZero"/>
        <c:auto val="1"/>
        <c:lblAlgn val="ctr"/>
        <c:lblOffset val="100"/>
        <c:noMultiLvlLbl val="0"/>
      </c:catAx>
      <c:valAx>
        <c:axId val="457022296"/>
        <c:scaling>
          <c:orientation val="minMax"/>
          <c:min val="2"/>
        </c:scaling>
        <c:delete val="1"/>
        <c:axPos val="l"/>
        <c:numFmt formatCode="General" sourceLinked="1"/>
        <c:majorTickMark val="none"/>
        <c:minorTickMark val="none"/>
        <c:tickLblPos val="nextTo"/>
        <c:crossAx val="457018032"/>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3F28E-6403-4C9E-9B6C-8629630A6EFF}"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6BFDA-B18F-4255-91B3-3C3EA921A4F5}" type="slidenum">
              <a:rPr lang="en-US" smtClean="0"/>
              <a:t>‹#›</a:t>
            </a:fld>
            <a:endParaRPr lang="en-US"/>
          </a:p>
        </p:txBody>
      </p:sp>
    </p:spTree>
    <p:extLst>
      <p:ext uri="{BB962C8B-B14F-4D97-AF65-F5344CB8AC3E}">
        <p14:creationId xmlns:p14="http://schemas.microsoft.com/office/powerpoint/2010/main" val="427484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webinar. I am your host, Tori Yauch, from the North Carolina Council on Economic Education.</a:t>
            </a:r>
          </a:p>
        </p:txBody>
      </p:sp>
      <p:sp>
        <p:nvSpPr>
          <p:cNvPr id="4" name="Slide Number Placeholder 3"/>
          <p:cNvSpPr>
            <a:spLocks noGrp="1"/>
          </p:cNvSpPr>
          <p:nvPr>
            <p:ph type="sldNum" sz="quarter" idx="5"/>
          </p:nvPr>
        </p:nvSpPr>
        <p:spPr/>
        <p:txBody>
          <a:bodyPr/>
          <a:lstStyle/>
          <a:p>
            <a:fld id="{76E6BFDA-B18F-4255-91B3-3C3EA921A4F5}" type="slidenum">
              <a:rPr lang="en-US" smtClean="0"/>
              <a:t>1</a:t>
            </a:fld>
            <a:endParaRPr lang="en-US"/>
          </a:p>
        </p:txBody>
      </p:sp>
    </p:spTree>
    <p:extLst>
      <p:ext uri="{BB962C8B-B14F-4D97-AF65-F5344CB8AC3E}">
        <p14:creationId xmlns:p14="http://schemas.microsoft.com/office/powerpoint/2010/main" val="3741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existence of this “Economic Man” was left up to psychologists. Economists had their decision-maker, and were not keen on giving him up for a less perfect decider. A psychologist who was learnt in Statistics would challenge this “Economic Man” with an experiment in 1956. </a:t>
            </a:r>
          </a:p>
        </p:txBody>
      </p:sp>
      <p:sp>
        <p:nvSpPr>
          <p:cNvPr id="4" name="Slide Number Placeholder 3"/>
          <p:cNvSpPr>
            <a:spLocks noGrp="1"/>
          </p:cNvSpPr>
          <p:nvPr>
            <p:ph type="sldNum" sz="quarter" idx="5"/>
          </p:nvPr>
        </p:nvSpPr>
        <p:spPr/>
        <p:txBody>
          <a:bodyPr/>
          <a:lstStyle/>
          <a:p>
            <a:fld id="{76E6BFDA-B18F-4255-91B3-3C3EA921A4F5}" type="slidenum">
              <a:rPr lang="en-US" smtClean="0"/>
              <a:t>10</a:t>
            </a:fld>
            <a:endParaRPr lang="en-US"/>
          </a:p>
        </p:txBody>
      </p:sp>
    </p:spTree>
    <p:extLst>
      <p:ext uri="{BB962C8B-B14F-4D97-AF65-F5344CB8AC3E}">
        <p14:creationId xmlns:p14="http://schemas.microsoft.com/office/powerpoint/2010/main" val="1523414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Ward’s experiment is as follows: There are two bags, each containing 1000 tokens. One bag has 700 blue and 300 green tokens; and the other bag, bag B, has the opposite.</a:t>
            </a:r>
          </a:p>
          <a:p>
            <a:r>
              <a:rPr lang="en-US" dirty="0"/>
              <a:t>You draw 12 tokens; 8 are green, and 4 are blue.</a:t>
            </a:r>
          </a:p>
          <a:p>
            <a:endParaRPr lang="en-US" dirty="0"/>
          </a:p>
          <a:p>
            <a:r>
              <a:rPr lang="en-US" dirty="0"/>
              <a:t>Ward asked participants what they believed the chance was that they drew their tokens out of Bag B?</a:t>
            </a:r>
          </a:p>
          <a:p>
            <a:r>
              <a:rPr lang="en-US" dirty="0"/>
              <a:t>What do you think people said? Feel free to put a guesstimate in the chat.</a:t>
            </a:r>
          </a:p>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11</a:t>
            </a:fld>
            <a:endParaRPr lang="en-US"/>
          </a:p>
        </p:txBody>
      </p:sp>
    </p:spTree>
    <p:extLst>
      <p:ext uri="{BB962C8B-B14F-4D97-AF65-F5344CB8AC3E}">
        <p14:creationId xmlns:p14="http://schemas.microsoft.com/office/powerpoint/2010/main" val="2418392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12</a:t>
            </a:fld>
            <a:endParaRPr lang="en-US"/>
          </a:p>
        </p:txBody>
      </p:sp>
    </p:spTree>
    <p:extLst>
      <p:ext uri="{BB962C8B-B14F-4D97-AF65-F5344CB8AC3E}">
        <p14:creationId xmlns:p14="http://schemas.microsoft.com/office/powerpoint/2010/main" val="217383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Hardly opposed, our “Economic Man” would live on unchallenged for another decade.</a:t>
            </a:r>
          </a:p>
        </p:txBody>
      </p:sp>
      <p:sp>
        <p:nvSpPr>
          <p:cNvPr id="4" name="Slide Number Placeholder 3"/>
          <p:cNvSpPr>
            <a:spLocks noGrp="1"/>
          </p:cNvSpPr>
          <p:nvPr>
            <p:ph type="sldNum" sz="quarter" idx="5"/>
          </p:nvPr>
        </p:nvSpPr>
        <p:spPr/>
        <p:txBody>
          <a:bodyPr/>
          <a:lstStyle/>
          <a:p>
            <a:fld id="{76E6BFDA-B18F-4255-91B3-3C3EA921A4F5}" type="slidenum">
              <a:rPr lang="en-US" smtClean="0"/>
              <a:t>13</a:t>
            </a:fld>
            <a:endParaRPr lang="en-US"/>
          </a:p>
        </p:txBody>
      </p:sp>
    </p:spTree>
    <p:extLst>
      <p:ext uri="{BB962C8B-B14F-4D97-AF65-F5344CB8AC3E}">
        <p14:creationId xmlns:p14="http://schemas.microsoft.com/office/powerpoint/2010/main" val="1589898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14</a:t>
            </a:fld>
            <a:endParaRPr lang="en-US"/>
          </a:p>
        </p:txBody>
      </p:sp>
    </p:spTree>
    <p:extLst>
      <p:ext uri="{BB962C8B-B14F-4D97-AF65-F5344CB8AC3E}">
        <p14:creationId xmlns:p14="http://schemas.microsoft.com/office/powerpoint/2010/main" val="18099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1969 – Daniel Kahneman and Amos Tversky would begin to poke holes in the story of our “Economic Man” and would accompany these findings with almost apologetic notes like the one on this slide. Economists were so set in the ways of our perfectly rational decision-making, that any findings to the contrary warranted an apology.</a:t>
            </a:r>
          </a:p>
          <a:p>
            <a:endParaRPr lang="en-US" baseline="0" dirty="0"/>
          </a:p>
          <a:p>
            <a:r>
              <a:rPr lang="en-US" baseline="0" dirty="0"/>
              <a:t>But for reasons unknown to even the “Economic Man”, the work of Kahneman and Tversky took off. Namely, their work on Heuristics and Biases: </a:t>
            </a:r>
          </a:p>
          <a:p>
            <a:r>
              <a:rPr lang="en-US" baseline="0" dirty="0"/>
              <a:t>Basically put – Heuristics are mental shortcuts we take to reach reasonable conclusions. Biases are the ways in which our personal lived experiences can change the shortcuts we make to reach these conclusions. And Kahneman and Tversky were the first to experiment on when our biases tug us away from these more reasonable conclusions.</a:t>
            </a:r>
          </a:p>
        </p:txBody>
      </p:sp>
      <p:sp>
        <p:nvSpPr>
          <p:cNvPr id="4" name="Slide Number Placeholder 3"/>
          <p:cNvSpPr>
            <a:spLocks noGrp="1"/>
          </p:cNvSpPr>
          <p:nvPr>
            <p:ph type="sldNum" sz="quarter" idx="5"/>
          </p:nvPr>
        </p:nvSpPr>
        <p:spPr/>
        <p:txBody>
          <a:bodyPr/>
          <a:lstStyle/>
          <a:p>
            <a:fld id="{76E6BFDA-B18F-4255-91B3-3C3EA921A4F5}" type="slidenum">
              <a:rPr lang="en-US" smtClean="0"/>
              <a:t>15</a:t>
            </a:fld>
            <a:endParaRPr lang="en-US"/>
          </a:p>
        </p:txBody>
      </p:sp>
    </p:spTree>
    <p:extLst>
      <p:ext uri="{BB962C8B-B14F-4D97-AF65-F5344CB8AC3E}">
        <p14:creationId xmlns:p14="http://schemas.microsoft.com/office/powerpoint/2010/main" val="1623609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work of identifying these less-than-perfect Heuristics and our accompanying biases present took on a world of their own in the field of Economics. </a:t>
            </a:r>
          </a:p>
          <a:p>
            <a:r>
              <a:rPr lang="en-US" baseline="0" dirty="0"/>
              <a:t>The 70s, 80s, and 90s would bring in legions of followers from the disciplines of psychology, economics, and statistics. </a:t>
            </a:r>
          </a:p>
          <a:p>
            <a:r>
              <a:rPr lang="en-US" baseline="0" dirty="0"/>
              <a:t>Another pioneer to this field, Richard Thaler, was brought in and the work continued to boom. Unfortunately, Tversky passed in 1996. In 2002, Kahneman would be honored with the Nobel Prize for his and Tversky’s work in this field.</a:t>
            </a:r>
          </a:p>
          <a:p>
            <a:endParaRPr lang="en-US" baseline="0" dirty="0"/>
          </a:p>
        </p:txBody>
      </p:sp>
      <p:sp>
        <p:nvSpPr>
          <p:cNvPr id="4" name="Slide Number Placeholder 3"/>
          <p:cNvSpPr>
            <a:spLocks noGrp="1"/>
          </p:cNvSpPr>
          <p:nvPr>
            <p:ph type="sldNum" sz="quarter" idx="5"/>
          </p:nvPr>
        </p:nvSpPr>
        <p:spPr/>
        <p:txBody>
          <a:bodyPr/>
          <a:lstStyle/>
          <a:p>
            <a:fld id="{76E6BFDA-B18F-4255-91B3-3C3EA921A4F5}" type="slidenum">
              <a:rPr lang="en-US" smtClean="0"/>
              <a:t>16</a:t>
            </a:fld>
            <a:endParaRPr lang="en-US"/>
          </a:p>
        </p:txBody>
      </p:sp>
    </p:spTree>
    <p:extLst>
      <p:ext uri="{BB962C8B-B14F-4D97-AF65-F5344CB8AC3E}">
        <p14:creationId xmlns:p14="http://schemas.microsoft.com/office/powerpoint/2010/main" val="37088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we’ve got a decent historical context of how Behavioral Economics came to be; but what is the goal of this field?</a:t>
            </a:r>
          </a:p>
        </p:txBody>
      </p:sp>
      <p:sp>
        <p:nvSpPr>
          <p:cNvPr id="4" name="Slide Number Placeholder 3"/>
          <p:cNvSpPr>
            <a:spLocks noGrp="1"/>
          </p:cNvSpPr>
          <p:nvPr>
            <p:ph type="sldNum" sz="quarter" idx="5"/>
          </p:nvPr>
        </p:nvSpPr>
        <p:spPr/>
        <p:txBody>
          <a:bodyPr/>
          <a:lstStyle/>
          <a:p>
            <a:fld id="{76E6BFDA-B18F-4255-91B3-3C3EA921A4F5}" type="slidenum">
              <a:rPr lang="en-US" smtClean="0"/>
              <a:t>17</a:t>
            </a:fld>
            <a:endParaRPr lang="en-US"/>
          </a:p>
        </p:txBody>
      </p:sp>
    </p:spTree>
    <p:extLst>
      <p:ext uri="{BB962C8B-B14F-4D97-AF65-F5344CB8AC3E}">
        <p14:creationId xmlns:p14="http://schemas.microsoft.com/office/powerpoint/2010/main" val="348046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nor can we ever be, the “Economic Man.” It’s as simple as that. </a:t>
            </a:r>
          </a:p>
          <a:p>
            <a:r>
              <a:rPr lang="en-US" dirty="0"/>
              <a:t>And to better understand a few of these instances where Heuristics lead us astray, or where our biases get in the way, can help us all to make smarter choices.</a:t>
            </a:r>
          </a:p>
        </p:txBody>
      </p:sp>
      <p:sp>
        <p:nvSpPr>
          <p:cNvPr id="4" name="Slide Number Placeholder 3"/>
          <p:cNvSpPr>
            <a:spLocks noGrp="1"/>
          </p:cNvSpPr>
          <p:nvPr>
            <p:ph type="sldNum" sz="quarter" idx="5"/>
          </p:nvPr>
        </p:nvSpPr>
        <p:spPr/>
        <p:txBody>
          <a:bodyPr/>
          <a:lstStyle/>
          <a:p>
            <a:fld id="{76E6BFDA-B18F-4255-91B3-3C3EA921A4F5}" type="slidenum">
              <a:rPr lang="en-US" smtClean="0"/>
              <a:t>18</a:t>
            </a:fld>
            <a:endParaRPr lang="en-US"/>
          </a:p>
        </p:txBody>
      </p:sp>
    </p:spTree>
    <p:extLst>
      <p:ext uri="{BB962C8B-B14F-4D97-AF65-F5344CB8AC3E}">
        <p14:creationId xmlns:p14="http://schemas.microsoft.com/office/powerpoint/2010/main" val="4133625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effect is also called Optimism Bias – we are VERY optimistic creatures! Next, we’ll see an example of this optimism in the workplace.</a:t>
            </a:r>
          </a:p>
        </p:txBody>
      </p:sp>
      <p:sp>
        <p:nvSpPr>
          <p:cNvPr id="4" name="Slide Number Placeholder 3"/>
          <p:cNvSpPr>
            <a:spLocks noGrp="1"/>
          </p:cNvSpPr>
          <p:nvPr>
            <p:ph type="sldNum" sz="quarter" idx="5"/>
          </p:nvPr>
        </p:nvSpPr>
        <p:spPr/>
        <p:txBody>
          <a:bodyPr/>
          <a:lstStyle/>
          <a:p>
            <a:fld id="{76E6BFDA-B18F-4255-91B3-3C3EA921A4F5}" type="slidenum">
              <a:rPr lang="en-US" smtClean="0"/>
              <a:t>20</a:t>
            </a:fld>
            <a:endParaRPr lang="en-US"/>
          </a:p>
        </p:txBody>
      </p:sp>
    </p:spTree>
    <p:extLst>
      <p:ext uri="{BB962C8B-B14F-4D97-AF65-F5344CB8AC3E}">
        <p14:creationId xmlns:p14="http://schemas.microsoft.com/office/powerpoint/2010/main" val="146190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webinar is all about decision-making. </a:t>
            </a:r>
          </a:p>
        </p:txBody>
      </p:sp>
      <p:sp>
        <p:nvSpPr>
          <p:cNvPr id="4" name="Slide Number Placeholder 3"/>
          <p:cNvSpPr>
            <a:spLocks noGrp="1"/>
          </p:cNvSpPr>
          <p:nvPr>
            <p:ph type="sldNum" sz="quarter" idx="5"/>
          </p:nvPr>
        </p:nvSpPr>
        <p:spPr/>
        <p:txBody>
          <a:bodyPr/>
          <a:lstStyle/>
          <a:p>
            <a:fld id="{76E6BFDA-B18F-4255-91B3-3C3EA921A4F5}" type="slidenum">
              <a:rPr lang="en-US" smtClean="0"/>
              <a:t>2</a:t>
            </a:fld>
            <a:endParaRPr lang="en-US"/>
          </a:p>
        </p:txBody>
      </p:sp>
    </p:spTree>
    <p:extLst>
      <p:ext uri="{BB962C8B-B14F-4D97-AF65-F5344CB8AC3E}">
        <p14:creationId xmlns:p14="http://schemas.microsoft.com/office/powerpoint/2010/main" val="1454963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21</a:t>
            </a:fld>
            <a:endParaRPr lang="en-US"/>
          </a:p>
        </p:txBody>
      </p:sp>
    </p:spTree>
    <p:extLst>
      <p:ext uri="{BB962C8B-B14F-4D97-AF65-F5344CB8AC3E}">
        <p14:creationId xmlns:p14="http://schemas.microsoft.com/office/powerpoint/2010/main" val="419523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in a world full of Economic thinkers – we would expect about 5% of respondents to feel this way.</a:t>
            </a:r>
          </a:p>
        </p:txBody>
      </p:sp>
      <p:sp>
        <p:nvSpPr>
          <p:cNvPr id="4" name="Slide Number Placeholder 3"/>
          <p:cNvSpPr>
            <a:spLocks noGrp="1"/>
          </p:cNvSpPr>
          <p:nvPr>
            <p:ph type="sldNum" sz="quarter" idx="5"/>
          </p:nvPr>
        </p:nvSpPr>
        <p:spPr/>
        <p:txBody>
          <a:bodyPr/>
          <a:lstStyle/>
          <a:p>
            <a:fld id="{76E6BFDA-B18F-4255-91B3-3C3EA921A4F5}" type="slidenum">
              <a:rPr lang="en-US" smtClean="0"/>
              <a:t>22</a:t>
            </a:fld>
            <a:endParaRPr lang="en-US"/>
          </a:p>
        </p:txBody>
      </p:sp>
    </p:spTree>
    <p:extLst>
      <p:ext uri="{BB962C8B-B14F-4D97-AF65-F5344CB8AC3E}">
        <p14:creationId xmlns:p14="http://schemas.microsoft.com/office/powerpoint/2010/main" val="298887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this question and its subsequent answer for a few reasons. The first is that it shows that we are a VERY optimistic species when it comes to assessing our own behavior. </a:t>
            </a:r>
          </a:p>
          <a:p>
            <a:endParaRPr lang="en-US" dirty="0"/>
          </a:p>
          <a:p>
            <a:r>
              <a:rPr lang="en-US" dirty="0"/>
              <a:t>The second: I bet many of you were thinking figures near or even higher than this! Which shows us that we have a baseline idea about some of these faults in our own rationality.</a:t>
            </a:r>
          </a:p>
          <a:p>
            <a:endParaRPr lang="en-US" dirty="0"/>
          </a:p>
          <a:p>
            <a:r>
              <a:rPr lang="en-US" dirty="0"/>
              <a:t>And lastly, understanding that we’re all a little too optimistic can help us to better understand our own beliefs as well as the beliefs of others.</a:t>
            </a:r>
          </a:p>
        </p:txBody>
      </p:sp>
      <p:sp>
        <p:nvSpPr>
          <p:cNvPr id="4" name="Slide Number Placeholder 3"/>
          <p:cNvSpPr>
            <a:spLocks noGrp="1"/>
          </p:cNvSpPr>
          <p:nvPr>
            <p:ph type="sldNum" sz="quarter" idx="5"/>
          </p:nvPr>
        </p:nvSpPr>
        <p:spPr/>
        <p:txBody>
          <a:bodyPr/>
          <a:lstStyle/>
          <a:p>
            <a:fld id="{76E6BFDA-B18F-4255-91B3-3C3EA921A4F5}" type="slidenum">
              <a:rPr lang="en-US" smtClean="0"/>
              <a:t>23</a:t>
            </a:fld>
            <a:endParaRPr lang="en-US"/>
          </a:p>
        </p:txBody>
      </p:sp>
    </p:spTree>
    <p:extLst>
      <p:ext uri="{BB962C8B-B14F-4D97-AF65-F5344CB8AC3E}">
        <p14:creationId xmlns:p14="http://schemas.microsoft.com/office/powerpoint/2010/main" val="1515920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link comes from the Decision Lab – a socially conscious applied research firm. They study all things relating to behavior, and are a great resource to learn more about some of these topics.</a:t>
            </a:r>
          </a:p>
          <a:p>
            <a:endParaRPr lang="en-US" dirty="0"/>
          </a:p>
          <a:p>
            <a:r>
              <a:rPr lang="en-US" dirty="0"/>
              <a:t>There are many ways to relate to students when talking about overconfidence. </a:t>
            </a:r>
          </a:p>
          <a:p>
            <a:endParaRPr lang="en-US" dirty="0"/>
          </a:p>
          <a:p>
            <a:r>
              <a:rPr lang="en-US" dirty="0"/>
              <a:t>Have you ever said you’re going to get a project done way ahead of schedule, yet you find yourself pulling an all </a:t>
            </a:r>
            <a:r>
              <a:rPr lang="en-US" dirty="0" err="1"/>
              <a:t>nighter</a:t>
            </a:r>
            <a:r>
              <a:rPr lang="en-US" dirty="0"/>
              <a:t> to meet the deadline? THAT’S optimism bias – the difference between what you believed you would do and what you actually did.</a:t>
            </a:r>
          </a:p>
          <a:p>
            <a:endParaRPr lang="en-US" dirty="0"/>
          </a:p>
          <a:p>
            <a:r>
              <a:rPr lang="en-US" dirty="0"/>
              <a:t>In economics; a simple experiment in the classroom may look like this:</a:t>
            </a:r>
          </a:p>
          <a:p>
            <a:r>
              <a:rPr lang="en-US" dirty="0"/>
              <a:t>You go online or into a store and see the best shirt.</a:t>
            </a:r>
          </a:p>
          <a:p>
            <a:r>
              <a:rPr lang="en-US" dirty="0"/>
              <a:t>You want pockets? It’s got pockets.</a:t>
            </a:r>
          </a:p>
          <a:p>
            <a:r>
              <a:rPr lang="en-US" dirty="0"/>
              <a:t>You need it to wear to work? It’s perfect for that.</a:t>
            </a:r>
          </a:p>
          <a:p>
            <a:r>
              <a:rPr lang="en-US" dirty="0"/>
              <a:t>You have a hard time finding things that fit, and this fits perfect.</a:t>
            </a:r>
          </a:p>
          <a:p>
            <a:r>
              <a:rPr lang="en-US" dirty="0"/>
              <a:t>I mean, look at how excited we are to try this shirt on! The guy in the picture definitely wants you to buy this shirt.</a:t>
            </a:r>
          </a:p>
          <a:p>
            <a:r>
              <a:rPr lang="en-US" dirty="0"/>
              <a:t>But WOW, it’s fifty bucks – far more than you’d usually spend on a top.</a:t>
            </a:r>
          </a:p>
          <a:p>
            <a:r>
              <a:rPr lang="en-US" dirty="0"/>
              <a:t>But we want the shirt; so what might we tell ourselves to justify this purchase?</a:t>
            </a:r>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24</a:t>
            </a:fld>
            <a:endParaRPr lang="en-US"/>
          </a:p>
        </p:txBody>
      </p:sp>
    </p:spTree>
    <p:extLst>
      <p:ext uri="{BB962C8B-B14F-4D97-AF65-F5344CB8AC3E}">
        <p14:creationId xmlns:p14="http://schemas.microsoft.com/office/powerpoint/2010/main" val="1166079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Congratulations! You are now down fifty dollars but the proud owner of the best shirt, possibly ever.</a:t>
            </a:r>
          </a:p>
        </p:txBody>
      </p:sp>
      <p:sp>
        <p:nvSpPr>
          <p:cNvPr id="4" name="Slide Number Placeholder 3"/>
          <p:cNvSpPr>
            <a:spLocks noGrp="1"/>
          </p:cNvSpPr>
          <p:nvPr>
            <p:ph type="sldNum" sz="quarter" idx="5"/>
          </p:nvPr>
        </p:nvSpPr>
        <p:spPr/>
        <p:txBody>
          <a:bodyPr/>
          <a:lstStyle/>
          <a:p>
            <a:fld id="{76E6BFDA-B18F-4255-91B3-3C3EA921A4F5}" type="slidenum">
              <a:rPr lang="en-US" smtClean="0"/>
              <a:t>25</a:t>
            </a:fld>
            <a:endParaRPr lang="en-US"/>
          </a:p>
        </p:txBody>
      </p:sp>
    </p:spTree>
    <p:extLst>
      <p:ext uri="{BB962C8B-B14F-4D97-AF65-F5344CB8AC3E}">
        <p14:creationId xmlns:p14="http://schemas.microsoft.com/office/powerpoint/2010/main" val="2257566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study of over 2000 women in 2015, it was found that an article of clothing is worn a mere 7 times before being tossed or donated.</a:t>
            </a:r>
          </a:p>
          <a:p>
            <a:endParaRPr lang="en-US" dirty="0"/>
          </a:p>
          <a:p>
            <a:r>
              <a:rPr lang="en-US" dirty="0"/>
              <a:t>Does wearing this new shirt 7 times justify the cost? In other words – would you have bought the shirt knowing there is a high chance it may only be worn 7 times?</a:t>
            </a:r>
          </a:p>
          <a:p>
            <a:endParaRPr lang="en-US" dirty="0"/>
          </a:p>
          <a:p>
            <a:r>
              <a:rPr lang="en-US" dirty="0"/>
              <a:t>This gap between feeling so certain that we will wear something enough to justify the price and the number of times we actually wear it; this gap is our optimism.</a:t>
            </a:r>
          </a:p>
        </p:txBody>
      </p:sp>
      <p:sp>
        <p:nvSpPr>
          <p:cNvPr id="4" name="Slide Number Placeholder 3"/>
          <p:cNvSpPr>
            <a:spLocks noGrp="1"/>
          </p:cNvSpPr>
          <p:nvPr>
            <p:ph type="sldNum" sz="quarter" idx="5"/>
          </p:nvPr>
        </p:nvSpPr>
        <p:spPr/>
        <p:txBody>
          <a:bodyPr/>
          <a:lstStyle/>
          <a:p>
            <a:fld id="{76E6BFDA-B18F-4255-91B3-3C3EA921A4F5}" type="slidenum">
              <a:rPr lang="en-US" smtClean="0"/>
              <a:t>26</a:t>
            </a:fld>
            <a:endParaRPr lang="en-US"/>
          </a:p>
        </p:txBody>
      </p:sp>
    </p:spTree>
    <p:extLst>
      <p:ext uri="{BB962C8B-B14F-4D97-AF65-F5344CB8AC3E}">
        <p14:creationId xmlns:p14="http://schemas.microsoft.com/office/powerpoint/2010/main" val="2114038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27</a:t>
            </a:fld>
            <a:endParaRPr lang="en-US"/>
          </a:p>
        </p:txBody>
      </p:sp>
    </p:spTree>
    <p:extLst>
      <p:ext uri="{BB962C8B-B14F-4D97-AF65-F5344CB8AC3E}">
        <p14:creationId xmlns:p14="http://schemas.microsoft.com/office/powerpoint/2010/main" val="792452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Consumers with less knowledge about a product or service are more greatly influenced by Anchoring and Framing – so we can already see how being aware of these might make us better decision-makers.</a:t>
            </a:r>
          </a:p>
          <a:p>
            <a:endParaRPr lang="en-US" dirty="0"/>
          </a:p>
          <a:p>
            <a:r>
              <a:rPr lang="en-US" dirty="0"/>
              <a:t>Anchoring sets the tone and Framing makes the sale.</a:t>
            </a:r>
          </a:p>
        </p:txBody>
      </p:sp>
      <p:sp>
        <p:nvSpPr>
          <p:cNvPr id="4" name="Slide Number Placeholder 3"/>
          <p:cNvSpPr>
            <a:spLocks noGrp="1"/>
          </p:cNvSpPr>
          <p:nvPr>
            <p:ph type="sldNum" sz="quarter" idx="5"/>
          </p:nvPr>
        </p:nvSpPr>
        <p:spPr/>
        <p:txBody>
          <a:bodyPr/>
          <a:lstStyle/>
          <a:p>
            <a:fld id="{76E6BFDA-B18F-4255-91B3-3C3EA921A4F5}" type="slidenum">
              <a:rPr lang="en-US" smtClean="0"/>
              <a:t>28</a:t>
            </a:fld>
            <a:endParaRPr lang="en-US"/>
          </a:p>
        </p:txBody>
      </p:sp>
    </p:spTree>
    <p:extLst>
      <p:ext uri="{BB962C8B-B14F-4D97-AF65-F5344CB8AC3E}">
        <p14:creationId xmlns:p14="http://schemas.microsoft.com/office/powerpoint/2010/main" val="3820910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29</a:t>
            </a:fld>
            <a:endParaRPr lang="en-US"/>
          </a:p>
        </p:txBody>
      </p:sp>
    </p:spTree>
    <p:extLst>
      <p:ext uri="{BB962C8B-B14F-4D97-AF65-F5344CB8AC3E}">
        <p14:creationId xmlns:p14="http://schemas.microsoft.com/office/powerpoint/2010/main" val="2431623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experiment is a very famous one conducted by Kahneman and Tversky, and can be proposed to a variety of groups of individuals.</a:t>
            </a:r>
          </a:p>
          <a:p>
            <a:r>
              <a:rPr lang="en-US" dirty="0"/>
              <a:t>When framed positively, as is here, 72% of people chose Option A.</a:t>
            </a:r>
          </a:p>
        </p:txBody>
      </p:sp>
      <p:sp>
        <p:nvSpPr>
          <p:cNvPr id="4" name="Slide Number Placeholder 3"/>
          <p:cNvSpPr>
            <a:spLocks noGrp="1"/>
          </p:cNvSpPr>
          <p:nvPr>
            <p:ph type="sldNum" sz="quarter" idx="5"/>
          </p:nvPr>
        </p:nvSpPr>
        <p:spPr/>
        <p:txBody>
          <a:bodyPr/>
          <a:lstStyle/>
          <a:p>
            <a:fld id="{76E6BFDA-B18F-4255-91B3-3C3EA921A4F5}" type="slidenum">
              <a:rPr lang="en-US" smtClean="0"/>
              <a:t>30</a:t>
            </a:fld>
            <a:endParaRPr lang="en-US"/>
          </a:p>
        </p:txBody>
      </p:sp>
    </p:spTree>
    <p:extLst>
      <p:ext uri="{BB962C8B-B14F-4D97-AF65-F5344CB8AC3E}">
        <p14:creationId xmlns:p14="http://schemas.microsoft.com/office/powerpoint/2010/main" val="409282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3</a:t>
            </a:fld>
            <a:endParaRPr lang="en-US"/>
          </a:p>
        </p:txBody>
      </p:sp>
    </p:spTree>
    <p:extLst>
      <p:ext uri="{BB962C8B-B14F-4D97-AF65-F5344CB8AC3E}">
        <p14:creationId xmlns:p14="http://schemas.microsoft.com/office/powerpoint/2010/main" val="3615432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negatively framed, Option A was only chosen 22% of the time.</a:t>
            </a:r>
          </a:p>
          <a:p>
            <a:r>
              <a:rPr lang="en-US" dirty="0"/>
              <a:t>This framing impacted how participants viewed the answer, despite the answer yielding the same result in both scenarios.</a:t>
            </a:r>
          </a:p>
          <a:p>
            <a:r>
              <a:rPr lang="en-US" dirty="0"/>
              <a:t>The assumed anchor in this experiment is that participants would want the solution where the least number of people died, and the greatest number of people could be treated.</a:t>
            </a:r>
          </a:p>
          <a:p>
            <a:endParaRPr lang="en-US" dirty="0"/>
          </a:p>
          <a:p>
            <a:r>
              <a:rPr lang="en-US" dirty="0"/>
              <a:t>When making economic decisions, it can be good to take a step back from the context of the deal to assess whether or not it is actually a good value. Although most economics choices aren’t life or death, this example shows the drastic difference in results given the same information framed in two different ways.</a:t>
            </a:r>
          </a:p>
        </p:txBody>
      </p:sp>
      <p:sp>
        <p:nvSpPr>
          <p:cNvPr id="4" name="Slide Number Placeholder 3"/>
          <p:cNvSpPr>
            <a:spLocks noGrp="1"/>
          </p:cNvSpPr>
          <p:nvPr>
            <p:ph type="sldNum" sz="quarter" idx="5"/>
          </p:nvPr>
        </p:nvSpPr>
        <p:spPr/>
        <p:txBody>
          <a:bodyPr/>
          <a:lstStyle/>
          <a:p>
            <a:fld id="{76E6BFDA-B18F-4255-91B3-3C3EA921A4F5}" type="slidenum">
              <a:rPr lang="en-US" smtClean="0"/>
              <a:t>31</a:t>
            </a:fld>
            <a:endParaRPr lang="en-US"/>
          </a:p>
        </p:txBody>
      </p:sp>
    </p:spTree>
    <p:extLst>
      <p:ext uri="{BB962C8B-B14F-4D97-AF65-F5344CB8AC3E}">
        <p14:creationId xmlns:p14="http://schemas.microsoft.com/office/powerpoint/2010/main" val="3599897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all felt an example of loss aversion in our lives.</a:t>
            </a:r>
          </a:p>
          <a:p>
            <a:r>
              <a:rPr lang="en-US" dirty="0"/>
              <a:t>It is this principle that we generally disdain a loss a lot more than we appreciate a gain.</a:t>
            </a:r>
          </a:p>
        </p:txBody>
      </p:sp>
      <p:sp>
        <p:nvSpPr>
          <p:cNvPr id="4" name="Slide Number Placeholder 3"/>
          <p:cNvSpPr>
            <a:spLocks noGrp="1"/>
          </p:cNvSpPr>
          <p:nvPr>
            <p:ph type="sldNum" sz="quarter" idx="5"/>
          </p:nvPr>
        </p:nvSpPr>
        <p:spPr/>
        <p:txBody>
          <a:bodyPr/>
          <a:lstStyle/>
          <a:p>
            <a:fld id="{76E6BFDA-B18F-4255-91B3-3C3EA921A4F5}" type="slidenum">
              <a:rPr lang="en-US" smtClean="0"/>
              <a:t>32</a:t>
            </a:fld>
            <a:endParaRPr lang="en-US"/>
          </a:p>
        </p:txBody>
      </p:sp>
    </p:spTree>
    <p:extLst>
      <p:ext uri="{BB962C8B-B14F-4D97-AF65-F5344CB8AC3E}">
        <p14:creationId xmlns:p14="http://schemas.microsoft.com/office/powerpoint/2010/main" val="3536527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curve was first charted by Kahneman and Tversky. But what can we learn from this curve?</a:t>
            </a:r>
          </a:p>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33</a:t>
            </a:fld>
            <a:endParaRPr lang="en-US"/>
          </a:p>
        </p:txBody>
      </p:sp>
    </p:spTree>
    <p:extLst>
      <p:ext uri="{BB962C8B-B14F-4D97-AF65-F5344CB8AC3E}">
        <p14:creationId xmlns:p14="http://schemas.microsoft.com/office/powerpoint/2010/main" val="341876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many experiments that yielded numerical equivalencies to this graph, I feel Loss Aversion is a great place to talk more about our behavior than the numbers we produce in experiments.</a:t>
            </a:r>
          </a:p>
        </p:txBody>
      </p:sp>
      <p:sp>
        <p:nvSpPr>
          <p:cNvPr id="4" name="Slide Number Placeholder 3"/>
          <p:cNvSpPr>
            <a:spLocks noGrp="1"/>
          </p:cNvSpPr>
          <p:nvPr>
            <p:ph type="sldNum" sz="quarter" idx="5"/>
          </p:nvPr>
        </p:nvSpPr>
        <p:spPr/>
        <p:txBody>
          <a:bodyPr/>
          <a:lstStyle/>
          <a:p>
            <a:fld id="{76E6BFDA-B18F-4255-91B3-3C3EA921A4F5}" type="slidenum">
              <a:rPr lang="en-US" smtClean="0"/>
              <a:t>34</a:t>
            </a:fld>
            <a:endParaRPr lang="en-US"/>
          </a:p>
        </p:txBody>
      </p:sp>
    </p:spTree>
    <p:extLst>
      <p:ext uri="{BB962C8B-B14F-4D97-AF65-F5344CB8AC3E}">
        <p14:creationId xmlns:p14="http://schemas.microsoft.com/office/powerpoint/2010/main" val="308129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all face loss and gains in our lives, and especially students who are learning to navigate the world around them.</a:t>
            </a:r>
          </a:p>
          <a:p>
            <a:r>
              <a:rPr lang="en-US" dirty="0"/>
              <a:t>Students who understand the anticipated sting of a loss and the less significant celebration of a gain can begin to manage these emotions in real-time. </a:t>
            </a:r>
          </a:p>
        </p:txBody>
      </p:sp>
      <p:sp>
        <p:nvSpPr>
          <p:cNvPr id="4" name="Slide Number Placeholder 3"/>
          <p:cNvSpPr>
            <a:spLocks noGrp="1"/>
          </p:cNvSpPr>
          <p:nvPr>
            <p:ph type="sldNum" sz="quarter" idx="5"/>
          </p:nvPr>
        </p:nvSpPr>
        <p:spPr/>
        <p:txBody>
          <a:bodyPr/>
          <a:lstStyle/>
          <a:p>
            <a:fld id="{76E6BFDA-B18F-4255-91B3-3C3EA921A4F5}" type="slidenum">
              <a:rPr lang="en-US" smtClean="0"/>
              <a:t>35</a:t>
            </a:fld>
            <a:endParaRPr lang="en-US"/>
          </a:p>
        </p:txBody>
      </p:sp>
    </p:spTree>
    <p:extLst>
      <p:ext uri="{BB962C8B-B14F-4D97-AF65-F5344CB8AC3E}">
        <p14:creationId xmlns:p14="http://schemas.microsoft.com/office/powerpoint/2010/main" val="2195901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Acquisition utility is the rational utility we get from a purchase or transaction.</a:t>
            </a:r>
          </a:p>
          <a:p>
            <a:r>
              <a:rPr lang="en-US" dirty="0"/>
              <a:t>Transactional utility introduces this idea that the context of the transaction can impact a deal’s overall utility.</a:t>
            </a:r>
          </a:p>
        </p:txBody>
      </p:sp>
      <p:sp>
        <p:nvSpPr>
          <p:cNvPr id="4" name="Slide Number Placeholder 3"/>
          <p:cNvSpPr>
            <a:spLocks noGrp="1"/>
          </p:cNvSpPr>
          <p:nvPr>
            <p:ph type="sldNum" sz="quarter" idx="5"/>
          </p:nvPr>
        </p:nvSpPr>
        <p:spPr/>
        <p:txBody>
          <a:bodyPr/>
          <a:lstStyle/>
          <a:p>
            <a:fld id="{76E6BFDA-B18F-4255-91B3-3C3EA921A4F5}" type="slidenum">
              <a:rPr lang="en-US" smtClean="0"/>
              <a:t>36</a:t>
            </a:fld>
            <a:endParaRPr lang="en-US"/>
          </a:p>
        </p:txBody>
      </p:sp>
    </p:spTree>
    <p:extLst>
      <p:ext uri="{BB962C8B-B14F-4D97-AF65-F5344CB8AC3E}">
        <p14:creationId xmlns:p14="http://schemas.microsoft.com/office/powerpoint/2010/main" val="1329373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there’s any RENT fans on this call, transactional utility reminds me of the questions asked in the Seasons of Love track; which is kind of funny but it is worth asking:</a:t>
            </a:r>
          </a:p>
          <a:p>
            <a:r>
              <a:rPr lang="en-US" dirty="0"/>
              <a:t> How do we measure things like time and love when it comes to our transactions? And even though it goes against our “Economic Man” – is it wrong to consider these things?</a:t>
            </a:r>
          </a:p>
        </p:txBody>
      </p:sp>
      <p:sp>
        <p:nvSpPr>
          <p:cNvPr id="4" name="Slide Number Placeholder 3"/>
          <p:cNvSpPr>
            <a:spLocks noGrp="1"/>
          </p:cNvSpPr>
          <p:nvPr>
            <p:ph type="sldNum" sz="quarter" idx="5"/>
          </p:nvPr>
        </p:nvSpPr>
        <p:spPr/>
        <p:txBody>
          <a:bodyPr/>
          <a:lstStyle/>
          <a:p>
            <a:fld id="{76E6BFDA-B18F-4255-91B3-3C3EA921A4F5}" type="slidenum">
              <a:rPr lang="en-US" smtClean="0"/>
              <a:t>39</a:t>
            </a:fld>
            <a:endParaRPr lang="en-US"/>
          </a:p>
        </p:txBody>
      </p:sp>
    </p:spTree>
    <p:extLst>
      <p:ext uri="{BB962C8B-B14F-4D97-AF65-F5344CB8AC3E}">
        <p14:creationId xmlns:p14="http://schemas.microsoft.com/office/powerpoint/2010/main" val="2090166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paper done by Kahneman, Tversky, and Thaler in 1997 showed that viewing a portfolio more often reduced the amount of risk a person would take in the investment. </a:t>
            </a:r>
          </a:p>
          <a:p>
            <a:endParaRPr lang="en-US" dirty="0"/>
          </a:p>
          <a:p>
            <a:r>
              <a:rPr lang="en-US" dirty="0"/>
              <a:t>So how can we apply this to students, who, for the most part, don’t invest in the stock market?</a:t>
            </a:r>
          </a:p>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41</a:t>
            </a:fld>
            <a:endParaRPr lang="en-US"/>
          </a:p>
        </p:txBody>
      </p:sp>
    </p:spTree>
    <p:extLst>
      <p:ext uri="{BB962C8B-B14F-4D97-AF65-F5344CB8AC3E}">
        <p14:creationId xmlns:p14="http://schemas.microsoft.com/office/powerpoint/2010/main" val="1674004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banked is one of the best things a young person can do.</a:t>
            </a:r>
          </a:p>
        </p:txBody>
      </p:sp>
      <p:sp>
        <p:nvSpPr>
          <p:cNvPr id="4" name="Slide Number Placeholder 3"/>
          <p:cNvSpPr>
            <a:spLocks noGrp="1"/>
          </p:cNvSpPr>
          <p:nvPr>
            <p:ph type="sldNum" sz="quarter" idx="5"/>
          </p:nvPr>
        </p:nvSpPr>
        <p:spPr/>
        <p:txBody>
          <a:bodyPr/>
          <a:lstStyle/>
          <a:p>
            <a:fld id="{76E6BFDA-B18F-4255-91B3-3C3EA921A4F5}" type="slidenum">
              <a:rPr lang="en-US" smtClean="0"/>
              <a:t>42</a:t>
            </a:fld>
            <a:endParaRPr lang="en-US"/>
          </a:p>
        </p:txBody>
      </p:sp>
    </p:spTree>
    <p:extLst>
      <p:ext uri="{BB962C8B-B14F-4D97-AF65-F5344CB8AC3E}">
        <p14:creationId xmlns:p14="http://schemas.microsoft.com/office/powerpoint/2010/main" val="2162774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factors can influence where someone might bank, like if a family member or friend bank there; if maybe the bank came and did an activity at your school or church; or maybe just a bank you saw an ad for online. Next, emphasize the importance of research!</a:t>
            </a:r>
          </a:p>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43</a:t>
            </a:fld>
            <a:endParaRPr lang="en-US"/>
          </a:p>
        </p:txBody>
      </p:sp>
    </p:spTree>
    <p:extLst>
      <p:ext uri="{BB962C8B-B14F-4D97-AF65-F5344CB8AC3E}">
        <p14:creationId xmlns:p14="http://schemas.microsoft.com/office/powerpoint/2010/main" val="258401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agenda we will cover on today’s webinar. First, we will define this field that has gained a lot of recent popularity. I am a huge fan of history, and feel understanding where we’ve been is one of the best ways to see where we’re going. So, we will take a few minutes and learn about the short yet exciting history of this field. We will see how its history influences its relevance in the field of economics today, and then we will dive into the content portion. At the end, there will be a slide giving you book recommendations, websites, articles, and other resources you can use to learn more about this subject.</a:t>
            </a:r>
          </a:p>
        </p:txBody>
      </p:sp>
      <p:sp>
        <p:nvSpPr>
          <p:cNvPr id="4" name="Slide Number Placeholder 3"/>
          <p:cNvSpPr>
            <a:spLocks noGrp="1"/>
          </p:cNvSpPr>
          <p:nvPr>
            <p:ph type="sldNum" sz="quarter" idx="5"/>
          </p:nvPr>
        </p:nvSpPr>
        <p:spPr/>
        <p:txBody>
          <a:bodyPr/>
          <a:lstStyle/>
          <a:p>
            <a:fld id="{76E6BFDA-B18F-4255-91B3-3C3EA921A4F5}" type="slidenum">
              <a:rPr lang="en-US" smtClean="0"/>
              <a:t>4</a:t>
            </a:fld>
            <a:endParaRPr lang="en-US"/>
          </a:p>
        </p:txBody>
      </p:sp>
    </p:spTree>
    <p:extLst>
      <p:ext uri="{BB962C8B-B14F-4D97-AF65-F5344CB8AC3E}">
        <p14:creationId xmlns:p14="http://schemas.microsoft.com/office/powerpoint/2010/main" val="33049648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that might get missed if we narrowly frame our choices based on the easiest or most immediate feedback. Much like only looking at one quarter of stock returns, only getting subjective input from friends or ads can lead to missed out on some important criteria. </a:t>
            </a:r>
          </a:p>
          <a:p>
            <a:endParaRPr lang="en-US" dirty="0"/>
          </a:p>
          <a:p>
            <a:r>
              <a:rPr lang="en-US" dirty="0"/>
              <a:t>Suppose Blue Bank ends up having ridiculous fees for accounts that dip below $500. Maybe their interest rates are better, but if your balance stays under $500, you’ll be drowning in fees before you ever even ask them to finance something.</a:t>
            </a:r>
          </a:p>
          <a:p>
            <a:endParaRPr lang="en-US" dirty="0"/>
          </a:p>
          <a:p>
            <a:r>
              <a:rPr lang="en-US" dirty="0"/>
              <a:t>After going through these additional criteria – ask students to make a list of priorities they want their bank to have. Also a great time to remind them that a lot of the newer cash apps are very different than a bank account; namely in their abilities to finance and insure your money.</a:t>
            </a:r>
          </a:p>
        </p:txBody>
      </p:sp>
      <p:sp>
        <p:nvSpPr>
          <p:cNvPr id="4" name="Slide Number Placeholder 3"/>
          <p:cNvSpPr>
            <a:spLocks noGrp="1"/>
          </p:cNvSpPr>
          <p:nvPr>
            <p:ph type="sldNum" sz="quarter" idx="5"/>
          </p:nvPr>
        </p:nvSpPr>
        <p:spPr/>
        <p:txBody>
          <a:bodyPr/>
          <a:lstStyle/>
          <a:p>
            <a:fld id="{76E6BFDA-B18F-4255-91B3-3C3EA921A4F5}" type="slidenum">
              <a:rPr lang="en-US" smtClean="0"/>
              <a:t>44</a:t>
            </a:fld>
            <a:endParaRPr lang="en-US"/>
          </a:p>
        </p:txBody>
      </p:sp>
    </p:spTree>
    <p:extLst>
      <p:ext uri="{BB962C8B-B14F-4D97-AF65-F5344CB8AC3E}">
        <p14:creationId xmlns:p14="http://schemas.microsoft.com/office/powerpoint/2010/main" val="3962429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that might get missed if we narrowly frame our choices based on the easiest or most immediate feedback. Much like only looking at one quarter of stock returns, only getting subjective input from friends or ads can lead to missed out on some important criteria.</a:t>
            </a:r>
          </a:p>
          <a:p>
            <a:endParaRPr lang="en-US" dirty="0"/>
          </a:p>
          <a:p>
            <a:r>
              <a:rPr lang="en-US" dirty="0"/>
              <a:t>Suppose Blue Bank ends up having ridiculous fees for accounts that dip below $500. Maybe their interest rates are better, but if your balance stays under $500, you’ll be drowning in fees before you ever even ask them to finance something.</a:t>
            </a:r>
          </a:p>
          <a:p>
            <a:endParaRPr lang="en-US" dirty="0"/>
          </a:p>
          <a:p>
            <a:r>
              <a:rPr lang="en-US" dirty="0"/>
              <a:t>After going through these additional criteria – ask students to make a list of priorities they want their bank to have. Also a great time to remind them that a lot of the newer cash apps are very different than a bank account; namely in their abilities to finance and insure your money.</a:t>
            </a:r>
          </a:p>
        </p:txBody>
      </p:sp>
      <p:sp>
        <p:nvSpPr>
          <p:cNvPr id="4" name="Slide Number Placeholder 3"/>
          <p:cNvSpPr>
            <a:spLocks noGrp="1"/>
          </p:cNvSpPr>
          <p:nvPr>
            <p:ph type="sldNum" sz="quarter" idx="5"/>
          </p:nvPr>
        </p:nvSpPr>
        <p:spPr/>
        <p:txBody>
          <a:bodyPr/>
          <a:lstStyle/>
          <a:p>
            <a:fld id="{76E6BFDA-B18F-4255-91B3-3C3EA921A4F5}" type="slidenum">
              <a:rPr lang="en-US" smtClean="0"/>
              <a:t>45</a:t>
            </a:fld>
            <a:endParaRPr lang="en-US"/>
          </a:p>
        </p:txBody>
      </p:sp>
    </p:spTree>
    <p:extLst>
      <p:ext uri="{BB962C8B-B14F-4D97-AF65-F5344CB8AC3E}">
        <p14:creationId xmlns:p14="http://schemas.microsoft.com/office/powerpoint/2010/main" val="2256160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46</a:t>
            </a:fld>
            <a:endParaRPr lang="en-US"/>
          </a:p>
        </p:txBody>
      </p:sp>
    </p:spTree>
    <p:extLst>
      <p:ext uri="{BB962C8B-B14F-4D97-AF65-F5344CB8AC3E}">
        <p14:creationId xmlns:p14="http://schemas.microsoft.com/office/powerpoint/2010/main" val="315963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this discipline, I feel it is helpful to first define Economics and Behavioral Science separately. </a:t>
            </a:r>
          </a:p>
        </p:txBody>
      </p:sp>
      <p:sp>
        <p:nvSpPr>
          <p:cNvPr id="4" name="Slide Number Placeholder 3"/>
          <p:cNvSpPr>
            <a:spLocks noGrp="1"/>
          </p:cNvSpPr>
          <p:nvPr>
            <p:ph type="sldNum" sz="quarter" idx="5"/>
          </p:nvPr>
        </p:nvSpPr>
        <p:spPr/>
        <p:txBody>
          <a:bodyPr/>
          <a:lstStyle/>
          <a:p>
            <a:fld id="{76E6BFDA-B18F-4255-91B3-3C3EA921A4F5}" type="slidenum">
              <a:rPr lang="en-US" smtClean="0"/>
              <a:t>5</a:t>
            </a:fld>
            <a:endParaRPr lang="en-US"/>
          </a:p>
        </p:txBody>
      </p:sp>
    </p:spTree>
    <p:extLst>
      <p:ext uri="{BB962C8B-B14F-4D97-AF65-F5344CB8AC3E}">
        <p14:creationId xmlns:p14="http://schemas.microsoft.com/office/powerpoint/2010/main" val="420950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did we get here? Next, we will look at a brief history of the emergence and soaring popularity of this discipline.</a:t>
            </a:r>
          </a:p>
        </p:txBody>
      </p:sp>
      <p:sp>
        <p:nvSpPr>
          <p:cNvPr id="4" name="Slide Number Placeholder 3"/>
          <p:cNvSpPr>
            <a:spLocks noGrp="1"/>
          </p:cNvSpPr>
          <p:nvPr>
            <p:ph type="sldNum" sz="quarter" idx="5"/>
          </p:nvPr>
        </p:nvSpPr>
        <p:spPr/>
        <p:txBody>
          <a:bodyPr/>
          <a:lstStyle/>
          <a:p>
            <a:fld id="{76E6BFDA-B18F-4255-91B3-3C3EA921A4F5}" type="slidenum">
              <a:rPr lang="en-US" smtClean="0"/>
              <a:t>6</a:t>
            </a:fld>
            <a:endParaRPr lang="en-US"/>
          </a:p>
        </p:txBody>
      </p:sp>
    </p:spTree>
    <p:extLst>
      <p:ext uri="{BB962C8B-B14F-4D97-AF65-F5344CB8AC3E}">
        <p14:creationId xmlns:p14="http://schemas.microsoft.com/office/powerpoint/2010/main" val="215743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mathematician, economist, or statistician from the 1940s would promise you that math and analytics is what allowed the Allied effort to defeat the Axis Powers in World War II. And they’d probably be telling the truth. It was during this war that we saw a global push for mathematics and analytics, used in what was then called ‘Operations Research’, to improve quality control in manufacturing, route ships more safely across oceans, and crack the Germans’ communication codes. It was believed that these logical advancements would transform many disciplines.</a:t>
            </a:r>
          </a:p>
          <a:p>
            <a:r>
              <a:rPr lang="en-US" dirty="0"/>
              <a:t>We will see this rational approach spill into Economics in the form of Rational Heuristics; which assumes that we are all very logical creatures that always make the most optimal decision.</a:t>
            </a:r>
            <a:r>
              <a:rPr lang="en-US" baseline="0" dirty="0"/>
              <a:t> The creation of this perfectly economic decision-maker will not be challenged </a:t>
            </a:r>
            <a:r>
              <a:rPr lang="en-US" dirty="0"/>
              <a:t>until the late 1960s and 70s</a:t>
            </a:r>
            <a:r>
              <a:rPr lang="en-US" baseline="0" dirty="0"/>
              <a:t> with </a:t>
            </a:r>
            <a:r>
              <a:rPr lang="en-US" dirty="0"/>
              <a:t>the emergence</a:t>
            </a:r>
            <a:r>
              <a:rPr lang="en-US" baseline="0" dirty="0"/>
              <a:t> of the</a:t>
            </a:r>
            <a:r>
              <a:rPr lang="en-US" dirty="0"/>
              <a:t> field of Heuristics &amp; Biases (also known as Behavioral Economics) which continues to gather momentum to this day.</a:t>
            </a:r>
          </a:p>
        </p:txBody>
      </p:sp>
      <p:sp>
        <p:nvSpPr>
          <p:cNvPr id="4" name="Slide Number Placeholder 3"/>
          <p:cNvSpPr>
            <a:spLocks noGrp="1"/>
          </p:cNvSpPr>
          <p:nvPr>
            <p:ph type="sldNum" sz="quarter" idx="5"/>
          </p:nvPr>
        </p:nvSpPr>
        <p:spPr/>
        <p:txBody>
          <a:bodyPr/>
          <a:lstStyle/>
          <a:p>
            <a:fld id="{76E6BFDA-B18F-4255-91B3-3C3EA921A4F5}" type="slidenum">
              <a:rPr lang="en-US" smtClean="0"/>
              <a:t>7</a:t>
            </a:fld>
            <a:endParaRPr lang="en-US"/>
          </a:p>
        </p:txBody>
      </p:sp>
    </p:spTree>
    <p:extLst>
      <p:ext uri="{BB962C8B-B14F-4D97-AF65-F5344CB8AC3E}">
        <p14:creationId xmlns:p14="http://schemas.microsoft.com/office/powerpoint/2010/main" val="256469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Mathematics and logic was credited to the Allies’ victory and the desire to apply this success to other disciplines was very energetic. In the same way that numbers were used to optimize code cracking and global ship routes, so too was it hopeful in transforming the free market.</a:t>
            </a:r>
          </a:p>
          <a:p>
            <a:endParaRPr lang="en-US" dirty="0"/>
          </a:p>
          <a:p>
            <a:r>
              <a:rPr lang="en-US" dirty="0"/>
              <a:t>In 1944, a mathematician named Jon von Neumann would write a book on “expected utility” – this wonderfully simple idea that if you multiply the likelihood of something by the potential gains of it, you get a predictable amount of utility out of that transaction.</a:t>
            </a:r>
          </a:p>
          <a:p>
            <a:endParaRPr lang="en-US" dirty="0"/>
          </a:p>
          <a:p>
            <a:r>
              <a:rPr lang="en-US" dirty="0"/>
              <a:t>If this theory seems a bit rigid or simple to you, that’s because it was. </a:t>
            </a:r>
          </a:p>
          <a:p>
            <a:endParaRPr lang="en-US" dirty="0"/>
          </a:p>
          <a:p>
            <a:r>
              <a:rPr lang="en-US" dirty="0"/>
              <a:t>It was based on Poker; which can be fun because it is relatively simple, but awful because we can’t always know this “expected utility” when dealt a random hand.</a:t>
            </a:r>
          </a:p>
          <a:p>
            <a:r>
              <a:rPr lang="en-US" dirty="0"/>
              <a:t>In real-life decisions, we often don’t know for certain any 1 of those 3 parts of the von Neumann formula for a “perfect” Poker game</a:t>
            </a:r>
            <a:r>
              <a:rPr lang="en-US" baseline="0" dirty="0"/>
              <a:t> (or even a decent one!)</a:t>
            </a:r>
            <a:endParaRPr lang="en-US" dirty="0"/>
          </a:p>
          <a:p>
            <a:r>
              <a:rPr lang="en-US" dirty="0"/>
              <a:t>This expected utility did not account for new information, which led a large gap that we would soon see filled by a series of scholarly statisticians; they calculated how to revise probabilities based on new information. </a:t>
            </a:r>
          </a:p>
          <a:p>
            <a:endParaRPr lang="en-US" dirty="0"/>
          </a:p>
          <a:p>
            <a:r>
              <a:rPr lang="en-US" dirty="0"/>
              <a:t>This mathematic application still heavily influences the theory of portfolio selection; where the expected return and likelihood of being incorrect are both accounted for.</a:t>
            </a:r>
          </a:p>
          <a:p>
            <a:r>
              <a:rPr lang="en-US" dirty="0"/>
              <a:t>The official name of this discipline would not be officially called “Decision Analysis” until the 1960’s when mathematician Howard </a:t>
            </a:r>
            <a:r>
              <a:rPr lang="en-US" dirty="0" err="1"/>
              <a:t>Raiffa</a:t>
            </a:r>
            <a:r>
              <a:rPr lang="en-US" dirty="0"/>
              <a:t> and Ronald Howard would combine the works of von Neumann with Bayesian statistics; creating a full-blown discipline all about the logical analysis of decisions.</a:t>
            </a:r>
          </a:p>
        </p:txBody>
      </p:sp>
      <p:sp>
        <p:nvSpPr>
          <p:cNvPr id="4" name="Slide Number Placeholder 3"/>
          <p:cNvSpPr>
            <a:spLocks noGrp="1"/>
          </p:cNvSpPr>
          <p:nvPr>
            <p:ph type="sldNum" sz="quarter" idx="5"/>
          </p:nvPr>
        </p:nvSpPr>
        <p:spPr/>
        <p:txBody>
          <a:bodyPr/>
          <a:lstStyle/>
          <a:p>
            <a:fld id="{76E6BFDA-B18F-4255-91B3-3C3EA921A4F5}" type="slidenum">
              <a:rPr lang="en-US" smtClean="0"/>
              <a:t>8</a:t>
            </a:fld>
            <a:endParaRPr lang="en-US"/>
          </a:p>
        </p:txBody>
      </p:sp>
    </p:spTree>
    <p:extLst>
      <p:ext uri="{BB962C8B-B14F-4D97-AF65-F5344CB8AC3E}">
        <p14:creationId xmlns:p14="http://schemas.microsoft.com/office/powerpoint/2010/main" val="406228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that decisions could be analyzed spilled over into the assessment of how people actually make decisions, and the era of the “Economic Man” was born.</a:t>
            </a:r>
          </a:p>
          <a:p>
            <a:r>
              <a:rPr lang="en-US" dirty="0"/>
              <a:t>This “economic man” was a rational creature; who could account for the ever-changing probabilities, perfectly, every time.</a:t>
            </a:r>
          </a:p>
          <a:p>
            <a:r>
              <a:rPr lang="en-US" dirty="0"/>
              <a:t>Already feeling skeptical that humans are completely rational? This analogy should clear things up:</a:t>
            </a:r>
          </a:p>
          <a:p>
            <a:endParaRPr lang="en-US" dirty="0"/>
          </a:p>
          <a:p>
            <a:r>
              <a:rPr lang="en-US" dirty="0"/>
              <a:t>Milton Friedman would make the analogy that the “economic man” acts as an expert billiards player – who does not need to know the mathematical formulas governing how one ball may ricochet off another but </a:t>
            </a:r>
            <a:r>
              <a:rPr lang="en-US" i="1" dirty="0"/>
              <a:t>made his shots as if he knew the formulas!</a:t>
            </a:r>
            <a:endParaRPr lang="en-US" i="0" dirty="0"/>
          </a:p>
          <a:p>
            <a:endParaRPr lang="en-US" i="0" dirty="0"/>
          </a:p>
          <a:p>
            <a:r>
              <a:rPr lang="en-US" i="0" dirty="0"/>
              <a:t>Because we all make every decision the way expert billiard players play billiards. If you aren’t convinced, that’s good! You shouldn’t be.</a:t>
            </a:r>
          </a:p>
          <a:p>
            <a:endParaRPr lang="en-US" i="0" dirty="0"/>
          </a:p>
          <a:p>
            <a:r>
              <a:rPr lang="en-US" i="0" dirty="0"/>
              <a:t>This idea of a perfectly rational thinker was very flattering, as it was this theory that would go unchallenged until the emergence of our topic today over thirty years later, excluding one slight challenge to this by a psychologist named Ward Edwards.</a:t>
            </a:r>
            <a:endParaRPr lang="en-US" dirty="0"/>
          </a:p>
        </p:txBody>
      </p:sp>
      <p:sp>
        <p:nvSpPr>
          <p:cNvPr id="4" name="Slide Number Placeholder 3"/>
          <p:cNvSpPr>
            <a:spLocks noGrp="1"/>
          </p:cNvSpPr>
          <p:nvPr>
            <p:ph type="sldNum" sz="quarter" idx="5"/>
          </p:nvPr>
        </p:nvSpPr>
        <p:spPr/>
        <p:txBody>
          <a:bodyPr/>
          <a:lstStyle/>
          <a:p>
            <a:fld id="{76E6BFDA-B18F-4255-91B3-3C3EA921A4F5}" type="slidenum">
              <a:rPr lang="en-US" smtClean="0"/>
              <a:t>9</a:t>
            </a:fld>
            <a:endParaRPr lang="en-US"/>
          </a:p>
        </p:txBody>
      </p:sp>
    </p:spTree>
    <p:extLst>
      <p:ext uri="{BB962C8B-B14F-4D97-AF65-F5344CB8AC3E}">
        <p14:creationId xmlns:p14="http://schemas.microsoft.com/office/powerpoint/2010/main" val="2968645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B168-244F-4F53-8DC1-DF025E47D1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A2699C-A5B3-4FEE-9EF7-905DDA154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C30E66-84D9-46A8-8EC4-45D7CE934046}"/>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5" name="Footer Placeholder 4">
            <a:extLst>
              <a:ext uri="{FF2B5EF4-FFF2-40B4-BE49-F238E27FC236}">
                <a16:creationId xmlns:a16="http://schemas.microsoft.com/office/drawing/2014/main" id="{B1F68365-4A14-4678-BC45-E107FF02B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B6AD3-AF99-453A-BD23-AB3770352DF4}"/>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197910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38DF-02DC-4642-B8B9-298FFBD3E6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132FD6-46D3-4D65-BBE5-1F89CCE9F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C77F2-5347-458D-8580-CA6937AF7715}"/>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5" name="Footer Placeholder 4">
            <a:extLst>
              <a:ext uri="{FF2B5EF4-FFF2-40B4-BE49-F238E27FC236}">
                <a16:creationId xmlns:a16="http://schemas.microsoft.com/office/drawing/2014/main" id="{D6417C57-3278-40BE-9325-9909C6832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A0A66-9FCD-46CD-B82D-B49F3AB57F3B}"/>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418942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A7171-1C73-4F51-9C20-A6D9DBF043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06315-3A1F-47CB-9E03-811F909AC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57DBC-C0EF-4E8C-93C2-A15459A40F9C}"/>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5" name="Footer Placeholder 4">
            <a:extLst>
              <a:ext uri="{FF2B5EF4-FFF2-40B4-BE49-F238E27FC236}">
                <a16:creationId xmlns:a16="http://schemas.microsoft.com/office/drawing/2014/main" id="{AA29C3FC-64EA-4DB0-9CB7-B7042860D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F841A-4EC5-4E06-8667-E74545B23D96}"/>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232143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97599504"/>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2DF3-637D-4441-A10C-5435156A3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4C595-5B3B-4B9E-81E1-6862A5BAA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52EBC-2EDC-4DD7-AB40-E4F767B7CEFD}"/>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5" name="Footer Placeholder 4">
            <a:extLst>
              <a:ext uri="{FF2B5EF4-FFF2-40B4-BE49-F238E27FC236}">
                <a16:creationId xmlns:a16="http://schemas.microsoft.com/office/drawing/2014/main" id="{441182F7-ED19-4430-9047-24F2B1685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3AC19-72F4-4129-A655-2A1273557F05}"/>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60890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C97B-D7A7-4BCA-9EC5-80B54127BB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1AFA9D-8EE5-4207-A23C-B286694F2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B9BF9-5751-4D29-A1A0-EF6202108655}"/>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5" name="Footer Placeholder 4">
            <a:extLst>
              <a:ext uri="{FF2B5EF4-FFF2-40B4-BE49-F238E27FC236}">
                <a16:creationId xmlns:a16="http://schemas.microsoft.com/office/drawing/2014/main" id="{6D8BBD6A-974E-4F3E-9377-1B628FDE5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C2DAC-BFA2-41CF-AB8B-694EDA357C37}"/>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339630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4228-1DDA-40E0-9B2C-50B4A9D85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8F2FB-30E7-4C7E-B640-036FC6C03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DBCA1A-C05A-4CA0-A985-5812F9940E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7385F-FE0B-44DD-99EA-B9CDCB360EBF}"/>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6" name="Footer Placeholder 5">
            <a:extLst>
              <a:ext uri="{FF2B5EF4-FFF2-40B4-BE49-F238E27FC236}">
                <a16:creationId xmlns:a16="http://schemas.microsoft.com/office/drawing/2014/main" id="{0BAE1678-0F32-4C8D-8260-CF72459C3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2CDD3-2DDC-46C8-84D1-6175618F77D0}"/>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207963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3586-010D-4E5A-870F-0A51787595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2DCFD3-8B3C-4CD9-97DA-6DBD8D66D7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376DE-04B2-423C-B3F0-A7BFB36FD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78267-8CE2-4E1A-BE23-15B878F9F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7E5E3-924C-43BA-8708-FDBF5A95C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20A0BB-820D-494F-9AE8-B58CE519045B}"/>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8" name="Footer Placeholder 7">
            <a:extLst>
              <a:ext uri="{FF2B5EF4-FFF2-40B4-BE49-F238E27FC236}">
                <a16:creationId xmlns:a16="http://schemas.microsoft.com/office/drawing/2014/main" id="{CFF87885-FDB8-44D0-BFCA-3B05E31B2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E1611-CF7C-435C-A9D6-8C34574DA355}"/>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398136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4642-E7DC-4CCF-B56E-990A83F21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2F6B6B-B74B-435F-B7A5-1F63BA2BA470}"/>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4" name="Footer Placeholder 3">
            <a:extLst>
              <a:ext uri="{FF2B5EF4-FFF2-40B4-BE49-F238E27FC236}">
                <a16:creationId xmlns:a16="http://schemas.microsoft.com/office/drawing/2014/main" id="{387951F2-E12B-4DC1-A91B-2D443CBDD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956260-A444-4D9E-AB8B-FF8B0432ED1B}"/>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159820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56E6D2-2228-4540-ACD7-88A0F8059819}"/>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3" name="Footer Placeholder 2">
            <a:extLst>
              <a:ext uri="{FF2B5EF4-FFF2-40B4-BE49-F238E27FC236}">
                <a16:creationId xmlns:a16="http://schemas.microsoft.com/office/drawing/2014/main" id="{89DF6135-A1F4-47AC-9CDE-60D92B0351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3EEDD8-7D27-4F24-B7A6-69117DEB5D20}"/>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303457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E857-A692-4AB8-9AF0-7B4631314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A8FF6-2A01-4FF2-B2A8-D2BCBDFF1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1B4B5-F730-4EF6-9D3D-9CB460BCC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368469-2D31-4AD0-BFA8-96B7B4EB01F8}"/>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6" name="Footer Placeholder 5">
            <a:extLst>
              <a:ext uri="{FF2B5EF4-FFF2-40B4-BE49-F238E27FC236}">
                <a16:creationId xmlns:a16="http://schemas.microsoft.com/office/drawing/2014/main" id="{CDB43066-A334-43DF-B4E2-A33616EED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6A67A-6D86-4AA7-98D6-F28435B7A341}"/>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243876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93F4-906C-4A3F-9279-5E1EDB6BC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0921C4-C00F-4CB7-B4A9-01F022759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4563C-A975-4B7E-8379-A73CA80205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70A45-75CE-481B-8635-526542EE4C4B}"/>
              </a:ext>
            </a:extLst>
          </p:cNvPr>
          <p:cNvSpPr>
            <a:spLocks noGrp="1"/>
          </p:cNvSpPr>
          <p:nvPr>
            <p:ph type="dt" sz="half" idx="10"/>
          </p:nvPr>
        </p:nvSpPr>
        <p:spPr/>
        <p:txBody>
          <a:bodyPr/>
          <a:lstStyle/>
          <a:p>
            <a:fld id="{09F81D48-EDC9-487E-A9A6-0C293F0B62D9}" type="datetimeFigureOut">
              <a:rPr lang="en-US" smtClean="0"/>
              <a:t>4/12/2021</a:t>
            </a:fld>
            <a:endParaRPr lang="en-US"/>
          </a:p>
        </p:txBody>
      </p:sp>
      <p:sp>
        <p:nvSpPr>
          <p:cNvPr id="6" name="Footer Placeholder 5">
            <a:extLst>
              <a:ext uri="{FF2B5EF4-FFF2-40B4-BE49-F238E27FC236}">
                <a16:creationId xmlns:a16="http://schemas.microsoft.com/office/drawing/2014/main" id="{3A8035D6-FA5C-4F85-8F69-59C463CEF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2D449-BEBE-4CC4-B809-4E5A21D0EFB6}"/>
              </a:ext>
            </a:extLst>
          </p:cNvPr>
          <p:cNvSpPr>
            <a:spLocks noGrp="1"/>
          </p:cNvSpPr>
          <p:nvPr>
            <p:ph type="sldNum" sz="quarter" idx="12"/>
          </p:nvPr>
        </p:nvSpPr>
        <p:spPr/>
        <p:txBody>
          <a:bodyPr/>
          <a:lstStyle/>
          <a:p>
            <a:fld id="{13E772FF-315F-4E5F-A8F3-9A90FE21D1F1}" type="slidenum">
              <a:rPr lang="en-US" smtClean="0"/>
              <a:t>‹#›</a:t>
            </a:fld>
            <a:endParaRPr lang="en-US"/>
          </a:p>
        </p:txBody>
      </p:sp>
    </p:spTree>
    <p:extLst>
      <p:ext uri="{BB962C8B-B14F-4D97-AF65-F5344CB8AC3E}">
        <p14:creationId xmlns:p14="http://schemas.microsoft.com/office/powerpoint/2010/main" val="110420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FDDF46-29FF-4E05-9DD7-8B8B29147A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4A7010-420A-4785-A798-0169C23A79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67C9F-2018-403D-802E-9D78FE6BB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81D48-EDC9-487E-A9A6-0C293F0B62D9}" type="datetimeFigureOut">
              <a:rPr lang="en-US" smtClean="0"/>
              <a:t>4/12/2021</a:t>
            </a:fld>
            <a:endParaRPr lang="en-US"/>
          </a:p>
        </p:txBody>
      </p:sp>
      <p:sp>
        <p:nvSpPr>
          <p:cNvPr id="5" name="Footer Placeholder 4">
            <a:extLst>
              <a:ext uri="{FF2B5EF4-FFF2-40B4-BE49-F238E27FC236}">
                <a16:creationId xmlns:a16="http://schemas.microsoft.com/office/drawing/2014/main" id="{CCAA1E91-4700-4043-A69F-733D5E1B0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9D92B7-9C21-4FE8-A9A4-187C0447D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772FF-315F-4E5F-A8F3-9A90FE21D1F1}" type="slidenum">
              <a:rPr lang="en-US" smtClean="0"/>
              <a:t>‹#›</a:t>
            </a:fld>
            <a:endParaRPr lang="en-US"/>
          </a:p>
        </p:txBody>
      </p:sp>
    </p:spTree>
    <p:extLst>
      <p:ext uri="{BB962C8B-B14F-4D97-AF65-F5344CB8AC3E}">
        <p14:creationId xmlns:p14="http://schemas.microsoft.com/office/powerpoint/2010/main" val="59252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thedecisionlab.com/biases/optimism-bia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econedlink.org/resources/behavioral-economics-lesson-three-loss-aversion-endowment-effects-and-default-bias/"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sv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econedlink.org/resources/behavioral-economics-lesson-one-introduction-to-behavioral-economics/" TargetMode="External"/><Relationship Id="rId2" Type="http://schemas.openxmlformats.org/officeDocument/2006/relationships/hyperlink" Target="https://www.econessentialsinschool.com/behavioral-econ-lessons/" TargetMode="External"/><Relationship Id="rId1" Type="http://schemas.openxmlformats.org/officeDocument/2006/relationships/slideLayout" Target="../slideLayouts/slideLayout2.xml"/><Relationship Id="rId5" Type="http://schemas.openxmlformats.org/officeDocument/2006/relationships/hyperlink" Target="https://www.behavioraleconomics.com/resources/introduction-behavioral-economics/" TargetMode="External"/><Relationship Id="rId4" Type="http://schemas.openxmlformats.org/officeDocument/2006/relationships/hyperlink" Target="https://hbr.org/2015/05/from-economic-man-to-behavioral-economic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hyperlink" Target="mailto:rrivera@councilforecone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91245" y="1301383"/>
            <a:ext cx="10578945" cy="1609974"/>
          </a:xfrm>
        </p:spPr>
        <p:txBody>
          <a:bodyPr anchor="ctr">
            <a:normAutofit/>
          </a:bodyPr>
          <a:lstStyle/>
          <a:p>
            <a:r>
              <a:rPr lang="en-US" sz="4400" b="1" dirty="0">
                <a:solidFill>
                  <a:schemeClr val="tx2"/>
                </a:solidFill>
              </a:rPr>
              <a:t>Behavioral Economics: Irrationality</a:t>
            </a:r>
          </a:p>
        </p:txBody>
      </p:sp>
      <p:sp>
        <p:nvSpPr>
          <p:cNvPr id="3" name="Subtitle 2">
            <a:extLst>
              <a:ext uri="{FF2B5EF4-FFF2-40B4-BE49-F238E27FC236}">
                <a16:creationId xmlns:a16="http://schemas.microsoft.com/office/drawing/2014/main" id="{42F9634A-2F91-42D7-971D-0A9232F0718A}"/>
              </a:ext>
            </a:extLst>
          </p:cNvPr>
          <p:cNvSpPr>
            <a:spLocks noGrp="1"/>
          </p:cNvSpPr>
          <p:nvPr>
            <p:ph type="subTitle" idx="1"/>
          </p:nvPr>
        </p:nvSpPr>
        <p:spPr>
          <a:xfrm>
            <a:off x="2896871" y="2986265"/>
            <a:ext cx="6397952" cy="1920757"/>
          </a:xfrm>
        </p:spPr>
        <p:txBody>
          <a:bodyPr anchor="ctr">
            <a:normAutofit fontScale="92500"/>
          </a:bodyPr>
          <a:lstStyle/>
          <a:p>
            <a:r>
              <a:rPr lang="en-US" sz="2800" b="1" dirty="0">
                <a:solidFill>
                  <a:schemeClr val="tx2"/>
                </a:solidFill>
              </a:rPr>
              <a:t>Don’t Let Good Decisions Work Against You</a:t>
            </a:r>
          </a:p>
          <a:p>
            <a:r>
              <a:rPr lang="en-US" sz="2800" dirty="0">
                <a:solidFill>
                  <a:schemeClr val="tx2"/>
                </a:solidFill>
              </a:rPr>
              <a:t>Presented by: Tori Yauch</a:t>
            </a:r>
          </a:p>
          <a:p>
            <a:r>
              <a:rPr lang="en-US" sz="2000" dirty="0">
                <a:solidFill>
                  <a:schemeClr val="tx2"/>
                </a:solidFill>
              </a:rPr>
              <a:t>April 12, 2021</a:t>
            </a:r>
          </a:p>
          <a:p>
            <a:r>
              <a:rPr lang="en-US" sz="2000" dirty="0">
                <a:solidFill>
                  <a:schemeClr val="tx2"/>
                </a:solidFill>
              </a:rPr>
              <a:t>tyauch@nccee.org</a:t>
            </a:r>
          </a:p>
        </p:txBody>
      </p:sp>
      <p:pic>
        <p:nvPicPr>
          <p:cNvPr id="5" name="Picture 4" descr="Logo&#10;&#10;Description automatically generated">
            <a:extLst>
              <a:ext uri="{FF2B5EF4-FFF2-40B4-BE49-F238E27FC236}">
                <a16:creationId xmlns:a16="http://schemas.microsoft.com/office/drawing/2014/main" id="{4F01CCD1-D6F1-4BDC-898F-6BBE91FC8B0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223807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7" name="TextBox 26">
            <a:extLst>
              <a:ext uri="{FF2B5EF4-FFF2-40B4-BE49-F238E27FC236}">
                <a16:creationId xmlns:a16="http://schemas.microsoft.com/office/drawing/2014/main" id="{2F125413-7870-423D-97BD-D9EBBDA7E6D5}"/>
              </a:ext>
            </a:extLst>
          </p:cNvPr>
          <p:cNvSpPr txBox="1"/>
          <p:nvPr/>
        </p:nvSpPr>
        <p:spPr>
          <a:xfrm>
            <a:off x="865913" y="2296576"/>
            <a:ext cx="10578945" cy="2246769"/>
          </a:xfrm>
          <a:prstGeom prst="rect">
            <a:avLst/>
          </a:prstGeom>
          <a:noFill/>
        </p:spPr>
        <p:txBody>
          <a:bodyPr wrap="square" rtlCol="0">
            <a:spAutoFit/>
          </a:bodyPr>
          <a:lstStyle/>
          <a:p>
            <a:r>
              <a:rPr lang="en-US" sz="2800" dirty="0">
                <a:solidFill>
                  <a:schemeClr val="tx2"/>
                </a:solidFill>
              </a:rPr>
              <a:t>“Economic Man” became the psychologists’ burden.</a:t>
            </a:r>
          </a:p>
          <a:p>
            <a:endParaRPr lang="en-US" sz="2800" dirty="0">
              <a:solidFill>
                <a:schemeClr val="tx2"/>
              </a:solidFill>
            </a:endParaRPr>
          </a:p>
          <a:p>
            <a:r>
              <a:rPr lang="en-US" sz="2800" b="1" u="sng" dirty="0">
                <a:solidFill>
                  <a:schemeClr val="tx2"/>
                </a:solidFill>
              </a:rPr>
              <a:t>1956</a:t>
            </a:r>
          </a:p>
          <a:p>
            <a:r>
              <a:rPr lang="en-US" sz="2800" dirty="0">
                <a:solidFill>
                  <a:schemeClr val="tx2"/>
                </a:solidFill>
              </a:rPr>
              <a:t>Ward Edwards would put us to the test, and we would pass with dull yet acceptable colors.</a:t>
            </a:r>
          </a:p>
        </p:txBody>
      </p:sp>
      <p:sp>
        <p:nvSpPr>
          <p:cNvPr id="28" name="TextBox 27">
            <a:extLst>
              <a:ext uri="{FF2B5EF4-FFF2-40B4-BE49-F238E27FC236}">
                <a16:creationId xmlns:a16="http://schemas.microsoft.com/office/drawing/2014/main" id="{3EE27C9D-EF2C-4031-9A13-1DAFF3FF6FE3}"/>
              </a:ext>
            </a:extLst>
          </p:cNvPr>
          <p:cNvSpPr txBox="1"/>
          <p:nvPr/>
        </p:nvSpPr>
        <p:spPr>
          <a:xfrm>
            <a:off x="866218" y="1253698"/>
            <a:ext cx="10815242" cy="584775"/>
          </a:xfrm>
          <a:prstGeom prst="rect">
            <a:avLst/>
          </a:prstGeom>
          <a:noFill/>
        </p:spPr>
        <p:txBody>
          <a:bodyPr wrap="square" rtlCol="0">
            <a:spAutoFit/>
          </a:bodyPr>
          <a:lstStyle/>
          <a:p>
            <a:r>
              <a:rPr lang="en-US" sz="3200" dirty="0">
                <a:solidFill>
                  <a:schemeClr val="tx2"/>
                </a:solidFill>
              </a:rPr>
              <a:t>Heuristics – They work if we’re [almost] perfect!</a:t>
            </a:r>
          </a:p>
        </p:txBody>
      </p:sp>
    </p:spTree>
    <p:extLst>
      <p:ext uri="{BB962C8B-B14F-4D97-AF65-F5344CB8AC3E}">
        <p14:creationId xmlns:p14="http://schemas.microsoft.com/office/powerpoint/2010/main" val="426489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7" name="TextBox 26">
            <a:extLst>
              <a:ext uri="{FF2B5EF4-FFF2-40B4-BE49-F238E27FC236}">
                <a16:creationId xmlns:a16="http://schemas.microsoft.com/office/drawing/2014/main" id="{2F125413-7870-423D-97BD-D9EBBDA7E6D5}"/>
              </a:ext>
            </a:extLst>
          </p:cNvPr>
          <p:cNvSpPr txBox="1"/>
          <p:nvPr/>
        </p:nvSpPr>
        <p:spPr>
          <a:xfrm>
            <a:off x="865913" y="2296576"/>
            <a:ext cx="10578945" cy="2677656"/>
          </a:xfrm>
          <a:prstGeom prst="rect">
            <a:avLst/>
          </a:prstGeom>
          <a:noFill/>
        </p:spPr>
        <p:txBody>
          <a:bodyPr wrap="square" rtlCol="0">
            <a:spAutoFit/>
          </a:bodyPr>
          <a:lstStyle/>
          <a:p>
            <a:r>
              <a:rPr lang="en-US" sz="2800" dirty="0">
                <a:solidFill>
                  <a:schemeClr val="tx2"/>
                </a:solidFill>
              </a:rPr>
              <a:t>Ward’s Experiment:</a:t>
            </a:r>
          </a:p>
          <a:p>
            <a:endParaRPr lang="en-US" sz="2800" dirty="0">
              <a:solidFill>
                <a:schemeClr val="tx2"/>
              </a:solidFill>
            </a:endParaRPr>
          </a:p>
          <a:p>
            <a:r>
              <a:rPr lang="en-US" sz="2800" dirty="0">
                <a:solidFill>
                  <a:schemeClr val="tx2"/>
                </a:solidFill>
              </a:rPr>
              <a:t>There are two bags,</a:t>
            </a:r>
          </a:p>
          <a:p>
            <a:r>
              <a:rPr lang="en-US" sz="2800" dirty="0">
                <a:solidFill>
                  <a:schemeClr val="tx2"/>
                </a:solidFill>
              </a:rPr>
              <a:t>each with 1000 tokens.</a:t>
            </a:r>
          </a:p>
          <a:p>
            <a:endParaRPr lang="en-US" sz="2800" dirty="0">
              <a:solidFill>
                <a:schemeClr val="tx2"/>
              </a:solidFill>
            </a:endParaRPr>
          </a:p>
          <a:p>
            <a:r>
              <a:rPr lang="en-US" sz="2800" dirty="0">
                <a:solidFill>
                  <a:schemeClr val="tx2"/>
                </a:solidFill>
              </a:rPr>
              <a:t>You draw 12 tokens from a bag.</a:t>
            </a:r>
          </a:p>
        </p:txBody>
      </p:sp>
      <p:pic>
        <p:nvPicPr>
          <p:cNvPr id="4" name="Graphic 3" descr="Shopping bag outline">
            <a:extLst>
              <a:ext uri="{FF2B5EF4-FFF2-40B4-BE49-F238E27FC236}">
                <a16:creationId xmlns:a16="http://schemas.microsoft.com/office/drawing/2014/main" id="{BA8D4465-5724-4F06-8E23-543F12CF87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9629" y="2074536"/>
            <a:ext cx="2932116" cy="2932116"/>
          </a:xfrm>
          <a:prstGeom prst="rect">
            <a:avLst/>
          </a:prstGeom>
        </p:spPr>
      </p:pic>
      <p:pic>
        <p:nvPicPr>
          <p:cNvPr id="23" name="Graphic 22" descr="Shopping bag outline">
            <a:extLst>
              <a:ext uri="{FF2B5EF4-FFF2-40B4-BE49-F238E27FC236}">
                <a16:creationId xmlns:a16="http://schemas.microsoft.com/office/drawing/2014/main" id="{C8CF4114-9FEF-496B-9D41-490A4C289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7152" y="2074535"/>
            <a:ext cx="2932116" cy="2932116"/>
          </a:xfrm>
          <a:prstGeom prst="rect">
            <a:avLst/>
          </a:prstGeom>
        </p:spPr>
      </p:pic>
      <p:sp>
        <p:nvSpPr>
          <p:cNvPr id="6" name="TextBox 5">
            <a:extLst>
              <a:ext uri="{FF2B5EF4-FFF2-40B4-BE49-F238E27FC236}">
                <a16:creationId xmlns:a16="http://schemas.microsoft.com/office/drawing/2014/main" id="{D7133A52-B85D-489C-827F-941981A5B152}"/>
              </a:ext>
            </a:extLst>
          </p:cNvPr>
          <p:cNvSpPr txBox="1"/>
          <p:nvPr/>
        </p:nvSpPr>
        <p:spPr>
          <a:xfrm>
            <a:off x="7672720" y="3264215"/>
            <a:ext cx="1040670" cy="1446550"/>
          </a:xfrm>
          <a:prstGeom prst="rect">
            <a:avLst/>
          </a:prstGeom>
          <a:noFill/>
        </p:spPr>
        <p:txBody>
          <a:bodyPr wrap="none" rtlCol="0">
            <a:spAutoFit/>
          </a:bodyPr>
          <a:lstStyle/>
          <a:p>
            <a:r>
              <a:rPr lang="en-US" sz="4400" b="1" dirty="0">
                <a:solidFill>
                  <a:schemeClr val="accent5">
                    <a:lumMod val="75000"/>
                  </a:schemeClr>
                </a:solidFill>
              </a:rPr>
              <a:t>700</a:t>
            </a:r>
          </a:p>
          <a:p>
            <a:r>
              <a:rPr lang="en-US" sz="4400" b="1" dirty="0">
                <a:solidFill>
                  <a:srgbClr val="00B050"/>
                </a:solidFill>
              </a:rPr>
              <a:t>300</a:t>
            </a:r>
          </a:p>
        </p:txBody>
      </p:sp>
      <p:sp>
        <p:nvSpPr>
          <p:cNvPr id="28" name="TextBox 27">
            <a:extLst>
              <a:ext uri="{FF2B5EF4-FFF2-40B4-BE49-F238E27FC236}">
                <a16:creationId xmlns:a16="http://schemas.microsoft.com/office/drawing/2014/main" id="{54417124-6B8C-4880-9736-1BB3BA7D6387}"/>
              </a:ext>
            </a:extLst>
          </p:cNvPr>
          <p:cNvSpPr txBox="1"/>
          <p:nvPr/>
        </p:nvSpPr>
        <p:spPr>
          <a:xfrm>
            <a:off x="10380643" y="3264215"/>
            <a:ext cx="1040670" cy="1446550"/>
          </a:xfrm>
          <a:prstGeom prst="rect">
            <a:avLst/>
          </a:prstGeom>
          <a:noFill/>
        </p:spPr>
        <p:txBody>
          <a:bodyPr wrap="none" rtlCol="0">
            <a:spAutoFit/>
          </a:bodyPr>
          <a:lstStyle/>
          <a:p>
            <a:r>
              <a:rPr lang="en-US" sz="4400" b="1" dirty="0">
                <a:solidFill>
                  <a:srgbClr val="00B050"/>
                </a:solidFill>
              </a:rPr>
              <a:t>700</a:t>
            </a:r>
          </a:p>
          <a:p>
            <a:r>
              <a:rPr lang="en-US" sz="4400" b="1" dirty="0">
                <a:solidFill>
                  <a:schemeClr val="accent5">
                    <a:lumMod val="75000"/>
                  </a:schemeClr>
                </a:solidFill>
              </a:rPr>
              <a:t>300</a:t>
            </a:r>
          </a:p>
        </p:txBody>
      </p:sp>
      <p:sp>
        <p:nvSpPr>
          <p:cNvPr id="7" name="Oval 6">
            <a:extLst>
              <a:ext uri="{FF2B5EF4-FFF2-40B4-BE49-F238E27FC236}">
                <a16:creationId xmlns:a16="http://schemas.microsoft.com/office/drawing/2014/main" id="{3FC4B85B-F644-4193-8B0D-A9295B9276F9}"/>
              </a:ext>
            </a:extLst>
          </p:cNvPr>
          <p:cNvSpPr/>
          <p:nvPr/>
        </p:nvSpPr>
        <p:spPr>
          <a:xfrm>
            <a:off x="865608" y="4974232"/>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7FCCF54-7236-4DD8-A336-60767B86C2DB}"/>
              </a:ext>
            </a:extLst>
          </p:cNvPr>
          <p:cNvSpPr/>
          <p:nvPr/>
        </p:nvSpPr>
        <p:spPr>
          <a:xfrm>
            <a:off x="2498111" y="5891393"/>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AC06A6B-F4D3-4B49-B006-4F393687E679}"/>
              </a:ext>
            </a:extLst>
          </p:cNvPr>
          <p:cNvSpPr/>
          <p:nvPr/>
        </p:nvSpPr>
        <p:spPr>
          <a:xfrm>
            <a:off x="1903174" y="4974232"/>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574D0A8-F6F5-40D9-9D41-7E7FF1855EC1}"/>
              </a:ext>
            </a:extLst>
          </p:cNvPr>
          <p:cNvSpPr/>
          <p:nvPr/>
        </p:nvSpPr>
        <p:spPr>
          <a:xfrm>
            <a:off x="2940740" y="4961174"/>
            <a:ext cx="868680" cy="891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3959561-D34F-48EB-85CC-FC9A4EBB7C87}"/>
              </a:ext>
            </a:extLst>
          </p:cNvPr>
          <p:cNvSpPr/>
          <p:nvPr/>
        </p:nvSpPr>
        <p:spPr>
          <a:xfrm>
            <a:off x="3974213" y="4961174"/>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53F76AC-20C9-4333-AB4E-44FBE041D759}"/>
              </a:ext>
            </a:extLst>
          </p:cNvPr>
          <p:cNvSpPr/>
          <p:nvPr/>
        </p:nvSpPr>
        <p:spPr>
          <a:xfrm>
            <a:off x="5031762" y="4961174"/>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073D2E-CB9B-44ED-8322-469D61FD6E8C}"/>
              </a:ext>
            </a:extLst>
          </p:cNvPr>
          <p:cNvSpPr/>
          <p:nvPr/>
        </p:nvSpPr>
        <p:spPr>
          <a:xfrm>
            <a:off x="1368878" y="5865772"/>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140613B-2510-4E47-AC73-38A96E6D8421}"/>
              </a:ext>
            </a:extLst>
          </p:cNvPr>
          <p:cNvSpPr/>
          <p:nvPr/>
        </p:nvSpPr>
        <p:spPr>
          <a:xfrm>
            <a:off x="3539873" y="5891393"/>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9888787-AE2A-49EF-9691-F57E1C9BB997}"/>
              </a:ext>
            </a:extLst>
          </p:cNvPr>
          <p:cNvSpPr/>
          <p:nvPr/>
        </p:nvSpPr>
        <p:spPr>
          <a:xfrm>
            <a:off x="4543552" y="5914530"/>
            <a:ext cx="868680" cy="891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87BA901-705C-40B9-AFB0-A53B85D541B1}"/>
              </a:ext>
            </a:extLst>
          </p:cNvPr>
          <p:cNvSpPr/>
          <p:nvPr/>
        </p:nvSpPr>
        <p:spPr>
          <a:xfrm>
            <a:off x="5612498" y="5908741"/>
            <a:ext cx="868680" cy="891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9316921-AD91-4391-9DC9-CCF388053551}"/>
              </a:ext>
            </a:extLst>
          </p:cNvPr>
          <p:cNvSpPr/>
          <p:nvPr/>
        </p:nvSpPr>
        <p:spPr>
          <a:xfrm>
            <a:off x="6730334" y="5884828"/>
            <a:ext cx="868680" cy="8915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A9D4E20-E6BA-4792-8E2E-2B5B308FD8DA}"/>
              </a:ext>
            </a:extLst>
          </p:cNvPr>
          <p:cNvSpPr/>
          <p:nvPr/>
        </p:nvSpPr>
        <p:spPr>
          <a:xfrm>
            <a:off x="6097704" y="4963356"/>
            <a:ext cx="868680" cy="891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369BD4-E6F7-4361-B45A-AD4CD44305DB}"/>
              </a:ext>
            </a:extLst>
          </p:cNvPr>
          <p:cNvSpPr txBox="1"/>
          <p:nvPr/>
        </p:nvSpPr>
        <p:spPr>
          <a:xfrm>
            <a:off x="8284486" y="5036583"/>
            <a:ext cx="3671512" cy="1569660"/>
          </a:xfrm>
          <a:prstGeom prst="rect">
            <a:avLst/>
          </a:prstGeom>
          <a:noFill/>
        </p:spPr>
        <p:txBody>
          <a:bodyPr wrap="square" rtlCol="0">
            <a:spAutoFit/>
          </a:bodyPr>
          <a:lstStyle/>
          <a:p>
            <a:r>
              <a:rPr lang="en-US" sz="3200" b="1" dirty="0">
                <a:solidFill>
                  <a:srgbClr val="FF0000"/>
                </a:solidFill>
              </a:rPr>
              <a:t>What’s the likelihood you drew from BAG B?</a:t>
            </a:r>
          </a:p>
        </p:txBody>
      </p:sp>
      <p:sp>
        <p:nvSpPr>
          <p:cNvPr id="40" name="TextBox 39">
            <a:extLst>
              <a:ext uri="{FF2B5EF4-FFF2-40B4-BE49-F238E27FC236}">
                <a16:creationId xmlns:a16="http://schemas.microsoft.com/office/drawing/2014/main" id="{30A7E441-6AB7-4A06-A0F4-EB0E9254F603}"/>
              </a:ext>
            </a:extLst>
          </p:cNvPr>
          <p:cNvSpPr txBox="1"/>
          <p:nvPr/>
        </p:nvSpPr>
        <p:spPr>
          <a:xfrm>
            <a:off x="10413600" y="1616880"/>
            <a:ext cx="1304757" cy="584775"/>
          </a:xfrm>
          <a:prstGeom prst="rect">
            <a:avLst/>
          </a:prstGeom>
          <a:noFill/>
        </p:spPr>
        <p:txBody>
          <a:bodyPr wrap="square">
            <a:spAutoFit/>
          </a:bodyPr>
          <a:lstStyle/>
          <a:p>
            <a:r>
              <a:rPr lang="en-US" sz="3200" b="1" dirty="0">
                <a:solidFill>
                  <a:srgbClr val="FF0000"/>
                </a:solidFill>
              </a:rPr>
              <a:t>BAG B</a:t>
            </a:r>
            <a:endParaRPr lang="en-US" sz="3200" dirty="0">
              <a:solidFill>
                <a:srgbClr val="FF0000"/>
              </a:solidFill>
            </a:endParaRPr>
          </a:p>
        </p:txBody>
      </p:sp>
      <p:sp>
        <p:nvSpPr>
          <p:cNvPr id="42" name="TextBox 41">
            <a:extLst>
              <a:ext uri="{FF2B5EF4-FFF2-40B4-BE49-F238E27FC236}">
                <a16:creationId xmlns:a16="http://schemas.microsoft.com/office/drawing/2014/main" id="{95E71D01-55F2-4E30-8067-518B5AAD10A3}"/>
              </a:ext>
            </a:extLst>
          </p:cNvPr>
          <p:cNvSpPr txBox="1"/>
          <p:nvPr/>
        </p:nvSpPr>
        <p:spPr>
          <a:xfrm>
            <a:off x="866218" y="1253698"/>
            <a:ext cx="10815242" cy="584775"/>
          </a:xfrm>
          <a:prstGeom prst="rect">
            <a:avLst/>
          </a:prstGeom>
          <a:noFill/>
        </p:spPr>
        <p:txBody>
          <a:bodyPr wrap="square" rtlCol="0">
            <a:spAutoFit/>
          </a:bodyPr>
          <a:lstStyle/>
          <a:p>
            <a:r>
              <a:rPr lang="en-US" sz="3200" dirty="0">
                <a:solidFill>
                  <a:schemeClr val="tx2"/>
                </a:solidFill>
              </a:rPr>
              <a:t>Heuristics – They work if we’re [almost] perfect!</a:t>
            </a:r>
          </a:p>
        </p:txBody>
      </p:sp>
    </p:spTree>
    <p:extLst>
      <p:ext uri="{BB962C8B-B14F-4D97-AF65-F5344CB8AC3E}">
        <p14:creationId xmlns:p14="http://schemas.microsoft.com/office/powerpoint/2010/main" val="127931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7" name="TextBox 26">
            <a:extLst>
              <a:ext uri="{FF2B5EF4-FFF2-40B4-BE49-F238E27FC236}">
                <a16:creationId xmlns:a16="http://schemas.microsoft.com/office/drawing/2014/main" id="{2F125413-7870-423D-97BD-D9EBBDA7E6D5}"/>
              </a:ext>
            </a:extLst>
          </p:cNvPr>
          <p:cNvSpPr txBox="1"/>
          <p:nvPr/>
        </p:nvSpPr>
        <p:spPr>
          <a:xfrm>
            <a:off x="806374" y="3127965"/>
            <a:ext cx="10578945" cy="1569660"/>
          </a:xfrm>
          <a:prstGeom prst="rect">
            <a:avLst/>
          </a:prstGeom>
          <a:noFill/>
        </p:spPr>
        <p:txBody>
          <a:bodyPr wrap="square" rtlCol="0">
            <a:spAutoFit/>
          </a:bodyPr>
          <a:lstStyle/>
          <a:p>
            <a:pPr algn="ctr"/>
            <a:r>
              <a:rPr lang="en-US" sz="4800" dirty="0">
                <a:solidFill>
                  <a:schemeClr val="tx2"/>
                </a:solidFill>
              </a:rPr>
              <a:t>The answer Ward got:</a:t>
            </a:r>
          </a:p>
          <a:p>
            <a:pPr algn="ctr"/>
            <a:r>
              <a:rPr lang="en-US" sz="4800" dirty="0">
                <a:solidFill>
                  <a:schemeClr val="tx2"/>
                </a:solidFill>
              </a:rPr>
              <a:t>70% - 80%</a:t>
            </a:r>
          </a:p>
        </p:txBody>
      </p:sp>
      <p:sp>
        <p:nvSpPr>
          <p:cNvPr id="17" name="TextBox 16">
            <a:extLst>
              <a:ext uri="{FF2B5EF4-FFF2-40B4-BE49-F238E27FC236}">
                <a16:creationId xmlns:a16="http://schemas.microsoft.com/office/drawing/2014/main" id="{2D6A2116-2D10-43B7-9BD3-125D24517CF9}"/>
              </a:ext>
            </a:extLst>
          </p:cNvPr>
          <p:cNvSpPr txBox="1"/>
          <p:nvPr/>
        </p:nvSpPr>
        <p:spPr>
          <a:xfrm>
            <a:off x="866218" y="1253698"/>
            <a:ext cx="10815242" cy="584775"/>
          </a:xfrm>
          <a:prstGeom prst="rect">
            <a:avLst/>
          </a:prstGeom>
          <a:noFill/>
        </p:spPr>
        <p:txBody>
          <a:bodyPr wrap="square" rtlCol="0">
            <a:spAutoFit/>
          </a:bodyPr>
          <a:lstStyle/>
          <a:p>
            <a:r>
              <a:rPr lang="en-US" sz="3200" dirty="0">
                <a:solidFill>
                  <a:schemeClr val="tx2"/>
                </a:solidFill>
              </a:rPr>
              <a:t>Heuristics – They work if we’re [almost] perfect!</a:t>
            </a:r>
          </a:p>
        </p:txBody>
      </p:sp>
    </p:spTree>
    <p:extLst>
      <p:ext uri="{BB962C8B-B14F-4D97-AF65-F5344CB8AC3E}">
        <p14:creationId xmlns:p14="http://schemas.microsoft.com/office/powerpoint/2010/main" val="131588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7" name="TextBox 26">
            <a:extLst>
              <a:ext uri="{FF2B5EF4-FFF2-40B4-BE49-F238E27FC236}">
                <a16:creationId xmlns:a16="http://schemas.microsoft.com/office/drawing/2014/main" id="{2F125413-7870-423D-97BD-D9EBBDA7E6D5}"/>
              </a:ext>
            </a:extLst>
          </p:cNvPr>
          <p:cNvSpPr txBox="1"/>
          <p:nvPr/>
        </p:nvSpPr>
        <p:spPr>
          <a:xfrm>
            <a:off x="806374" y="3127965"/>
            <a:ext cx="10578945" cy="1569660"/>
          </a:xfrm>
          <a:prstGeom prst="rect">
            <a:avLst/>
          </a:prstGeom>
          <a:noFill/>
        </p:spPr>
        <p:txBody>
          <a:bodyPr wrap="square" rtlCol="0">
            <a:spAutoFit/>
          </a:bodyPr>
          <a:lstStyle/>
          <a:p>
            <a:pPr algn="ctr"/>
            <a:r>
              <a:rPr lang="en-US" sz="4800" dirty="0">
                <a:solidFill>
                  <a:schemeClr val="tx2"/>
                </a:solidFill>
              </a:rPr>
              <a:t>The </a:t>
            </a:r>
            <a:r>
              <a:rPr lang="en-US" sz="4800" i="1" dirty="0">
                <a:solidFill>
                  <a:schemeClr val="tx2"/>
                </a:solidFill>
              </a:rPr>
              <a:t>correct </a:t>
            </a:r>
            <a:r>
              <a:rPr lang="en-US" sz="4800" dirty="0">
                <a:solidFill>
                  <a:schemeClr val="tx2"/>
                </a:solidFill>
              </a:rPr>
              <a:t>answer:</a:t>
            </a:r>
          </a:p>
          <a:p>
            <a:pPr algn="ctr"/>
            <a:r>
              <a:rPr lang="en-US" sz="4800" b="1" dirty="0">
                <a:solidFill>
                  <a:srgbClr val="00B050"/>
                </a:solidFill>
              </a:rPr>
              <a:t>97%</a:t>
            </a:r>
          </a:p>
        </p:txBody>
      </p:sp>
      <p:sp>
        <p:nvSpPr>
          <p:cNvPr id="17" name="TextBox 16">
            <a:extLst>
              <a:ext uri="{FF2B5EF4-FFF2-40B4-BE49-F238E27FC236}">
                <a16:creationId xmlns:a16="http://schemas.microsoft.com/office/drawing/2014/main" id="{E8D6E44C-2EB1-46D2-952C-69096F8D8AC2}"/>
              </a:ext>
            </a:extLst>
          </p:cNvPr>
          <p:cNvSpPr txBox="1"/>
          <p:nvPr/>
        </p:nvSpPr>
        <p:spPr>
          <a:xfrm>
            <a:off x="1390164" y="5073704"/>
            <a:ext cx="9581107" cy="954107"/>
          </a:xfrm>
          <a:prstGeom prst="rect">
            <a:avLst/>
          </a:prstGeom>
          <a:noFill/>
        </p:spPr>
        <p:txBody>
          <a:bodyPr wrap="square" rtlCol="0">
            <a:spAutoFit/>
          </a:bodyPr>
          <a:lstStyle/>
          <a:p>
            <a:pPr algn="ctr"/>
            <a:r>
              <a:rPr lang="en-US" sz="2800" dirty="0">
                <a:solidFill>
                  <a:schemeClr val="tx2"/>
                </a:solidFill>
              </a:rPr>
              <a:t>Ward and his colleagues concluded that normal individuals scored </a:t>
            </a:r>
            <a:r>
              <a:rPr lang="en-US" sz="2800" i="1" dirty="0">
                <a:solidFill>
                  <a:schemeClr val="tx2"/>
                </a:solidFill>
              </a:rPr>
              <a:t>close enough</a:t>
            </a:r>
            <a:r>
              <a:rPr lang="en-US" sz="2800" dirty="0">
                <a:solidFill>
                  <a:schemeClr val="tx2"/>
                </a:solidFill>
              </a:rPr>
              <a:t> to their “Economic Man,” and left it at that.</a:t>
            </a:r>
          </a:p>
        </p:txBody>
      </p:sp>
      <p:sp>
        <p:nvSpPr>
          <p:cNvPr id="23" name="TextBox 22">
            <a:extLst>
              <a:ext uri="{FF2B5EF4-FFF2-40B4-BE49-F238E27FC236}">
                <a16:creationId xmlns:a16="http://schemas.microsoft.com/office/drawing/2014/main" id="{2B56CD0F-1687-4746-BDA1-E62BC8171154}"/>
              </a:ext>
            </a:extLst>
          </p:cNvPr>
          <p:cNvSpPr txBox="1"/>
          <p:nvPr/>
        </p:nvSpPr>
        <p:spPr>
          <a:xfrm>
            <a:off x="866218" y="1253698"/>
            <a:ext cx="10815242" cy="584775"/>
          </a:xfrm>
          <a:prstGeom prst="rect">
            <a:avLst/>
          </a:prstGeom>
          <a:noFill/>
        </p:spPr>
        <p:txBody>
          <a:bodyPr wrap="square" rtlCol="0">
            <a:spAutoFit/>
          </a:bodyPr>
          <a:lstStyle/>
          <a:p>
            <a:r>
              <a:rPr lang="en-US" sz="3200" dirty="0">
                <a:solidFill>
                  <a:schemeClr val="tx2"/>
                </a:solidFill>
              </a:rPr>
              <a:t>Heuristics – They work if we’re [almost] perfect!</a:t>
            </a:r>
          </a:p>
        </p:txBody>
      </p:sp>
    </p:spTree>
    <p:extLst>
      <p:ext uri="{BB962C8B-B14F-4D97-AF65-F5344CB8AC3E}">
        <p14:creationId xmlns:p14="http://schemas.microsoft.com/office/powerpoint/2010/main" val="113482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3" name="TextBox 22">
            <a:extLst>
              <a:ext uri="{FF2B5EF4-FFF2-40B4-BE49-F238E27FC236}">
                <a16:creationId xmlns:a16="http://schemas.microsoft.com/office/drawing/2014/main" id="{2B56CD0F-1687-4746-BDA1-E62BC8171154}"/>
              </a:ext>
            </a:extLst>
          </p:cNvPr>
          <p:cNvSpPr txBox="1"/>
          <p:nvPr/>
        </p:nvSpPr>
        <p:spPr>
          <a:xfrm>
            <a:off x="688226" y="3114555"/>
            <a:ext cx="10815242" cy="1600438"/>
          </a:xfrm>
          <a:prstGeom prst="rect">
            <a:avLst/>
          </a:prstGeom>
          <a:noFill/>
        </p:spPr>
        <p:txBody>
          <a:bodyPr wrap="square" rtlCol="0">
            <a:spAutoFit/>
          </a:bodyPr>
          <a:lstStyle/>
          <a:p>
            <a:pPr algn="ctr"/>
            <a:r>
              <a:rPr lang="en-US" sz="5400" dirty="0">
                <a:solidFill>
                  <a:schemeClr val="tx2"/>
                </a:solidFill>
              </a:rPr>
              <a:t>Behavioral Economics</a:t>
            </a:r>
          </a:p>
          <a:p>
            <a:pPr algn="ctr"/>
            <a:r>
              <a:rPr lang="en-US" sz="4400" dirty="0">
                <a:solidFill>
                  <a:schemeClr val="tx2"/>
                </a:solidFill>
              </a:rPr>
              <a:t>We’ve FINALLY Made it!</a:t>
            </a:r>
          </a:p>
        </p:txBody>
      </p:sp>
    </p:spTree>
    <p:extLst>
      <p:ext uri="{BB962C8B-B14F-4D97-AF65-F5344CB8AC3E}">
        <p14:creationId xmlns:p14="http://schemas.microsoft.com/office/powerpoint/2010/main" val="1608942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2" name="TextBox 21">
            <a:extLst>
              <a:ext uri="{FF2B5EF4-FFF2-40B4-BE49-F238E27FC236}">
                <a16:creationId xmlns:a16="http://schemas.microsoft.com/office/drawing/2014/main" id="{08E4F1C9-35FC-4D9E-BE58-4C781613C64C}"/>
              </a:ext>
            </a:extLst>
          </p:cNvPr>
          <p:cNvSpPr txBox="1"/>
          <p:nvPr/>
        </p:nvSpPr>
        <p:spPr>
          <a:xfrm>
            <a:off x="865913" y="1280118"/>
            <a:ext cx="4343889" cy="954107"/>
          </a:xfrm>
          <a:prstGeom prst="rect">
            <a:avLst/>
          </a:prstGeom>
          <a:noFill/>
        </p:spPr>
        <p:txBody>
          <a:bodyPr wrap="square" rtlCol="0">
            <a:spAutoFit/>
          </a:bodyPr>
          <a:lstStyle/>
          <a:p>
            <a:r>
              <a:rPr lang="en-US" sz="2800" dirty="0">
                <a:solidFill>
                  <a:schemeClr val="tx2"/>
                </a:solidFill>
              </a:rPr>
              <a:t>Heuristics &amp; Biases</a:t>
            </a:r>
          </a:p>
          <a:p>
            <a:r>
              <a:rPr lang="en-US" sz="2800" dirty="0">
                <a:solidFill>
                  <a:schemeClr val="tx2"/>
                </a:solidFill>
              </a:rPr>
              <a:t>(AKA: Behavioral Economics)</a:t>
            </a:r>
          </a:p>
        </p:txBody>
      </p:sp>
      <p:sp>
        <p:nvSpPr>
          <p:cNvPr id="27" name="TextBox 26">
            <a:extLst>
              <a:ext uri="{FF2B5EF4-FFF2-40B4-BE49-F238E27FC236}">
                <a16:creationId xmlns:a16="http://schemas.microsoft.com/office/drawing/2014/main" id="{2F125413-7870-423D-97BD-D9EBBDA7E6D5}"/>
              </a:ext>
            </a:extLst>
          </p:cNvPr>
          <p:cNvSpPr txBox="1"/>
          <p:nvPr/>
        </p:nvSpPr>
        <p:spPr>
          <a:xfrm>
            <a:off x="865913" y="2296576"/>
            <a:ext cx="10578945" cy="4401205"/>
          </a:xfrm>
          <a:prstGeom prst="rect">
            <a:avLst/>
          </a:prstGeom>
          <a:noFill/>
        </p:spPr>
        <p:txBody>
          <a:bodyPr wrap="square" rtlCol="0">
            <a:spAutoFit/>
          </a:bodyPr>
          <a:lstStyle/>
          <a:p>
            <a:r>
              <a:rPr lang="en-US" sz="2800" b="1" u="sng" dirty="0">
                <a:solidFill>
                  <a:schemeClr val="tx2"/>
                </a:solidFill>
              </a:rPr>
              <a:t>1969</a:t>
            </a:r>
          </a:p>
          <a:p>
            <a:r>
              <a:rPr lang="en-US" sz="2800" i="1" dirty="0">
                <a:solidFill>
                  <a:schemeClr val="tx2"/>
                </a:solidFill>
              </a:rPr>
              <a:t>Enter </a:t>
            </a:r>
            <a:r>
              <a:rPr lang="en-US" sz="2800" dirty="0">
                <a:solidFill>
                  <a:schemeClr val="tx2"/>
                </a:solidFill>
              </a:rPr>
              <a:t>Daniel Kahneman &amp; Amos Tversky</a:t>
            </a:r>
          </a:p>
          <a:p>
            <a:r>
              <a:rPr lang="en-US" sz="2800" i="1" dirty="0">
                <a:solidFill>
                  <a:schemeClr val="tx2"/>
                </a:solidFill>
              </a:rPr>
              <a:t>	</a:t>
            </a:r>
            <a:r>
              <a:rPr lang="en-US" sz="2800" dirty="0">
                <a:solidFill>
                  <a:schemeClr val="tx2"/>
                </a:solidFill>
              </a:rPr>
              <a:t>“</a:t>
            </a:r>
            <a:r>
              <a:rPr lang="en-US" sz="2800" i="1" dirty="0">
                <a:solidFill>
                  <a:schemeClr val="tx2"/>
                </a:solidFill>
              </a:rPr>
              <a:t>In making predictions and judgments under uncertainty, people do not appear to follow the calculus of change or the statistical theory of prediction.” (1973)</a:t>
            </a:r>
          </a:p>
          <a:p>
            <a:endParaRPr lang="en-US" sz="2800" i="1" dirty="0">
              <a:solidFill>
                <a:schemeClr val="tx2"/>
              </a:solidFill>
            </a:endParaRPr>
          </a:p>
          <a:p>
            <a:pPr algn="ctr"/>
            <a:r>
              <a:rPr lang="en-US" sz="2800" b="1" u="sng" dirty="0">
                <a:solidFill>
                  <a:schemeClr val="tx2"/>
                </a:solidFill>
              </a:rPr>
              <a:t>Heuristics are shortcuts or rules of thumb, and sometimes they work great, and other times, not so much.</a:t>
            </a:r>
          </a:p>
          <a:p>
            <a:endParaRPr lang="en-US" sz="2800" b="1" u="sng" dirty="0">
              <a:solidFill>
                <a:schemeClr val="tx2"/>
              </a:solidFill>
            </a:endParaRPr>
          </a:p>
          <a:p>
            <a:r>
              <a:rPr lang="en-US" sz="2800" b="1" i="1" dirty="0">
                <a:solidFill>
                  <a:schemeClr val="tx2"/>
                </a:solidFill>
              </a:rPr>
              <a:t>Behavioral Economics focuses on the Heuristics that lead us astray.</a:t>
            </a:r>
          </a:p>
        </p:txBody>
      </p:sp>
    </p:spTree>
    <p:extLst>
      <p:ext uri="{BB962C8B-B14F-4D97-AF65-F5344CB8AC3E}">
        <p14:creationId xmlns:p14="http://schemas.microsoft.com/office/powerpoint/2010/main" val="3515313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2" name="TextBox 21">
            <a:extLst>
              <a:ext uri="{FF2B5EF4-FFF2-40B4-BE49-F238E27FC236}">
                <a16:creationId xmlns:a16="http://schemas.microsoft.com/office/drawing/2014/main" id="{08E4F1C9-35FC-4D9E-BE58-4C781613C64C}"/>
              </a:ext>
            </a:extLst>
          </p:cNvPr>
          <p:cNvSpPr txBox="1"/>
          <p:nvPr/>
        </p:nvSpPr>
        <p:spPr>
          <a:xfrm>
            <a:off x="865913" y="1280118"/>
            <a:ext cx="4343889" cy="954107"/>
          </a:xfrm>
          <a:prstGeom prst="rect">
            <a:avLst/>
          </a:prstGeom>
          <a:noFill/>
        </p:spPr>
        <p:txBody>
          <a:bodyPr wrap="square" rtlCol="0">
            <a:spAutoFit/>
          </a:bodyPr>
          <a:lstStyle/>
          <a:p>
            <a:r>
              <a:rPr lang="en-US" sz="2800" dirty="0">
                <a:solidFill>
                  <a:schemeClr val="tx2"/>
                </a:solidFill>
              </a:rPr>
              <a:t>Heuristics &amp; Biases</a:t>
            </a:r>
          </a:p>
          <a:p>
            <a:r>
              <a:rPr lang="en-US" sz="2800" dirty="0">
                <a:solidFill>
                  <a:schemeClr val="tx2"/>
                </a:solidFill>
              </a:rPr>
              <a:t>(AKA: Behavioral Economics)</a:t>
            </a:r>
          </a:p>
        </p:txBody>
      </p:sp>
      <p:sp>
        <p:nvSpPr>
          <p:cNvPr id="27" name="TextBox 26">
            <a:extLst>
              <a:ext uri="{FF2B5EF4-FFF2-40B4-BE49-F238E27FC236}">
                <a16:creationId xmlns:a16="http://schemas.microsoft.com/office/drawing/2014/main" id="{2F125413-7870-423D-97BD-D9EBBDA7E6D5}"/>
              </a:ext>
            </a:extLst>
          </p:cNvPr>
          <p:cNvSpPr txBox="1"/>
          <p:nvPr/>
        </p:nvSpPr>
        <p:spPr>
          <a:xfrm>
            <a:off x="865913" y="2296576"/>
            <a:ext cx="10578945" cy="3108543"/>
          </a:xfrm>
          <a:prstGeom prst="rect">
            <a:avLst/>
          </a:prstGeom>
          <a:noFill/>
        </p:spPr>
        <p:txBody>
          <a:bodyPr wrap="square" rtlCol="0">
            <a:spAutoFit/>
          </a:bodyPr>
          <a:lstStyle/>
          <a:p>
            <a:r>
              <a:rPr lang="en-US" sz="2800" b="1" u="sng" dirty="0">
                <a:solidFill>
                  <a:schemeClr val="tx2"/>
                </a:solidFill>
              </a:rPr>
              <a:t>1980’s - Present</a:t>
            </a:r>
          </a:p>
          <a:p>
            <a:r>
              <a:rPr lang="en-US" sz="2800" i="1" dirty="0">
                <a:solidFill>
                  <a:schemeClr val="tx2"/>
                </a:solidFill>
              </a:rPr>
              <a:t>Enter </a:t>
            </a:r>
            <a:r>
              <a:rPr lang="en-US" sz="2800" dirty="0">
                <a:solidFill>
                  <a:schemeClr val="tx2"/>
                </a:solidFill>
              </a:rPr>
              <a:t>Richard Thaler, Dan </a:t>
            </a:r>
            <a:r>
              <a:rPr lang="en-US" sz="2800" dirty="0" err="1">
                <a:solidFill>
                  <a:schemeClr val="tx2"/>
                </a:solidFill>
              </a:rPr>
              <a:t>Ariely</a:t>
            </a:r>
            <a:r>
              <a:rPr lang="en-US" sz="2800" dirty="0">
                <a:solidFill>
                  <a:schemeClr val="tx2"/>
                </a:solidFill>
              </a:rPr>
              <a:t>, &amp; </a:t>
            </a:r>
            <a:r>
              <a:rPr lang="en-US" sz="2800" i="1" dirty="0">
                <a:solidFill>
                  <a:schemeClr val="tx2"/>
                </a:solidFill>
              </a:rPr>
              <a:t>Everyone Else</a:t>
            </a:r>
          </a:p>
          <a:p>
            <a:r>
              <a:rPr lang="en-US" sz="2800" i="1" dirty="0">
                <a:solidFill>
                  <a:schemeClr val="tx2"/>
                </a:solidFill>
              </a:rPr>
              <a:t>	</a:t>
            </a:r>
          </a:p>
          <a:p>
            <a:pPr algn="ctr"/>
            <a:r>
              <a:rPr lang="en-US" sz="2800" b="1" u="sng" dirty="0">
                <a:solidFill>
                  <a:schemeClr val="tx2"/>
                </a:solidFill>
              </a:rPr>
              <a:t>The academic movement we recognize today was born.</a:t>
            </a:r>
          </a:p>
          <a:p>
            <a:endParaRPr lang="en-US" sz="2800" b="1" u="sng" dirty="0">
              <a:solidFill>
                <a:schemeClr val="tx2"/>
              </a:solidFill>
            </a:endParaRPr>
          </a:p>
          <a:p>
            <a:pPr algn="ctr"/>
            <a:r>
              <a:rPr lang="en-US" sz="2800" b="1" i="1" dirty="0">
                <a:solidFill>
                  <a:schemeClr val="tx2"/>
                </a:solidFill>
              </a:rPr>
              <a:t>This study of Heuristics &amp; Biases studies as it relates to money became known as Behavioral Economics.</a:t>
            </a:r>
          </a:p>
        </p:txBody>
      </p:sp>
    </p:spTree>
    <p:extLst>
      <p:ext uri="{BB962C8B-B14F-4D97-AF65-F5344CB8AC3E}">
        <p14:creationId xmlns:p14="http://schemas.microsoft.com/office/powerpoint/2010/main" val="337618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What’s the Point?</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1552813"/>
            <a:ext cx="10810461" cy="4955203"/>
          </a:xfrm>
          <a:prstGeom prst="rect">
            <a:avLst/>
          </a:prstGeom>
          <a:noFill/>
        </p:spPr>
        <p:txBody>
          <a:bodyPr wrap="square" rtlCol="0">
            <a:spAutoFit/>
          </a:bodyPr>
          <a:lstStyle/>
          <a:p>
            <a:endParaRPr lang="en-US" sz="2400" dirty="0">
              <a:solidFill>
                <a:schemeClr val="tx2"/>
              </a:solidFill>
            </a:endParaRPr>
          </a:p>
          <a:p>
            <a:r>
              <a:rPr lang="en-US" sz="2800" dirty="0">
                <a:solidFill>
                  <a:schemeClr val="tx2"/>
                </a:solidFill>
              </a:rPr>
              <a:t>Behavioral Economists aim to answer two big questions:</a:t>
            </a:r>
          </a:p>
          <a:p>
            <a:endParaRPr lang="en-US" sz="2400" dirty="0">
              <a:solidFill>
                <a:schemeClr val="tx2"/>
              </a:solidFill>
            </a:endParaRPr>
          </a:p>
          <a:p>
            <a:pPr marL="457200" indent="-457200">
              <a:buAutoNum type="arabicPeriod"/>
            </a:pPr>
            <a:r>
              <a:rPr lang="en-US" sz="2400" dirty="0">
                <a:solidFill>
                  <a:schemeClr val="tx2"/>
                </a:solidFill>
              </a:rPr>
              <a:t>Are economists’ assumptions of utility or profit maximization good ways to predict real people’s behavior?</a:t>
            </a:r>
            <a:br>
              <a:rPr lang="en-US" sz="2400" dirty="0">
                <a:solidFill>
                  <a:schemeClr val="tx2"/>
                </a:solidFill>
              </a:rPr>
            </a:br>
            <a:r>
              <a:rPr lang="en-US" sz="2400" dirty="0">
                <a:solidFill>
                  <a:schemeClr val="tx2"/>
                </a:solidFill>
              </a:rPr>
              <a:t>	</a:t>
            </a:r>
            <a:r>
              <a:rPr lang="en-US" sz="2400" b="1" u="sng" dirty="0">
                <a:solidFill>
                  <a:schemeClr val="tx2"/>
                </a:solidFill>
              </a:rPr>
              <a:t>Do the old-school, rational theories work?</a:t>
            </a:r>
          </a:p>
          <a:p>
            <a:pPr lvl="1"/>
            <a:r>
              <a:rPr lang="en-US" sz="2400" b="1" dirty="0">
                <a:solidFill>
                  <a:schemeClr val="tx2"/>
                </a:solidFill>
              </a:rPr>
              <a:t>	AKA: Are our Heuristics on point or leading us astray?</a:t>
            </a:r>
          </a:p>
          <a:p>
            <a:pPr lvl="2"/>
            <a:endParaRPr lang="en-US" sz="2400" dirty="0">
              <a:solidFill>
                <a:schemeClr val="tx2"/>
              </a:solidFill>
            </a:endParaRPr>
          </a:p>
          <a:p>
            <a:pPr marL="457200" indent="-457200">
              <a:buAutoNum type="arabicPeriod"/>
            </a:pPr>
            <a:r>
              <a:rPr lang="en-US" sz="2400" dirty="0">
                <a:solidFill>
                  <a:schemeClr val="tx2"/>
                </a:solidFill>
              </a:rPr>
              <a:t>Do individuals maximize subjective expected utility? As in, when we make seemingly irrational decisions, what is motivating our irrationality? How do we keep score when we make irrational choices?</a:t>
            </a:r>
          </a:p>
          <a:p>
            <a:pPr lvl="2"/>
            <a:r>
              <a:rPr lang="en-US" sz="2400" b="1" u="sng" dirty="0">
                <a:solidFill>
                  <a:schemeClr val="tx2"/>
                </a:solidFill>
              </a:rPr>
              <a:t>When the old theories don’t work, why not?</a:t>
            </a:r>
          </a:p>
          <a:p>
            <a:pPr lvl="2"/>
            <a:r>
              <a:rPr lang="en-US" sz="2400" b="1" dirty="0">
                <a:solidFill>
                  <a:schemeClr val="tx2"/>
                </a:solidFill>
              </a:rPr>
              <a:t>AKA: When our Heuristics lead us astray, why? &amp; How do we course-correct?</a:t>
            </a:r>
            <a:endParaRPr lang="en-US" sz="2400" dirty="0">
              <a:solidFill>
                <a:schemeClr val="tx2"/>
              </a:solidFill>
            </a:endParaRPr>
          </a:p>
        </p:txBody>
      </p:sp>
    </p:spTree>
    <p:extLst>
      <p:ext uri="{BB962C8B-B14F-4D97-AF65-F5344CB8AC3E}">
        <p14:creationId xmlns:p14="http://schemas.microsoft.com/office/powerpoint/2010/main" val="232082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Relevance of Behavioral Economics</a:t>
            </a:r>
          </a:p>
        </p:txBody>
      </p:sp>
      <p:sp>
        <p:nvSpPr>
          <p:cNvPr id="4" name="TextBox 3">
            <a:extLst>
              <a:ext uri="{FF2B5EF4-FFF2-40B4-BE49-F238E27FC236}">
                <a16:creationId xmlns:a16="http://schemas.microsoft.com/office/drawing/2014/main" id="{5EEFD526-6159-47E9-A647-BAB407888551}"/>
              </a:ext>
            </a:extLst>
          </p:cNvPr>
          <p:cNvSpPr txBox="1"/>
          <p:nvPr/>
        </p:nvSpPr>
        <p:spPr>
          <a:xfrm>
            <a:off x="3139803" y="2790569"/>
            <a:ext cx="5912087" cy="2585323"/>
          </a:xfrm>
          <a:prstGeom prst="rect">
            <a:avLst/>
          </a:prstGeom>
          <a:noFill/>
        </p:spPr>
        <p:txBody>
          <a:bodyPr wrap="square" rtlCol="0">
            <a:spAutoFit/>
          </a:bodyPr>
          <a:lstStyle/>
          <a:p>
            <a:pPr algn="ctr"/>
            <a:r>
              <a:rPr lang="en-US" sz="5400" dirty="0">
                <a:solidFill>
                  <a:schemeClr val="tx2"/>
                </a:solidFill>
              </a:rPr>
              <a:t>We will never be the “Economic Man”</a:t>
            </a:r>
          </a:p>
          <a:p>
            <a:pPr algn="ctr"/>
            <a:r>
              <a:rPr lang="en-US" sz="5400" dirty="0">
                <a:solidFill>
                  <a:schemeClr val="tx2"/>
                </a:solidFill>
              </a:rPr>
              <a:t>and that’s OK!</a:t>
            </a:r>
          </a:p>
        </p:txBody>
      </p:sp>
    </p:spTree>
    <p:extLst>
      <p:ext uri="{BB962C8B-B14F-4D97-AF65-F5344CB8AC3E}">
        <p14:creationId xmlns:p14="http://schemas.microsoft.com/office/powerpoint/2010/main" val="3262497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 Few Concepts of Behavioral Economics</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2019565"/>
            <a:ext cx="775200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2"/>
                </a:solidFill>
              </a:rPr>
              <a:t>The Overconfidence Effect</a:t>
            </a:r>
          </a:p>
          <a:p>
            <a:pPr marL="285750" indent="-285750">
              <a:buFont typeface="Arial" panose="020B0604020202020204" pitchFamily="34" charset="0"/>
              <a:buChar char="•"/>
            </a:pPr>
            <a:r>
              <a:rPr lang="en-US" sz="3200" dirty="0">
                <a:solidFill>
                  <a:schemeClr val="tx2"/>
                </a:solidFill>
              </a:rPr>
              <a:t>Anchoring &amp; Framing</a:t>
            </a:r>
          </a:p>
          <a:p>
            <a:pPr marL="285750" indent="-285750">
              <a:buFont typeface="Arial" panose="020B0604020202020204" pitchFamily="34" charset="0"/>
              <a:buChar char="•"/>
            </a:pPr>
            <a:r>
              <a:rPr lang="en-US" sz="3200" dirty="0">
                <a:solidFill>
                  <a:schemeClr val="tx2"/>
                </a:solidFill>
              </a:rPr>
              <a:t>Loss Aversion</a:t>
            </a:r>
          </a:p>
          <a:p>
            <a:pPr marL="285750" indent="-285750">
              <a:buFont typeface="Arial" panose="020B0604020202020204" pitchFamily="34" charset="0"/>
              <a:buChar char="•"/>
            </a:pPr>
            <a:r>
              <a:rPr lang="en-US" sz="3200" dirty="0">
                <a:solidFill>
                  <a:schemeClr val="tx2"/>
                </a:solidFill>
              </a:rPr>
              <a:t>Acquisition &amp; Transaction Utilities</a:t>
            </a:r>
          </a:p>
          <a:p>
            <a:pPr marL="285750" indent="-285750">
              <a:buFont typeface="Arial" panose="020B0604020202020204" pitchFamily="34" charset="0"/>
              <a:buChar char="•"/>
            </a:pPr>
            <a:r>
              <a:rPr lang="en-US" sz="3200" dirty="0">
                <a:solidFill>
                  <a:schemeClr val="tx2"/>
                </a:solidFill>
              </a:rPr>
              <a:t>Narrow Framing &amp; Investments</a:t>
            </a:r>
          </a:p>
          <a:p>
            <a:pPr marL="285750" indent="-285750">
              <a:buFont typeface="Arial" panose="020B0604020202020204" pitchFamily="34" charset="0"/>
              <a:buChar char="•"/>
            </a:pPr>
            <a:endParaRPr lang="en-US" sz="3200" dirty="0">
              <a:solidFill>
                <a:schemeClr val="tx2"/>
              </a:solidFill>
            </a:endParaRPr>
          </a:p>
          <a:p>
            <a:r>
              <a:rPr lang="en-US" sz="3200" dirty="0">
                <a:solidFill>
                  <a:schemeClr val="tx2"/>
                </a:solidFill>
              </a:rPr>
              <a:t>For each concept, we will:</a:t>
            </a:r>
          </a:p>
          <a:p>
            <a:r>
              <a:rPr lang="en-US" sz="3200" b="1" dirty="0">
                <a:solidFill>
                  <a:schemeClr val="tx2"/>
                </a:solidFill>
              </a:rPr>
              <a:t>Define it, Explain it</a:t>
            </a:r>
            <a:r>
              <a:rPr lang="en-US" sz="3200" dirty="0">
                <a:solidFill>
                  <a:schemeClr val="tx2"/>
                </a:solidFill>
              </a:rPr>
              <a:t>, and </a:t>
            </a:r>
            <a:r>
              <a:rPr lang="en-US" sz="3200" b="1" dirty="0">
                <a:solidFill>
                  <a:schemeClr val="tx2"/>
                </a:solidFill>
              </a:rPr>
              <a:t>Offer</a:t>
            </a:r>
            <a:r>
              <a:rPr lang="en-US" sz="3200" dirty="0">
                <a:solidFill>
                  <a:schemeClr val="tx2"/>
                </a:solidFill>
              </a:rPr>
              <a:t> an idea of bringing the concept into the classroom.</a:t>
            </a:r>
          </a:p>
        </p:txBody>
      </p:sp>
    </p:spTree>
    <p:extLst>
      <p:ext uri="{BB962C8B-B14F-4D97-AF65-F5344CB8AC3E}">
        <p14:creationId xmlns:p14="http://schemas.microsoft.com/office/powerpoint/2010/main" val="341588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Standards</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2708938"/>
            <a:ext cx="10578944" cy="2246769"/>
          </a:xfrm>
          <a:prstGeom prst="rect">
            <a:avLst/>
          </a:prstGeom>
          <a:noFill/>
        </p:spPr>
        <p:txBody>
          <a:bodyPr wrap="square" rtlCol="0">
            <a:spAutoFit/>
          </a:bodyPr>
          <a:lstStyle/>
          <a:p>
            <a:r>
              <a:rPr lang="en-US" sz="2800" b="1" dirty="0">
                <a:solidFill>
                  <a:schemeClr val="tx2"/>
                </a:solidFill>
              </a:rPr>
              <a:t>National Standard 2: Decision Making</a:t>
            </a:r>
          </a:p>
          <a:p>
            <a:endParaRPr lang="en-US" sz="2800" dirty="0">
              <a:solidFill>
                <a:schemeClr val="tx2"/>
              </a:solidFill>
            </a:endParaRPr>
          </a:p>
          <a:p>
            <a:r>
              <a:rPr lang="en-US" sz="2800" i="1" dirty="0">
                <a:solidFill>
                  <a:schemeClr val="tx2"/>
                </a:solidFill>
              </a:rPr>
              <a:t>Effective decision making requires comparing the additional costs of alternatives with the additional benefits. Many choices involve doing a little more or a little less of something: few choices are “all or nothing.”</a:t>
            </a:r>
            <a:r>
              <a:rPr lang="en-US" sz="2800" dirty="0">
                <a:solidFill>
                  <a:schemeClr val="tx2"/>
                </a:solidFill>
              </a:rPr>
              <a:t> </a:t>
            </a:r>
            <a:endParaRPr lang="en-US" sz="2000" dirty="0">
              <a:solidFill>
                <a:schemeClr val="tx2"/>
              </a:solidFill>
            </a:endParaRPr>
          </a:p>
        </p:txBody>
      </p:sp>
      <p:pic>
        <p:nvPicPr>
          <p:cNvPr id="17" name="Picture 16" descr="Logo&#10;&#10;Description automatically generated">
            <a:extLst>
              <a:ext uri="{FF2B5EF4-FFF2-40B4-BE49-F238E27FC236}">
                <a16:creationId xmlns:a16="http://schemas.microsoft.com/office/drawing/2014/main" id="{2D0EA1F0-C9AF-47B3-B701-90E44B672CB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417184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17" name="TextBox 16">
            <a:extLst>
              <a:ext uri="{FF2B5EF4-FFF2-40B4-BE49-F238E27FC236}">
                <a16:creationId xmlns:a16="http://schemas.microsoft.com/office/drawing/2014/main" id="{3B2D3669-2313-484F-973E-3BD075A6486B}"/>
              </a:ext>
            </a:extLst>
          </p:cNvPr>
          <p:cNvSpPr txBox="1"/>
          <p:nvPr/>
        </p:nvSpPr>
        <p:spPr>
          <a:xfrm>
            <a:off x="866218" y="2790569"/>
            <a:ext cx="10810461" cy="2123658"/>
          </a:xfrm>
          <a:prstGeom prst="rect">
            <a:avLst/>
          </a:prstGeom>
          <a:noFill/>
        </p:spPr>
        <p:txBody>
          <a:bodyPr wrap="square" rtlCol="0">
            <a:spAutoFit/>
          </a:bodyPr>
          <a:lstStyle/>
          <a:p>
            <a:r>
              <a:rPr lang="en-US" sz="3600" b="1" dirty="0">
                <a:solidFill>
                  <a:schemeClr val="tx2"/>
                </a:solidFill>
              </a:rPr>
              <a:t>Define It:</a:t>
            </a:r>
          </a:p>
          <a:p>
            <a:r>
              <a:rPr lang="en-US" sz="3200" dirty="0">
                <a:solidFill>
                  <a:schemeClr val="tx2"/>
                </a:solidFill>
              </a:rPr>
              <a:t>The overconfidence effect is observed when a person’s subjective (perceived) confidence in their own ability is greater than their objective (actual) performance (Pallier et al., 2002).</a:t>
            </a:r>
          </a:p>
        </p:txBody>
      </p:sp>
    </p:spTree>
    <p:extLst>
      <p:ext uri="{BB962C8B-B14F-4D97-AF65-F5344CB8AC3E}">
        <p14:creationId xmlns:p14="http://schemas.microsoft.com/office/powerpoint/2010/main" val="2419827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17" name="TextBox 16">
            <a:extLst>
              <a:ext uri="{FF2B5EF4-FFF2-40B4-BE49-F238E27FC236}">
                <a16:creationId xmlns:a16="http://schemas.microsoft.com/office/drawing/2014/main" id="{74530D28-BA82-484B-94B4-63B356BD0469}"/>
              </a:ext>
            </a:extLst>
          </p:cNvPr>
          <p:cNvSpPr txBox="1"/>
          <p:nvPr/>
        </p:nvSpPr>
        <p:spPr>
          <a:xfrm>
            <a:off x="1948219" y="2184338"/>
            <a:ext cx="8414942" cy="3170099"/>
          </a:xfrm>
          <a:prstGeom prst="rect">
            <a:avLst/>
          </a:prstGeom>
          <a:noFill/>
        </p:spPr>
        <p:txBody>
          <a:bodyPr wrap="square" rtlCol="0">
            <a:spAutoFit/>
          </a:bodyPr>
          <a:lstStyle/>
          <a:p>
            <a:endParaRPr lang="en-US" sz="3200" dirty="0">
              <a:solidFill>
                <a:schemeClr val="tx2"/>
              </a:solidFill>
            </a:endParaRPr>
          </a:p>
          <a:p>
            <a:pPr algn="ctr"/>
            <a:r>
              <a:rPr lang="en-US" sz="3200" dirty="0">
                <a:solidFill>
                  <a:schemeClr val="tx2"/>
                </a:solidFill>
              </a:rPr>
              <a:t>In one study,</a:t>
            </a:r>
          </a:p>
          <a:p>
            <a:pPr algn="ctr"/>
            <a:r>
              <a:rPr lang="en-US" sz="3200" dirty="0">
                <a:solidFill>
                  <a:schemeClr val="tx2"/>
                </a:solidFill>
              </a:rPr>
              <a:t>Each employee at a company was asked:</a:t>
            </a:r>
          </a:p>
          <a:p>
            <a:endParaRPr lang="en-US" sz="3200" dirty="0">
              <a:solidFill>
                <a:schemeClr val="tx2"/>
              </a:solidFill>
            </a:endParaRPr>
          </a:p>
          <a:p>
            <a:pPr algn="ctr"/>
            <a:r>
              <a:rPr lang="en-US" sz="3600" b="1" dirty="0">
                <a:solidFill>
                  <a:schemeClr val="tx2"/>
                </a:solidFill>
              </a:rPr>
              <a:t>Do you believe you are performing in the top 5% of the company?</a:t>
            </a:r>
          </a:p>
        </p:txBody>
      </p:sp>
      <p:sp>
        <p:nvSpPr>
          <p:cNvPr id="22" name="TextBox 21">
            <a:extLst>
              <a:ext uri="{FF2B5EF4-FFF2-40B4-BE49-F238E27FC236}">
                <a16:creationId xmlns:a16="http://schemas.microsoft.com/office/drawing/2014/main" id="{1D6B28C2-D12D-4982-8503-E759CDE7C5B8}"/>
              </a:ext>
            </a:extLst>
          </p:cNvPr>
          <p:cNvSpPr txBox="1"/>
          <p:nvPr/>
        </p:nvSpPr>
        <p:spPr>
          <a:xfrm>
            <a:off x="864215" y="1400808"/>
            <a:ext cx="6115050" cy="584775"/>
          </a:xfrm>
          <a:prstGeom prst="rect">
            <a:avLst/>
          </a:prstGeom>
          <a:noFill/>
        </p:spPr>
        <p:txBody>
          <a:bodyPr wrap="square">
            <a:spAutoFit/>
          </a:bodyPr>
          <a:lstStyle/>
          <a:p>
            <a:r>
              <a:rPr lang="en-US" sz="3200" b="1" dirty="0">
                <a:solidFill>
                  <a:schemeClr val="tx2"/>
                </a:solidFill>
              </a:rPr>
              <a:t>Explain It:</a:t>
            </a:r>
          </a:p>
        </p:txBody>
      </p:sp>
    </p:spTree>
    <p:extLst>
      <p:ext uri="{BB962C8B-B14F-4D97-AF65-F5344CB8AC3E}">
        <p14:creationId xmlns:p14="http://schemas.microsoft.com/office/powerpoint/2010/main" val="125878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17" name="TextBox 16">
            <a:extLst>
              <a:ext uri="{FF2B5EF4-FFF2-40B4-BE49-F238E27FC236}">
                <a16:creationId xmlns:a16="http://schemas.microsoft.com/office/drawing/2014/main" id="{74530D28-BA82-484B-94B4-63B356BD0469}"/>
              </a:ext>
            </a:extLst>
          </p:cNvPr>
          <p:cNvSpPr txBox="1"/>
          <p:nvPr/>
        </p:nvSpPr>
        <p:spPr>
          <a:xfrm>
            <a:off x="1596422" y="3332382"/>
            <a:ext cx="9168591" cy="1200329"/>
          </a:xfrm>
          <a:prstGeom prst="rect">
            <a:avLst/>
          </a:prstGeom>
          <a:noFill/>
        </p:spPr>
        <p:txBody>
          <a:bodyPr wrap="square" rtlCol="0">
            <a:spAutoFit/>
          </a:bodyPr>
          <a:lstStyle/>
          <a:p>
            <a:pPr algn="ctr"/>
            <a:r>
              <a:rPr lang="en-US" sz="3600" b="1" dirty="0">
                <a:solidFill>
                  <a:schemeClr val="tx2"/>
                </a:solidFill>
              </a:rPr>
              <a:t>How many employees do you think answered that they are performing in the top 5%?</a:t>
            </a:r>
          </a:p>
        </p:txBody>
      </p:sp>
    </p:spTree>
    <p:extLst>
      <p:ext uri="{BB962C8B-B14F-4D97-AF65-F5344CB8AC3E}">
        <p14:creationId xmlns:p14="http://schemas.microsoft.com/office/powerpoint/2010/main" val="166791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17" name="TextBox 16">
            <a:extLst>
              <a:ext uri="{FF2B5EF4-FFF2-40B4-BE49-F238E27FC236}">
                <a16:creationId xmlns:a16="http://schemas.microsoft.com/office/drawing/2014/main" id="{058A256A-FC55-4EE6-BA90-4998CE326A54}"/>
              </a:ext>
            </a:extLst>
          </p:cNvPr>
          <p:cNvSpPr txBox="1"/>
          <p:nvPr/>
        </p:nvSpPr>
        <p:spPr>
          <a:xfrm>
            <a:off x="1596422" y="3332382"/>
            <a:ext cx="9168591" cy="1323439"/>
          </a:xfrm>
          <a:prstGeom prst="rect">
            <a:avLst/>
          </a:prstGeom>
          <a:noFill/>
        </p:spPr>
        <p:txBody>
          <a:bodyPr wrap="square" rtlCol="0">
            <a:spAutoFit/>
          </a:bodyPr>
          <a:lstStyle/>
          <a:p>
            <a:pPr algn="ctr"/>
            <a:r>
              <a:rPr lang="en-US" sz="8000" b="1" dirty="0">
                <a:solidFill>
                  <a:schemeClr val="tx2"/>
                </a:solidFill>
              </a:rPr>
              <a:t>42%</a:t>
            </a:r>
          </a:p>
        </p:txBody>
      </p:sp>
    </p:spTree>
    <p:extLst>
      <p:ext uri="{BB962C8B-B14F-4D97-AF65-F5344CB8AC3E}">
        <p14:creationId xmlns:p14="http://schemas.microsoft.com/office/powerpoint/2010/main" val="173143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17" name="TextBox 16">
            <a:extLst>
              <a:ext uri="{FF2B5EF4-FFF2-40B4-BE49-F238E27FC236}">
                <a16:creationId xmlns:a16="http://schemas.microsoft.com/office/drawing/2014/main" id="{74530D28-BA82-484B-94B4-63B356BD0469}"/>
              </a:ext>
            </a:extLst>
          </p:cNvPr>
          <p:cNvSpPr txBox="1"/>
          <p:nvPr/>
        </p:nvSpPr>
        <p:spPr>
          <a:xfrm>
            <a:off x="890604" y="2038218"/>
            <a:ext cx="10578945" cy="830997"/>
          </a:xfrm>
          <a:prstGeom prst="rect">
            <a:avLst/>
          </a:prstGeom>
          <a:noFill/>
        </p:spPr>
        <p:txBody>
          <a:bodyPr wrap="square" rtlCol="0">
            <a:spAutoFit/>
          </a:bodyPr>
          <a:lstStyle/>
          <a:p>
            <a:r>
              <a:rPr lang="en-US" sz="2400" dirty="0">
                <a:solidFill>
                  <a:schemeClr val="tx2"/>
                </a:solidFill>
                <a:hlinkClick r:id="rId3"/>
              </a:rPr>
              <a:t>From the Decision Lab: Everything You Want to Know About Optimism/Overconfidence Bias</a:t>
            </a:r>
            <a:endParaRPr lang="en-US" sz="2400" dirty="0">
              <a:solidFill>
                <a:schemeClr val="tx2"/>
              </a:solidFill>
            </a:endParaRPr>
          </a:p>
        </p:txBody>
      </p:sp>
      <p:sp>
        <p:nvSpPr>
          <p:cNvPr id="22" name="TextBox 21">
            <a:extLst>
              <a:ext uri="{FF2B5EF4-FFF2-40B4-BE49-F238E27FC236}">
                <a16:creationId xmlns:a16="http://schemas.microsoft.com/office/drawing/2014/main" id="{1D6B28C2-D12D-4982-8503-E759CDE7C5B8}"/>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Use it in the Classroom:</a:t>
            </a:r>
          </a:p>
        </p:txBody>
      </p:sp>
      <p:pic>
        <p:nvPicPr>
          <p:cNvPr id="2050" name="Picture 2" descr="man in gray suit jacket wearing black sunglasses">
            <a:extLst>
              <a:ext uri="{FF2B5EF4-FFF2-40B4-BE49-F238E27FC236}">
                <a16:creationId xmlns:a16="http://schemas.microsoft.com/office/drawing/2014/main" id="{44FE2F0C-D747-4053-842E-06FFC759E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601" y="2869215"/>
            <a:ext cx="5606562" cy="374518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3DDDB9C-6921-4EE2-8E6A-3B5755CC87D3}"/>
              </a:ext>
            </a:extLst>
          </p:cNvPr>
          <p:cNvSpPr txBox="1"/>
          <p:nvPr/>
        </p:nvSpPr>
        <p:spPr>
          <a:xfrm>
            <a:off x="890605" y="3109654"/>
            <a:ext cx="4572350" cy="1200329"/>
          </a:xfrm>
          <a:prstGeom prst="rect">
            <a:avLst/>
          </a:prstGeom>
          <a:noFill/>
        </p:spPr>
        <p:txBody>
          <a:bodyPr wrap="square" rtlCol="0">
            <a:spAutoFit/>
          </a:bodyPr>
          <a:lstStyle/>
          <a:p>
            <a:r>
              <a:rPr lang="en-US" sz="2400" dirty="0">
                <a:solidFill>
                  <a:schemeClr val="tx2"/>
                </a:solidFill>
              </a:rPr>
              <a:t>Now, presenting: The best shirt that you will definitely wear enough to justify the price.</a:t>
            </a:r>
          </a:p>
        </p:txBody>
      </p:sp>
    </p:spTree>
    <p:extLst>
      <p:ext uri="{BB962C8B-B14F-4D97-AF65-F5344CB8AC3E}">
        <p14:creationId xmlns:p14="http://schemas.microsoft.com/office/powerpoint/2010/main" val="237524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22" name="TextBox 21">
            <a:extLst>
              <a:ext uri="{FF2B5EF4-FFF2-40B4-BE49-F238E27FC236}">
                <a16:creationId xmlns:a16="http://schemas.microsoft.com/office/drawing/2014/main" id="{1D6B28C2-D12D-4982-8503-E759CDE7C5B8}"/>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Use it in the Classroom:</a:t>
            </a:r>
          </a:p>
        </p:txBody>
      </p:sp>
      <p:pic>
        <p:nvPicPr>
          <p:cNvPr id="2050" name="Picture 2" descr="man in gray suit jacket wearing black sunglasses">
            <a:extLst>
              <a:ext uri="{FF2B5EF4-FFF2-40B4-BE49-F238E27FC236}">
                <a16:creationId xmlns:a16="http://schemas.microsoft.com/office/drawing/2014/main" id="{44FE2F0C-D747-4053-842E-06FFC759E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601" y="2869215"/>
            <a:ext cx="5606562" cy="374518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3DDDB9C-6921-4EE2-8E6A-3B5755CC87D3}"/>
              </a:ext>
            </a:extLst>
          </p:cNvPr>
          <p:cNvSpPr txBox="1"/>
          <p:nvPr/>
        </p:nvSpPr>
        <p:spPr>
          <a:xfrm>
            <a:off x="864214" y="2319110"/>
            <a:ext cx="4972383" cy="4339650"/>
          </a:xfrm>
          <a:prstGeom prst="rect">
            <a:avLst/>
          </a:prstGeom>
          <a:noFill/>
        </p:spPr>
        <p:txBody>
          <a:bodyPr wrap="square" rtlCol="0">
            <a:spAutoFit/>
          </a:bodyPr>
          <a:lstStyle/>
          <a:p>
            <a:r>
              <a:rPr lang="en-US" sz="3200" dirty="0">
                <a:solidFill>
                  <a:schemeClr val="tx2"/>
                </a:solidFill>
              </a:rPr>
              <a:t>How do we justify the purchase?</a:t>
            </a:r>
          </a:p>
          <a:p>
            <a:pPr marL="457200" indent="-457200">
              <a:buFont typeface="Arial" panose="020B0604020202020204" pitchFamily="34" charset="0"/>
              <a:buChar char="•"/>
            </a:pPr>
            <a:r>
              <a:rPr lang="en-US" sz="2800" i="1" dirty="0">
                <a:solidFill>
                  <a:schemeClr val="tx2"/>
                </a:solidFill>
              </a:rPr>
              <a:t>I will wear this ALL THE TIME.</a:t>
            </a:r>
          </a:p>
          <a:p>
            <a:pPr marL="457200" indent="-457200">
              <a:buFont typeface="Arial" panose="020B0604020202020204" pitchFamily="34" charset="0"/>
              <a:buChar char="•"/>
            </a:pPr>
            <a:r>
              <a:rPr lang="en-US" sz="2800" i="1" dirty="0">
                <a:solidFill>
                  <a:schemeClr val="tx2"/>
                </a:solidFill>
              </a:rPr>
              <a:t>It goes with everything.</a:t>
            </a:r>
          </a:p>
          <a:p>
            <a:pPr marL="457200" indent="-457200">
              <a:buFont typeface="Arial" panose="020B0604020202020204" pitchFamily="34" charset="0"/>
              <a:buChar char="•"/>
            </a:pPr>
            <a:r>
              <a:rPr lang="en-US" sz="2800" i="1" dirty="0">
                <a:solidFill>
                  <a:schemeClr val="tx2"/>
                </a:solidFill>
              </a:rPr>
              <a:t>It’s usually $75 and I’m getting it for $50 – what a deal!</a:t>
            </a:r>
          </a:p>
          <a:p>
            <a:r>
              <a:rPr lang="en-US" sz="2400" b="1" i="1" dirty="0">
                <a:solidFill>
                  <a:schemeClr val="tx2"/>
                </a:solidFill>
              </a:rPr>
              <a:t>How do these justifications stack up to our expected utility? AKA: that “rational” voice in our head?</a:t>
            </a:r>
          </a:p>
        </p:txBody>
      </p:sp>
    </p:spTree>
    <p:extLst>
      <p:ext uri="{BB962C8B-B14F-4D97-AF65-F5344CB8AC3E}">
        <p14:creationId xmlns:p14="http://schemas.microsoft.com/office/powerpoint/2010/main" val="3445838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The Overconfidence Effect</a:t>
            </a:r>
          </a:p>
        </p:txBody>
      </p:sp>
      <p:sp>
        <p:nvSpPr>
          <p:cNvPr id="17" name="TextBox 16">
            <a:extLst>
              <a:ext uri="{FF2B5EF4-FFF2-40B4-BE49-F238E27FC236}">
                <a16:creationId xmlns:a16="http://schemas.microsoft.com/office/drawing/2014/main" id="{058A256A-FC55-4EE6-BA90-4998CE326A54}"/>
              </a:ext>
            </a:extLst>
          </p:cNvPr>
          <p:cNvSpPr txBox="1"/>
          <p:nvPr/>
        </p:nvSpPr>
        <p:spPr>
          <a:xfrm>
            <a:off x="1596422" y="3332382"/>
            <a:ext cx="9168591" cy="1323439"/>
          </a:xfrm>
          <a:prstGeom prst="rect">
            <a:avLst/>
          </a:prstGeom>
          <a:noFill/>
        </p:spPr>
        <p:txBody>
          <a:bodyPr wrap="square" rtlCol="0">
            <a:spAutoFit/>
          </a:bodyPr>
          <a:lstStyle/>
          <a:p>
            <a:pPr algn="ctr"/>
            <a:r>
              <a:rPr lang="en-US" sz="8000" b="1" dirty="0">
                <a:solidFill>
                  <a:schemeClr val="tx2"/>
                </a:solidFill>
              </a:rPr>
              <a:t>7 Times</a:t>
            </a:r>
          </a:p>
        </p:txBody>
      </p:sp>
    </p:spTree>
    <p:extLst>
      <p:ext uri="{BB962C8B-B14F-4D97-AF65-F5344CB8AC3E}">
        <p14:creationId xmlns:p14="http://schemas.microsoft.com/office/powerpoint/2010/main" val="2946402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Anchoring &amp; Framing</a:t>
            </a:r>
          </a:p>
        </p:txBody>
      </p:sp>
      <p:sp>
        <p:nvSpPr>
          <p:cNvPr id="17" name="TextBox 16">
            <a:extLst>
              <a:ext uri="{FF2B5EF4-FFF2-40B4-BE49-F238E27FC236}">
                <a16:creationId xmlns:a16="http://schemas.microsoft.com/office/drawing/2014/main" id="{A91CB00D-98F6-4581-ABE5-B152736DA9BD}"/>
              </a:ext>
            </a:extLst>
          </p:cNvPr>
          <p:cNvSpPr txBox="1"/>
          <p:nvPr/>
        </p:nvSpPr>
        <p:spPr>
          <a:xfrm>
            <a:off x="866218" y="2790569"/>
            <a:ext cx="10810461" cy="3108543"/>
          </a:xfrm>
          <a:prstGeom prst="rect">
            <a:avLst/>
          </a:prstGeom>
          <a:noFill/>
        </p:spPr>
        <p:txBody>
          <a:bodyPr wrap="square" rtlCol="0">
            <a:spAutoFit/>
          </a:bodyPr>
          <a:lstStyle/>
          <a:p>
            <a:r>
              <a:rPr lang="en-US" sz="3600" b="1" dirty="0">
                <a:solidFill>
                  <a:schemeClr val="tx2"/>
                </a:solidFill>
              </a:rPr>
              <a:t>Define It:</a:t>
            </a:r>
          </a:p>
          <a:p>
            <a:r>
              <a:rPr lang="en-US" sz="3200" dirty="0">
                <a:solidFill>
                  <a:schemeClr val="tx2"/>
                </a:solidFill>
              </a:rPr>
              <a:t>Anchoring is a number we associate with a certain thing; and Framing is how that number is displayed to us.</a:t>
            </a:r>
          </a:p>
          <a:p>
            <a:endParaRPr lang="en-US" sz="3200" dirty="0">
              <a:solidFill>
                <a:schemeClr val="tx2"/>
              </a:solidFill>
            </a:endParaRPr>
          </a:p>
          <a:p>
            <a:r>
              <a:rPr lang="en-US" sz="3200" dirty="0">
                <a:solidFill>
                  <a:schemeClr val="tx2"/>
                </a:solidFill>
              </a:rPr>
              <a:t>These two are frequently used together to influence consumer behavior.</a:t>
            </a:r>
          </a:p>
        </p:txBody>
      </p:sp>
    </p:spTree>
    <p:extLst>
      <p:ext uri="{BB962C8B-B14F-4D97-AF65-F5344CB8AC3E}">
        <p14:creationId xmlns:p14="http://schemas.microsoft.com/office/powerpoint/2010/main" val="1094117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Anchoring &amp; Framing</a:t>
            </a:r>
          </a:p>
        </p:txBody>
      </p:sp>
      <p:sp>
        <p:nvSpPr>
          <p:cNvPr id="22" name="TextBox 21">
            <a:extLst>
              <a:ext uri="{FF2B5EF4-FFF2-40B4-BE49-F238E27FC236}">
                <a16:creationId xmlns:a16="http://schemas.microsoft.com/office/drawing/2014/main" id="{6F091695-EC33-45A3-B6ED-6AE4A0ECA612}"/>
              </a:ext>
            </a:extLst>
          </p:cNvPr>
          <p:cNvSpPr txBox="1"/>
          <p:nvPr/>
        </p:nvSpPr>
        <p:spPr>
          <a:xfrm>
            <a:off x="864215" y="1400808"/>
            <a:ext cx="6115050" cy="584775"/>
          </a:xfrm>
          <a:prstGeom prst="rect">
            <a:avLst/>
          </a:prstGeom>
          <a:noFill/>
        </p:spPr>
        <p:txBody>
          <a:bodyPr wrap="square">
            <a:spAutoFit/>
          </a:bodyPr>
          <a:lstStyle/>
          <a:p>
            <a:r>
              <a:rPr lang="en-US" sz="3200" b="1" dirty="0">
                <a:solidFill>
                  <a:schemeClr val="tx2"/>
                </a:solidFill>
              </a:rPr>
              <a:t>Explain It:</a:t>
            </a:r>
          </a:p>
        </p:txBody>
      </p:sp>
      <p:sp>
        <p:nvSpPr>
          <p:cNvPr id="23" name="TextBox 22">
            <a:extLst>
              <a:ext uri="{FF2B5EF4-FFF2-40B4-BE49-F238E27FC236}">
                <a16:creationId xmlns:a16="http://schemas.microsoft.com/office/drawing/2014/main" id="{FE5E0566-B6C2-4DDA-A385-ED0AD9F4D682}"/>
              </a:ext>
            </a:extLst>
          </p:cNvPr>
          <p:cNvSpPr txBox="1"/>
          <p:nvPr/>
        </p:nvSpPr>
        <p:spPr>
          <a:xfrm>
            <a:off x="1278671" y="2361303"/>
            <a:ext cx="9788459" cy="2554545"/>
          </a:xfrm>
          <a:prstGeom prst="rect">
            <a:avLst/>
          </a:prstGeom>
          <a:noFill/>
        </p:spPr>
        <p:txBody>
          <a:bodyPr wrap="square" rtlCol="0">
            <a:spAutoFit/>
          </a:bodyPr>
          <a:lstStyle/>
          <a:p>
            <a:endParaRPr lang="en-US" sz="3200" dirty="0">
              <a:solidFill>
                <a:schemeClr val="tx2"/>
              </a:solidFill>
            </a:endParaRPr>
          </a:p>
          <a:p>
            <a:pPr algn="ctr"/>
            <a:r>
              <a:rPr lang="en-US" sz="3200" dirty="0">
                <a:solidFill>
                  <a:schemeClr val="tx2"/>
                </a:solidFill>
              </a:rPr>
              <a:t>Consumers with less knowledge about a product are more greatly influenced by Anchoring &amp; Framing.</a:t>
            </a:r>
          </a:p>
          <a:p>
            <a:pPr algn="ctr"/>
            <a:endParaRPr lang="en-US" sz="3200" dirty="0">
              <a:solidFill>
                <a:schemeClr val="tx2"/>
              </a:solidFill>
            </a:endParaRPr>
          </a:p>
          <a:p>
            <a:pPr algn="ctr"/>
            <a:r>
              <a:rPr lang="en-US" sz="3200" b="1" dirty="0">
                <a:solidFill>
                  <a:schemeClr val="tx2"/>
                </a:solidFill>
              </a:rPr>
              <a:t>Anchoring sets the tone and Framing makes the sale.</a:t>
            </a:r>
          </a:p>
        </p:txBody>
      </p:sp>
    </p:spTree>
    <p:extLst>
      <p:ext uri="{BB962C8B-B14F-4D97-AF65-F5344CB8AC3E}">
        <p14:creationId xmlns:p14="http://schemas.microsoft.com/office/powerpoint/2010/main" val="2203395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Anchoring &amp; Framing</a:t>
            </a:r>
          </a:p>
        </p:txBody>
      </p:sp>
      <p:sp>
        <p:nvSpPr>
          <p:cNvPr id="22" name="TextBox 21">
            <a:extLst>
              <a:ext uri="{FF2B5EF4-FFF2-40B4-BE49-F238E27FC236}">
                <a16:creationId xmlns:a16="http://schemas.microsoft.com/office/drawing/2014/main" id="{6F091695-EC33-45A3-B6ED-6AE4A0ECA612}"/>
              </a:ext>
            </a:extLst>
          </p:cNvPr>
          <p:cNvSpPr txBox="1"/>
          <p:nvPr/>
        </p:nvSpPr>
        <p:spPr>
          <a:xfrm>
            <a:off x="864215" y="1400808"/>
            <a:ext cx="6115050" cy="584775"/>
          </a:xfrm>
          <a:prstGeom prst="rect">
            <a:avLst/>
          </a:prstGeom>
          <a:noFill/>
        </p:spPr>
        <p:txBody>
          <a:bodyPr wrap="square">
            <a:spAutoFit/>
          </a:bodyPr>
          <a:lstStyle/>
          <a:p>
            <a:r>
              <a:rPr lang="en-US" sz="3200" b="1" dirty="0">
                <a:solidFill>
                  <a:schemeClr val="tx2"/>
                </a:solidFill>
              </a:rPr>
              <a:t>Explain It:</a:t>
            </a:r>
          </a:p>
        </p:txBody>
      </p:sp>
      <p:sp>
        <p:nvSpPr>
          <p:cNvPr id="23" name="TextBox 22">
            <a:extLst>
              <a:ext uri="{FF2B5EF4-FFF2-40B4-BE49-F238E27FC236}">
                <a16:creationId xmlns:a16="http://schemas.microsoft.com/office/drawing/2014/main" id="{FE5E0566-B6C2-4DDA-A385-ED0AD9F4D682}"/>
              </a:ext>
            </a:extLst>
          </p:cNvPr>
          <p:cNvSpPr txBox="1"/>
          <p:nvPr/>
        </p:nvSpPr>
        <p:spPr>
          <a:xfrm>
            <a:off x="904230" y="1985583"/>
            <a:ext cx="3661796" cy="3970318"/>
          </a:xfrm>
          <a:prstGeom prst="rect">
            <a:avLst/>
          </a:prstGeom>
          <a:noFill/>
        </p:spPr>
        <p:txBody>
          <a:bodyPr wrap="square" rtlCol="0">
            <a:spAutoFit/>
          </a:bodyPr>
          <a:lstStyle/>
          <a:p>
            <a:r>
              <a:rPr lang="en-US" sz="2800" dirty="0">
                <a:solidFill>
                  <a:schemeClr val="tx2"/>
                </a:solidFill>
              </a:rPr>
              <a:t>The prices of all the apples is the Anchor.</a:t>
            </a:r>
          </a:p>
          <a:p>
            <a:endParaRPr lang="en-US" sz="2800" dirty="0">
              <a:solidFill>
                <a:schemeClr val="tx2"/>
              </a:solidFill>
            </a:endParaRPr>
          </a:p>
          <a:p>
            <a:r>
              <a:rPr lang="en-US" sz="2800" dirty="0">
                <a:solidFill>
                  <a:schemeClr val="tx2"/>
                </a:solidFill>
              </a:rPr>
              <a:t>Notice the cheapest apple’s signage? That’s Framing. They want the consumer to buy more of the “Best Price” apple for $1.47/lb.</a:t>
            </a:r>
          </a:p>
        </p:txBody>
      </p:sp>
      <p:pic>
        <p:nvPicPr>
          <p:cNvPr id="4098" name="Picture 2" descr="U.S. fresh apple crop in storage down 13%, prices up | The Packer">
            <a:extLst>
              <a:ext uri="{FF2B5EF4-FFF2-40B4-BE49-F238E27FC236}">
                <a16:creationId xmlns:a16="http://schemas.microsoft.com/office/drawing/2014/main" id="{D523AC0F-9403-428B-8138-C5DB2ABA4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2" t="2360" b="22477"/>
          <a:stretch/>
        </p:blipFill>
        <p:spPr bwMode="auto">
          <a:xfrm>
            <a:off x="4566178" y="1797779"/>
            <a:ext cx="7268873" cy="40563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12054CDD-2749-4EF5-8855-46FADDDA2EA5}"/>
              </a:ext>
            </a:extLst>
          </p:cNvPr>
          <p:cNvSpPr/>
          <p:nvPr/>
        </p:nvSpPr>
        <p:spPr>
          <a:xfrm>
            <a:off x="5413351" y="3481303"/>
            <a:ext cx="1007641" cy="978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55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Today’s Goal?</a:t>
            </a:r>
          </a:p>
        </p:txBody>
      </p:sp>
      <p:sp>
        <p:nvSpPr>
          <p:cNvPr id="17" name="TextBox 16">
            <a:extLst>
              <a:ext uri="{FF2B5EF4-FFF2-40B4-BE49-F238E27FC236}">
                <a16:creationId xmlns:a16="http://schemas.microsoft.com/office/drawing/2014/main" id="{AB1FDFA7-B865-4DCE-B0BB-1630B7936224}"/>
              </a:ext>
            </a:extLst>
          </p:cNvPr>
          <p:cNvSpPr txBox="1"/>
          <p:nvPr/>
        </p:nvSpPr>
        <p:spPr>
          <a:xfrm>
            <a:off x="866218" y="2708938"/>
            <a:ext cx="10975261" cy="2554545"/>
          </a:xfrm>
          <a:prstGeom prst="rect">
            <a:avLst/>
          </a:prstGeom>
          <a:noFill/>
        </p:spPr>
        <p:txBody>
          <a:bodyPr wrap="square" rtlCol="0">
            <a:spAutoFit/>
          </a:bodyPr>
          <a:lstStyle/>
          <a:p>
            <a:r>
              <a:rPr lang="en-US" sz="2800" b="1" dirty="0">
                <a:solidFill>
                  <a:schemeClr val="tx2"/>
                </a:solidFill>
              </a:rPr>
              <a:t>By the end of today’s webinar, I want you to be able to do two things:</a:t>
            </a:r>
          </a:p>
          <a:p>
            <a:endParaRPr lang="en-US" sz="2800" dirty="0">
              <a:solidFill>
                <a:schemeClr val="tx2"/>
              </a:solidFill>
            </a:endParaRPr>
          </a:p>
          <a:p>
            <a:pPr marL="342900" indent="-342900">
              <a:buAutoNum type="arabicPeriod"/>
            </a:pPr>
            <a:r>
              <a:rPr lang="en-US" sz="2800" dirty="0">
                <a:solidFill>
                  <a:schemeClr val="tx2"/>
                </a:solidFill>
              </a:rPr>
              <a:t>Describe and explain concepts that make us less-than-perfect economic decision-makers.</a:t>
            </a:r>
          </a:p>
          <a:p>
            <a:pPr marL="342900" indent="-342900">
              <a:buAutoNum type="arabicPeriod"/>
            </a:pPr>
            <a:r>
              <a:rPr lang="en-US" sz="2800" dirty="0">
                <a:solidFill>
                  <a:schemeClr val="tx2"/>
                </a:solidFill>
              </a:rPr>
              <a:t>Explain how these concepts impact our economic choices.</a:t>
            </a:r>
          </a:p>
          <a:p>
            <a:pPr marL="285750" indent="-285750">
              <a:buFont typeface="Arial" panose="020B0604020202020204" pitchFamily="34" charset="0"/>
              <a:buChar char="•"/>
            </a:pPr>
            <a:endParaRPr lang="en-US" sz="2000" dirty="0">
              <a:solidFill>
                <a:schemeClr val="tx2"/>
              </a:solidFill>
            </a:endParaRPr>
          </a:p>
        </p:txBody>
      </p:sp>
      <p:pic>
        <p:nvPicPr>
          <p:cNvPr id="22" name="Picture 21" descr="Logo&#10;&#10;Description automatically generated">
            <a:extLst>
              <a:ext uri="{FF2B5EF4-FFF2-40B4-BE49-F238E27FC236}">
                <a16:creationId xmlns:a16="http://schemas.microsoft.com/office/drawing/2014/main" id="{E72606FE-B554-47AD-BDB3-4C1899B7E03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07469" y="5556617"/>
            <a:ext cx="2776756" cy="1186294"/>
          </a:xfrm>
          <a:prstGeom prst="rect">
            <a:avLst/>
          </a:prstGeom>
        </p:spPr>
      </p:pic>
    </p:spTree>
    <p:extLst>
      <p:ext uri="{BB962C8B-B14F-4D97-AF65-F5344CB8AC3E}">
        <p14:creationId xmlns:p14="http://schemas.microsoft.com/office/powerpoint/2010/main" val="76706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Anchoring &amp; Framing</a:t>
            </a:r>
          </a:p>
        </p:txBody>
      </p:sp>
      <p:sp>
        <p:nvSpPr>
          <p:cNvPr id="22" name="TextBox 21">
            <a:extLst>
              <a:ext uri="{FF2B5EF4-FFF2-40B4-BE49-F238E27FC236}">
                <a16:creationId xmlns:a16="http://schemas.microsoft.com/office/drawing/2014/main" id="{6F091695-EC33-45A3-B6ED-6AE4A0ECA612}"/>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In the classroom…</a:t>
            </a:r>
          </a:p>
        </p:txBody>
      </p:sp>
      <p:sp>
        <p:nvSpPr>
          <p:cNvPr id="25" name="TextBox 24">
            <a:extLst>
              <a:ext uri="{FF2B5EF4-FFF2-40B4-BE49-F238E27FC236}">
                <a16:creationId xmlns:a16="http://schemas.microsoft.com/office/drawing/2014/main" id="{9F390358-45E3-42D6-8FD0-9579162ACC74}"/>
              </a:ext>
            </a:extLst>
          </p:cNvPr>
          <p:cNvSpPr txBox="1"/>
          <p:nvPr/>
        </p:nvSpPr>
        <p:spPr>
          <a:xfrm>
            <a:off x="904229" y="1985583"/>
            <a:ext cx="7367573" cy="523220"/>
          </a:xfrm>
          <a:prstGeom prst="rect">
            <a:avLst/>
          </a:prstGeom>
          <a:noFill/>
        </p:spPr>
        <p:txBody>
          <a:bodyPr wrap="square" rtlCol="0">
            <a:spAutoFit/>
          </a:bodyPr>
          <a:lstStyle/>
          <a:p>
            <a:r>
              <a:rPr lang="en-US" sz="2800" u="sng" dirty="0">
                <a:solidFill>
                  <a:schemeClr val="tx2"/>
                </a:solidFill>
              </a:rPr>
              <a:t>Make students pick between two options</a:t>
            </a:r>
          </a:p>
        </p:txBody>
      </p:sp>
      <p:sp>
        <p:nvSpPr>
          <p:cNvPr id="26" name="TextBox 25">
            <a:extLst>
              <a:ext uri="{FF2B5EF4-FFF2-40B4-BE49-F238E27FC236}">
                <a16:creationId xmlns:a16="http://schemas.microsoft.com/office/drawing/2014/main" id="{583647E7-DC85-434C-A0A2-D6F2EDC84B26}"/>
              </a:ext>
            </a:extLst>
          </p:cNvPr>
          <p:cNvSpPr txBox="1"/>
          <p:nvPr/>
        </p:nvSpPr>
        <p:spPr>
          <a:xfrm>
            <a:off x="904229" y="2528083"/>
            <a:ext cx="10429336" cy="3970318"/>
          </a:xfrm>
          <a:prstGeom prst="rect">
            <a:avLst/>
          </a:prstGeom>
          <a:noFill/>
        </p:spPr>
        <p:txBody>
          <a:bodyPr wrap="square" rtlCol="0">
            <a:spAutoFit/>
          </a:bodyPr>
          <a:lstStyle/>
          <a:p>
            <a:r>
              <a:rPr lang="en-US" sz="2800" b="1" dirty="0">
                <a:solidFill>
                  <a:schemeClr val="tx2"/>
                </a:solidFill>
              </a:rPr>
              <a:t>We have 600 people who need treatment:</a:t>
            </a:r>
          </a:p>
          <a:p>
            <a:r>
              <a:rPr lang="en-US" sz="2800" dirty="0">
                <a:solidFill>
                  <a:schemeClr val="tx2"/>
                </a:solidFill>
              </a:rPr>
              <a:t>OPTION A:</a:t>
            </a:r>
          </a:p>
          <a:p>
            <a:r>
              <a:rPr lang="en-US" sz="2800" i="1" dirty="0">
                <a:solidFill>
                  <a:schemeClr val="tx2"/>
                </a:solidFill>
              </a:rPr>
              <a:t>This treatment will save 200 lives.</a:t>
            </a:r>
          </a:p>
          <a:p>
            <a:endParaRPr lang="en-US" sz="2800" dirty="0">
              <a:solidFill>
                <a:schemeClr val="tx2"/>
              </a:solidFill>
            </a:endParaRPr>
          </a:p>
          <a:p>
            <a:r>
              <a:rPr lang="en-US" sz="2800" dirty="0">
                <a:solidFill>
                  <a:schemeClr val="tx2"/>
                </a:solidFill>
              </a:rPr>
              <a:t>OPTION B:</a:t>
            </a:r>
            <a:br>
              <a:rPr lang="en-US" sz="2800" dirty="0">
                <a:solidFill>
                  <a:schemeClr val="tx2"/>
                </a:solidFill>
              </a:rPr>
            </a:br>
            <a:r>
              <a:rPr lang="en-US" sz="2800" i="1" dirty="0">
                <a:solidFill>
                  <a:schemeClr val="tx2"/>
                </a:solidFill>
              </a:rPr>
              <a:t>This treatment has a 33% chance of saving everyone or a 66% chance of saving no one.</a:t>
            </a:r>
          </a:p>
          <a:p>
            <a:endParaRPr lang="en-US" sz="2800" i="1" dirty="0">
              <a:solidFill>
                <a:schemeClr val="tx2"/>
              </a:solidFill>
            </a:endParaRPr>
          </a:p>
          <a:p>
            <a:pPr algn="ctr"/>
            <a:r>
              <a:rPr lang="en-US" sz="2800" b="1" u="sng" dirty="0">
                <a:solidFill>
                  <a:schemeClr val="tx2"/>
                </a:solidFill>
              </a:rPr>
              <a:t>Which option would you choose?</a:t>
            </a:r>
          </a:p>
        </p:txBody>
      </p:sp>
    </p:spTree>
    <p:extLst>
      <p:ext uri="{BB962C8B-B14F-4D97-AF65-F5344CB8AC3E}">
        <p14:creationId xmlns:p14="http://schemas.microsoft.com/office/powerpoint/2010/main" val="940080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Anchoring &amp; Framing</a:t>
            </a:r>
          </a:p>
        </p:txBody>
      </p:sp>
      <p:sp>
        <p:nvSpPr>
          <p:cNvPr id="22" name="TextBox 21">
            <a:extLst>
              <a:ext uri="{FF2B5EF4-FFF2-40B4-BE49-F238E27FC236}">
                <a16:creationId xmlns:a16="http://schemas.microsoft.com/office/drawing/2014/main" id="{6F091695-EC33-45A3-B6ED-6AE4A0ECA612}"/>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In the classroom…</a:t>
            </a:r>
          </a:p>
        </p:txBody>
      </p:sp>
      <p:sp>
        <p:nvSpPr>
          <p:cNvPr id="25" name="TextBox 24">
            <a:extLst>
              <a:ext uri="{FF2B5EF4-FFF2-40B4-BE49-F238E27FC236}">
                <a16:creationId xmlns:a16="http://schemas.microsoft.com/office/drawing/2014/main" id="{9F390358-45E3-42D6-8FD0-9579162ACC74}"/>
              </a:ext>
            </a:extLst>
          </p:cNvPr>
          <p:cNvSpPr txBox="1"/>
          <p:nvPr/>
        </p:nvSpPr>
        <p:spPr>
          <a:xfrm>
            <a:off x="904229" y="1985583"/>
            <a:ext cx="7367573" cy="523220"/>
          </a:xfrm>
          <a:prstGeom prst="rect">
            <a:avLst/>
          </a:prstGeom>
          <a:noFill/>
        </p:spPr>
        <p:txBody>
          <a:bodyPr wrap="square" rtlCol="0">
            <a:spAutoFit/>
          </a:bodyPr>
          <a:lstStyle/>
          <a:p>
            <a:r>
              <a:rPr lang="en-US" sz="2800" u="sng" dirty="0">
                <a:solidFill>
                  <a:schemeClr val="tx2"/>
                </a:solidFill>
              </a:rPr>
              <a:t>Make students pick between two options</a:t>
            </a:r>
          </a:p>
        </p:txBody>
      </p:sp>
      <p:sp>
        <p:nvSpPr>
          <p:cNvPr id="26" name="TextBox 25">
            <a:extLst>
              <a:ext uri="{FF2B5EF4-FFF2-40B4-BE49-F238E27FC236}">
                <a16:creationId xmlns:a16="http://schemas.microsoft.com/office/drawing/2014/main" id="{583647E7-DC85-434C-A0A2-D6F2EDC84B26}"/>
              </a:ext>
            </a:extLst>
          </p:cNvPr>
          <p:cNvSpPr txBox="1"/>
          <p:nvPr/>
        </p:nvSpPr>
        <p:spPr>
          <a:xfrm>
            <a:off x="904229" y="2528083"/>
            <a:ext cx="10429336" cy="3970318"/>
          </a:xfrm>
          <a:prstGeom prst="rect">
            <a:avLst/>
          </a:prstGeom>
          <a:noFill/>
        </p:spPr>
        <p:txBody>
          <a:bodyPr wrap="square" rtlCol="0">
            <a:spAutoFit/>
          </a:bodyPr>
          <a:lstStyle/>
          <a:p>
            <a:r>
              <a:rPr lang="en-US" sz="2800" b="1" dirty="0">
                <a:solidFill>
                  <a:schemeClr val="tx2"/>
                </a:solidFill>
              </a:rPr>
              <a:t>We have 600 people who need treatment:</a:t>
            </a:r>
          </a:p>
          <a:p>
            <a:r>
              <a:rPr lang="en-US" sz="2800" dirty="0">
                <a:solidFill>
                  <a:schemeClr val="tx2"/>
                </a:solidFill>
              </a:rPr>
              <a:t>OPTION A:</a:t>
            </a:r>
          </a:p>
          <a:p>
            <a:r>
              <a:rPr lang="en-US" sz="2800" i="1" dirty="0">
                <a:solidFill>
                  <a:schemeClr val="tx2"/>
                </a:solidFill>
              </a:rPr>
              <a:t>This treatment will let 400 people die.</a:t>
            </a:r>
          </a:p>
          <a:p>
            <a:endParaRPr lang="en-US" sz="2800" dirty="0">
              <a:solidFill>
                <a:schemeClr val="tx2"/>
              </a:solidFill>
            </a:endParaRPr>
          </a:p>
          <a:p>
            <a:r>
              <a:rPr lang="en-US" sz="2800" dirty="0">
                <a:solidFill>
                  <a:schemeClr val="tx2"/>
                </a:solidFill>
              </a:rPr>
              <a:t>OPTION B:</a:t>
            </a:r>
            <a:br>
              <a:rPr lang="en-US" sz="2800" dirty="0">
                <a:solidFill>
                  <a:schemeClr val="tx2"/>
                </a:solidFill>
              </a:rPr>
            </a:br>
            <a:r>
              <a:rPr lang="en-US" sz="2800" i="1" dirty="0">
                <a:solidFill>
                  <a:schemeClr val="tx2"/>
                </a:solidFill>
              </a:rPr>
              <a:t>This treatment has a 33% chance of no one dying and a 66% chance of everyone dying.</a:t>
            </a:r>
          </a:p>
          <a:p>
            <a:endParaRPr lang="en-US" sz="2800" i="1" dirty="0">
              <a:solidFill>
                <a:schemeClr val="tx2"/>
              </a:solidFill>
            </a:endParaRPr>
          </a:p>
          <a:p>
            <a:pPr algn="ctr"/>
            <a:r>
              <a:rPr lang="en-US" sz="2800" b="1" u="sng" dirty="0">
                <a:solidFill>
                  <a:schemeClr val="tx2"/>
                </a:solidFill>
              </a:rPr>
              <a:t>Which option would you choose?</a:t>
            </a:r>
          </a:p>
        </p:txBody>
      </p:sp>
    </p:spTree>
    <p:extLst>
      <p:ext uri="{BB962C8B-B14F-4D97-AF65-F5344CB8AC3E}">
        <p14:creationId xmlns:p14="http://schemas.microsoft.com/office/powerpoint/2010/main" val="3901996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Loss Aversion</a:t>
            </a:r>
          </a:p>
        </p:txBody>
      </p:sp>
      <p:sp>
        <p:nvSpPr>
          <p:cNvPr id="17" name="TextBox 16">
            <a:extLst>
              <a:ext uri="{FF2B5EF4-FFF2-40B4-BE49-F238E27FC236}">
                <a16:creationId xmlns:a16="http://schemas.microsoft.com/office/drawing/2014/main" id="{14E565D4-8B33-43D2-ACAC-9828A8358ABC}"/>
              </a:ext>
            </a:extLst>
          </p:cNvPr>
          <p:cNvSpPr txBox="1"/>
          <p:nvPr/>
        </p:nvSpPr>
        <p:spPr>
          <a:xfrm>
            <a:off x="866219" y="2790569"/>
            <a:ext cx="5164788" cy="1631216"/>
          </a:xfrm>
          <a:prstGeom prst="rect">
            <a:avLst/>
          </a:prstGeom>
          <a:noFill/>
        </p:spPr>
        <p:txBody>
          <a:bodyPr wrap="square" rtlCol="0">
            <a:spAutoFit/>
          </a:bodyPr>
          <a:lstStyle/>
          <a:p>
            <a:r>
              <a:rPr lang="en-US" sz="3600" b="1" dirty="0">
                <a:solidFill>
                  <a:schemeClr val="tx2"/>
                </a:solidFill>
              </a:rPr>
              <a:t>Define It:</a:t>
            </a:r>
          </a:p>
          <a:p>
            <a:r>
              <a:rPr lang="en-US" sz="3200" dirty="0">
                <a:solidFill>
                  <a:schemeClr val="tx2"/>
                </a:solidFill>
              </a:rPr>
              <a:t>A loss hurts us about twice as much as a gain gives us.</a:t>
            </a:r>
          </a:p>
        </p:txBody>
      </p:sp>
      <p:sp>
        <p:nvSpPr>
          <p:cNvPr id="3" name="Rectangle 2">
            <a:extLst>
              <a:ext uri="{FF2B5EF4-FFF2-40B4-BE49-F238E27FC236}">
                <a16:creationId xmlns:a16="http://schemas.microsoft.com/office/drawing/2014/main" id="{85D1551E-35F0-4A9D-A48E-325C2D875BC5}"/>
              </a:ext>
            </a:extLst>
          </p:cNvPr>
          <p:cNvSpPr/>
          <p:nvPr/>
        </p:nvSpPr>
        <p:spPr>
          <a:xfrm>
            <a:off x="6685639" y="3430591"/>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97D640-4386-4B90-885D-D6AFB8660771}"/>
              </a:ext>
            </a:extLst>
          </p:cNvPr>
          <p:cNvSpPr/>
          <p:nvPr/>
        </p:nvSpPr>
        <p:spPr>
          <a:xfrm>
            <a:off x="7999131" y="3430591"/>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AE7FC59-2C05-44A7-B855-696AC437397C}"/>
              </a:ext>
            </a:extLst>
          </p:cNvPr>
          <p:cNvSpPr/>
          <p:nvPr/>
        </p:nvSpPr>
        <p:spPr>
          <a:xfrm>
            <a:off x="9312623" y="3430591"/>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EAED20-25E5-422A-A7FF-BA3ECEE28EFD}"/>
              </a:ext>
            </a:extLst>
          </p:cNvPr>
          <p:cNvSpPr/>
          <p:nvPr/>
        </p:nvSpPr>
        <p:spPr>
          <a:xfrm>
            <a:off x="10654311" y="3429000"/>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EBAEE8-3C54-416E-81EF-60BFB7DE2D79}"/>
              </a:ext>
            </a:extLst>
          </p:cNvPr>
          <p:cNvSpPr/>
          <p:nvPr/>
        </p:nvSpPr>
        <p:spPr>
          <a:xfrm>
            <a:off x="6668976" y="4606232"/>
            <a:ext cx="1085731" cy="1019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0397E1-115A-4F94-A1A2-4EA3C31875F7}"/>
              </a:ext>
            </a:extLst>
          </p:cNvPr>
          <p:cNvSpPr/>
          <p:nvPr/>
        </p:nvSpPr>
        <p:spPr>
          <a:xfrm>
            <a:off x="7982468" y="4606232"/>
            <a:ext cx="1085731" cy="1019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ECD091E-79A7-4F68-8D34-38A93817703E}"/>
              </a:ext>
            </a:extLst>
          </p:cNvPr>
          <p:cNvSpPr txBox="1"/>
          <p:nvPr/>
        </p:nvSpPr>
        <p:spPr>
          <a:xfrm>
            <a:off x="6683636" y="3959885"/>
            <a:ext cx="922737" cy="461665"/>
          </a:xfrm>
          <a:prstGeom prst="rect">
            <a:avLst/>
          </a:prstGeom>
          <a:noFill/>
        </p:spPr>
        <p:txBody>
          <a:bodyPr wrap="square">
            <a:spAutoFit/>
          </a:bodyPr>
          <a:lstStyle/>
          <a:p>
            <a:r>
              <a:rPr lang="en-US" sz="2400" b="1" dirty="0">
                <a:solidFill>
                  <a:schemeClr val="bg1"/>
                </a:solidFill>
              </a:rPr>
              <a:t>Loss</a:t>
            </a:r>
          </a:p>
        </p:txBody>
      </p:sp>
      <p:sp>
        <p:nvSpPr>
          <p:cNvPr id="28" name="TextBox 27">
            <a:extLst>
              <a:ext uri="{FF2B5EF4-FFF2-40B4-BE49-F238E27FC236}">
                <a16:creationId xmlns:a16="http://schemas.microsoft.com/office/drawing/2014/main" id="{397AE2C4-D7FE-44DF-AA23-3E722E4445E6}"/>
              </a:ext>
            </a:extLst>
          </p:cNvPr>
          <p:cNvSpPr txBox="1"/>
          <p:nvPr/>
        </p:nvSpPr>
        <p:spPr>
          <a:xfrm>
            <a:off x="6666973" y="5164129"/>
            <a:ext cx="922737" cy="461665"/>
          </a:xfrm>
          <a:prstGeom prst="rect">
            <a:avLst/>
          </a:prstGeom>
          <a:noFill/>
        </p:spPr>
        <p:txBody>
          <a:bodyPr wrap="square">
            <a:spAutoFit/>
          </a:bodyPr>
          <a:lstStyle/>
          <a:p>
            <a:r>
              <a:rPr lang="en-US" sz="2400" b="1" dirty="0">
                <a:solidFill>
                  <a:schemeClr val="bg1"/>
                </a:solidFill>
              </a:rPr>
              <a:t>Gain</a:t>
            </a:r>
          </a:p>
        </p:txBody>
      </p:sp>
    </p:spTree>
    <p:extLst>
      <p:ext uri="{BB962C8B-B14F-4D97-AF65-F5344CB8AC3E}">
        <p14:creationId xmlns:p14="http://schemas.microsoft.com/office/powerpoint/2010/main" val="256479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Loss Aversion</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2019565"/>
            <a:ext cx="5912087" cy="830997"/>
          </a:xfrm>
          <a:prstGeom prst="rect">
            <a:avLst/>
          </a:prstGeom>
          <a:noFill/>
        </p:spPr>
        <p:txBody>
          <a:bodyPr wrap="square" rtlCol="0">
            <a:spAutoFit/>
          </a:bodyPr>
          <a:lstStyle/>
          <a:p>
            <a:endParaRPr lang="en-US" sz="2400" dirty="0">
              <a:solidFill>
                <a:schemeClr val="tx2"/>
              </a:solidFill>
            </a:endParaRPr>
          </a:p>
          <a:p>
            <a:pPr marL="285750" indent="-285750">
              <a:buFont typeface="Arial" panose="020B0604020202020204" pitchFamily="34" charset="0"/>
              <a:buChar char="•"/>
            </a:pPr>
            <a:endParaRPr lang="en-US" sz="2400" dirty="0">
              <a:solidFill>
                <a:schemeClr val="tx2"/>
              </a:solidFill>
            </a:endParaRPr>
          </a:p>
        </p:txBody>
      </p:sp>
      <p:sp>
        <p:nvSpPr>
          <p:cNvPr id="17" name="TextBox 16">
            <a:extLst>
              <a:ext uri="{FF2B5EF4-FFF2-40B4-BE49-F238E27FC236}">
                <a16:creationId xmlns:a16="http://schemas.microsoft.com/office/drawing/2014/main" id="{713D6A84-E555-4210-A9BB-EEAEC5EFB1FD}"/>
              </a:ext>
            </a:extLst>
          </p:cNvPr>
          <p:cNvSpPr txBox="1"/>
          <p:nvPr/>
        </p:nvSpPr>
        <p:spPr>
          <a:xfrm>
            <a:off x="864215" y="1400808"/>
            <a:ext cx="6115050" cy="584775"/>
          </a:xfrm>
          <a:prstGeom prst="rect">
            <a:avLst/>
          </a:prstGeom>
          <a:noFill/>
        </p:spPr>
        <p:txBody>
          <a:bodyPr wrap="square">
            <a:spAutoFit/>
          </a:bodyPr>
          <a:lstStyle/>
          <a:p>
            <a:r>
              <a:rPr lang="en-US" sz="3200" b="1" dirty="0">
                <a:solidFill>
                  <a:schemeClr val="tx2"/>
                </a:solidFill>
              </a:rPr>
              <a:t>Explain It:</a:t>
            </a:r>
          </a:p>
        </p:txBody>
      </p:sp>
      <p:pic>
        <p:nvPicPr>
          <p:cNvPr id="6146" name="Picture 2" descr="Behavioral Econs 101: The endowment effect and loss aversion Part 1 –  Prospect Theory – The Trouble With Economics">
            <a:extLst>
              <a:ext uri="{FF2B5EF4-FFF2-40B4-BE49-F238E27FC236}">
                <a16:creationId xmlns:a16="http://schemas.microsoft.com/office/drawing/2014/main" id="{C91A560A-83B3-42D0-8D40-88921C23D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976" y="992792"/>
            <a:ext cx="5143500" cy="53816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18988E6-AC6A-4FBA-B224-433D5CE87629}"/>
              </a:ext>
            </a:extLst>
          </p:cNvPr>
          <p:cNvSpPr txBox="1"/>
          <p:nvPr/>
        </p:nvSpPr>
        <p:spPr>
          <a:xfrm>
            <a:off x="866219" y="2790569"/>
            <a:ext cx="5164788" cy="1569660"/>
          </a:xfrm>
          <a:prstGeom prst="rect">
            <a:avLst/>
          </a:prstGeom>
          <a:noFill/>
        </p:spPr>
        <p:txBody>
          <a:bodyPr wrap="square" rtlCol="0">
            <a:spAutoFit/>
          </a:bodyPr>
          <a:lstStyle/>
          <a:p>
            <a:r>
              <a:rPr lang="en-US" sz="3200" dirty="0">
                <a:solidFill>
                  <a:schemeClr val="tx2"/>
                </a:solidFill>
              </a:rPr>
              <a:t>Notice how much steeper the Loss curve is when compared to the Gain curve.</a:t>
            </a:r>
          </a:p>
        </p:txBody>
      </p:sp>
    </p:spTree>
    <p:extLst>
      <p:ext uri="{BB962C8B-B14F-4D97-AF65-F5344CB8AC3E}">
        <p14:creationId xmlns:p14="http://schemas.microsoft.com/office/powerpoint/2010/main" val="3508342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Loss Aversion</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2019565"/>
            <a:ext cx="5912087" cy="830997"/>
          </a:xfrm>
          <a:prstGeom prst="rect">
            <a:avLst/>
          </a:prstGeom>
          <a:noFill/>
        </p:spPr>
        <p:txBody>
          <a:bodyPr wrap="square" rtlCol="0">
            <a:spAutoFit/>
          </a:bodyPr>
          <a:lstStyle/>
          <a:p>
            <a:endParaRPr lang="en-US" sz="2400" dirty="0">
              <a:solidFill>
                <a:schemeClr val="tx2"/>
              </a:solidFill>
            </a:endParaRPr>
          </a:p>
          <a:p>
            <a:pPr marL="285750" indent="-285750">
              <a:buFont typeface="Arial" panose="020B0604020202020204" pitchFamily="34" charset="0"/>
              <a:buChar char="•"/>
            </a:pPr>
            <a:endParaRPr lang="en-US" sz="2400" dirty="0">
              <a:solidFill>
                <a:schemeClr val="tx2"/>
              </a:solidFill>
            </a:endParaRPr>
          </a:p>
        </p:txBody>
      </p:sp>
      <p:sp>
        <p:nvSpPr>
          <p:cNvPr id="17" name="TextBox 16">
            <a:extLst>
              <a:ext uri="{FF2B5EF4-FFF2-40B4-BE49-F238E27FC236}">
                <a16:creationId xmlns:a16="http://schemas.microsoft.com/office/drawing/2014/main" id="{713D6A84-E555-4210-A9BB-EEAEC5EFB1FD}"/>
              </a:ext>
            </a:extLst>
          </p:cNvPr>
          <p:cNvSpPr txBox="1"/>
          <p:nvPr/>
        </p:nvSpPr>
        <p:spPr>
          <a:xfrm>
            <a:off x="864215" y="1400808"/>
            <a:ext cx="6115050" cy="584775"/>
          </a:xfrm>
          <a:prstGeom prst="rect">
            <a:avLst/>
          </a:prstGeom>
          <a:noFill/>
        </p:spPr>
        <p:txBody>
          <a:bodyPr wrap="square">
            <a:spAutoFit/>
          </a:bodyPr>
          <a:lstStyle/>
          <a:p>
            <a:r>
              <a:rPr lang="en-US" sz="3200" b="1" dirty="0">
                <a:solidFill>
                  <a:schemeClr val="tx2"/>
                </a:solidFill>
              </a:rPr>
              <a:t>Explain It:</a:t>
            </a:r>
          </a:p>
        </p:txBody>
      </p:sp>
      <p:pic>
        <p:nvPicPr>
          <p:cNvPr id="6146" name="Picture 2" descr="Behavioral Econs 101: The endowment effect and loss aversion Part 1 –  Prospect Theory – The Trouble With Economics">
            <a:extLst>
              <a:ext uri="{FF2B5EF4-FFF2-40B4-BE49-F238E27FC236}">
                <a16:creationId xmlns:a16="http://schemas.microsoft.com/office/drawing/2014/main" id="{C91A560A-83B3-42D0-8D40-88921C23D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976" y="992792"/>
            <a:ext cx="5143500" cy="53816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18988E6-AC6A-4FBA-B224-433D5CE87629}"/>
              </a:ext>
            </a:extLst>
          </p:cNvPr>
          <p:cNvSpPr txBox="1"/>
          <p:nvPr/>
        </p:nvSpPr>
        <p:spPr>
          <a:xfrm>
            <a:off x="864215" y="2419720"/>
            <a:ext cx="5164788" cy="3539430"/>
          </a:xfrm>
          <a:prstGeom prst="rect">
            <a:avLst/>
          </a:prstGeom>
          <a:noFill/>
        </p:spPr>
        <p:txBody>
          <a:bodyPr wrap="square" rtlCol="0">
            <a:spAutoFit/>
          </a:bodyPr>
          <a:lstStyle/>
          <a:p>
            <a:r>
              <a:rPr lang="en-US" sz="3200" dirty="0">
                <a:solidFill>
                  <a:schemeClr val="tx2"/>
                </a:solidFill>
              </a:rPr>
              <a:t>We don’t experience life in numbers or charts, but in </a:t>
            </a:r>
            <a:r>
              <a:rPr lang="en-US" sz="3200" i="1" dirty="0">
                <a:solidFill>
                  <a:schemeClr val="tx2"/>
                </a:solidFill>
              </a:rPr>
              <a:t>changes</a:t>
            </a:r>
            <a:r>
              <a:rPr lang="en-US" sz="3200" dirty="0">
                <a:solidFill>
                  <a:schemeClr val="tx2"/>
                </a:solidFill>
              </a:rPr>
              <a:t>. And this graph shows that the changes we experience sting more when it’s perceived to be a negative change.</a:t>
            </a:r>
          </a:p>
        </p:txBody>
      </p:sp>
    </p:spTree>
    <p:extLst>
      <p:ext uri="{BB962C8B-B14F-4D97-AF65-F5344CB8AC3E}">
        <p14:creationId xmlns:p14="http://schemas.microsoft.com/office/powerpoint/2010/main" val="307656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Loss Aversion</a:t>
            </a:r>
          </a:p>
        </p:txBody>
      </p:sp>
      <p:sp>
        <p:nvSpPr>
          <p:cNvPr id="4" name="TextBox 3">
            <a:extLst>
              <a:ext uri="{FF2B5EF4-FFF2-40B4-BE49-F238E27FC236}">
                <a16:creationId xmlns:a16="http://schemas.microsoft.com/office/drawing/2014/main" id="{5EEFD526-6159-47E9-A647-BAB407888551}"/>
              </a:ext>
            </a:extLst>
          </p:cNvPr>
          <p:cNvSpPr txBox="1"/>
          <p:nvPr/>
        </p:nvSpPr>
        <p:spPr>
          <a:xfrm>
            <a:off x="866218" y="2019565"/>
            <a:ext cx="5912087" cy="830997"/>
          </a:xfrm>
          <a:prstGeom prst="rect">
            <a:avLst/>
          </a:prstGeom>
          <a:noFill/>
        </p:spPr>
        <p:txBody>
          <a:bodyPr wrap="square" rtlCol="0">
            <a:spAutoFit/>
          </a:bodyPr>
          <a:lstStyle/>
          <a:p>
            <a:endParaRPr lang="en-US" sz="2400" dirty="0">
              <a:solidFill>
                <a:schemeClr val="tx2"/>
              </a:solidFill>
            </a:endParaRPr>
          </a:p>
          <a:p>
            <a:pPr marL="285750" indent="-285750">
              <a:buFont typeface="Arial" panose="020B0604020202020204" pitchFamily="34" charset="0"/>
              <a:buChar char="•"/>
            </a:pPr>
            <a:endParaRPr lang="en-US" sz="2400" dirty="0">
              <a:solidFill>
                <a:schemeClr val="tx2"/>
              </a:solidFill>
            </a:endParaRPr>
          </a:p>
        </p:txBody>
      </p:sp>
      <p:sp>
        <p:nvSpPr>
          <p:cNvPr id="17" name="TextBox 16">
            <a:extLst>
              <a:ext uri="{FF2B5EF4-FFF2-40B4-BE49-F238E27FC236}">
                <a16:creationId xmlns:a16="http://schemas.microsoft.com/office/drawing/2014/main" id="{713D6A84-E555-4210-A9BB-EEAEC5EFB1FD}"/>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In the classroom…</a:t>
            </a:r>
          </a:p>
        </p:txBody>
      </p:sp>
      <p:sp>
        <p:nvSpPr>
          <p:cNvPr id="22" name="TextBox 21">
            <a:extLst>
              <a:ext uri="{FF2B5EF4-FFF2-40B4-BE49-F238E27FC236}">
                <a16:creationId xmlns:a16="http://schemas.microsoft.com/office/drawing/2014/main" id="{118988E6-AC6A-4FBA-B224-433D5CE87629}"/>
              </a:ext>
            </a:extLst>
          </p:cNvPr>
          <p:cNvSpPr txBox="1"/>
          <p:nvPr/>
        </p:nvSpPr>
        <p:spPr>
          <a:xfrm>
            <a:off x="864214" y="2419720"/>
            <a:ext cx="10578945" cy="584775"/>
          </a:xfrm>
          <a:prstGeom prst="rect">
            <a:avLst/>
          </a:prstGeom>
          <a:noFill/>
        </p:spPr>
        <p:txBody>
          <a:bodyPr wrap="square" rtlCol="0">
            <a:spAutoFit/>
          </a:bodyPr>
          <a:lstStyle/>
          <a:p>
            <a:r>
              <a:rPr lang="en-US" sz="3200" dirty="0">
                <a:solidFill>
                  <a:schemeClr val="tx2"/>
                </a:solidFill>
              </a:rPr>
              <a:t>Appreciate the gains in life and roll with the losses.</a:t>
            </a:r>
          </a:p>
        </p:txBody>
      </p:sp>
      <p:sp>
        <p:nvSpPr>
          <p:cNvPr id="23" name="Rectangle 22">
            <a:extLst>
              <a:ext uri="{FF2B5EF4-FFF2-40B4-BE49-F238E27FC236}">
                <a16:creationId xmlns:a16="http://schemas.microsoft.com/office/drawing/2014/main" id="{2D9D283A-CEBB-4937-8EE4-6BE767BB39BE}"/>
              </a:ext>
            </a:extLst>
          </p:cNvPr>
          <p:cNvSpPr/>
          <p:nvPr/>
        </p:nvSpPr>
        <p:spPr>
          <a:xfrm>
            <a:off x="6685639" y="3430591"/>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78FBC96-3941-495F-846B-CCCD7125A2EB}"/>
              </a:ext>
            </a:extLst>
          </p:cNvPr>
          <p:cNvSpPr/>
          <p:nvPr/>
        </p:nvSpPr>
        <p:spPr>
          <a:xfrm>
            <a:off x="7999131" y="3430591"/>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2AE61E-F2B8-43B8-B8B2-7078907A829B}"/>
              </a:ext>
            </a:extLst>
          </p:cNvPr>
          <p:cNvSpPr/>
          <p:nvPr/>
        </p:nvSpPr>
        <p:spPr>
          <a:xfrm>
            <a:off x="9312623" y="3430591"/>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280DE3-99C4-42DA-86C1-7811F6037DB7}"/>
              </a:ext>
            </a:extLst>
          </p:cNvPr>
          <p:cNvSpPr/>
          <p:nvPr/>
        </p:nvSpPr>
        <p:spPr>
          <a:xfrm>
            <a:off x="10654311" y="3429000"/>
            <a:ext cx="1085731" cy="1019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2E701A6-67C7-41FB-9101-4B0618BB26AB}"/>
              </a:ext>
            </a:extLst>
          </p:cNvPr>
          <p:cNvSpPr/>
          <p:nvPr/>
        </p:nvSpPr>
        <p:spPr>
          <a:xfrm>
            <a:off x="6668976" y="4606232"/>
            <a:ext cx="1085731" cy="1019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F23ED2-E3B6-4D37-A9B9-01F3E926B01A}"/>
              </a:ext>
            </a:extLst>
          </p:cNvPr>
          <p:cNvSpPr/>
          <p:nvPr/>
        </p:nvSpPr>
        <p:spPr>
          <a:xfrm>
            <a:off x="7982468" y="4606232"/>
            <a:ext cx="1085731" cy="1019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CE346EF-5A84-4D28-8E1F-3FF5DB554075}"/>
              </a:ext>
            </a:extLst>
          </p:cNvPr>
          <p:cNvSpPr txBox="1"/>
          <p:nvPr/>
        </p:nvSpPr>
        <p:spPr>
          <a:xfrm>
            <a:off x="6683636" y="3959885"/>
            <a:ext cx="922737" cy="461665"/>
          </a:xfrm>
          <a:prstGeom prst="rect">
            <a:avLst/>
          </a:prstGeom>
          <a:noFill/>
        </p:spPr>
        <p:txBody>
          <a:bodyPr wrap="square">
            <a:spAutoFit/>
          </a:bodyPr>
          <a:lstStyle/>
          <a:p>
            <a:r>
              <a:rPr lang="en-US" sz="2400" b="1" dirty="0">
                <a:solidFill>
                  <a:schemeClr val="bg1"/>
                </a:solidFill>
              </a:rPr>
              <a:t>Loss</a:t>
            </a:r>
          </a:p>
        </p:txBody>
      </p:sp>
      <p:sp>
        <p:nvSpPr>
          <p:cNvPr id="30" name="TextBox 29">
            <a:extLst>
              <a:ext uri="{FF2B5EF4-FFF2-40B4-BE49-F238E27FC236}">
                <a16:creationId xmlns:a16="http://schemas.microsoft.com/office/drawing/2014/main" id="{AACFDA56-732B-4B31-B61C-81D2755BD038}"/>
              </a:ext>
            </a:extLst>
          </p:cNvPr>
          <p:cNvSpPr txBox="1"/>
          <p:nvPr/>
        </p:nvSpPr>
        <p:spPr>
          <a:xfrm>
            <a:off x="6666973" y="5164129"/>
            <a:ext cx="922737" cy="461665"/>
          </a:xfrm>
          <a:prstGeom prst="rect">
            <a:avLst/>
          </a:prstGeom>
          <a:noFill/>
        </p:spPr>
        <p:txBody>
          <a:bodyPr wrap="square">
            <a:spAutoFit/>
          </a:bodyPr>
          <a:lstStyle/>
          <a:p>
            <a:r>
              <a:rPr lang="en-US" sz="2400" b="1" dirty="0">
                <a:solidFill>
                  <a:schemeClr val="bg1"/>
                </a:solidFill>
              </a:rPr>
              <a:t>Gain</a:t>
            </a:r>
          </a:p>
        </p:txBody>
      </p:sp>
      <p:sp>
        <p:nvSpPr>
          <p:cNvPr id="31" name="Rectangle 30">
            <a:extLst>
              <a:ext uri="{FF2B5EF4-FFF2-40B4-BE49-F238E27FC236}">
                <a16:creationId xmlns:a16="http://schemas.microsoft.com/office/drawing/2014/main" id="{282908BD-8D0A-43E5-B3FF-9AF9670FD8E1}"/>
              </a:ext>
            </a:extLst>
          </p:cNvPr>
          <p:cNvSpPr/>
          <p:nvPr/>
        </p:nvSpPr>
        <p:spPr>
          <a:xfrm>
            <a:off x="9312623" y="4606232"/>
            <a:ext cx="1085731" cy="1019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1F4A7CD-1792-416F-8DF3-1D892BE16277}"/>
              </a:ext>
            </a:extLst>
          </p:cNvPr>
          <p:cNvSpPr/>
          <p:nvPr/>
        </p:nvSpPr>
        <p:spPr>
          <a:xfrm>
            <a:off x="10654311" y="4606232"/>
            <a:ext cx="1085731" cy="1019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36ED182-56F3-4863-88F0-2006B0ECC546}"/>
              </a:ext>
            </a:extLst>
          </p:cNvPr>
          <p:cNvSpPr txBox="1"/>
          <p:nvPr/>
        </p:nvSpPr>
        <p:spPr>
          <a:xfrm>
            <a:off x="864214" y="3284699"/>
            <a:ext cx="5706916" cy="1569660"/>
          </a:xfrm>
          <a:prstGeom prst="rect">
            <a:avLst/>
          </a:prstGeom>
          <a:noFill/>
        </p:spPr>
        <p:txBody>
          <a:bodyPr wrap="square" rtlCol="0">
            <a:spAutoFit/>
          </a:bodyPr>
          <a:lstStyle/>
          <a:p>
            <a:r>
              <a:rPr lang="en-US" sz="3200" dirty="0">
                <a:solidFill>
                  <a:schemeClr val="tx2"/>
                </a:solidFill>
                <a:hlinkClick r:id="rId3"/>
              </a:rPr>
              <a:t>If you want more, EconEdLink has a great lesson on Loss Aversion here.</a:t>
            </a:r>
            <a:endParaRPr lang="en-US" sz="3200" dirty="0">
              <a:solidFill>
                <a:schemeClr val="tx2"/>
              </a:solidFill>
            </a:endParaRPr>
          </a:p>
        </p:txBody>
      </p:sp>
    </p:spTree>
    <p:extLst>
      <p:ext uri="{BB962C8B-B14F-4D97-AF65-F5344CB8AC3E}">
        <p14:creationId xmlns:p14="http://schemas.microsoft.com/office/powerpoint/2010/main" val="2162651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Acquisition &amp; Transactional Utility</a:t>
            </a:r>
          </a:p>
        </p:txBody>
      </p:sp>
      <p:sp>
        <p:nvSpPr>
          <p:cNvPr id="17" name="TextBox 16">
            <a:extLst>
              <a:ext uri="{FF2B5EF4-FFF2-40B4-BE49-F238E27FC236}">
                <a16:creationId xmlns:a16="http://schemas.microsoft.com/office/drawing/2014/main" id="{63F7A3D8-B639-4606-A863-9A93E37C29CA}"/>
              </a:ext>
            </a:extLst>
          </p:cNvPr>
          <p:cNvSpPr txBox="1"/>
          <p:nvPr/>
        </p:nvSpPr>
        <p:spPr>
          <a:xfrm>
            <a:off x="866219" y="2790569"/>
            <a:ext cx="10578944" cy="3600986"/>
          </a:xfrm>
          <a:prstGeom prst="rect">
            <a:avLst/>
          </a:prstGeom>
          <a:noFill/>
        </p:spPr>
        <p:txBody>
          <a:bodyPr wrap="square" rtlCol="0">
            <a:spAutoFit/>
          </a:bodyPr>
          <a:lstStyle/>
          <a:p>
            <a:r>
              <a:rPr lang="en-US" sz="3600" b="1" dirty="0">
                <a:solidFill>
                  <a:schemeClr val="tx2"/>
                </a:solidFill>
              </a:rPr>
              <a:t>Define It:</a:t>
            </a:r>
          </a:p>
          <a:p>
            <a:r>
              <a:rPr lang="en-US" sz="3200" dirty="0">
                <a:solidFill>
                  <a:schemeClr val="tx2"/>
                </a:solidFill>
              </a:rPr>
              <a:t>Utility of Thing – Cost of Thing = Acquisition Utility</a:t>
            </a:r>
          </a:p>
          <a:p>
            <a:r>
              <a:rPr lang="en-US" sz="3200" dirty="0">
                <a:solidFill>
                  <a:schemeClr val="tx2"/>
                </a:solidFill>
              </a:rPr>
              <a:t>	This is that “expected utility” we learned about during 	our history lesson.</a:t>
            </a:r>
          </a:p>
          <a:p>
            <a:endParaRPr lang="en-US" sz="3200" dirty="0">
              <a:solidFill>
                <a:schemeClr val="tx2"/>
              </a:solidFill>
            </a:endParaRPr>
          </a:p>
          <a:p>
            <a:r>
              <a:rPr lang="en-US" sz="3200" dirty="0">
                <a:solidFill>
                  <a:schemeClr val="tx2"/>
                </a:solidFill>
              </a:rPr>
              <a:t>Transactional Utility: Bringing in the idea of “a bargain” or “a rip-off” to transactions.</a:t>
            </a:r>
          </a:p>
        </p:txBody>
      </p:sp>
    </p:spTree>
    <p:extLst>
      <p:ext uri="{BB962C8B-B14F-4D97-AF65-F5344CB8AC3E}">
        <p14:creationId xmlns:p14="http://schemas.microsoft.com/office/powerpoint/2010/main" val="1518029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Acquisition &amp; Transactional Utility</a:t>
            </a:r>
          </a:p>
        </p:txBody>
      </p:sp>
      <p:sp>
        <p:nvSpPr>
          <p:cNvPr id="17" name="TextBox 16">
            <a:extLst>
              <a:ext uri="{FF2B5EF4-FFF2-40B4-BE49-F238E27FC236}">
                <a16:creationId xmlns:a16="http://schemas.microsoft.com/office/drawing/2014/main" id="{1BF240B2-2EED-4847-BB6B-E5DA59516AF7}"/>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pic>
        <p:nvPicPr>
          <p:cNvPr id="7170" name="Picture 2" descr="white and blue cat-printed crew-neck T-shirt">
            <a:extLst>
              <a:ext uri="{FF2B5EF4-FFF2-40B4-BE49-F238E27FC236}">
                <a16:creationId xmlns:a16="http://schemas.microsoft.com/office/drawing/2014/main" id="{ADD0E81E-9534-433B-B388-D84461753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25" y="2417121"/>
            <a:ext cx="1684312" cy="21053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white and blue cat-printed crew-neck T-shirt">
            <a:extLst>
              <a:ext uri="{FF2B5EF4-FFF2-40B4-BE49-F238E27FC236}">
                <a16:creationId xmlns:a16="http://schemas.microsoft.com/office/drawing/2014/main" id="{C64C932D-DE57-451E-A591-434F466B2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25" y="4564805"/>
            <a:ext cx="1684312" cy="2105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6C6F01F-74BE-4932-8BCB-F2E9DD3F770B}"/>
              </a:ext>
            </a:extLst>
          </p:cNvPr>
          <p:cNvSpPr txBox="1"/>
          <p:nvPr/>
        </p:nvSpPr>
        <p:spPr>
          <a:xfrm>
            <a:off x="863910" y="1893318"/>
            <a:ext cx="5105812" cy="461665"/>
          </a:xfrm>
          <a:prstGeom prst="rect">
            <a:avLst/>
          </a:prstGeom>
          <a:noFill/>
        </p:spPr>
        <p:txBody>
          <a:bodyPr wrap="square" rtlCol="0">
            <a:spAutoFit/>
          </a:bodyPr>
          <a:lstStyle/>
          <a:p>
            <a:r>
              <a:rPr lang="en-US" sz="2400" b="1" u="sng" dirty="0">
                <a:solidFill>
                  <a:schemeClr val="tx2"/>
                </a:solidFill>
              </a:rPr>
              <a:t>Here, we have two identical T-shirts.</a:t>
            </a:r>
          </a:p>
        </p:txBody>
      </p:sp>
      <p:sp>
        <p:nvSpPr>
          <p:cNvPr id="24" name="TextBox 23">
            <a:extLst>
              <a:ext uri="{FF2B5EF4-FFF2-40B4-BE49-F238E27FC236}">
                <a16:creationId xmlns:a16="http://schemas.microsoft.com/office/drawing/2014/main" id="{C73C0BA4-1AF2-46F3-B6CF-DB645732ED57}"/>
              </a:ext>
            </a:extLst>
          </p:cNvPr>
          <p:cNvSpPr txBox="1"/>
          <p:nvPr/>
        </p:nvSpPr>
        <p:spPr>
          <a:xfrm>
            <a:off x="2629837" y="2417839"/>
            <a:ext cx="5105812" cy="1200329"/>
          </a:xfrm>
          <a:prstGeom prst="rect">
            <a:avLst/>
          </a:prstGeom>
          <a:noFill/>
        </p:spPr>
        <p:txBody>
          <a:bodyPr wrap="square" rtlCol="0">
            <a:spAutoFit/>
          </a:bodyPr>
          <a:lstStyle/>
          <a:p>
            <a:r>
              <a:rPr lang="en-US" sz="2400" b="1" dirty="0">
                <a:solidFill>
                  <a:schemeClr val="tx2"/>
                </a:solidFill>
              </a:rPr>
              <a:t>Price: $45</a:t>
            </a:r>
          </a:p>
          <a:p>
            <a:r>
              <a:rPr lang="en-US" sz="2400" b="1" dirty="0">
                <a:solidFill>
                  <a:schemeClr val="tx2"/>
                </a:solidFill>
              </a:rPr>
              <a:t>Expected Utility: 10</a:t>
            </a:r>
          </a:p>
          <a:p>
            <a:r>
              <a:rPr lang="en-US" sz="2400" b="1" dirty="0">
                <a:solidFill>
                  <a:schemeClr val="tx2"/>
                </a:solidFill>
              </a:rPr>
              <a:t>Location: Your Favorite Concert</a:t>
            </a:r>
          </a:p>
        </p:txBody>
      </p:sp>
      <p:sp>
        <p:nvSpPr>
          <p:cNvPr id="25" name="TextBox 24">
            <a:extLst>
              <a:ext uri="{FF2B5EF4-FFF2-40B4-BE49-F238E27FC236}">
                <a16:creationId xmlns:a16="http://schemas.microsoft.com/office/drawing/2014/main" id="{625A4F99-B9F3-4100-9CDA-339129932BC9}"/>
              </a:ext>
            </a:extLst>
          </p:cNvPr>
          <p:cNvSpPr txBox="1"/>
          <p:nvPr/>
        </p:nvSpPr>
        <p:spPr>
          <a:xfrm>
            <a:off x="2629837" y="4564804"/>
            <a:ext cx="5105812" cy="1200329"/>
          </a:xfrm>
          <a:prstGeom prst="rect">
            <a:avLst/>
          </a:prstGeom>
          <a:noFill/>
        </p:spPr>
        <p:txBody>
          <a:bodyPr wrap="square" rtlCol="0">
            <a:spAutoFit/>
          </a:bodyPr>
          <a:lstStyle/>
          <a:p>
            <a:r>
              <a:rPr lang="en-US" sz="2400" b="1" dirty="0">
                <a:solidFill>
                  <a:schemeClr val="tx2"/>
                </a:solidFill>
              </a:rPr>
              <a:t>Price: $15</a:t>
            </a:r>
          </a:p>
          <a:p>
            <a:r>
              <a:rPr lang="en-US" sz="2400" b="1" dirty="0">
                <a:solidFill>
                  <a:schemeClr val="tx2"/>
                </a:solidFill>
              </a:rPr>
              <a:t>Expected Utility: 10</a:t>
            </a:r>
          </a:p>
          <a:p>
            <a:r>
              <a:rPr lang="en-US" sz="2400" b="1" dirty="0">
                <a:solidFill>
                  <a:schemeClr val="tx2"/>
                </a:solidFill>
              </a:rPr>
              <a:t>Location: Online store</a:t>
            </a:r>
          </a:p>
        </p:txBody>
      </p:sp>
      <p:sp>
        <p:nvSpPr>
          <p:cNvPr id="26" name="TextBox 25">
            <a:extLst>
              <a:ext uri="{FF2B5EF4-FFF2-40B4-BE49-F238E27FC236}">
                <a16:creationId xmlns:a16="http://schemas.microsoft.com/office/drawing/2014/main" id="{CBAA9784-64C5-4266-8A49-EAD9C2F8179F}"/>
              </a:ext>
            </a:extLst>
          </p:cNvPr>
          <p:cNvSpPr txBox="1"/>
          <p:nvPr/>
        </p:nvSpPr>
        <p:spPr>
          <a:xfrm>
            <a:off x="7735649" y="3248836"/>
            <a:ext cx="4124657" cy="1569660"/>
          </a:xfrm>
          <a:prstGeom prst="rect">
            <a:avLst/>
          </a:prstGeom>
          <a:noFill/>
        </p:spPr>
        <p:txBody>
          <a:bodyPr wrap="square" rtlCol="0">
            <a:spAutoFit/>
          </a:bodyPr>
          <a:lstStyle/>
          <a:p>
            <a:r>
              <a:rPr lang="en-US" sz="2400" dirty="0">
                <a:solidFill>
                  <a:schemeClr val="tx2"/>
                </a:solidFill>
              </a:rPr>
              <a:t>For our “Economic Man”, they would only purchase the shirt at the better price of $15.</a:t>
            </a:r>
          </a:p>
          <a:p>
            <a:endParaRPr lang="en-US" sz="2400" dirty="0">
              <a:solidFill>
                <a:schemeClr val="tx2"/>
              </a:solidFill>
            </a:endParaRPr>
          </a:p>
        </p:txBody>
      </p:sp>
      <p:sp>
        <p:nvSpPr>
          <p:cNvPr id="3" name="Rectangle 2">
            <a:extLst>
              <a:ext uri="{FF2B5EF4-FFF2-40B4-BE49-F238E27FC236}">
                <a16:creationId xmlns:a16="http://schemas.microsoft.com/office/drawing/2014/main" id="{158990B5-C0AF-4AAD-9851-6C152F86C004}"/>
              </a:ext>
            </a:extLst>
          </p:cNvPr>
          <p:cNvSpPr/>
          <p:nvPr/>
        </p:nvSpPr>
        <p:spPr>
          <a:xfrm>
            <a:off x="943522" y="4564803"/>
            <a:ext cx="1704674" cy="2105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792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Acquisition &amp; Transactional Utility</a:t>
            </a:r>
          </a:p>
        </p:txBody>
      </p:sp>
      <p:sp>
        <p:nvSpPr>
          <p:cNvPr id="17" name="TextBox 16">
            <a:extLst>
              <a:ext uri="{FF2B5EF4-FFF2-40B4-BE49-F238E27FC236}">
                <a16:creationId xmlns:a16="http://schemas.microsoft.com/office/drawing/2014/main" id="{1BF240B2-2EED-4847-BB6B-E5DA59516AF7}"/>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pic>
        <p:nvPicPr>
          <p:cNvPr id="7170" name="Picture 2" descr="white and blue cat-printed crew-neck T-shirt">
            <a:extLst>
              <a:ext uri="{FF2B5EF4-FFF2-40B4-BE49-F238E27FC236}">
                <a16:creationId xmlns:a16="http://schemas.microsoft.com/office/drawing/2014/main" id="{ADD0E81E-9534-433B-B388-D84461753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25" y="2417121"/>
            <a:ext cx="1684312" cy="21053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white and blue cat-printed crew-neck T-shirt">
            <a:extLst>
              <a:ext uri="{FF2B5EF4-FFF2-40B4-BE49-F238E27FC236}">
                <a16:creationId xmlns:a16="http://schemas.microsoft.com/office/drawing/2014/main" id="{C64C932D-DE57-451E-A591-434F466B2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25" y="4564805"/>
            <a:ext cx="1684312" cy="2105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6C6F01F-74BE-4932-8BCB-F2E9DD3F770B}"/>
              </a:ext>
            </a:extLst>
          </p:cNvPr>
          <p:cNvSpPr txBox="1"/>
          <p:nvPr/>
        </p:nvSpPr>
        <p:spPr>
          <a:xfrm>
            <a:off x="863910" y="1893318"/>
            <a:ext cx="5105812" cy="461665"/>
          </a:xfrm>
          <a:prstGeom prst="rect">
            <a:avLst/>
          </a:prstGeom>
          <a:noFill/>
        </p:spPr>
        <p:txBody>
          <a:bodyPr wrap="square" rtlCol="0">
            <a:spAutoFit/>
          </a:bodyPr>
          <a:lstStyle/>
          <a:p>
            <a:r>
              <a:rPr lang="en-US" sz="2400" b="1" u="sng" dirty="0">
                <a:solidFill>
                  <a:schemeClr val="tx2"/>
                </a:solidFill>
              </a:rPr>
              <a:t>Here, we have two identical T-shirts.</a:t>
            </a:r>
          </a:p>
        </p:txBody>
      </p:sp>
      <p:sp>
        <p:nvSpPr>
          <p:cNvPr id="24" name="TextBox 23">
            <a:extLst>
              <a:ext uri="{FF2B5EF4-FFF2-40B4-BE49-F238E27FC236}">
                <a16:creationId xmlns:a16="http://schemas.microsoft.com/office/drawing/2014/main" id="{C73C0BA4-1AF2-46F3-B6CF-DB645732ED57}"/>
              </a:ext>
            </a:extLst>
          </p:cNvPr>
          <p:cNvSpPr txBox="1"/>
          <p:nvPr/>
        </p:nvSpPr>
        <p:spPr>
          <a:xfrm>
            <a:off x="2629837" y="2417839"/>
            <a:ext cx="5105812" cy="1200329"/>
          </a:xfrm>
          <a:prstGeom prst="rect">
            <a:avLst/>
          </a:prstGeom>
          <a:noFill/>
        </p:spPr>
        <p:txBody>
          <a:bodyPr wrap="square" rtlCol="0">
            <a:spAutoFit/>
          </a:bodyPr>
          <a:lstStyle/>
          <a:p>
            <a:r>
              <a:rPr lang="en-US" sz="2400" b="1" dirty="0">
                <a:solidFill>
                  <a:schemeClr val="tx2"/>
                </a:solidFill>
              </a:rPr>
              <a:t>Price: $45</a:t>
            </a:r>
          </a:p>
          <a:p>
            <a:r>
              <a:rPr lang="en-US" sz="2400" b="1" dirty="0">
                <a:solidFill>
                  <a:schemeClr val="tx2"/>
                </a:solidFill>
              </a:rPr>
              <a:t>Expected Utility: 10</a:t>
            </a:r>
          </a:p>
          <a:p>
            <a:r>
              <a:rPr lang="en-US" sz="2400" b="1" dirty="0">
                <a:solidFill>
                  <a:srgbClr val="FF0000"/>
                </a:solidFill>
              </a:rPr>
              <a:t>Location: Your Favorite Concert</a:t>
            </a:r>
          </a:p>
        </p:txBody>
      </p:sp>
      <p:sp>
        <p:nvSpPr>
          <p:cNvPr id="25" name="TextBox 24">
            <a:extLst>
              <a:ext uri="{FF2B5EF4-FFF2-40B4-BE49-F238E27FC236}">
                <a16:creationId xmlns:a16="http://schemas.microsoft.com/office/drawing/2014/main" id="{625A4F99-B9F3-4100-9CDA-339129932BC9}"/>
              </a:ext>
            </a:extLst>
          </p:cNvPr>
          <p:cNvSpPr txBox="1"/>
          <p:nvPr/>
        </p:nvSpPr>
        <p:spPr>
          <a:xfrm>
            <a:off x="2629837" y="4564804"/>
            <a:ext cx="5105812" cy="1200329"/>
          </a:xfrm>
          <a:prstGeom prst="rect">
            <a:avLst/>
          </a:prstGeom>
          <a:noFill/>
        </p:spPr>
        <p:txBody>
          <a:bodyPr wrap="square" rtlCol="0">
            <a:spAutoFit/>
          </a:bodyPr>
          <a:lstStyle/>
          <a:p>
            <a:r>
              <a:rPr lang="en-US" sz="2400" b="1" dirty="0">
                <a:solidFill>
                  <a:schemeClr val="tx2"/>
                </a:solidFill>
              </a:rPr>
              <a:t>Price: $15</a:t>
            </a:r>
          </a:p>
          <a:p>
            <a:r>
              <a:rPr lang="en-US" sz="2400" b="1" dirty="0">
                <a:solidFill>
                  <a:schemeClr val="tx2"/>
                </a:solidFill>
              </a:rPr>
              <a:t>Expected Utility: 10</a:t>
            </a:r>
          </a:p>
          <a:p>
            <a:r>
              <a:rPr lang="en-US" sz="2400" b="1" dirty="0">
                <a:solidFill>
                  <a:srgbClr val="FF0000"/>
                </a:solidFill>
              </a:rPr>
              <a:t>Location: Online store</a:t>
            </a:r>
          </a:p>
        </p:txBody>
      </p:sp>
      <p:sp>
        <p:nvSpPr>
          <p:cNvPr id="26" name="TextBox 25">
            <a:extLst>
              <a:ext uri="{FF2B5EF4-FFF2-40B4-BE49-F238E27FC236}">
                <a16:creationId xmlns:a16="http://schemas.microsoft.com/office/drawing/2014/main" id="{090C30FE-0B05-437E-B9F2-6EF43B425FFD}"/>
              </a:ext>
            </a:extLst>
          </p:cNvPr>
          <p:cNvSpPr txBox="1"/>
          <p:nvPr/>
        </p:nvSpPr>
        <p:spPr>
          <a:xfrm>
            <a:off x="7855722" y="2343332"/>
            <a:ext cx="4124657" cy="3046988"/>
          </a:xfrm>
          <a:prstGeom prst="rect">
            <a:avLst/>
          </a:prstGeom>
          <a:noFill/>
        </p:spPr>
        <p:txBody>
          <a:bodyPr wrap="square" rtlCol="0">
            <a:spAutoFit/>
          </a:bodyPr>
          <a:lstStyle/>
          <a:p>
            <a:r>
              <a:rPr lang="en-US" sz="2400" dirty="0">
                <a:solidFill>
                  <a:schemeClr val="tx2"/>
                </a:solidFill>
              </a:rPr>
              <a:t>In experiments, it was found time and time again that </a:t>
            </a:r>
            <a:r>
              <a:rPr lang="en-US" sz="2400" b="1" dirty="0">
                <a:solidFill>
                  <a:schemeClr val="tx2"/>
                </a:solidFill>
              </a:rPr>
              <a:t>people would pay a totally different price, for the same item, given a change in context </a:t>
            </a:r>
            <a:r>
              <a:rPr lang="en-US" sz="2400" dirty="0">
                <a:solidFill>
                  <a:schemeClr val="tx2"/>
                </a:solidFill>
              </a:rPr>
              <a:t>AKA </a:t>
            </a:r>
            <a:r>
              <a:rPr lang="en-US" sz="2400" i="1" dirty="0">
                <a:solidFill>
                  <a:schemeClr val="tx2"/>
                </a:solidFill>
              </a:rPr>
              <a:t>the transactional utility changed the price a person was willing to pay.</a:t>
            </a:r>
            <a:endParaRPr lang="en-US" sz="2400" dirty="0">
              <a:solidFill>
                <a:schemeClr val="tx2"/>
              </a:solidFill>
            </a:endParaRPr>
          </a:p>
        </p:txBody>
      </p:sp>
      <p:sp>
        <p:nvSpPr>
          <p:cNvPr id="27" name="Rectangle 26">
            <a:extLst>
              <a:ext uri="{FF2B5EF4-FFF2-40B4-BE49-F238E27FC236}">
                <a16:creationId xmlns:a16="http://schemas.microsoft.com/office/drawing/2014/main" id="{B5394545-21CB-4ABF-BE16-0EE33D00E789}"/>
              </a:ext>
            </a:extLst>
          </p:cNvPr>
          <p:cNvSpPr/>
          <p:nvPr/>
        </p:nvSpPr>
        <p:spPr>
          <a:xfrm>
            <a:off x="945525" y="2397276"/>
            <a:ext cx="1704674" cy="2105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727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Acquisition &amp; Transactional Utility</a:t>
            </a:r>
          </a:p>
        </p:txBody>
      </p:sp>
      <p:sp>
        <p:nvSpPr>
          <p:cNvPr id="17" name="TextBox 16">
            <a:extLst>
              <a:ext uri="{FF2B5EF4-FFF2-40B4-BE49-F238E27FC236}">
                <a16:creationId xmlns:a16="http://schemas.microsoft.com/office/drawing/2014/main" id="{63F7A3D8-B639-4606-A863-9A93E37C29CA}"/>
              </a:ext>
            </a:extLst>
          </p:cNvPr>
          <p:cNvSpPr txBox="1"/>
          <p:nvPr/>
        </p:nvSpPr>
        <p:spPr>
          <a:xfrm>
            <a:off x="866219" y="2790569"/>
            <a:ext cx="10578944" cy="2308324"/>
          </a:xfrm>
          <a:prstGeom prst="rect">
            <a:avLst/>
          </a:prstGeom>
          <a:noFill/>
        </p:spPr>
        <p:txBody>
          <a:bodyPr wrap="square" rtlCol="0">
            <a:spAutoFit/>
          </a:bodyPr>
          <a:lstStyle/>
          <a:p>
            <a:r>
              <a:rPr lang="en-US" sz="3600" b="1" dirty="0">
                <a:solidFill>
                  <a:schemeClr val="tx2"/>
                </a:solidFill>
              </a:rPr>
              <a:t>A Question For Your Students:</a:t>
            </a:r>
          </a:p>
          <a:p>
            <a:r>
              <a:rPr lang="en-US" sz="3600" dirty="0">
                <a:solidFill>
                  <a:schemeClr val="tx2"/>
                </a:solidFill>
              </a:rPr>
              <a:t>What might make the shirt from the concert appear or feel more valuable than one bought online? And does this actually make it more valuable?</a:t>
            </a:r>
            <a:endParaRPr lang="en-US" sz="3200" dirty="0">
              <a:solidFill>
                <a:schemeClr val="tx2"/>
              </a:solidFill>
            </a:endParaRPr>
          </a:p>
        </p:txBody>
      </p:sp>
    </p:spTree>
    <p:extLst>
      <p:ext uri="{BB962C8B-B14F-4D97-AF65-F5344CB8AC3E}">
        <p14:creationId xmlns:p14="http://schemas.microsoft.com/office/powerpoint/2010/main" val="131416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Agenda</a:t>
            </a:r>
          </a:p>
        </p:txBody>
      </p:sp>
      <p:sp>
        <p:nvSpPr>
          <p:cNvPr id="4" name="TextBox 3">
            <a:extLst>
              <a:ext uri="{FF2B5EF4-FFF2-40B4-BE49-F238E27FC236}">
                <a16:creationId xmlns:a16="http://schemas.microsoft.com/office/drawing/2014/main" id="{5EEFD526-6159-47E9-A647-BAB407888551}"/>
              </a:ext>
            </a:extLst>
          </p:cNvPr>
          <p:cNvSpPr txBox="1"/>
          <p:nvPr/>
        </p:nvSpPr>
        <p:spPr>
          <a:xfrm>
            <a:off x="864215" y="1797779"/>
            <a:ext cx="10578945" cy="5539978"/>
          </a:xfrm>
          <a:prstGeom prst="rect">
            <a:avLst/>
          </a:prstGeom>
          <a:noFill/>
        </p:spPr>
        <p:txBody>
          <a:bodyPr wrap="square" numCol="2" rtlCol="0">
            <a:spAutoFit/>
          </a:bodyPr>
          <a:lstStyle/>
          <a:p>
            <a:pPr>
              <a:lnSpc>
                <a:spcPct val="150000"/>
              </a:lnSpc>
            </a:pPr>
            <a:r>
              <a:rPr lang="en-US" sz="2400" b="1" dirty="0">
                <a:solidFill>
                  <a:schemeClr val="tx2"/>
                </a:solidFill>
              </a:rPr>
              <a:t>What is Behavioral Economics?</a:t>
            </a:r>
          </a:p>
          <a:p>
            <a:pPr marL="285750" indent="-285750">
              <a:lnSpc>
                <a:spcPct val="150000"/>
              </a:lnSpc>
              <a:buFont typeface="Arial" panose="020B0604020202020204" pitchFamily="34" charset="0"/>
              <a:buChar char="•"/>
            </a:pPr>
            <a:r>
              <a:rPr lang="en-US" sz="2000" dirty="0">
                <a:solidFill>
                  <a:schemeClr val="tx2"/>
                </a:solidFill>
              </a:rPr>
              <a:t>Definition</a:t>
            </a:r>
          </a:p>
          <a:p>
            <a:pPr marL="285750" indent="-285750">
              <a:lnSpc>
                <a:spcPct val="150000"/>
              </a:lnSpc>
              <a:buFont typeface="Arial" panose="020B0604020202020204" pitchFamily="34" charset="0"/>
              <a:buChar char="•"/>
            </a:pPr>
            <a:r>
              <a:rPr lang="en-US" sz="2000" dirty="0">
                <a:solidFill>
                  <a:schemeClr val="tx2"/>
                </a:solidFill>
              </a:rPr>
              <a:t>History</a:t>
            </a:r>
          </a:p>
          <a:p>
            <a:pPr>
              <a:lnSpc>
                <a:spcPct val="150000"/>
              </a:lnSpc>
            </a:pPr>
            <a:r>
              <a:rPr lang="en-US" sz="2400" b="1" dirty="0">
                <a:solidFill>
                  <a:schemeClr val="tx2"/>
                </a:solidFill>
              </a:rPr>
              <a:t>The Relevance of Behavioral Economics</a:t>
            </a:r>
          </a:p>
          <a:p>
            <a:pPr marL="285750" indent="-285750">
              <a:lnSpc>
                <a:spcPct val="150000"/>
              </a:lnSpc>
              <a:buFont typeface="Arial" panose="020B0604020202020204" pitchFamily="34" charset="0"/>
              <a:buChar char="•"/>
            </a:pPr>
            <a:r>
              <a:rPr lang="en-US" sz="2000" dirty="0">
                <a:solidFill>
                  <a:schemeClr val="tx2"/>
                </a:solidFill>
              </a:rPr>
              <a:t>We will never be the “Economic Man”</a:t>
            </a:r>
          </a:p>
          <a:p>
            <a:pPr marL="285750" indent="-285750">
              <a:lnSpc>
                <a:spcPct val="150000"/>
              </a:lnSpc>
              <a:buFont typeface="Arial" panose="020B0604020202020204" pitchFamily="34" charset="0"/>
              <a:buChar char="•"/>
            </a:pPr>
            <a:r>
              <a:rPr lang="en-US" sz="2000" dirty="0">
                <a:solidFill>
                  <a:schemeClr val="tx2"/>
                </a:solidFill>
              </a:rPr>
              <a:t>Understanding our biases can make for</a:t>
            </a:r>
            <a:br>
              <a:rPr lang="en-US" sz="2000" dirty="0">
                <a:solidFill>
                  <a:schemeClr val="tx2"/>
                </a:solidFill>
              </a:rPr>
            </a:br>
            <a:r>
              <a:rPr lang="en-US" sz="2000" dirty="0">
                <a:solidFill>
                  <a:schemeClr val="tx2"/>
                </a:solidFill>
              </a:rPr>
              <a:t>making better choices</a:t>
            </a:r>
          </a:p>
          <a:p>
            <a:pPr>
              <a:lnSpc>
                <a:spcPct val="150000"/>
              </a:lnSpc>
            </a:pPr>
            <a:endParaRPr lang="en-US" sz="2000" b="1" dirty="0">
              <a:solidFill>
                <a:schemeClr val="tx2"/>
              </a:solidFill>
            </a:endParaRPr>
          </a:p>
          <a:p>
            <a:pPr>
              <a:lnSpc>
                <a:spcPct val="150000"/>
              </a:lnSpc>
            </a:pPr>
            <a:endParaRPr lang="en-US" sz="2000" b="1" dirty="0">
              <a:solidFill>
                <a:schemeClr val="tx2"/>
              </a:solidFill>
            </a:endParaRPr>
          </a:p>
          <a:p>
            <a:pPr>
              <a:lnSpc>
                <a:spcPct val="150000"/>
              </a:lnSpc>
            </a:pPr>
            <a:endParaRPr lang="en-US" sz="2000" b="1" dirty="0">
              <a:solidFill>
                <a:schemeClr val="tx2"/>
              </a:solidFill>
            </a:endParaRPr>
          </a:p>
          <a:p>
            <a:pPr>
              <a:lnSpc>
                <a:spcPct val="150000"/>
              </a:lnSpc>
            </a:pPr>
            <a:endParaRPr lang="en-US" sz="2000" b="1" dirty="0">
              <a:solidFill>
                <a:schemeClr val="tx2"/>
              </a:solidFill>
            </a:endParaRPr>
          </a:p>
          <a:p>
            <a:pPr>
              <a:lnSpc>
                <a:spcPct val="150000"/>
              </a:lnSpc>
            </a:pPr>
            <a:r>
              <a:rPr lang="en-US" sz="2400" b="1" dirty="0">
                <a:solidFill>
                  <a:schemeClr val="tx2"/>
                </a:solidFill>
              </a:rPr>
              <a:t>A few concepts of Behavioral Economics</a:t>
            </a:r>
          </a:p>
          <a:p>
            <a:pPr marL="285750" indent="-285750">
              <a:lnSpc>
                <a:spcPct val="150000"/>
              </a:lnSpc>
              <a:buFont typeface="Arial" panose="020B0604020202020204" pitchFamily="34" charset="0"/>
              <a:buChar char="•"/>
            </a:pPr>
            <a:r>
              <a:rPr lang="en-US" sz="2000" dirty="0">
                <a:solidFill>
                  <a:schemeClr val="tx2"/>
                </a:solidFill>
              </a:rPr>
              <a:t>The Overconfidence Effect</a:t>
            </a:r>
          </a:p>
          <a:p>
            <a:pPr marL="285750" indent="-285750">
              <a:lnSpc>
                <a:spcPct val="150000"/>
              </a:lnSpc>
              <a:buFont typeface="Arial" panose="020B0604020202020204" pitchFamily="34" charset="0"/>
              <a:buChar char="•"/>
            </a:pPr>
            <a:r>
              <a:rPr lang="en-US" sz="2000" dirty="0">
                <a:solidFill>
                  <a:schemeClr val="tx2"/>
                </a:solidFill>
              </a:rPr>
              <a:t>Anchoring &amp; Framing</a:t>
            </a:r>
          </a:p>
          <a:p>
            <a:pPr marL="285750" indent="-285750">
              <a:lnSpc>
                <a:spcPct val="150000"/>
              </a:lnSpc>
              <a:buFont typeface="Arial" panose="020B0604020202020204" pitchFamily="34" charset="0"/>
              <a:buChar char="•"/>
            </a:pPr>
            <a:r>
              <a:rPr lang="en-US" sz="2000" dirty="0">
                <a:solidFill>
                  <a:schemeClr val="tx2"/>
                </a:solidFill>
              </a:rPr>
              <a:t>Loss Aversion</a:t>
            </a:r>
          </a:p>
          <a:p>
            <a:pPr marL="285750" indent="-285750">
              <a:lnSpc>
                <a:spcPct val="150000"/>
              </a:lnSpc>
              <a:buFont typeface="Arial" panose="020B0604020202020204" pitchFamily="34" charset="0"/>
              <a:buChar char="•"/>
            </a:pPr>
            <a:r>
              <a:rPr lang="en-US" sz="2000" dirty="0">
                <a:solidFill>
                  <a:schemeClr val="tx2"/>
                </a:solidFill>
              </a:rPr>
              <a:t>Acquisition &amp; Transaction Utilities</a:t>
            </a:r>
          </a:p>
          <a:p>
            <a:pPr marL="285750" indent="-285750">
              <a:lnSpc>
                <a:spcPct val="150000"/>
              </a:lnSpc>
              <a:buFont typeface="Arial" panose="020B0604020202020204" pitchFamily="34" charset="0"/>
              <a:buChar char="•"/>
            </a:pPr>
            <a:r>
              <a:rPr lang="en-US" sz="2000" dirty="0">
                <a:solidFill>
                  <a:schemeClr val="tx2"/>
                </a:solidFill>
              </a:rPr>
              <a:t>Narrow Framing &amp; Investments</a:t>
            </a:r>
          </a:p>
          <a:p>
            <a:pPr>
              <a:lnSpc>
                <a:spcPct val="150000"/>
              </a:lnSpc>
            </a:pPr>
            <a:r>
              <a:rPr lang="en-US" sz="2400" b="1" dirty="0">
                <a:solidFill>
                  <a:schemeClr val="tx2"/>
                </a:solidFill>
              </a:rPr>
              <a:t>Want to Dive in More?</a:t>
            </a:r>
          </a:p>
          <a:p>
            <a:pPr marL="342900" indent="-342900">
              <a:lnSpc>
                <a:spcPct val="150000"/>
              </a:lnSpc>
              <a:buFont typeface="Arial" panose="020B0604020202020204" pitchFamily="34" charset="0"/>
              <a:buChar char="•"/>
            </a:pPr>
            <a:r>
              <a:rPr lang="en-US" sz="2000" dirty="0">
                <a:solidFill>
                  <a:schemeClr val="tx2"/>
                </a:solidFill>
              </a:rPr>
              <a:t>Resources</a:t>
            </a:r>
          </a:p>
        </p:txBody>
      </p:sp>
    </p:spTree>
    <p:extLst>
      <p:ext uri="{BB962C8B-B14F-4D97-AF65-F5344CB8AC3E}">
        <p14:creationId xmlns:p14="http://schemas.microsoft.com/office/powerpoint/2010/main" val="3732961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Narrow Framing &amp; Investments</a:t>
            </a:r>
          </a:p>
        </p:txBody>
      </p:sp>
      <p:sp>
        <p:nvSpPr>
          <p:cNvPr id="17" name="TextBox 16">
            <a:extLst>
              <a:ext uri="{FF2B5EF4-FFF2-40B4-BE49-F238E27FC236}">
                <a16:creationId xmlns:a16="http://schemas.microsoft.com/office/drawing/2014/main" id="{ED0F0770-8E5A-4246-BE8A-F7F8B11E35C9}"/>
              </a:ext>
            </a:extLst>
          </p:cNvPr>
          <p:cNvSpPr txBox="1"/>
          <p:nvPr/>
        </p:nvSpPr>
        <p:spPr>
          <a:xfrm>
            <a:off x="866219" y="2790569"/>
            <a:ext cx="10578944" cy="1631216"/>
          </a:xfrm>
          <a:prstGeom prst="rect">
            <a:avLst/>
          </a:prstGeom>
          <a:noFill/>
        </p:spPr>
        <p:txBody>
          <a:bodyPr wrap="square" rtlCol="0">
            <a:spAutoFit/>
          </a:bodyPr>
          <a:lstStyle/>
          <a:p>
            <a:r>
              <a:rPr lang="en-US" sz="3600" b="1" dirty="0">
                <a:solidFill>
                  <a:schemeClr val="tx2"/>
                </a:solidFill>
              </a:rPr>
              <a:t>Define It:</a:t>
            </a:r>
          </a:p>
          <a:p>
            <a:r>
              <a:rPr lang="en-US" sz="3200" dirty="0">
                <a:solidFill>
                  <a:schemeClr val="tx2"/>
                </a:solidFill>
              </a:rPr>
              <a:t>Narrow Framing is looking at </a:t>
            </a:r>
            <a:r>
              <a:rPr lang="en-US" sz="3200" i="1" dirty="0">
                <a:solidFill>
                  <a:schemeClr val="tx2"/>
                </a:solidFill>
              </a:rPr>
              <a:t>too few</a:t>
            </a:r>
            <a:r>
              <a:rPr lang="en-US" sz="3200" dirty="0">
                <a:solidFill>
                  <a:schemeClr val="tx2"/>
                </a:solidFill>
              </a:rPr>
              <a:t> factors that may affect a financial decision. Typically, this is applied to investments.</a:t>
            </a:r>
          </a:p>
        </p:txBody>
      </p:sp>
    </p:spTree>
    <p:extLst>
      <p:ext uri="{BB962C8B-B14F-4D97-AF65-F5344CB8AC3E}">
        <p14:creationId xmlns:p14="http://schemas.microsoft.com/office/powerpoint/2010/main" val="3950207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Narrow Framing &amp; Investments</a:t>
            </a:r>
          </a:p>
        </p:txBody>
      </p:sp>
      <p:sp>
        <p:nvSpPr>
          <p:cNvPr id="22" name="TextBox 21">
            <a:extLst>
              <a:ext uri="{FF2B5EF4-FFF2-40B4-BE49-F238E27FC236}">
                <a16:creationId xmlns:a16="http://schemas.microsoft.com/office/drawing/2014/main" id="{625D0101-7E73-45C9-9C20-02AB55297AC8}"/>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graphicFrame>
        <p:nvGraphicFramePr>
          <p:cNvPr id="5" name="Chart 4">
            <a:extLst>
              <a:ext uri="{FF2B5EF4-FFF2-40B4-BE49-F238E27FC236}">
                <a16:creationId xmlns:a16="http://schemas.microsoft.com/office/drawing/2014/main" id="{FA575A30-4543-4DA6-9A8A-B731B31576C8}"/>
              </a:ext>
            </a:extLst>
          </p:cNvPr>
          <p:cNvGraphicFramePr/>
          <p:nvPr>
            <p:extLst>
              <p:ext uri="{D42A27DB-BD31-4B8C-83A1-F6EECF244321}">
                <p14:modId xmlns:p14="http://schemas.microsoft.com/office/powerpoint/2010/main" val="257121896"/>
              </p:ext>
            </p:extLst>
          </p:nvPr>
        </p:nvGraphicFramePr>
        <p:xfrm>
          <a:off x="1047038" y="2242798"/>
          <a:ext cx="1584608" cy="1354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B9BFDA6-CD03-4E22-8661-79F7923F7949}"/>
              </a:ext>
            </a:extLst>
          </p:cNvPr>
          <p:cNvGraphicFramePr/>
          <p:nvPr>
            <p:extLst>
              <p:ext uri="{D42A27DB-BD31-4B8C-83A1-F6EECF244321}">
                <p14:modId xmlns:p14="http://schemas.microsoft.com/office/powerpoint/2010/main" val="3626724252"/>
              </p:ext>
            </p:extLst>
          </p:nvPr>
        </p:nvGraphicFramePr>
        <p:xfrm>
          <a:off x="1047039" y="2978064"/>
          <a:ext cx="5547726" cy="3602952"/>
        </p:xfrm>
        <a:graphic>
          <a:graphicData uri="http://schemas.openxmlformats.org/drawingml/2006/chart">
            <c:chart xmlns:c="http://schemas.openxmlformats.org/drawingml/2006/chart" xmlns:r="http://schemas.openxmlformats.org/officeDocument/2006/relationships" r:id="rId4"/>
          </a:graphicData>
        </a:graphic>
      </p:graphicFrame>
      <p:cxnSp>
        <p:nvCxnSpPr>
          <p:cNvPr id="24" name="Straight Arrow Connector 23">
            <a:extLst>
              <a:ext uri="{FF2B5EF4-FFF2-40B4-BE49-F238E27FC236}">
                <a16:creationId xmlns:a16="http://schemas.microsoft.com/office/drawing/2014/main" id="{80FD8DF2-E568-4A69-BF84-2BA15B44D8EF}"/>
              </a:ext>
            </a:extLst>
          </p:cNvPr>
          <p:cNvCxnSpPr>
            <a:cxnSpLocks/>
          </p:cNvCxnSpPr>
          <p:nvPr/>
        </p:nvCxnSpPr>
        <p:spPr>
          <a:xfrm>
            <a:off x="1339273" y="2385738"/>
            <a:ext cx="1117600" cy="3205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8F51232-CF10-4B54-A727-84B7E99D73C0}"/>
              </a:ext>
            </a:extLst>
          </p:cNvPr>
          <p:cNvCxnSpPr>
            <a:cxnSpLocks/>
          </p:cNvCxnSpPr>
          <p:nvPr/>
        </p:nvCxnSpPr>
        <p:spPr>
          <a:xfrm flipV="1">
            <a:off x="1266687" y="3759200"/>
            <a:ext cx="5060222" cy="18546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CEE3361-7C54-4C36-AC86-CF3DD0A451AC}"/>
              </a:ext>
            </a:extLst>
          </p:cNvPr>
          <p:cNvSpPr txBox="1"/>
          <p:nvPr/>
        </p:nvSpPr>
        <p:spPr>
          <a:xfrm>
            <a:off x="3016962" y="1936343"/>
            <a:ext cx="9117224" cy="1200329"/>
          </a:xfrm>
          <a:prstGeom prst="rect">
            <a:avLst/>
          </a:prstGeom>
          <a:noFill/>
        </p:spPr>
        <p:txBody>
          <a:bodyPr wrap="square" rtlCol="0">
            <a:spAutoFit/>
          </a:bodyPr>
          <a:lstStyle/>
          <a:p>
            <a:r>
              <a:rPr lang="en-US" sz="2400" i="1" dirty="0">
                <a:solidFill>
                  <a:schemeClr val="tx2"/>
                </a:solidFill>
              </a:rPr>
              <a:t>The values of January, February, and March are the same on both charts. </a:t>
            </a:r>
            <a:r>
              <a:rPr lang="en-US" sz="2400" dirty="0">
                <a:solidFill>
                  <a:schemeClr val="tx2"/>
                </a:solidFill>
              </a:rPr>
              <a:t>If an investor looks at </a:t>
            </a:r>
            <a:r>
              <a:rPr lang="en-US" sz="2400" i="1" u="sng" dirty="0">
                <a:solidFill>
                  <a:schemeClr val="tx2"/>
                </a:solidFill>
              </a:rPr>
              <a:t>too narrow</a:t>
            </a:r>
            <a:r>
              <a:rPr lang="en-US" sz="2400" dirty="0">
                <a:solidFill>
                  <a:schemeClr val="tx2"/>
                </a:solidFill>
              </a:rPr>
              <a:t> of information, they may miss out on a good opportunity.</a:t>
            </a:r>
          </a:p>
        </p:txBody>
      </p:sp>
      <p:sp>
        <p:nvSpPr>
          <p:cNvPr id="31" name="TextBox 30">
            <a:extLst>
              <a:ext uri="{FF2B5EF4-FFF2-40B4-BE49-F238E27FC236}">
                <a16:creationId xmlns:a16="http://schemas.microsoft.com/office/drawing/2014/main" id="{32FAE9DD-ED5A-4CEB-BB6D-F4C1FAB33F5B}"/>
              </a:ext>
            </a:extLst>
          </p:cNvPr>
          <p:cNvSpPr txBox="1"/>
          <p:nvPr/>
        </p:nvSpPr>
        <p:spPr>
          <a:xfrm>
            <a:off x="8408938" y="2920131"/>
            <a:ext cx="3430351" cy="3046988"/>
          </a:xfrm>
          <a:prstGeom prst="rect">
            <a:avLst/>
          </a:prstGeom>
          <a:noFill/>
        </p:spPr>
        <p:txBody>
          <a:bodyPr wrap="square" rtlCol="0">
            <a:spAutoFit/>
          </a:bodyPr>
          <a:lstStyle/>
          <a:p>
            <a:r>
              <a:rPr lang="en-US" sz="2400" dirty="0">
                <a:solidFill>
                  <a:schemeClr val="tx2"/>
                </a:solidFill>
              </a:rPr>
              <a:t>Studies show that investors who are shown the bottom chart instead of the top chart invested more and took on more risk. </a:t>
            </a:r>
            <a:r>
              <a:rPr lang="en-US" sz="2400" b="1" i="1" dirty="0">
                <a:solidFill>
                  <a:schemeClr val="tx2"/>
                </a:solidFill>
              </a:rPr>
              <a:t>Seeing the narrowly framed losses made people risk-averse.</a:t>
            </a:r>
            <a:endParaRPr lang="en-US" sz="2400" b="1" dirty="0">
              <a:solidFill>
                <a:schemeClr val="tx2"/>
              </a:solidFill>
            </a:endParaRPr>
          </a:p>
        </p:txBody>
      </p:sp>
    </p:spTree>
    <p:extLst>
      <p:ext uri="{BB962C8B-B14F-4D97-AF65-F5344CB8AC3E}">
        <p14:creationId xmlns:p14="http://schemas.microsoft.com/office/powerpoint/2010/main" val="1034813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Narrow Framing &amp; Investments</a:t>
            </a:r>
          </a:p>
        </p:txBody>
      </p:sp>
      <p:sp>
        <p:nvSpPr>
          <p:cNvPr id="22" name="TextBox 21">
            <a:extLst>
              <a:ext uri="{FF2B5EF4-FFF2-40B4-BE49-F238E27FC236}">
                <a16:creationId xmlns:a16="http://schemas.microsoft.com/office/drawing/2014/main" id="{C0CE3618-024B-42F0-B768-3C59F1E211FE}"/>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sp>
        <p:nvSpPr>
          <p:cNvPr id="23" name="TextBox 22">
            <a:extLst>
              <a:ext uri="{FF2B5EF4-FFF2-40B4-BE49-F238E27FC236}">
                <a16:creationId xmlns:a16="http://schemas.microsoft.com/office/drawing/2014/main" id="{FA009255-D138-4018-9A85-D3B0A346516D}"/>
              </a:ext>
            </a:extLst>
          </p:cNvPr>
          <p:cNvSpPr txBox="1"/>
          <p:nvPr/>
        </p:nvSpPr>
        <p:spPr>
          <a:xfrm>
            <a:off x="864215" y="1985583"/>
            <a:ext cx="9117224" cy="1569660"/>
          </a:xfrm>
          <a:prstGeom prst="rect">
            <a:avLst/>
          </a:prstGeom>
          <a:noFill/>
        </p:spPr>
        <p:txBody>
          <a:bodyPr wrap="square" rtlCol="0">
            <a:spAutoFit/>
          </a:bodyPr>
          <a:lstStyle/>
          <a:p>
            <a:r>
              <a:rPr lang="en-US" sz="2400" dirty="0">
                <a:solidFill>
                  <a:schemeClr val="tx2"/>
                </a:solidFill>
              </a:rPr>
              <a:t>For students and young people in general, building good relationships with a bank can make for better financing among many other benefits down the road.</a:t>
            </a:r>
          </a:p>
          <a:p>
            <a:endParaRPr lang="en-US" sz="2400" dirty="0">
              <a:solidFill>
                <a:schemeClr val="tx2"/>
              </a:solidFill>
            </a:endParaRPr>
          </a:p>
        </p:txBody>
      </p:sp>
      <p:pic>
        <p:nvPicPr>
          <p:cNvPr id="4" name="Graphic 3" descr="Internet Banking with solid fill">
            <a:extLst>
              <a:ext uri="{FF2B5EF4-FFF2-40B4-BE49-F238E27FC236}">
                <a16:creationId xmlns:a16="http://schemas.microsoft.com/office/drawing/2014/main" id="{40720436-5FD4-4D29-952B-AE03E36ED1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006" y="3490014"/>
            <a:ext cx="2833244" cy="2833244"/>
          </a:xfrm>
          <a:prstGeom prst="rect">
            <a:avLst/>
          </a:prstGeom>
        </p:spPr>
      </p:pic>
      <p:pic>
        <p:nvPicPr>
          <p:cNvPr id="6" name="Graphic 5" descr="Bank with solid fill">
            <a:extLst>
              <a:ext uri="{FF2B5EF4-FFF2-40B4-BE49-F238E27FC236}">
                <a16:creationId xmlns:a16="http://schemas.microsoft.com/office/drawing/2014/main" id="{C2394D8C-630C-44AB-9B38-DA9738975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2001" y="5202199"/>
            <a:ext cx="914400" cy="914400"/>
          </a:xfrm>
          <a:prstGeom prst="rect">
            <a:avLst/>
          </a:prstGeom>
        </p:spPr>
      </p:pic>
      <p:pic>
        <p:nvPicPr>
          <p:cNvPr id="9" name="Graphic 8" descr="Bank outline">
            <a:extLst>
              <a:ext uri="{FF2B5EF4-FFF2-40B4-BE49-F238E27FC236}">
                <a16:creationId xmlns:a16="http://schemas.microsoft.com/office/drawing/2014/main" id="{442448F8-EBEE-43C4-90C5-3BD315B529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2001" y="4145822"/>
            <a:ext cx="914400" cy="914400"/>
          </a:xfrm>
          <a:prstGeom prst="rect">
            <a:avLst/>
          </a:prstGeom>
        </p:spPr>
      </p:pic>
      <p:sp>
        <p:nvSpPr>
          <p:cNvPr id="24" name="TextBox 23">
            <a:extLst>
              <a:ext uri="{FF2B5EF4-FFF2-40B4-BE49-F238E27FC236}">
                <a16:creationId xmlns:a16="http://schemas.microsoft.com/office/drawing/2014/main" id="{A0B515F7-3125-4DAB-A082-FF1D9B51C4F9}"/>
              </a:ext>
            </a:extLst>
          </p:cNvPr>
          <p:cNvSpPr txBox="1"/>
          <p:nvPr/>
        </p:nvSpPr>
        <p:spPr>
          <a:xfrm>
            <a:off x="2683220" y="3367986"/>
            <a:ext cx="6944940" cy="3046988"/>
          </a:xfrm>
          <a:prstGeom prst="rect">
            <a:avLst/>
          </a:prstGeom>
          <a:noFill/>
        </p:spPr>
        <p:txBody>
          <a:bodyPr wrap="square" rtlCol="0">
            <a:spAutoFit/>
          </a:bodyPr>
          <a:lstStyle/>
          <a:p>
            <a:r>
              <a:rPr lang="en-US" sz="2400" b="1" dirty="0">
                <a:solidFill>
                  <a:schemeClr val="tx2"/>
                </a:solidFill>
              </a:rPr>
              <a:t>Ask students:</a:t>
            </a:r>
          </a:p>
          <a:p>
            <a:r>
              <a:rPr lang="en-US" sz="2400" dirty="0">
                <a:solidFill>
                  <a:schemeClr val="tx2"/>
                </a:solidFill>
              </a:rPr>
              <a:t>How many of you have an </a:t>
            </a:r>
            <a:r>
              <a:rPr lang="en-US" sz="2400" i="1" dirty="0">
                <a:solidFill>
                  <a:schemeClr val="tx2"/>
                </a:solidFill>
              </a:rPr>
              <a:t>insured</a:t>
            </a:r>
            <a:r>
              <a:rPr lang="en-US" sz="2400" dirty="0">
                <a:solidFill>
                  <a:schemeClr val="tx2"/>
                </a:solidFill>
              </a:rPr>
              <a:t> bank account? (Insured meaning your money is protected)</a:t>
            </a:r>
          </a:p>
          <a:p>
            <a:endParaRPr lang="en-US" sz="2400" dirty="0">
              <a:solidFill>
                <a:schemeClr val="tx2"/>
              </a:solidFill>
            </a:endParaRPr>
          </a:p>
          <a:p>
            <a:r>
              <a:rPr lang="en-US" sz="2400" b="1" dirty="0">
                <a:solidFill>
                  <a:schemeClr val="tx2"/>
                </a:solidFill>
              </a:rPr>
              <a:t>Next, ask them how much research they did to pick their first bank:</a:t>
            </a:r>
          </a:p>
          <a:p>
            <a:r>
              <a:rPr lang="en-US" sz="2400" dirty="0">
                <a:solidFill>
                  <a:schemeClr val="tx2"/>
                </a:solidFill>
              </a:rPr>
              <a:t>No time, a little time, a lot of time? What did you find? What influenced your decision?</a:t>
            </a:r>
          </a:p>
        </p:txBody>
      </p:sp>
    </p:spTree>
    <p:extLst>
      <p:ext uri="{BB962C8B-B14F-4D97-AF65-F5344CB8AC3E}">
        <p14:creationId xmlns:p14="http://schemas.microsoft.com/office/powerpoint/2010/main" val="3146179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Narrow Framing &amp; Investments</a:t>
            </a:r>
          </a:p>
        </p:txBody>
      </p:sp>
      <p:sp>
        <p:nvSpPr>
          <p:cNvPr id="22" name="TextBox 21">
            <a:extLst>
              <a:ext uri="{FF2B5EF4-FFF2-40B4-BE49-F238E27FC236}">
                <a16:creationId xmlns:a16="http://schemas.microsoft.com/office/drawing/2014/main" id="{C0CE3618-024B-42F0-B768-3C59F1E211FE}"/>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sp>
        <p:nvSpPr>
          <p:cNvPr id="23" name="TextBox 22">
            <a:extLst>
              <a:ext uri="{FF2B5EF4-FFF2-40B4-BE49-F238E27FC236}">
                <a16:creationId xmlns:a16="http://schemas.microsoft.com/office/drawing/2014/main" id="{FA009255-D138-4018-9A85-D3B0A346516D}"/>
              </a:ext>
            </a:extLst>
          </p:cNvPr>
          <p:cNvSpPr txBox="1"/>
          <p:nvPr/>
        </p:nvSpPr>
        <p:spPr>
          <a:xfrm>
            <a:off x="864215" y="1985583"/>
            <a:ext cx="9117224" cy="2308324"/>
          </a:xfrm>
          <a:prstGeom prst="rect">
            <a:avLst/>
          </a:prstGeom>
          <a:noFill/>
        </p:spPr>
        <p:txBody>
          <a:bodyPr wrap="square" rtlCol="0">
            <a:spAutoFit/>
          </a:bodyPr>
          <a:lstStyle/>
          <a:p>
            <a:r>
              <a:rPr lang="en-US" sz="2400" i="1" dirty="0">
                <a:solidFill>
                  <a:schemeClr val="tx2"/>
                </a:solidFill>
              </a:rPr>
              <a:t>Factors that might influence a banking decision</a:t>
            </a:r>
          </a:p>
          <a:p>
            <a:pPr marL="342900" indent="-342900">
              <a:buFont typeface="Arial" panose="020B0604020202020204" pitchFamily="34" charset="0"/>
              <a:buChar char="•"/>
            </a:pPr>
            <a:r>
              <a:rPr lang="en-US" sz="2400" dirty="0">
                <a:solidFill>
                  <a:schemeClr val="tx2"/>
                </a:solidFill>
              </a:rPr>
              <a:t>Where family banks (That was me!)</a:t>
            </a:r>
          </a:p>
          <a:p>
            <a:pPr marL="342900" indent="-342900">
              <a:buFont typeface="Arial" panose="020B0604020202020204" pitchFamily="34" charset="0"/>
              <a:buChar char="•"/>
            </a:pPr>
            <a:r>
              <a:rPr lang="en-US" sz="2400" dirty="0">
                <a:solidFill>
                  <a:schemeClr val="tx2"/>
                </a:solidFill>
              </a:rPr>
              <a:t>Where a friend banks</a:t>
            </a:r>
          </a:p>
          <a:p>
            <a:pPr marL="342900" indent="-342900">
              <a:buFont typeface="Arial" panose="020B0604020202020204" pitchFamily="34" charset="0"/>
              <a:buChar char="•"/>
            </a:pPr>
            <a:r>
              <a:rPr lang="en-US" sz="2400" dirty="0">
                <a:solidFill>
                  <a:schemeClr val="tx2"/>
                </a:solidFill>
              </a:rPr>
              <a:t>A bank that comes to your classroom</a:t>
            </a:r>
          </a:p>
          <a:p>
            <a:pPr marL="342900" indent="-342900">
              <a:buFont typeface="Arial" panose="020B0604020202020204" pitchFamily="34" charset="0"/>
              <a:buChar char="•"/>
            </a:pPr>
            <a:r>
              <a:rPr lang="en-US" sz="2400" dirty="0">
                <a:solidFill>
                  <a:schemeClr val="tx2"/>
                </a:solidFill>
              </a:rPr>
              <a:t>A bank you see an ad for online</a:t>
            </a:r>
          </a:p>
          <a:p>
            <a:endParaRPr lang="en-US" sz="2400" dirty="0">
              <a:solidFill>
                <a:schemeClr val="tx2"/>
              </a:solidFill>
            </a:endParaRPr>
          </a:p>
        </p:txBody>
      </p:sp>
      <p:pic>
        <p:nvPicPr>
          <p:cNvPr id="9" name="Graphic 8" descr="Bank outline">
            <a:extLst>
              <a:ext uri="{FF2B5EF4-FFF2-40B4-BE49-F238E27FC236}">
                <a16:creationId xmlns:a16="http://schemas.microsoft.com/office/drawing/2014/main" id="{442448F8-EBEE-43C4-90C5-3BD315B529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4663" y="3942339"/>
            <a:ext cx="2692108" cy="2692108"/>
          </a:xfrm>
          <a:prstGeom prst="rect">
            <a:avLst/>
          </a:prstGeom>
        </p:spPr>
      </p:pic>
    </p:spTree>
    <p:extLst>
      <p:ext uri="{BB962C8B-B14F-4D97-AF65-F5344CB8AC3E}">
        <p14:creationId xmlns:p14="http://schemas.microsoft.com/office/powerpoint/2010/main" val="3097973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Narrow Framing &amp; Investments</a:t>
            </a:r>
          </a:p>
        </p:txBody>
      </p:sp>
      <p:sp>
        <p:nvSpPr>
          <p:cNvPr id="22" name="TextBox 21">
            <a:extLst>
              <a:ext uri="{FF2B5EF4-FFF2-40B4-BE49-F238E27FC236}">
                <a16:creationId xmlns:a16="http://schemas.microsoft.com/office/drawing/2014/main" id="{C0CE3618-024B-42F0-B768-3C59F1E211FE}"/>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sp>
        <p:nvSpPr>
          <p:cNvPr id="23" name="TextBox 22">
            <a:extLst>
              <a:ext uri="{FF2B5EF4-FFF2-40B4-BE49-F238E27FC236}">
                <a16:creationId xmlns:a16="http://schemas.microsoft.com/office/drawing/2014/main" id="{FA009255-D138-4018-9A85-D3B0A346516D}"/>
              </a:ext>
            </a:extLst>
          </p:cNvPr>
          <p:cNvSpPr txBox="1"/>
          <p:nvPr/>
        </p:nvSpPr>
        <p:spPr>
          <a:xfrm>
            <a:off x="864215" y="1985583"/>
            <a:ext cx="9117224" cy="2308324"/>
          </a:xfrm>
          <a:prstGeom prst="rect">
            <a:avLst/>
          </a:prstGeom>
          <a:noFill/>
        </p:spPr>
        <p:txBody>
          <a:bodyPr wrap="square" rtlCol="0">
            <a:spAutoFit/>
          </a:bodyPr>
          <a:lstStyle/>
          <a:p>
            <a:r>
              <a:rPr lang="en-US" sz="2400" i="1" dirty="0">
                <a:solidFill>
                  <a:schemeClr val="tx2"/>
                </a:solidFill>
              </a:rPr>
              <a:t>Factors that might get missed</a:t>
            </a:r>
          </a:p>
          <a:p>
            <a:pPr marL="342900" indent="-342900">
              <a:buFont typeface="Arial" panose="020B0604020202020204" pitchFamily="34" charset="0"/>
              <a:buChar char="•"/>
            </a:pPr>
            <a:r>
              <a:rPr lang="en-US" sz="2400" dirty="0">
                <a:solidFill>
                  <a:schemeClr val="tx2"/>
                </a:solidFill>
              </a:rPr>
              <a:t>Fees &amp; Minimum balances</a:t>
            </a:r>
          </a:p>
          <a:p>
            <a:pPr marL="342900" indent="-342900">
              <a:buFont typeface="Arial" panose="020B0604020202020204" pitchFamily="34" charset="0"/>
              <a:buChar char="•"/>
            </a:pPr>
            <a:r>
              <a:rPr lang="en-US" sz="2400" dirty="0">
                <a:solidFill>
                  <a:schemeClr val="tx2"/>
                </a:solidFill>
              </a:rPr>
              <a:t>Interest rates on financing common items like a car</a:t>
            </a:r>
          </a:p>
          <a:p>
            <a:pPr marL="342900" indent="-342900">
              <a:buFont typeface="Arial" panose="020B0604020202020204" pitchFamily="34" charset="0"/>
              <a:buChar char="•"/>
            </a:pPr>
            <a:r>
              <a:rPr lang="en-US" sz="2400" dirty="0">
                <a:solidFill>
                  <a:schemeClr val="tx2"/>
                </a:solidFill>
              </a:rPr>
              <a:t>Insurance options and retirement accounts</a:t>
            </a:r>
          </a:p>
          <a:p>
            <a:pPr marL="342900" indent="-342900">
              <a:buFont typeface="Arial" panose="020B0604020202020204" pitchFamily="34" charset="0"/>
              <a:buChar char="•"/>
            </a:pPr>
            <a:r>
              <a:rPr lang="en-US" sz="2400" dirty="0">
                <a:solidFill>
                  <a:schemeClr val="tx2"/>
                </a:solidFill>
              </a:rPr>
              <a:t>Ability to track account from your phone</a:t>
            </a:r>
          </a:p>
          <a:p>
            <a:endParaRPr lang="en-US" sz="2400" dirty="0">
              <a:solidFill>
                <a:schemeClr val="tx2"/>
              </a:solidFill>
            </a:endParaRPr>
          </a:p>
        </p:txBody>
      </p:sp>
      <p:pic>
        <p:nvPicPr>
          <p:cNvPr id="6" name="Graphic 5" descr="Bank with solid fill">
            <a:extLst>
              <a:ext uri="{FF2B5EF4-FFF2-40B4-BE49-F238E27FC236}">
                <a16:creationId xmlns:a16="http://schemas.microsoft.com/office/drawing/2014/main" id="{C2394D8C-630C-44AB-9B38-DA9738975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5846" y="3942339"/>
            <a:ext cx="2692108" cy="2692108"/>
          </a:xfrm>
          <a:prstGeom prst="rect">
            <a:avLst/>
          </a:prstGeom>
        </p:spPr>
      </p:pic>
      <p:pic>
        <p:nvPicPr>
          <p:cNvPr id="9" name="Graphic 8" descr="Bank outline">
            <a:extLst>
              <a:ext uri="{FF2B5EF4-FFF2-40B4-BE49-F238E27FC236}">
                <a16:creationId xmlns:a16="http://schemas.microsoft.com/office/drawing/2014/main" id="{442448F8-EBEE-43C4-90C5-3BD315B529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4046" y="3942339"/>
            <a:ext cx="2692108" cy="2692108"/>
          </a:xfrm>
          <a:prstGeom prst="rect">
            <a:avLst/>
          </a:prstGeom>
        </p:spPr>
      </p:pic>
    </p:spTree>
    <p:extLst>
      <p:ext uri="{BB962C8B-B14F-4D97-AF65-F5344CB8AC3E}">
        <p14:creationId xmlns:p14="http://schemas.microsoft.com/office/powerpoint/2010/main" val="751948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Narrow Framing &amp; Investments</a:t>
            </a:r>
          </a:p>
        </p:txBody>
      </p:sp>
      <p:sp>
        <p:nvSpPr>
          <p:cNvPr id="22" name="TextBox 21">
            <a:extLst>
              <a:ext uri="{FF2B5EF4-FFF2-40B4-BE49-F238E27FC236}">
                <a16:creationId xmlns:a16="http://schemas.microsoft.com/office/drawing/2014/main" id="{C0CE3618-024B-42F0-B768-3C59F1E211FE}"/>
              </a:ext>
            </a:extLst>
          </p:cNvPr>
          <p:cNvSpPr txBox="1"/>
          <p:nvPr/>
        </p:nvSpPr>
        <p:spPr>
          <a:xfrm>
            <a:off x="864215" y="1400808"/>
            <a:ext cx="6115050" cy="584775"/>
          </a:xfrm>
          <a:prstGeom prst="rect">
            <a:avLst/>
          </a:prstGeom>
          <a:noFill/>
        </p:spPr>
        <p:txBody>
          <a:bodyPr wrap="square">
            <a:spAutoFit/>
          </a:bodyPr>
          <a:lstStyle/>
          <a:p>
            <a:r>
              <a:rPr lang="en-US" sz="3200" dirty="0">
                <a:solidFill>
                  <a:schemeClr val="tx2"/>
                </a:solidFill>
              </a:rPr>
              <a:t>Explain It:</a:t>
            </a:r>
          </a:p>
        </p:txBody>
      </p:sp>
      <p:sp>
        <p:nvSpPr>
          <p:cNvPr id="23" name="TextBox 22">
            <a:extLst>
              <a:ext uri="{FF2B5EF4-FFF2-40B4-BE49-F238E27FC236}">
                <a16:creationId xmlns:a16="http://schemas.microsoft.com/office/drawing/2014/main" id="{FA009255-D138-4018-9A85-D3B0A346516D}"/>
              </a:ext>
            </a:extLst>
          </p:cNvPr>
          <p:cNvSpPr txBox="1"/>
          <p:nvPr/>
        </p:nvSpPr>
        <p:spPr>
          <a:xfrm>
            <a:off x="864215" y="1985583"/>
            <a:ext cx="9117224" cy="2308324"/>
          </a:xfrm>
          <a:prstGeom prst="rect">
            <a:avLst/>
          </a:prstGeom>
          <a:noFill/>
        </p:spPr>
        <p:txBody>
          <a:bodyPr wrap="square" rtlCol="0">
            <a:spAutoFit/>
          </a:bodyPr>
          <a:lstStyle/>
          <a:p>
            <a:r>
              <a:rPr lang="en-US" sz="2400" i="1" dirty="0">
                <a:solidFill>
                  <a:schemeClr val="tx2"/>
                </a:solidFill>
              </a:rPr>
              <a:t>Factors that might get missed</a:t>
            </a:r>
          </a:p>
          <a:p>
            <a:pPr marL="342900" indent="-342900">
              <a:buFont typeface="Arial" panose="020B0604020202020204" pitchFamily="34" charset="0"/>
              <a:buChar char="•"/>
            </a:pPr>
            <a:r>
              <a:rPr lang="en-US" sz="2400" dirty="0">
                <a:solidFill>
                  <a:schemeClr val="tx2"/>
                </a:solidFill>
              </a:rPr>
              <a:t>Fees &amp; Minimum balances</a:t>
            </a:r>
          </a:p>
          <a:p>
            <a:pPr marL="342900" indent="-342900">
              <a:buFont typeface="Arial" panose="020B0604020202020204" pitchFamily="34" charset="0"/>
              <a:buChar char="•"/>
            </a:pPr>
            <a:r>
              <a:rPr lang="en-US" sz="2400" dirty="0">
                <a:solidFill>
                  <a:schemeClr val="tx2"/>
                </a:solidFill>
              </a:rPr>
              <a:t>Interest rates on financing common items like a car</a:t>
            </a:r>
          </a:p>
          <a:p>
            <a:pPr marL="342900" indent="-342900">
              <a:buFont typeface="Arial" panose="020B0604020202020204" pitchFamily="34" charset="0"/>
              <a:buChar char="•"/>
            </a:pPr>
            <a:r>
              <a:rPr lang="en-US" sz="2400" dirty="0">
                <a:solidFill>
                  <a:schemeClr val="tx2"/>
                </a:solidFill>
              </a:rPr>
              <a:t>Insurance options and retirement accounts</a:t>
            </a:r>
          </a:p>
          <a:p>
            <a:pPr marL="342900" indent="-342900">
              <a:buFont typeface="Arial" panose="020B0604020202020204" pitchFamily="34" charset="0"/>
              <a:buChar char="•"/>
            </a:pPr>
            <a:r>
              <a:rPr lang="en-US" sz="2400" dirty="0">
                <a:solidFill>
                  <a:schemeClr val="tx2"/>
                </a:solidFill>
              </a:rPr>
              <a:t>Ability to track account from your phone</a:t>
            </a:r>
          </a:p>
          <a:p>
            <a:endParaRPr lang="en-US" sz="2400" dirty="0">
              <a:solidFill>
                <a:schemeClr val="tx2"/>
              </a:solidFill>
            </a:endParaRPr>
          </a:p>
        </p:txBody>
      </p:sp>
      <p:pic>
        <p:nvPicPr>
          <p:cNvPr id="6" name="Graphic 5" descr="Bank with solid fill">
            <a:extLst>
              <a:ext uri="{FF2B5EF4-FFF2-40B4-BE49-F238E27FC236}">
                <a16:creationId xmlns:a16="http://schemas.microsoft.com/office/drawing/2014/main" id="{C2394D8C-630C-44AB-9B38-DA9738975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5846" y="3942339"/>
            <a:ext cx="2692108" cy="2692108"/>
          </a:xfrm>
          <a:prstGeom prst="rect">
            <a:avLst/>
          </a:prstGeom>
        </p:spPr>
      </p:pic>
      <p:pic>
        <p:nvPicPr>
          <p:cNvPr id="9" name="Graphic 8" descr="Bank outline">
            <a:extLst>
              <a:ext uri="{FF2B5EF4-FFF2-40B4-BE49-F238E27FC236}">
                <a16:creationId xmlns:a16="http://schemas.microsoft.com/office/drawing/2014/main" id="{442448F8-EBEE-43C4-90C5-3BD315B529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4046" y="3942339"/>
            <a:ext cx="2692108" cy="2692108"/>
          </a:xfrm>
          <a:prstGeom prst="rect">
            <a:avLst/>
          </a:prstGeom>
        </p:spPr>
      </p:pic>
      <p:sp>
        <p:nvSpPr>
          <p:cNvPr id="3" name="Multiplication Sign 2">
            <a:extLst>
              <a:ext uri="{FF2B5EF4-FFF2-40B4-BE49-F238E27FC236}">
                <a16:creationId xmlns:a16="http://schemas.microsoft.com/office/drawing/2014/main" id="{0E43CCA5-39D7-4484-A0F1-E40E4C48A65C}"/>
              </a:ext>
            </a:extLst>
          </p:cNvPr>
          <p:cNvSpPr/>
          <p:nvPr/>
        </p:nvSpPr>
        <p:spPr>
          <a:xfrm>
            <a:off x="1542473" y="4174836"/>
            <a:ext cx="2549236" cy="245961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ircle: Hollow 3">
            <a:extLst>
              <a:ext uri="{FF2B5EF4-FFF2-40B4-BE49-F238E27FC236}">
                <a16:creationId xmlns:a16="http://schemas.microsoft.com/office/drawing/2014/main" id="{BEC65D0A-9AEC-4AA2-8349-F747C141BEEE}"/>
              </a:ext>
            </a:extLst>
          </p:cNvPr>
          <p:cNvSpPr/>
          <p:nvPr/>
        </p:nvSpPr>
        <p:spPr>
          <a:xfrm>
            <a:off x="8025845" y="4027054"/>
            <a:ext cx="2692109" cy="2607393"/>
          </a:xfrm>
          <a:prstGeom prst="donut">
            <a:avLst>
              <a:gd name="adj" fmla="val 90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1148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Learning to Love Our Irrationality</a:t>
            </a:r>
          </a:p>
        </p:txBody>
      </p:sp>
      <p:sp>
        <p:nvSpPr>
          <p:cNvPr id="22" name="TextBox 21">
            <a:extLst>
              <a:ext uri="{FF2B5EF4-FFF2-40B4-BE49-F238E27FC236}">
                <a16:creationId xmlns:a16="http://schemas.microsoft.com/office/drawing/2014/main" id="{C0CE3618-024B-42F0-B768-3C59F1E211FE}"/>
              </a:ext>
            </a:extLst>
          </p:cNvPr>
          <p:cNvSpPr txBox="1"/>
          <p:nvPr/>
        </p:nvSpPr>
        <p:spPr>
          <a:xfrm>
            <a:off x="864215" y="1400808"/>
            <a:ext cx="8954040" cy="4524315"/>
          </a:xfrm>
          <a:prstGeom prst="rect">
            <a:avLst/>
          </a:prstGeom>
          <a:noFill/>
        </p:spPr>
        <p:txBody>
          <a:bodyPr wrap="square">
            <a:spAutoFit/>
          </a:bodyPr>
          <a:lstStyle/>
          <a:p>
            <a:r>
              <a:rPr lang="en-US" sz="3200" b="1" dirty="0">
                <a:solidFill>
                  <a:schemeClr val="tx2"/>
                </a:solidFill>
              </a:rPr>
              <a:t>Recognizing these faults in our own judgment can help us all make better economic decisions!</a:t>
            </a:r>
          </a:p>
          <a:p>
            <a:endParaRPr lang="en-US" sz="2800" dirty="0">
              <a:solidFill>
                <a:schemeClr val="tx2"/>
              </a:solidFill>
            </a:endParaRPr>
          </a:p>
          <a:p>
            <a:r>
              <a:rPr lang="en-US" sz="2800" dirty="0">
                <a:solidFill>
                  <a:schemeClr val="tx2"/>
                </a:solidFill>
              </a:rPr>
              <a:t>So, leaving here today…</a:t>
            </a:r>
          </a:p>
          <a:p>
            <a:pPr marL="800100" lvl="1" indent="-342900">
              <a:buFont typeface="Arial" panose="020B0604020202020204" pitchFamily="34" charset="0"/>
              <a:buChar char="•"/>
            </a:pPr>
            <a:r>
              <a:rPr lang="en-US" sz="2400" dirty="0">
                <a:solidFill>
                  <a:schemeClr val="tx2"/>
                </a:solidFill>
              </a:rPr>
              <a:t>Reel in your optimism – it gets the best of us all sometimes!</a:t>
            </a:r>
          </a:p>
          <a:p>
            <a:pPr marL="800100" lvl="1" indent="-342900">
              <a:buFont typeface="Arial" panose="020B0604020202020204" pitchFamily="34" charset="0"/>
              <a:buChar char="•"/>
            </a:pPr>
            <a:r>
              <a:rPr lang="en-US" sz="2400" dirty="0">
                <a:solidFill>
                  <a:schemeClr val="tx2"/>
                </a:solidFill>
              </a:rPr>
              <a:t>Assess whether a transaction is a bargain or a rip-off</a:t>
            </a:r>
          </a:p>
          <a:p>
            <a:pPr marL="800100" lvl="1" indent="-342900">
              <a:buFont typeface="Arial" panose="020B0604020202020204" pitchFamily="34" charset="0"/>
              <a:buChar char="•"/>
            </a:pPr>
            <a:r>
              <a:rPr lang="en-US" sz="2400" dirty="0">
                <a:solidFill>
                  <a:schemeClr val="tx2"/>
                </a:solidFill>
              </a:rPr>
              <a:t>Don’t sweat the small losses; they sting but they too will pass!</a:t>
            </a:r>
          </a:p>
          <a:p>
            <a:pPr marL="800100" lvl="1" indent="-342900">
              <a:buFont typeface="Arial" panose="020B0604020202020204" pitchFamily="34" charset="0"/>
              <a:buChar char="•"/>
            </a:pPr>
            <a:r>
              <a:rPr lang="en-US" sz="2400" dirty="0">
                <a:solidFill>
                  <a:schemeClr val="tx2"/>
                </a:solidFill>
              </a:rPr>
              <a:t>Sometimes, it’s OK to buy that shirt from your favorite show. It can’t always just be about money.</a:t>
            </a:r>
          </a:p>
          <a:p>
            <a:pPr marL="800100" lvl="1" indent="-342900">
              <a:buFont typeface="Arial" panose="020B0604020202020204" pitchFamily="34" charset="0"/>
              <a:buChar char="•"/>
            </a:pPr>
            <a:r>
              <a:rPr lang="en-US" sz="2400" dirty="0">
                <a:solidFill>
                  <a:schemeClr val="tx2"/>
                </a:solidFill>
              </a:rPr>
              <a:t>Get the whole picture before committing to a bank, a car, or an investment account!</a:t>
            </a:r>
          </a:p>
        </p:txBody>
      </p:sp>
    </p:spTree>
    <p:extLst>
      <p:ext uri="{BB962C8B-B14F-4D97-AF65-F5344CB8AC3E}">
        <p14:creationId xmlns:p14="http://schemas.microsoft.com/office/powerpoint/2010/main" val="1342156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22D78-3AB4-4120-A71E-39484A6E3580}"/>
              </a:ext>
            </a:extLst>
          </p:cNvPr>
          <p:cNvSpPr>
            <a:spLocks noGrp="1"/>
          </p:cNvSpPr>
          <p:nvPr>
            <p:ph idx="1"/>
          </p:nvPr>
        </p:nvSpPr>
        <p:spPr>
          <a:xfrm>
            <a:off x="838200" y="1825624"/>
            <a:ext cx="10515600" cy="4473575"/>
          </a:xfrm>
        </p:spPr>
        <p:txBody>
          <a:bodyPr numCol="3"/>
          <a:lstStyle/>
          <a:p>
            <a:pPr marL="0" indent="0" algn="ctr">
              <a:buNone/>
            </a:pPr>
            <a:r>
              <a:rPr lang="en-US" b="1" u="sng" dirty="0">
                <a:solidFill>
                  <a:schemeClr val="tx2"/>
                </a:solidFill>
              </a:rPr>
              <a:t>Books</a:t>
            </a:r>
          </a:p>
          <a:p>
            <a:pPr marL="0" indent="0" algn="ctr">
              <a:buNone/>
            </a:pPr>
            <a:r>
              <a:rPr lang="en-US" sz="2400" i="1" dirty="0">
                <a:solidFill>
                  <a:schemeClr val="tx2"/>
                </a:solidFill>
              </a:rPr>
              <a:t>Misbehaving</a:t>
            </a:r>
          </a:p>
          <a:p>
            <a:pPr marL="0" indent="0" algn="ctr">
              <a:buNone/>
            </a:pPr>
            <a:r>
              <a:rPr lang="en-US" sz="2400" dirty="0">
                <a:solidFill>
                  <a:schemeClr val="tx2"/>
                </a:solidFill>
              </a:rPr>
              <a:t>– Richard Thaler</a:t>
            </a:r>
          </a:p>
          <a:p>
            <a:pPr marL="0" indent="0" algn="ctr">
              <a:buNone/>
            </a:pPr>
            <a:r>
              <a:rPr lang="en-US" sz="2400" i="1" dirty="0">
                <a:solidFill>
                  <a:schemeClr val="tx2"/>
                </a:solidFill>
              </a:rPr>
              <a:t>Predictably Irrational</a:t>
            </a:r>
          </a:p>
          <a:p>
            <a:pPr marL="0" indent="0" algn="ctr">
              <a:buNone/>
            </a:pPr>
            <a:r>
              <a:rPr lang="en-US" sz="2400" dirty="0">
                <a:solidFill>
                  <a:schemeClr val="tx2"/>
                </a:solidFill>
              </a:rPr>
              <a:t>– Dan </a:t>
            </a:r>
            <a:r>
              <a:rPr lang="en-US" sz="2400" dirty="0" err="1">
                <a:solidFill>
                  <a:schemeClr val="tx2"/>
                </a:solidFill>
              </a:rPr>
              <a:t>Ariely</a:t>
            </a:r>
            <a:endParaRPr lang="en-US" sz="2400" dirty="0">
              <a:solidFill>
                <a:schemeClr val="tx2"/>
              </a:solidFill>
            </a:endParaRPr>
          </a:p>
          <a:p>
            <a:pPr marL="0" indent="0" algn="ctr">
              <a:buNone/>
            </a:pPr>
            <a:r>
              <a:rPr lang="en-US" sz="2400" i="1" dirty="0">
                <a:solidFill>
                  <a:schemeClr val="tx2"/>
                </a:solidFill>
              </a:rPr>
              <a:t>Thinking Fast &amp; Slow</a:t>
            </a:r>
          </a:p>
          <a:p>
            <a:pPr marL="0" indent="0" algn="ctr">
              <a:buNone/>
            </a:pPr>
            <a:r>
              <a:rPr lang="en-US" sz="2400" dirty="0">
                <a:solidFill>
                  <a:schemeClr val="tx2"/>
                </a:solidFill>
              </a:rPr>
              <a:t>– Daniel Kahneman</a:t>
            </a:r>
          </a:p>
          <a:p>
            <a:pPr marL="0" indent="0" algn="ctr">
              <a:buNone/>
            </a:pPr>
            <a:endParaRPr lang="en-US" dirty="0">
              <a:solidFill>
                <a:schemeClr val="tx2"/>
              </a:solidFill>
            </a:endParaRPr>
          </a:p>
          <a:p>
            <a:pPr marL="0" indent="0" algn="ctr">
              <a:buNone/>
            </a:pPr>
            <a:endParaRPr lang="en-US" dirty="0">
              <a:solidFill>
                <a:schemeClr val="tx2"/>
              </a:solidFill>
            </a:endParaRPr>
          </a:p>
          <a:p>
            <a:pPr marL="0" indent="0" algn="ctr">
              <a:buNone/>
            </a:pPr>
            <a:r>
              <a:rPr lang="en-US" b="1" u="sng" dirty="0">
                <a:solidFill>
                  <a:schemeClr val="tx2"/>
                </a:solidFill>
              </a:rPr>
              <a:t>Websites</a:t>
            </a:r>
          </a:p>
          <a:p>
            <a:pPr marL="0" indent="0" algn="ctr">
              <a:buNone/>
            </a:pPr>
            <a:r>
              <a:rPr lang="en-US" sz="2400" dirty="0">
                <a:solidFill>
                  <a:schemeClr val="tx2"/>
                </a:solidFill>
                <a:hlinkClick r:id="rId2"/>
              </a:rPr>
              <a:t>EconEssentials Online Lessons</a:t>
            </a:r>
            <a:endParaRPr lang="en-US" sz="2400" dirty="0">
              <a:solidFill>
                <a:schemeClr val="tx2"/>
              </a:solidFill>
            </a:endParaRPr>
          </a:p>
          <a:p>
            <a:pPr marL="0" indent="0" algn="ctr">
              <a:buNone/>
            </a:pPr>
            <a:endParaRPr lang="en-US" sz="2400" dirty="0">
              <a:solidFill>
                <a:schemeClr val="tx2"/>
              </a:solidFill>
            </a:endParaRPr>
          </a:p>
          <a:p>
            <a:pPr marL="0" indent="0" algn="ctr">
              <a:buNone/>
            </a:pPr>
            <a:r>
              <a:rPr lang="en-US" sz="2400" dirty="0">
                <a:solidFill>
                  <a:schemeClr val="tx2"/>
                </a:solidFill>
                <a:hlinkClick r:id="rId3"/>
              </a:rPr>
              <a:t>EconEdLink Behavioral Economics</a:t>
            </a:r>
            <a:endParaRPr lang="en-US" sz="2400" dirty="0">
              <a:solidFill>
                <a:schemeClr val="tx2"/>
              </a:solidFill>
            </a:endParaRPr>
          </a:p>
          <a:p>
            <a:pPr marL="0" indent="0" algn="ctr">
              <a:buNone/>
            </a:pPr>
            <a:endParaRPr lang="en-US" dirty="0">
              <a:solidFill>
                <a:schemeClr val="tx2"/>
              </a:solidFill>
            </a:endParaRPr>
          </a:p>
          <a:p>
            <a:pPr marL="0" indent="0" algn="ctr">
              <a:buNone/>
            </a:pPr>
            <a:endParaRPr lang="en-US" dirty="0">
              <a:solidFill>
                <a:schemeClr val="tx2"/>
              </a:solidFill>
            </a:endParaRPr>
          </a:p>
          <a:p>
            <a:pPr marL="0" indent="0" algn="ctr">
              <a:buNone/>
            </a:pPr>
            <a:endParaRPr lang="en-US" dirty="0">
              <a:solidFill>
                <a:schemeClr val="tx2"/>
              </a:solidFill>
            </a:endParaRPr>
          </a:p>
          <a:p>
            <a:pPr marL="0" indent="0" algn="ctr">
              <a:buNone/>
            </a:pPr>
            <a:r>
              <a:rPr lang="en-US" b="1" u="sng" dirty="0">
                <a:solidFill>
                  <a:schemeClr val="tx2"/>
                </a:solidFill>
              </a:rPr>
              <a:t>Articles</a:t>
            </a:r>
          </a:p>
          <a:p>
            <a:pPr marL="0" indent="0" algn="ctr">
              <a:buNone/>
            </a:pPr>
            <a:r>
              <a:rPr lang="en-US" sz="2400" dirty="0">
                <a:solidFill>
                  <a:schemeClr val="tx2"/>
                </a:solidFill>
                <a:hlinkClick r:id="rId4"/>
              </a:rPr>
              <a:t>Harvard Business Review: History of Behavioral Economics</a:t>
            </a:r>
            <a:endParaRPr lang="en-US" sz="2400" dirty="0">
              <a:solidFill>
                <a:schemeClr val="tx2"/>
              </a:solidFill>
            </a:endParaRPr>
          </a:p>
          <a:p>
            <a:pPr marL="0" indent="0" algn="ctr">
              <a:buNone/>
            </a:pPr>
            <a:endParaRPr lang="en-US" sz="2400" dirty="0">
              <a:solidFill>
                <a:schemeClr val="tx2"/>
              </a:solidFill>
            </a:endParaRPr>
          </a:p>
          <a:p>
            <a:pPr marL="0" indent="0" algn="ctr">
              <a:buNone/>
            </a:pPr>
            <a:r>
              <a:rPr lang="en-US" sz="2400" dirty="0">
                <a:solidFill>
                  <a:schemeClr val="tx2"/>
                </a:solidFill>
                <a:hlinkClick r:id="rId5"/>
              </a:rPr>
              <a:t>Behavioral Economics: An Introduction</a:t>
            </a:r>
            <a:endParaRPr lang="en-US" sz="2400" dirty="0">
              <a:solidFill>
                <a:schemeClr val="tx2"/>
              </a:solidFill>
            </a:endParaRPr>
          </a:p>
        </p:txBody>
      </p:sp>
      <p:sp>
        <p:nvSpPr>
          <p:cNvPr id="4" name="Title 1">
            <a:extLst>
              <a:ext uri="{FF2B5EF4-FFF2-40B4-BE49-F238E27FC236}">
                <a16:creationId xmlns:a16="http://schemas.microsoft.com/office/drawing/2014/main" id="{7F063749-E763-442F-8A28-B30F60FA37B1}"/>
              </a:ext>
            </a:extLst>
          </p:cNvPr>
          <p:cNvSpPr txBox="1">
            <a:spLocks/>
          </p:cNvSpPr>
          <p:nvPr/>
        </p:nvSpPr>
        <p:spPr>
          <a:xfrm>
            <a:off x="866218" y="187805"/>
            <a:ext cx="10578945" cy="1609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rPr>
              <a:t>Want to dive in more?</a:t>
            </a:r>
          </a:p>
        </p:txBody>
      </p:sp>
      <p:sp>
        <p:nvSpPr>
          <p:cNvPr id="5" name="TextBox 4">
            <a:extLst>
              <a:ext uri="{FF2B5EF4-FFF2-40B4-BE49-F238E27FC236}">
                <a16:creationId xmlns:a16="http://schemas.microsoft.com/office/drawing/2014/main" id="{8E54AA52-CF9A-4768-99C7-D443A877B7C2}"/>
              </a:ext>
            </a:extLst>
          </p:cNvPr>
          <p:cNvSpPr txBox="1"/>
          <p:nvPr/>
        </p:nvSpPr>
        <p:spPr>
          <a:xfrm>
            <a:off x="866218" y="5488339"/>
            <a:ext cx="8213127" cy="1015663"/>
          </a:xfrm>
          <a:prstGeom prst="rect">
            <a:avLst/>
          </a:prstGeom>
          <a:noFill/>
        </p:spPr>
        <p:txBody>
          <a:bodyPr wrap="square" rtlCol="0">
            <a:spAutoFit/>
          </a:bodyPr>
          <a:lstStyle/>
          <a:p>
            <a:r>
              <a:rPr lang="en-US" sz="2000" i="1" dirty="0">
                <a:solidFill>
                  <a:schemeClr val="tx2"/>
                </a:solidFill>
              </a:rPr>
              <a:t>This presentation is also a bit heavy on the text. This is intentional, as you will be getting a copy of the slides and searching any of the names mentioned here will yield a lot of excellent reading and materials on these subjects.</a:t>
            </a:r>
          </a:p>
        </p:txBody>
      </p:sp>
    </p:spTree>
    <p:extLst>
      <p:ext uri="{BB962C8B-B14F-4D97-AF65-F5344CB8AC3E}">
        <p14:creationId xmlns:p14="http://schemas.microsoft.com/office/powerpoint/2010/main" val="2916828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06374" y="1835056"/>
            <a:ext cx="10578945" cy="3269519"/>
          </a:xfrm>
        </p:spPr>
        <p:txBody>
          <a:bodyPr anchor="ctr">
            <a:normAutofit/>
          </a:bodyPr>
          <a:lstStyle/>
          <a:p>
            <a:r>
              <a:rPr lang="en-US" sz="8800" b="1" dirty="0">
                <a:solidFill>
                  <a:schemeClr val="tx2"/>
                </a:solidFill>
              </a:rPr>
              <a:t>Thank you!</a:t>
            </a:r>
            <a:br>
              <a:rPr lang="en-US" sz="8800" b="1" dirty="0">
                <a:solidFill>
                  <a:schemeClr val="tx2"/>
                </a:solidFill>
              </a:rPr>
            </a:br>
            <a:r>
              <a:rPr lang="en-US" sz="5400" b="1" dirty="0">
                <a:solidFill>
                  <a:schemeClr val="tx2"/>
                </a:solidFill>
              </a:rPr>
              <a:t>Q&amp;A</a:t>
            </a:r>
            <a:endParaRPr lang="en-US" sz="8800" b="1" dirty="0">
              <a:solidFill>
                <a:schemeClr val="tx2"/>
              </a:solidFill>
            </a:endParaRPr>
          </a:p>
        </p:txBody>
      </p:sp>
    </p:spTree>
    <p:extLst>
      <p:ext uri="{BB962C8B-B14F-4D97-AF65-F5344CB8AC3E}">
        <p14:creationId xmlns:p14="http://schemas.microsoft.com/office/powerpoint/2010/main" val="217812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9994" r="794"/>
          <a:stretch/>
        </p:blipFill>
        <p:spPr>
          <a:xfrm>
            <a:off x="5014763" y="80317"/>
            <a:ext cx="7177236" cy="1421857"/>
          </a:xfrm>
          <a:prstGeom prst="rect">
            <a:avLst/>
          </a:prstGeom>
        </p:spPr>
      </p:pic>
      <p:sp>
        <p:nvSpPr>
          <p:cNvPr id="21" name="Rectangle 20"/>
          <p:cNvSpPr/>
          <p:nvPr/>
        </p:nvSpPr>
        <p:spPr>
          <a:xfrm>
            <a:off x="0" y="6217920"/>
            <a:ext cx="12191999" cy="64008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482291"/>
            <a:ext cx="12192000" cy="47548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59" y="330907"/>
            <a:ext cx="4560858" cy="617713"/>
          </a:xfrm>
          <a:prstGeom prst="rect">
            <a:avLst/>
          </a:prstGeom>
        </p:spPr>
      </p:pic>
      <p:sp>
        <p:nvSpPr>
          <p:cNvPr id="6" name="TextBox 5"/>
          <p:cNvSpPr txBox="1"/>
          <p:nvPr/>
        </p:nvSpPr>
        <p:spPr>
          <a:xfrm>
            <a:off x="868218" y="948620"/>
            <a:ext cx="3078140" cy="461665"/>
          </a:xfrm>
          <a:prstGeom prst="rect">
            <a:avLst/>
          </a:prstGeom>
          <a:noFill/>
        </p:spPr>
        <p:txBody>
          <a:bodyPr wrap="square" rtlCol="0">
            <a:spAutoFit/>
          </a:bodyPr>
          <a:lstStyle/>
          <a:p>
            <a:r>
              <a:rPr lang="en-US" sz="2400" i="1">
                <a:solidFill>
                  <a:srgbClr val="0873BB"/>
                </a:solidFill>
                <a:latin typeface="Arial" charset="0"/>
                <a:ea typeface="Arial" charset="0"/>
                <a:cs typeface="Arial" charset="0"/>
              </a:rPr>
              <a:t>We’ve gone Virtual!</a:t>
            </a:r>
          </a:p>
        </p:txBody>
      </p:sp>
      <p:sp>
        <p:nvSpPr>
          <p:cNvPr id="9" name="TextBox 8"/>
          <p:cNvSpPr txBox="1"/>
          <p:nvPr/>
        </p:nvSpPr>
        <p:spPr>
          <a:xfrm>
            <a:off x="320858" y="1782923"/>
            <a:ext cx="3500371" cy="2846933"/>
          </a:xfrm>
          <a:prstGeom prst="rect">
            <a:avLst/>
          </a:prstGeom>
          <a:noFill/>
        </p:spPr>
        <p:txBody>
          <a:bodyPr wrap="square" rtlCol="0">
            <a:spAutoFit/>
          </a:bodyPr>
          <a:lstStyle/>
          <a:p>
            <a:pPr>
              <a:lnSpc>
                <a:spcPts val="1800"/>
              </a:lnSpc>
            </a:pPr>
            <a:r>
              <a:rPr lang="en-US" sz="2400">
                <a:solidFill>
                  <a:srgbClr val="CADB2C"/>
                </a:solidFill>
                <a:latin typeface="Arial" charset="0"/>
                <a:ea typeface="Arial" charset="0"/>
                <a:cs typeface="Arial" charset="0"/>
              </a:rPr>
              <a:t>Teach Economics?</a:t>
            </a:r>
          </a:p>
          <a:p>
            <a:pPr>
              <a:lnSpc>
                <a:spcPts val="1800"/>
              </a:lnSpc>
            </a:pPr>
            <a:r>
              <a:rPr lang="en-US" sz="1400" b="1">
                <a:solidFill>
                  <a:schemeClr val="bg1"/>
                </a:solidFill>
                <a:latin typeface="Arial" charset="0"/>
                <a:ea typeface="Arial" charset="0"/>
                <a:cs typeface="Arial" charset="0"/>
              </a:rPr>
              <a:t>Your students may have what it takes to compete in the nation’s only high school economics competition!</a:t>
            </a:r>
          </a:p>
          <a:p>
            <a:pPr>
              <a:lnSpc>
                <a:spcPts val="1800"/>
              </a:lnSpc>
            </a:pPr>
            <a:endParaRPr lang="en-US" sz="1400" b="1">
              <a:solidFill>
                <a:schemeClr val="bg1"/>
              </a:solidFill>
              <a:latin typeface="Arial" charset="0"/>
              <a:ea typeface="Arial" charset="0"/>
              <a:cs typeface="Arial" charset="0"/>
            </a:endParaRPr>
          </a:p>
          <a:p>
            <a:pPr>
              <a:lnSpc>
                <a:spcPts val="1800"/>
              </a:lnSpc>
            </a:pPr>
            <a:r>
              <a:rPr lang="en-US" sz="2400">
                <a:solidFill>
                  <a:srgbClr val="CADB2C"/>
                </a:solidFill>
                <a:latin typeface="Arial" charset="0"/>
                <a:ea typeface="Arial" charset="0"/>
                <a:cs typeface="Arial" charset="0"/>
              </a:rPr>
              <a:t>Why Play?</a:t>
            </a:r>
          </a:p>
          <a:p>
            <a:pPr>
              <a:lnSpc>
                <a:spcPts val="1800"/>
              </a:lnSpc>
            </a:pPr>
            <a:r>
              <a:rPr lang="en-US" sz="1400" b="1">
                <a:solidFill>
                  <a:srgbClr val="CADB2C"/>
                </a:solidFill>
                <a:latin typeface="Arial" charset="0"/>
                <a:ea typeface="Arial" charset="0"/>
                <a:cs typeface="Arial" charset="0"/>
              </a:rPr>
              <a:t>•</a:t>
            </a:r>
            <a:r>
              <a:rPr lang="en-US" sz="1400">
                <a:solidFill>
                  <a:srgbClr val="CADB2C"/>
                </a:solidFill>
                <a:latin typeface="Arial" charset="0"/>
                <a:ea typeface="Arial" charset="0"/>
                <a:cs typeface="Arial" charset="0"/>
              </a:rPr>
              <a:t> </a:t>
            </a:r>
            <a:r>
              <a:rPr lang="en-US" sz="1400">
                <a:solidFill>
                  <a:schemeClr val="bg1"/>
                </a:solidFill>
                <a:latin typeface="Arial" charset="0"/>
                <a:ea typeface="Arial" charset="0"/>
                <a:cs typeface="Arial" charset="0"/>
              </a:rPr>
              <a:t>Fun team learning experience</a:t>
            </a:r>
          </a:p>
          <a:p>
            <a:pPr>
              <a:lnSpc>
                <a:spcPts val="1800"/>
              </a:lnSpc>
            </a:pPr>
            <a:r>
              <a:rPr lang="en-US" sz="1400" b="1">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Great for college applications</a:t>
            </a:r>
          </a:p>
          <a:p>
            <a:pPr>
              <a:lnSpc>
                <a:spcPts val="1800"/>
              </a:lnSpc>
            </a:pPr>
            <a:r>
              <a:rPr lang="en-US" sz="1400">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No other challenge like this </a:t>
            </a:r>
          </a:p>
          <a:p>
            <a:pPr>
              <a:lnSpc>
                <a:spcPts val="1800"/>
              </a:lnSpc>
            </a:pPr>
            <a:r>
              <a:rPr lang="en-US" sz="1400">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Online participation makes access easy</a:t>
            </a:r>
          </a:p>
          <a:p>
            <a:pPr>
              <a:lnSpc>
                <a:spcPts val="1800"/>
              </a:lnSpc>
            </a:pPr>
            <a:r>
              <a:rPr lang="en-US" sz="1400">
                <a:solidFill>
                  <a:srgbClr val="CADB2C"/>
                </a:solidFill>
                <a:latin typeface="Arial" charset="0"/>
                <a:ea typeface="Arial" charset="0"/>
                <a:cs typeface="Arial" charset="0"/>
              </a:rPr>
              <a:t>•</a:t>
            </a:r>
            <a:r>
              <a:rPr lang="en-US" sz="1400">
                <a:solidFill>
                  <a:schemeClr val="bg1"/>
                </a:solidFill>
                <a:latin typeface="Arial" charset="0"/>
                <a:ea typeface="Arial" charset="0"/>
                <a:cs typeface="Arial" charset="0"/>
              </a:rPr>
              <a:t> Chance for cash prizes</a:t>
            </a:r>
          </a:p>
          <a:p>
            <a:endParaRPr lang="en-US" sz="1400">
              <a:solidFill>
                <a:schemeClr val="bg1"/>
              </a:solidFill>
              <a:latin typeface="Arial" charset="0"/>
              <a:ea typeface="Arial" charset="0"/>
              <a:cs typeface="Arial" charset="0"/>
            </a:endParaRPr>
          </a:p>
        </p:txBody>
      </p:sp>
      <p:sp>
        <p:nvSpPr>
          <p:cNvPr id="12" name="TextBox 11"/>
          <p:cNvSpPr txBox="1"/>
          <p:nvPr/>
        </p:nvSpPr>
        <p:spPr>
          <a:xfrm>
            <a:off x="4151713" y="1647201"/>
            <a:ext cx="4289644" cy="4485843"/>
          </a:xfrm>
          <a:prstGeom prst="rect">
            <a:avLst/>
          </a:prstGeom>
          <a:noFill/>
        </p:spPr>
        <p:txBody>
          <a:bodyPr wrap="square" rtlCol="0" anchor="t">
            <a:spAutoFit/>
          </a:bodyPr>
          <a:lstStyle/>
          <a:p>
            <a:r>
              <a:rPr lang="en-US" sz="2400">
                <a:solidFill>
                  <a:srgbClr val="CADB2C"/>
                </a:solidFill>
                <a:latin typeface="Arial" charset="0"/>
                <a:ea typeface="Arial" charset="0"/>
                <a:cs typeface="Arial" charset="0"/>
              </a:rPr>
              <a:t>How it Works</a:t>
            </a:r>
          </a:p>
          <a:p>
            <a:pPr>
              <a:lnSpc>
                <a:spcPts val="1800"/>
              </a:lnSpc>
            </a:pPr>
            <a:r>
              <a:rPr lang="en-US" sz="1600" b="1">
                <a:solidFill>
                  <a:srgbClr val="FFC000"/>
                </a:solidFill>
                <a:latin typeface="Arial" charset="0"/>
                <a:ea typeface="Arial" charset="0"/>
                <a:cs typeface="Arial" charset="0"/>
              </a:rPr>
              <a:t>Teams register </a:t>
            </a:r>
          </a:p>
          <a:p>
            <a:pPr>
              <a:lnSpc>
                <a:spcPts val="1800"/>
              </a:lnSpc>
            </a:pPr>
            <a:r>
              <a:rPr lang="en-US" sz="1400">
                <a:solidFill>
                  <a:schemeClr val="bg1"/>
                </a:solidFill>
                <a:latin typeface="Arial" charset="0"/>
                <a:ea typeface="Arial" charset="0"/>
                <a:cs typeface="Arial" charset="0"/>
              </a:rPr>
              <a:t>Teachers enroll team(s) of 3- 4 high school students from the same school. Multiple teams allowed.</a:t>
            </a:r>
          </a:p>
          <a:p>
            <a:pPr>
              <a:lnSpc>
                <a:spcPts val="900"/>
              </a:lnSpc>
            </a:pPr>
            <a:endParaRPr lang="en-US" sz="1400">
              <a:solidFill>
                <a:srgbClr val="000000"/>
              </a:solidFill>
              <a:latin typeface="Arial" charset="0"/>
              <a:ea typeface="Arial" charset="0"/>
              <a:cs typeface="Arial" charset="0"/>
            </a:endParaRPr>
          </a:p>
          <a:p>
            <a:pPr>
              <a:lnSpc>
                <a:spcPts val="1800"/>
              </a:lnSpc>
            </a:pPr>
            <a:r>
              <a:rPr lang="en-US" sz="1600" b="1">
                <a:solidFill>
                  <a:srgbClr val="FFC000"/>
                </a:solidFill>
                <a:latin typeface="Arial" charset="0"/>
                <a:ea typeface="Arial" charset="0"/>
                <a:cs typeface="Arial" charset="0"/>
              </a:rPr>
              <a:t>Teams compete within their state</a:t>
            </a:r>
          </a:p>
          <a:p>
            <a:pPr>
              <a:lnSpc>
                <a:spcPts val="1800"/>
              </a:lnSpc>
            </a:pPr>
            <a:r>
              <a:rPr lang="en-US" sz="1400">
                <a:solidFill>
                  <a:schemeClr val="bg1"/>
                </a:solidFill>
                <a:latin typeface="Arial" charset="0"/>
                <a:ea typeface="Arial" charset="0"/>
                <a:cs typeface="Arial" charset="0"/>
              </a:rPr>
              <a:t>Compete to win your state competition for a </a:t>
            </a:r>
            <a:br>
              <a:rPr lang="en-US" sz="1400">
                <a:solidFill>
                  <a:schemeClr val="bg1"/>
                </a:solidFill>
                <a:latin typeface="Arial" charset="0"/>
                <a:ea typeface="Arial" charset="0"/>
                <a:cs typeface="Arial" charset="0"/>
              </a:rPr>
            </a:br>
            <a:r>
              <a:rPr lang="en-US" sz="1400">
                <a:solidFill>
                  <a:schemeClr val="bg1"/>
                </a:solidFill>
                <a:latin typeface="Arial" charset="0"/>
                <a:ea typeface="Arial" charset="0"/>
                <a:cs typeface="Arial" charset="0"/>
              </a:rPr>
              <a:t>chance to advance to the National Semi-Finals.</a:t>
            </a:r>
          </a:p>
          <a:p>
            <a:pPr>
              <a:lnSpc>
                <a:spcPts val="900"/>
              </a:lnSpc>
            </a:pPr>
            <a:endParaRPr lang="en-US" sz="1400" b="1">
              <a:solidFill>
                <a:srgbClr val="000000"/>
              </a:solidFill>
              <a:latin typeface="Arial" charset="0"/>
              <a:ea typeface="Arial" charset="0"/>
              <a:cs typeface="Arial" charset="0"/>
            </a:endParaRPr>
          </a:p>
          <a:p>
            <a:pPr>
              <a:lnSpc>
                <a:spcPts val="1800"/>
              </a:lnSpc>
            </a:pPr>
            <a:r>
              <a:rPr lang="en-US" sz="1600" b="1">
                <a:solidFill>
                  <a:srgbClr val="FFC000"/>
                </a:solidFill>
                <a:latin typeface="Arial" charset="0"/>
                <a:ea typeface="Arial" charset="0"/>
                <a:cs typeface="Arial" charset="0"/>
              </a:rPr>
              <a:t>National Semi-Finals:  May 3-20, 2021</a:t>
            </a:r>
          </a:p>
          <a:p>
            <a:pPr>
              <a:lnSpc>
                <a:spcPts val="1800"/>
              </a:lnSpc>
            </a:pPr>
            <a:r>
              <a:rPr lang="en-US" sz="1400">
                <a:solidFill>
                  <a:schemeClr val="bg1"/>
                </a:solidFill>
                <a:latin typeface="Arial" charset="0"/>
                <a:ea typeface="Arial" charset="0"/>
                <a:cs typeface="Arial" charset="0"/>
              </a:rPr>
              <a:t>Teams answer multiple-choice questions on macroeconomics, microeconomics, and international &amp; current events.</a:t>
            </a:r>
          </a:p>
          <a:p>
            <a:pPr>
              <a:lnSpc>
                <a:spcPts val="900"/>
              </a:lnSpc>
            </a:pPr>
            <a:endParaRPr lang="en-US" sz="1400" b="1">
              <a:solidFill>
                <a:srgbClr val="000000"/>
              </a:solidFill>
              <a:latin typeface="Arial" charset="0"/>
              <a:ea typeface="Arial" charset="0"/>
              <a:cs typeface="Arial" charset="0"/>
            </a:endParaRPr>
          </a:p>
          <a:p>
            <a:pPr>
              <a:lnSpc>
                <a:spcPts val="1800"/>
              </a:lnSpc>
            </a:pPr>
            <a:r>
              <a:rPr lang="en-US" sz="1600" b="1">
                <a:solidFill>
                  <a:srgbClr val="FFC000"/>
                </a:solidFill>
                <a:latin typeface="Arial" charset="0"/>
                <a:ea typeface="Arial" charset="0"/>
                <a:cs typeface="Arial" charset="0"/>
              </a:rPr>
              <a:t>National Finals: May 22-24, 2021</a:t>
            </a:r>
          </a:p>
          <a:p>
            <a:pPr>
              <a:lnSpc>
                <a:spcPts val="1800"/>
              </a:lnSpc>
            </a:pPr>
            <a:r>
              <a:rPr lang="en-US" sz="140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400">
              <a:solidFill>
                <a:schemeClr val="bg1"/>
              </a:solidFill>
              <a:latin typeface="Arial" charset="0"/>
              <a:ea typeface="Arial" charset="0"/>
              <a:cs typeface="Arial" charset="0"/>
            </a:endParaRPr>
          </a:p>
        </p:txBody>
      </p:sp>
      <p:sp>
        <p:nvSpPr>
          <p:cNvPr id="13" name="TextBox 12"/>
          <p:cNvSpPr txBox="1"/>
          <p:nvPr/>
        </p:nvSpPr>
        <p:spPr>
          <a:xfrm>
            <a:off x="8740546" y="3788582"/>
            <a:ext cx="3142642" cy="2169825"/>
          </a:xfrm>
          <a:prstGeom prst="rect">
            <a:avLst/>
          </a:prstGeom>
          <a:noFill/>
        </p:spPr>
        <p:txBody>
          <a:bodyPr wrap="square" rtlCol="0">
            <a:spAutoFit/>
          </a:bodyPr>
          <a:lstStyle/>
          <a:p>
            <a:pPr>
              <a:lnSpc>
                <a:spcPts val="2400"/>
              </a:lnSpc>
            </a:pPr>
            <a:r>
              <a:rPr lang="en-US" sz="2400">
                <a:solidFill>
                  <a:srgbClr val="CADB2A"/>
                </a:solidFill>
                <a:latin typeface="Arial" charset="0"/>
                <a:ea typeface="Arial" charset="0"/>
                <a:cs typeface="Arial" charset="0"/>
              </a:rPr>
              <a:t>Two divisions based on experience level</a:t>
            </a:r>
            <a:r>
              <a:rPr lang="en-US" sz="2400" b="1">
                <a:solidFill>
                  <a:srgbClr val="74BEE9"/>
                </a:solidFill>
                <a:latin typeface="Arial" charset="0"/>
                <a:ea typeface="Arial" charset="0"/>
                <a:cs typeface="Arial" charset="0"/>
              </a:rPr>
              <a:t> </a:t>
            </a:r>
            <a:endParaRPr lang="en-US" sz="2400" b="1">
              <a:solidFill>
                <a:srgbClr val="000000"/>
              </a:solidFill>
              <a:latin typeface="Arial" charset="0"/>
              <a:ea typeface="Arial" charset="0"/>
              <a:cs typeface="Arial" charset="0"/>
            </a:endParaRPr>
          </a:p>
          <a:p>
            <a:pPr>
              <a:lnSpc>
                <a:spcPts val="900"/>
              </a:lnSpc>
            </a:pPr>
            <a:endParaRPr lang="en-US" sz="1400" b="1">
              <a:solidFill>
                <a:schemeClr val="bg1"/>
              </a:solidFill>
              <a:latin typeface="Arial" charset="0"/>
              <a:ea typeface="Arial" charset="0"/>
              <a:cs typeface="Arial" charset="0"/>
            </a:endParaRPr>
          </a:p>
          <a:p>
            <a:pPr>
              <a:lnSpc>
                <a:spcPts val="1600"/>
              </a:lnSpc>
            </a:pPr>
            <a:r>
              <a:rPr lang="en-US" sz="1400" b="1">
                <a:solidFill>
                  <a:schemeClr val="bg1"/>
                </a:solidFill>
                <a:latin typeface="Arial" charset="0"/>
                <a:ea typeface="Arial" charset="0"/>
                <a:cs typeface="Arial" charset="0"/>
              </a:rPr>
              <a:t>David Ricardo </a:t>
            </a:r>
            <a:r>
              <a:rPr lang="en-US" sz="1400">
                <a:solidFill>
                  <a:schemeClr val="bg1"/>
                </a:solidFill>
                <a:latin typeface="Arial" charset="0"/>
                <a:ea typeface="Arial" charset="0"/>
                <a:cs typeface="Arial" charset="0"/>
              </a:rPr>
              <a:t>for first-time competitors who have taken no more than one economics course.</a:t>
            </a:r>
          </a:p>
          <a:p>
            <a:pPr>
              <a:lnSpc>
                <a:spcPts val="900"/>
              </a:lnSpc>
            </a:pPr>
            <a:endParaRPr lang="en-US" sz="1400" b="1">
              <a:solidFill>
                <a:schemeClr val="bg1"/>
              </a:solidFill>
              <a:latin typeface="Arial" charset="0"/>
              <a:ea typeface="Arial" charset="0"/>
              <a:cs typeface="Arial" charset="0"/>
            </a:endParaRPr>
          </a:p>
          <a:p>
            <a:pPr>
              <a:lnSpc>
                <a:spcPts val="1600"/>
              </a:lnSpc>
            </a:pPr>
            <a:r>
              <a:rPr lang="en-US" sz="1400" b="1">
                <a:solidFill>
                  <a:schemeClr val="bg1"/>
                </a:solidFill>
                <a:latin typeface="Arial" charset="0"/>
                <a:ea typeface="Arial" charset="0"/>
                <a:cs typeface="Arial" charset="0"/>
              </a:rPr>
              <a:t>Adam Smith </a:t>
            </a:r>
            <a:r>
              <a:rPr lang="en-US" sz="140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320858" y="6295095"/>
            <a:ext cx="7651278" cy="461665"/>
          </a:xfrm>
          <a:prstGeom prst="rect">
            <a:avLst/>
          </a:prstGeom>
          <a:noFill/>
        </p:spPr>
        <p:txBody>
          <a:bodyPr wrap="square" rtlCol="0">
            <a:spAutoFit/>
          </a:bodyPr>
          <a:lstStyle/>
          <a:p>
            <a:r>
              <a:rPr lang="en-US" sz="2400">
                <a:solidFill>
                  <a:schemeClr val="bg1"/>
                </a:solidFill>
                <a:latin typeface="Arial" charset="0"/>
                <a:ea typeface="Arial" charset="0"/>
                <a:cs typeface="Arial" charset="0"/>
              </a:rPr>
              <a:t>Register Today at </a:t>
            </a:r>
            <a:r>
              <a:rPr lang="en-US" sz="2400" b="1">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658" t="10018" r="3696" b="12060"/>
          <a:stretch/>
        </p:blipFill>
        <p:spPr>
          <a:xfrm>
            <a:off x="8771841" y="1629284"/>
            <a:ext cx="1787073" cy="205980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475" y="6309177"/>
            <a:ext cx="940006" cy="491807"/>
          </a:xfrm>
          <a:prstGeom prst="rect">
            <a:avLst/>
          </a:prstGeom>
        </p:spPr>
      </p:pic>
      <p:sp>
        <p:nvSpPr>
          <p:cNvPr id="7" name="Rectangle 6"/>
          <p:cNvSpPr/>
          <p:nvPr/>
        </p:nvSpPr>
        <p:spPr>
          <a:xfrm>
            <a:off x="0" y="1"/>
            <a:ext cx="12192000" cy="98853"/>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Definition</a:t>
            </a:r>
          </a:p>
        </p:txBody>
      </p:sp>
      <p:sp>
        <p:nvSpPr>
          <p:cNvPr id="4" name="TextBox 3">
            <a:extLst>
              <a:ext uri="{FF2B5EF4-FFF2-40B4-BE49-F238E27FC236}">
                <a16:creationId xmlns:a16="http://schemas.microsoft.com/office/drawing/2014/main" id="{5EEFD526-6159-47E9-A647-BAB407888551}"/>
              </a:ext>
            </a:extLst>
          </p:cNvPr>
          <p:cNvSpPr txBox="1"/>
          <p:nvPr/>
        </p:nvSpPr>
        <p:spPr>
          <a:xfrm>
            <a:off x="919076" y="1760366"/>
            <a:ext cx="9779403" cy="954107"/>
          </a:xfrm>
          <a:prstGeom prst="rect">
            <a:avLst/>
          </a:prstGeom>
          <a:noFill/>
        </p:spPr>
        <p:txBody>
          <a:bodyPr wrap="square" rtlCol="0">
            <a:spAutoFit/>
          </a:bodyPr>
          <a:lstStyle/>
          <a:p>
            <a:r>
              <a:rPr lang="en-US" sz="2800" dirty="0">
                <a:solidFill>
                  <a:schemeClr val="tx2"/>
                </a:solidFill>
              </a:rPr>
              <a:t>Economics is the science of economies. It studies how people and societies produce and consume goods and services.</a:t>
            </a:r>
          </a:p>
        </p:txBody>
      </p:sp>
      <p:pic>
        <p:nvPicPr>
          <p:cNvPr id="5" name="Graphic 4" descr="Supply And Demand outline">
            <a:extLst>
              <a:ext uri="{FF2B5EF4-FFF2-40B4-BE49-F238E27FC236}">
                <a16:creationId xmlns:a16="http://schemas.microsoft.com/office/drawing/2014/main" id="{AD043D5A-2253-41D2-BC50-7A7367A59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218" y="2576818"/>
            <a:ext cx="2886835" cy="2886835"/>
          </a:xfrm>
          <a:prstGeom prst="rect">
            <a:avLst/>
          </a:prstGeom>
        </p:spPr>
      </p:pic>
      <p:pic>
        <p:nvPicPr>
          <p:cNvPr id="7" name="Graphic 6" descr="Thought with solid fill">
            <a:extLst>
              <a:ext uri="{FF2B5EF4-FFF2-40B4-BE49-F238E27FC236}">
                <a16:creationId xmlns:a16="http://schemas.microsoft.com/office/drawing/2014/main" id="{D1A8F12B-926A-45F4-893A-F2789C390D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139070" y="2389014"/>
            <a:ext cx="3074639" cy="3074639"/>
          </a:xfrm>
          <a:prstGeom prst="rect">
            <a:avLst/>
          </a:prstGeom>
        </p:spPr>
      </p:pic>
      <p:sp>
        <p:nvSpPr>
          <p:cNvPr id="22" name="TextBox 21">
            <a:extLst>
              <a:ext uri="{FF2B5EF4-FFF2-40B4-BE49-F238E27FC236}">
                <a16:creationId xmlns:a16="http://schemas.microsoft.com/office/drawing/2014/main" id="{30BA3F32-97E4-4124-9F55-47F4FE7D0CE2}"/>
              </a:ext>
            </a:extLst>
          </p:cNvPr>
          <p:cNvSpPr txBox="1"/>
          <p:nvPr/>
        </p:nvSpPr>
        <p:spPr>
          <a:xfrm>
            <a:off x="3276705" y="5611505"/>
            <a:ext cx="7937004" cy="954107"/>
          </a:xfrm>
          <a:prstGeom prst="rect">
            <a:avLst/>
          </a:prstGeom>
          <a:noFill/>
        </p:spPr>
        <p:txBody>
          <a:bodyPr wrap="square" rtlCol="0">
            <a:spAutoFit/>
          </a:bodyPr>
          <a:lstStyle/>
          <a:p>
            <a:pPr algn="r"/>
            <a:r>
              <a:rPr lang="en-US" sz="2800" dirty="0">
                <a:solidFill>
                  <a:schemeClr val="tx2"/>
                </a:solidFill>
              </a:rPr>
              <a:t>Behavioral science aims to understand human behavior and motivations through experiments.</a:t>
            </a:r>
          </a:p>
        </p:txBody>
      </p:sp>
    </p:spTree>
    <p:extLst>
      <p:ext uri="{BB962C8B-B14F-4D97-AF65-F5344CB8AC3E}">
        <p14:creationId xmlns:p14="http://schemas.microsoft.com/office/powerpoint/2010/main" val="666309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488176"/>
            <a:ext cx="8343901" cy="1814421"/>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291576"/>
            <a:ext cx="12191997" cy="296058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0" y="6213508"/>
            <a:ext cx="12191999" cy="644492"/>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320858" y="6295095"/>
            <a:ext cx="7651278" cy="461665"/>
          </a:xfrm>
          <a:prstGeom prst="rect">
            <a:avLst/>
          </a:prstGeom>
          <a:noFill/>
        </p:spPr>
        <p:txBody>
          <a:bodyPr wrap="square" rtlCol="0">
            <a:spAutoFit/>
          </a:bodyPr>
          <a:lstStyle/>
          <a:p>
            <a:r>
              <a:rPr lang="en-US" sz="2400" b="1">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475" y="6309177"/>
            <a:ext cx="940006" cy="4918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4" y="261919"/>
            <a:ext cx="632387" cy="10827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890" y="252687"/>
            <a:ext cx="3883243" cy="1110818"/>
          </a:xfrm>
          <a:prstGeom prst="rect">
            <a:avLst/>
          </a:prstGeom>
        </p:spPr>
      </p:pic>
      <p:sp>
        <p:nvSpPr>
          <p:cNvPr id="8" name="TextBox 7"/>
          <p:cNvSpPr txBox="1"/>
          <p:nvPr/>
        </p:nvSpPr>
        <p:spPr>
          <a:xfrm>
            <a:off x="0" y="2054712"/>
            <a:ext cx="5378824" cy="756682"/>
          </a:xfrm>
          <a:prstGeom prst="rect">
            <a:avLst/>
          </a:prstGeom>
          <a:noFill/>
        </p:spPr>
        <p:txBody>
          <a:bodyPr wrap="square" rtlCol="0">
            <a:spAutoFit/>
          </a:bodyPr>
          <a:lstStyle/>
          <a:p>
            <a:pPr algn="ctr">
              <a:lnSpc>
                <a:spcPts val="2700"/>
              </a:lnSpc>
            </a:pPr>
            <a:r>
              <a:rPr lang="en-US" sz="2000">
                <a:solidFill>
                  <a:schemeClr val="bg1"/>
                </a:solidFill>
                <a:latin typeface="Arial" charset="0"/>
                <a:ea typeface="Arial" charset="0"/>
                <a:cs typeface="Arial" charset="0"/>
              </a:rPr>
              <a:t>FIND YOUR LOCAL COMPETITION</a:t>
            </a:r>
            <a:br>
              <a:rPr lang="en-US" sz="2000">
                <a:solidFill>
                  <a:schemeClr val="bg1"/>
                </a:solidFill>
                <a:latin typeface="Arial" charset="0"/>
                <a:ea typeface="Arial" charset="0"/>
                <a:cs typeface="Arial" charset="0"/>
              </a:rPr>
            </a:br>
            <a:r>
              <a:rPr lang="en-US" sz="200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824" y="1488175"/>
            <a:ext cx="1814197" cy="1803402"/>
          </a:xfrm>
          <a:prstGeom prst="rect">
            <a:avLst/>
          </a:prstGeom>
        </p:spPr>
      </p:pic>
      <p:sp>
        <p:nvSpPr>
          <p:cNvPr id="17" name="TextBox 16"/>
          <p:cNvSpPr txBox="1"/>
          <p:nvPr/>
        </p:nvSpPr>
        <p:spPr>
          <a:xfrm>
            <a:off x="415064" y="3422429"/>
            <a:ext cx="7265895" cy="2272417"/>
          </a:xfrm>
          <a:prstGeom prst="rect">
            <a:avLst/>
          </a:prstGeom>
          <a:noFill/>
        </p:spPr>
        <p:txBody>
          <a:bodyPr wrap="square" rtlCol="0">
            <a:spAutoFit/>
          </a:bodyPr>
          <a:lstStyle/>
          <a:p>
            <a:pPr>
              <a:lnSpc>
                <a:spcPts val="1700"/>
              </a:lnSpc>
              <a:spcAft>
                <a:spcPts val="600"/>
              </a:spcAft>
            </a:pPr>
            <a:r>
              <a:rPr lang="en-US" sz="140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700"/>
              </a:lnSpc>
              <a:spcAft>
                <a:spcPts val="600"/>
              </a:spcAft>
            </a:pPr>
            <a:r>
              <a:rPr lang="en-US" sz="140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700"/>
              </a:lnSpc>
              <a:spcAft>
                <a:spcPts val="600"/>
              </a:spcAft>
            </a:pPr>
            <a:r>
              <a:rPr lang="en-US" sz="140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600"/>
              </a:lnSpc>
              <a:spcAft>
                <a:spcPts val="400"/>
              </a:spcAft>
            </a:pPr>
            <a:endParaRPr lang="en-US" sz="1400">
              <a:solidFill>
                <a:schemeClr val="bg1"/>
              </a:solidFill>
              <a:latin typeface="Arial" charset="0"/>
              <a:ea typeface="Arial" charset="0"/>
              <a:cs typeface="Arial" charset="0"/>
            </a:endParaRPr>
          </a:p>
        </p:txBody>
      </p:sp>
      <p:sp>
        <p:nvSpPr>
          <p:cNvPr id="22" name="TextBox 21"/>
          <p:cNvSpPr txBox="1"/>
          <p:nvPr/>
        </p:nvSpPr>
        <p:spPr>
          <a:xfrm>
            <a:off x="1664745" y="5471678"/>
            <a:ext cx="7033708" cy="523220"/>
          </a:xfrm>
          <a:prstGeom prst="rect">
            <a:avLst/>
          </a:prstGeom>
          <a:noFill/>
        </p:spPr>
        <p:txBody>
          <a:bodyPr wrap="square" rtlCol="0" anchor="t">
            <a:spAutoFit/>
          </a:bodyPr>
          <a:lstStyle/>
          <a:p>
            <a:r>
              <a:rPr lang="en-US" sz="1400" b="1">
                <a:solidFill>
                  <a:srgbClr val="CADB2C"/>
                </a:solidFill>
                <a:latin typeface="Arial" charset="0"/>
                <a:ea typeface="Arial" charset="0"/>
                <a:cs typeface="Arial" charset="0"/>
              </a:rPr>
              <a:t>Semi-Finals:</a:t>
            </a:r>
            <a:r>
              <a:rPr lang="en-US" sz="1400" b="1">
                <a:solidFill>
                  <a:schemeClr val="bg1"/>
                </a:solidFill>
                <a:latin typeface="Arial" charset="0"/>
                <a:ea typeface="Arial" charset="0"/>
                <a:cs typeface="Arial" charset="0"/>
              </a:rPr>
              <a:t> </a:t>
            </a:r>
            <a:r>
              <a:rPr lang="en-US" sz="1400">
                <a:solidFill>
                  <a:schemeClr val="bg1"/>
                </a:solidFill>
                <a:latin typeface="Arial" charset="0"/>
                <a:ea typeface="Arial" charset="0"/>
                <a:cs typeface="Arial" charset="0"/>
              </a:rPr>
              <a:t>First round elimination via online multiple-choice questions.</a:t>
            </a:r>
          </a:p>
          <a:p>
            <a:r>
              <a:rPr lang="en-US" sz="1400" b="1">
                <a:solidFill>
                  <a:srgbClr val="CADB2C"/>
                </a:solidFill>
                <a:latin typeface="Arial" charset="0"/>
                <a:ea typeface="Arial" charset="0"/>
                <a:cs typeface="Arial" charset="0"/>
              </a:rPr>
              <a:t>Finals:</a:t>
            </a:r>
            <a:r>
              <a:rPr lang="en-US" sz="1400" b="1">
                <a:solidFill>
                  <a:schemeClr val="bg1"/>
                </a:solidFill>
                <a:latin typeface="Arial" charset="0"/>
                <a:ea typeface="Arial" charset="0"/>
                <a:cs typeface="Arial" charset="0"/>
              </a:rPr>
              <a:t> </a:t>
            </a:r>
            <a:r>
              <a:rPr lang="en-US" sz="140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9199" t="8792" b="18140"/>
          <a:stretch/>
        </p:blipFill>
        <p:spPr>
          <a:xfrm>
            <a:off x="516194" y="5528322"/>
            <a:ext cx="1191077" cy="397945"/>
          </a:xfrm>
          <a:prstGeom prst="rect">
            <a:avLst/>
          </a:prstGeom>
        </p:spPr>
      </p:pic>
      <p:sp>
        <p:nvSpPr>
          <p:cNvPr id="23" name="TextBox 22"/>
          <p:cNvSpPr txBox="1"/>
          <p:nvPr/>
        </p:nvSpPr>
        <p:spPr>
          <a:xfrm>
            <a:off x="479320" y="5580526"/>
            <a:ext cx="1246242" cy="307777"/>
          </a:xfrm>
          <a:prstGeom prst="rect">
            <a:avLst/>
          </a:prstGeom>
          <a:noFill/>
        </p:spPr>
        <p:txBody>
          <a:bodyPr wrap="square" rtlCol="0">
            <a:spAutoFit/>
          </a:bodyPr>
          <a:lstStyle/>
          <a:p>
            <a:r>
              <a:rPr lang="en-US" sz="1400" b="1">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10679" t="10428" r="10998" b="9244"/>
          <a:stretch/>
        </p:blipFill>
        <p:spPr>
          <a:xfrm>
            <a:off x="7972136" y="129986"/>
            <a:ext cx="4219860" cy="6182638"/>
          </a:xfrm>
          <a:prstGeom prst="rect">
            <a:avLst/>
          </a:prstGeom>
        </p:spPr>
      </p:pic>
      <p:sp>
        <p:nvSpPr>
          <p:cNvPr id="7" name="Rectangle 6"/>
          <p:cNvSpPr/>
          <p:nvPr/>
        </p:nvSpPr>
        <p:spPr>
          <a:xfrm>
            <a:off x="0" y="1"/>
            <a:ext cx="12192000" cy="145580"/>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488176"/>
            <a:ext cx="7491669" cy="1814421"/>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Winners receive: </a:t>
            </a:r>
          </a:p>
          <a:p>
            <a:pPr marL="285750" indent="-285750">
              <a:buFont typeface="Arial" panose="020B0604020202020204" pitchFamily="34" charset="0"/>
              <a:buChar char="•"/>
            </a:pPr>
            <a:r>
              <a:rPr lang="en-US" sz="2000" b="1"/>
              <a:t>A cash award of $5,000</a:t>
            </a:r>
            <a:endParaRPr lang="en-US" sz="2000"/>
          </a:p>
          <a:p>
            <a:pPr marL="285750" indent="-285750">
              <a:buFont typeface="Arial" panose="020B0604020202020204" pitchFamily="34" charset="0"/>
              <a:buChar char="•"/>
            </a:pPr>
            <a:r>
              <a:rPr lang="en-US" sz="2000" b="1"/>
              <a:t>A cash award of $2,500 for their school to support economic education</a:t>
            </a:r>
            <a:endParaRPr lang="en-US" sz="2000"/>
          </a:p>
          <a:p>
            <a:pPr marL="285750" indent="-285750">
              <a:buFont typeface="Arial" panose="020B0604020202020204" pitchFamily="34" charset="0"/>
              <a:buChar char="•"/>
            </a:pPr>
            <a:r>
              <a:rPr lang="en-US" sz="2000" b="1"/>
              <a:t>Recognition at our annual Visionary Awards convening. </a:t>
            </a:r>
          </a:p>
          <a:p>
            <a:endParaRPr lang="en-US" sz="1600"/>
          </a:p>
        </p:txBody>
      </p:sp>
      <p:sp>
        <p:nvSpPr>
          <p:cNvPr id="24" name="Rectangle 23"/>
          <p:cNvSpPr/>
          <p:nvPr/>
        </p:nvSpPr>
        <p:spPr>
          <a:xfrm>
            <a:off x="-1" y="3277760"/>
            <a:ext cx="12191997" cy="296058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0" y="6213508"/>
            <a:ext cx="12191999" cy="644492"/>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14" y="261919"/>
            <a:ext cx="632387" cy="1082787"/>
          </a:xfrm>
          <a:prstGeom prst="rect">
            <a:avLst/>
          </a:prstGeom>
        </p:spPr>
      </p:pic>
      <p:sp>
        <p:nvSpPr>
          <p:cNvPr id="8" name="TextBox 7"/>
          <p:cNvSpPr txBox="1"/>
          <p:nvPr/>
        </p:nvSpPr>
        <p:spPr>
          <a:xfrm>
            <a:off x="1839656" y="249194"/>
            <a:ext cx="5378824" cy="1200329"/>
          </a:xfrm>
          <a:prstGeom prst="rect">
            <a:avLst/>
          </a:prstGeom>
          <a:noFill/>
        </p:spPr>
        <p:txBody>
          <a:bodyPr wrap="square" rtlCol="0">
            <a:spAutoFit/>
          </a:bodyPr>
          <a:lstStyle/>
          <a:p>
            <a:pPr algn="ctr">
              <a:spcBef>
                <a:spcPts val="600"/>
              </a:spcBef>
              <a:spcAft>
                <a:spcPts val="600"/>
              </a:spcAft>
            </a:pPr>
            <a:r>
              <a:rPr lang="en-US" sz="360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0" y="3269966"/>
            <a:ext cx="12192000" cy="3143553"/>
          </a:xfrm>
          <a:prstGeom prst="rect">
            <a:avLst/>
          </a:prstGeom>
          <a:noFill/>
        </p:spPr>
        <p:txBody>
          <a:bodyPr wrap="square" lIns="91440" tIns="45720" rIns="91440" bIns="45720" rtlCol="0" anchor="t">
            <a:spAutoFit/>
          </a:bodyPr>
          <a:lstStyle/>
          <a:p>
            <a:pPr algn="ctr"/>
            <a:r>
              <a:rPr lang="en-US" sz="150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50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500" b="1" u="sng">
                <a:solidFill>
                  <a:schemeClr val="bg1"/>
                </a:solidFill>
              </a:rPr>
              <a:t>Sound like you or someone you know?</a:t>
            </a:r>
          </a:p>
          <a:p>
            <a:pPr algn="ctr"/>
            <a:r>
              <a:rPr lang="en-US" sz="1500">
                <a:solidFill>
                  <a:schemeClr val="bg1"/>
                </a:solidFill>
              </a:rPr>
              <a:t>Applicants must teach in one of the</a:t>
            </a:r>
          </a:p>
          <a:p>
            <a:pPr algn="ctr"/>
            <a:r>
              <a:rPr lang="en-US" sz="1500">
                <a:solidFill>
                  <a:schemeClr val="bg1"/>
                </a:solidFill>
              </a:rPr>
              <a:t>Twelve </a:t>
            </a:r>
            <a:r>
              <a:rPr lang="en-US" sz="1500" b="1">
                <a:solidFill>
                  <a:schemeClr val="bg1"/>
                </a:solidFill>
              </a:rPr>
              <a:t>New York</a:t>
            </a:r>
            <a:r>
              <a:rPr lang="en-US" sz="1500">
                <a:solidFill>
                  <a:schemeClr val="bg1"/>
                </a:solidFill>
              </a:rPr>
              <a:t> state counties (New York, Kings, Bronx, Richmond, Queens, Nassau, Suffolk, Westchester, Putnam, Rockland, Orange and Dutchess)</a:t>
            </a:r>
            <a:endParaRPr lang="en-US" sz="1500">
              <a:solidFill>
                <a:schemeClr val="bg1"/>
              </a:solidFill>
              <a:cs typeface="Calibri"/>
            </a:endParaRPr>
          </a:p>
          <a:p>
            <a:pPr algn="ctr"/>
            <a:r>
              <a:rPr lang="en-US" sz="1500">
                <a:solidFill>
                  <a:schemeClr val="bg1"/>
                </a:solidFill>
              </a:rPr>
              <a:t>Eight </a:t>
            </a:r>
            <a:r>
              <a:rPr lang="en-US" sz="1500" b="1">
                <a:solidFill>
                  <a:schemeClr val="bg1"/>
                </a:solidFill>
              </a:rPr>
              <a:t>New Jersey</a:t>
            </a:r>
            <a:r>
              <a:rPr lang="en-US" sz="1500">
                <a:solidFill>
                  <a:schemeClr val="bg1"/>
                </a:solidFill>
              </a:rPr>
              <a:t> counties (Bergen, Passaic, Essex, Hudson, Middlesex, Union, Morris, Monmouth), or the</a:t>
            </a:r>
          </a:p>
          <a:p>
            <a:pPr algn="ctr"/>
            <a:r>
              <a:rPr lang="en-US" sz="1500">
                <a:solidFill>
                  <a:schemeClr val="bg1"/>
                </a:solidFill>
              </a:rPr>
              <a:t>Two </a:t>
            </a:r>
            <a:r>
              <a:rPr lang="en-US" sz="1500" b="1">
                <a:solidFill>
                  <a:schemeClr val="bg1"/>
                </a:solidFill>
              </a:rPr>
              <a:t>Connecticut </a:t>
            </a:r>
            <a:r>
              <a:rPr lang="en-US" sz="1500">
                <a:solidFill>
                  <a:schemeClr val="bg1"/>
                </a:solidFill>
              </a:rPr>
              <a:t>counties (Fairfield and New Haven)</a:t>
            </a:r>
          </a:p>
          <a:p>
            <a:pPr algn="ctr"/>
            <a:r>
              <a:rPr lang="en-US" sz="1500" b="1" u="sng">
                <a:solidFill>
                  <a:schemeClr val="bg1"/>
                </a:solidFill>
              </a:rPr>
              <a:t>Application will be launched on Friday February 19</a:t>
            </a:r>
            <a:r>
              <a:rPr lang="en-US" sz="1500" b="1" u="sng" baseline="30000">
                <a:solidFill>
                  <a:schemeClr val="bg1"/>
                </a:solidFill>
              </a:rPr>
              <a:t>th</a:t>
            </a:r>
            <a:r>
              <a:rPr lang="en-US" sz="1500" b="1" u="sng">
                <a:solidFill>
                  <a:schemeClr val="bg1"/>
                </a:solidFill>
              </a:rPr>
              <a:t> 2021</a:t>
            </a:r>
            <a:endParaRPr lang="en-US" sz="1500" b="1" u="sng">
              <a:solidFill>
                <a:schemeClr val="bg1"/>
              </a:solidFill>
              <a:cs typeface="Calibri"/>
            </a:endParaRPr>
          </a:p>
          <a:p>
            <a:pPr algn="ctr"/>
            <a:endParaRPr lang="en-US" sz="1600" b="1" u="sng">
              <a:solidFill>
                <a:schemeClr val="bg1"/>
              </a:solidFill>
            </a:endParaRPr>
          </a:p>
          <a:p>
            <a:pPr algn="ctr"/>
            <a:r>
              <a:rPr lang="en-US" sz="2000" b="1" u="sng">
                <a:solidFill>
                  <a:schemeClr val="bg1"/>
                </a:solidFill>
              </a:rPr>
              <a:t>You can access the application </a:t>
            </a:r>
            <a:r>
              <a:rPr lang="en-US" sz="2000" b="1" u="sng">
                <a:solidFill>
                  <a:schemeClr val="accent2"/>
                </a:solidFill>
                <a:hlinkClick r:id="rId3">
                  <a:extLst>
                    <a:ext uri="{A12FA001-AC4F-418D-AE19-62706E023703}">
                      <ahyp:hlinkClr xmlns:ahyp="http://schemas.microsoft.com/office/drawing/2018/hyperlinkcolor" val="tx"/>
                    </a:ext>
                  </a:extLst>
                </a:hlinkClick>
              </a:rPr>
              <a:t>here</a:t>
            </a:r>
            <a:r>
              <a:rPr lang="en-US" sz="2000" b="1" u="sng">
                <a:solidFill>
                  <a:schemeClr val="accent2"/>
                </a:solidFill>
              </a:rPr>
              <a:t>. </a:t>
            </a:r>
          </a:p>
          <a:p>
            <a:pPr>
              <a:lnSpc>
                <a:spcPts val="1600"/>
              </a:lnSpc>
              <a:spcAft>
                <a:spcPts val="400"/>
              </a:spcAft>
            </a:pPr>
            <a:endParaRPr lang="en-US" sz="1200">
              <a:solidFill>
                <a:schemeClr val="bg1"/>
              </a:solidFill>
              <a:latin typeface="Arial" charset="0"/>
              <a:ea typeface="Arial" charset="0"/>
              <a:cs typeface="Arial" charset="0"/>
            </a:endParaRPr>
          </a:p>
        </p:txBody>
      </p:sp>
      <p:sp>
        <p:nvSpPr>
          <p:cNvPr id="22" name="TextBox 21"/>
          <p:cNvSpPr txBox="1"/>
          <p:nvPr/>
        </p:nvSpPr>
        <p:spPr>
          <a:xfrm>
            <a:off x="4327712" y="6205928"/>
            <a:ext cx="7033708" cy="646331"/>
          </a:xfrm>
          <a:prstGeom prst="rect">
            <a:avLst/>
          </a:prstGeom>
          <a:noFill/>
        </p:spPr>
        <p:txBody>
          <a:bodyPr wrap="square" rtlCol="0" anchor="t">
            <a:spAutoFit/>
          </a:bodyPr>
          <a:lstStyle/>
          <a:p>
            <a:r>
              <a:rPr lang="en-US">
                <a:solidFill>
                  <a:schemeClr val="bg1"/>
                </a:solidFill>
              </a:rPr>
              <a:t>Please feel free to e-mail us at </a:t>
            </a:r>
            <a:r>
              <a:rPr lang="en-US" b="1" u="sng">
                <a:solidFill>
                  <a:schemeClr val="bg1"/>
                </a:solidFill>
                <a:hlinkClick r:id="rId4">
                  <a:extLst>
                    <a:ext uri="{A12FA001-AC4F-418D-AE19-62706E023703}">
                      <ahyp:hlinkClr xmlns:ahyp="http://schemas.microsoft.com/office/drawing/2018/hyperlinkcolor" val="tx"/>
                    </a:ext>
                  </a:extLst>
                </a:hlinkClick>
              </a:rPr>
              <a:t>rrivera@councilforeconed.org</a:t>
            </a:r>
            <a:r>
              <a:rPr lang="en-US">
                <a:solidFill>
                  <a:schemeClr val="bg1"/>
                </a:solidFill>
              </a:rPr>
              <a:t> </a:t>
            </a:r>
          </a:p>
          <a:p>
            <a:r>
              <a:rPr lang="en-US">
                <a:solidFill>
                  <a:schemeClr val="bg1"/>
                </a:solidFill>
              </a:rPr>
              <a:t>with any questions you have.</a:t>
            </a:r>
            <a:endParaRPr lang="en-US" sz="1400">
              <a:solidFill>
                <a:schemeClr val="bg1"/>
              </a:solidFill>
              <a:latin typeface="Arial" charset="0"/>
              <a:ea typeface="Arial" charset="0"/>
              <a:cs typeface="Arial"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9199" t="8792" b="18140"/>
          <a:stretch/>
        </p:blipFill>
        <p:spPr>
          <a:xfrm>
            <a:off x="3179161" y="6262572"/>
            <a:ext cx="1191077" cy="397945"/>
          </a:xfrm>
          <a:prstGeom prst="rect">
            <a:avLst/>
          </a:prstGeom>
        </p:spPr>
      </p:pic>
      <p:sp>
        <p:nvSpPr>
          <p:cNvPr id="23" name="TextBox 22"/>
          <p:cNvSpPr txBox="1"/>
          <p:nvPr/>
        </p:nvSpPr>
        <p:spPr>
          <a:xfrm>
            <a:off x="3142287" y="6314776"/>
            <a:ext cx="1246242" cy="307777"/>
          </a:xfrm>
          <a:prstGeom prst="rect">
            <a:avLst/>
          </a:prstGeom>
          <a:noFill/>
        </p:spPr>
        <p:txBody>
          <a:bodyPr wrap="square" rtlCol="0">
            <a:spAutoFit/>
          </a:bodyPr>
          <a:lstStyle/>
          <a:p>
            <a:r>
              <a:rPr lang="en-US" sz="1400" b="1">
                <a:solidFill>
                  <a:schemeClr val="bg1"/>
                </a:solidFill>
                <a:latin typeface="Arial" charset="0"/>
                <a:ea typeface="Arial" charset="0"/>
                <a:cs typeface="Arial" charset="0"/>
              </a:rPr>
              <a:t>CONTACT</a:t>
            </a:r>
          </a:p>
        </p:txBody>
      </p:sp>
      <p:sp>
        <p:nvSpPr>
          <p:cNvPr id="7" name="Rectangle 6"/>
          <p:cNvSpPr/>
          <p:nvPr/>
        </p:nvSpPr>
        <p:spPr>
          <a:xfrm>
            <a:off x="0" y="1"/>
            <a:ext cx="12192000" cy="145580"/>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7491668" y="153375"/>
            <a:ext cx="4700331" cy="3149222"/>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Definition</a:t>
            </a:r>
          </a:p>
        </p:txBody>
      </p:sp>
      <p:sp>
        <p:nvSpPr>
          <p:cNvPr id="23" name="TextBox 22">
            <a:extLst>
              <a:ext uri="{FF2B5EF4-FFF2-40B4-BE49-F238E27FC236}">
                <a16:creationId xmlns:a16="http://schemas.microsoft.com/office/drawing/2014/main" id="{A6C018D6-925F-4143-AF29-72782171C88E}"/>
              </a:ext>
            </a:extLst>
          </p:cNvPr>
          <p:cNvSpPr txBox="1"/>
          <p:nvPr/>
        </p:nvSpPr>
        <p:spPr>
          <a:xfrm>
            <a:off x="861484" y="2728218"/>
            <a:ext cx="5562176" cy="1815882"/>
          </a:xfrm>
          <a:prstGeom prst="rect">
            <a:avLst/>
          </a:prstGeom>
          <a:noFill/>
        </p:spPr>
        <p:txBody>
          <a:bodyPr wrap="square" rtlCol="0">
            <a:spAutoFit/>
          </a:bodyPr>
          <a:lstStyle/>
          <a:p>
            <a:r>
              <a:rPr lang="en-US" sz="2800" dirty="0">
                <a:solidFill>
                  <a:schemeClr val="tx2"/>
                </a:solidFill>
              </a:rPr>
              <a:t>Behavioral Economics combines these two disciplines by studying human behaviors relating to economic decisions.</a:t>
            </a:r>
          </a:p>
        </p:txBody>
      </p:sp>
      <p:pic>
        <p:nvPicPr>
          <p:cNvPr id="24" name="Graphic 23" descr="Thought with solid fill">
            <a:extLst>
              <a:ext uri="{FF2B5EF4-FFF2-40B4-BE49-F238E27FC236}">
                <a16:creationId xmlns:a16="http://schemas.microsoft.com/office/drawing/2014/main" id="{26FECF2A-8ED1-4F97-9019-06A18CD67C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5049" y="2150818"/>
            <a:ext cx="3138122" cy="3138122"/>
          </a:xfrm>
          <a:prstGeom prst="rect">
            <a:avLst/>
          </a:prstGeom>
        </p:spPr>
      </p:pic>
      <p:pic>
        <p:nvPicPr>
          <p:cNvPr id="25" name="Graphic 24" descr="Supply And Demand outline">
            <a:extLst>
              <a:ext uri="{FF2B5EF4-FFF2-40B4-BE49-F238E27FC236}">
                <a16:creationId xmlns:a16="http://schemas.microsoft.com/office/drawing/2014/main" id="{5BA43454-B176-415B-A9E4-065DDBD3FE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35557" y="2597811"/>
            <a:ext cx="869205" cy="869205"/>
          </a:xfrm>
          <a:prstGeom prst="rect">
            <a:avLst/>
          </a:prstGeom>
        </p:spPr>
      </p:pic>
    </p:spTree>
    <p:extLst>
      <p:ext uri="{BB962C8B-B14F-4D97-AF65-F5344CB8AC3E}">
        <p14:creationId xmlns:p14="http://schemas.microsoft.com/office/powerpoint/2010/main" val="611382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4" name="TextBox 23">
            <a:extLst>
              <a:ext uri="{FF2B5EF4-FFF2-40B4-BE49-F238E27FC236}">
                <a16:creationId xmlns:a16="http://schemas.microsoft.com/office/drawing/2014/main" id="{84DDE824-68C7-4972-B3E4-C83E6E0065C7}"/>
              </a:ext>
            </a:extLst>
          </p:cNvPr>
          <p:cNvSpPr txBox="1"/>
          <p:nvPr/>
        </p:nvSpPr>
        <p:spPr>
          <a:xfrm>
            <a:off x="4072555" y="3305548"/>
            <a:ext cx="4635684" cy="1323439"/>
          </a:xfrm>
          <a:prstGeom prst="rect">
            <a:avLst/>
          </a:prstGeom>
          <a:noFill/>
        </p:spPr>
        <p:txBody>
          <a:bodyPr wrap="square" rtlCol="0">
            <a:spAutoFit/>
          </a:bodyPr>
          <a:lstStyle/>
          <a:p>
            <a:pPr algn="r"/>
            <a:r>
              <a:rPr lang="en-US" sz="2800" dirty="0">
                <a:solidFill>
                  <a:schemeClr val="tx2"/>
                </a:solidFill>
              </a:rPr>
              <a:t>Rational Heuristics</a:t>
            </a:r>
          </a:p>
          <a:p>
            <a:pPr algn="r"/>
            <a:r>
              <a:rPr lang="en-US" sz="2400" dirty="0">
                <a:solidFill>
                  <a:schemeClr val="tx2"/>
                </a:solidFill>
              </a:rPr>
              <a:t>(They work if we’re perfect!)</a:t>
            </a:r>
          </a:p>
          <a:p>
            <a:pPr algn="r"/>
            <a:r>
              <a:rPr lang="en-US" sz="2800" dirty="0">
                <a:solidFill>
                  <a:schemeClr val="tx2"/>
                </a:solidFill>
              </a:rPr>
              <a:t>(1948)</a:t>
            </a:r>
          </a:p>
        </p:txBody>
      </p:sp>
      <p:sp>
        <p:nvSpPr>
          <p:cNvPr id="23" name="TextBox 22">
            <a:extLst>
              <a:ext uri="{FF2B5EF4-FFF2-40B4-BE49-F238E27FC236}">
                <a16:creationId xmlns:a16="http://schemas.microsoft.com/office/drawing/2014/main" id="{E25E70B1-7558-4CDE-B22A-BF51E6DAAA49}"/>
              </a:ext>
            </a:extLst>
          </p:cNvPr>
          <p:cNvSpPr txBox="1"/>
          <p:nvPr/>
        </p:nvSpPr>
        <p:spPr>
          <a:xfrm>
            <a:off x="4372483" y="1903952"/>
            <a:ext cx="4343889" cy="1323439"/>
          </a:xfrm>
          <a:prstGeom prst="rect">
            <a:avLst/>
          </a:prstGeom>
          <a:noFill/>
        </p:spPr>
        <p:txBody>
          <a:bodyPr wrap="square" rtlCol="0">
            <a:spAutoFit/>
          </a:bodyPr>
          <a:lstStyle/>
          <a:p>
            <a:r>
              <a:rPr lang="en-US" sz="2800" dirty="0">
                <a:solidFill>
                  <a:schemeClr val="tx2"/>
                </a:solidFill>
              </a:rPr>
              <a:t>The Rational Tidal Wave</a:t>
            </a:r>
          </a:p>
          <a:p>
            <a:r>
              <a:rPr lang="en-US" sz="2800" dirty="0">
                <a:solidFill>
                  <a:schemeClr val="tx2"/>
                </a:solidFill>
              </a:rPr>
              <a:t>(1940’s)</a:t>
            </a:r>
          </a:p>
          <a:p>
            <a:r>
              <a:rPr lang="en-US" sz="2400" dirty="0">
                <a:solidFill>
                  <a:schemeClr val="tx2"/>
                </a:solidFill>
              </a:rPr>
              <a:t>Decision Analysis</a:t>
            </a:r>
          </a:p>
        </p:txBody>
      </p:sp>
      <p:sp>
        <p:nvSpPr>
          <p:cNvPr id="22" name="TextBox 21">
            <a:extLst>
              <a:ext uri="{FF2B5EF4-FFF2-40B4-BE49-F238E27FC236}">
                <a16:creationId xmlns:a16="http://schemas.microsoft.com/office/drawing/2014/main" id="{08E4F1C9-35FC-4D9E-BE58-4C781613C64C}"/>
              </a:ext>
            </a:extLst>
          </p:cNvPr>
          <p:cNvSpPr txBox="1"/>
          <p:nvPr/>
        </p:nvSpPr>
        <p:spPr>
          <a:xfrm>
            <a:off x="4960464" y="4872842"/>
            <a:ext cx="4343889" cy="1323439"/>
          </a:xfrm>
          <a:prstGeom prst="rect">
            <a:avLst/>
          </a:prstGeom>
          <a:noFill/>
        </p:spPr>
        <p:txBody>
          <a:bodyPr wrap="square" rtlCol="0">
            <a:spAutoFit/>
          </a:bodyPr>
          <a:lstStyle/>
          <a:p>
            <a:r>
              <a:rPr lang="en-US" sz="2800" dirty="0">
                <a:solidFill>
                  <a:schemeClr val="tx2"/>
                </a:solidFill>
              </a:rPr>
              <a:t>Heuristics &amp; Biases</a:t>
            </a:r>
          </a:p>
          <a:p>
            <a:r>
              <a:rPr lang="en-US" sz="2400" dirty="0">
                <a:solidFill>
                  <a:schemeClr val="tx2"/>
                </a:solidFill>
              </a:rPr>
              <a:t>(AKA: Behavioral Economics)</a:t>
            </a:r>
          </a:p>
          <a:p>
            <a:r>
              <a:rPr lang="en-US" sz="2800" dirty="0">
                <a:solidFill>
                  <a:schemeClr val="tx2"/>
                </a:solidFill>
              </a:rPr>
              <a:t>(1970’s – Present)</a:t>
            </a:r>
          </a:p>
        </p:txBody>
      </p:sp>
      <p:pic>
        <p:nvPicPr>
          <p:cNvPr id="1028" name="Picture 4" descr="The True Story of The Imitation Game | Time">
            <a:extLst>
              <a:ext uri="{FF2B5EF4-FFF2-40B4-BE49-F238E27FC236}">
                <a16:creationId xmlns:a16="http://schemas.microsoft.com/office/drawing/2014/main" id="{6A82C5B3-3F23-449A-BE86-039496C21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783" y="1498783"/>
            <a:ext cx="3318079" cy="2207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lton Friedman: A Birthday Appreciation – AIER">
            <a:extLst>
              <a:ext uri="{FF2B5EF4-FFF2-40B4-BE49-F238E27FC236}">
                <a16:creationId xmlns:a16="http://schemas.microsoft.com/office/drawing/2014/main" id="{C265C68B-BB3D-4B0D-B595-9309670C0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942" y="2719052"/>
            <a:ext cx="2442275" cy="2442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n Ariely | Speaker | TED">
            <a:extLst>
              <a:ext uri="{FF2B5EF4-FFF2-40B4-BE49-F238E27FC236}">
                <a16:creationId xmlns:a16="http://schemas.microsoft.com/office/drawing/2014/main" id="{3F42F773-4A82-4B13-BCD8-57ADDA8DF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83" y="4421417"/>
            <a:ext cx="3953322" cy="222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2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3" name="TextBox 22">
            <a:extLst>
              <a:ext uri="{FF2B5EF4-FFF2-40B4-BE49-F238E27FC236}">
                <a16:creationId xmlns:a16="http://schemas.microsoft.com/office/drawing/2014/main" id="{E25E70B1-7558-4CDE-B22A-BF51E6DAAA49}"/>
              </a:ext>
            </a:extLst>
          </p:cNvPr>
          <p:cNvSpPr txBox="1"/>
          <p:nvPr/>
        </p:nvSpPr>
        <p:spPr>
          <a:xfrm>
            <a:off x="866218" y="1253698"/>
            <a:ext cx="10815242" cy="584775"/>
          </a:xfrm>
          <a:prstGeom prst="rect">
            <a:avLst/>
          </a:prstGeom>
          <a:noFill/>
        </p:spPr>
        <p:txBody>
          <a:bodyPr wrap="square" rtlCol="0">
            <a:spAutoFit/>
          </a:bodyPr>
          <a:lstStyle/>
          <a:p>
            <a:r>
              <a:rPr lang="en-US" sz="3200" dirty="0">
                <a:solidFill>
                  <a:schemeClr val="tx2"/>
                </a:solidFill>
              </a:rPr>
              <a:t>The Rational Tidal Wave – “Decision Analysis”</a:t>
            </a:r>
          </a:p>
        </p:txBody>
      </p:sp>
      <p:sp>
        <p:nvSpPr>
          <p:cNvPr id="27" name="TextBox 26">
            <a:extLst>
              <a:ext uri="{FF2B5EF4-FFF2-40B4-BE49-F238E27FC236}">
                <a16:creationId xmlns:a16="http://schemas.microsoft.com/office/drawing/2014/main" id="{61D6B7C2-F5C1-4824-AB46-F4FB3AC4F335}"/>
              </a:ext>
            </a:extLst>
          </p:cNvPr>
          <p:cNvSpPr txBox="1"/>
          <p:nvPr/>
        </p:nvSpPr>
        <p:spPr>
          <a:xfrm>
            <a:off x="866218" y="1985583"/>
            <a:ext cx="11089562" cy="4401205"/>
          </a:xfrm>
          <a:prstGeom prst="rect">
            <a:avLst/>
          </a:prstGeom>
          <a:noFill/>
        </p:spPr>
        <p:txBody>
          <a:bodyPr wrap="square" rtlCol="0">
            <a:spAutoFit/>
          </a:bodyPr>
          <a:lstStyle/>
          <a:p>
            <a:r>
              <a:rPr lang="en-US" sz="2800" dirty="0">
                <a:solidFill>
                  <a:schemeClr val="tx2"/>
                </a:solidFill>
              </a:rPr>
              <a:t>Jon von Neumann</a:t>
            </a:r>
          </a:p>
          <a:p>
            <a:r>
              <a:rPr lang="en-US" sz="2800" dirty="0">
                <a:solidFill>
                  <a:schemeClr val="tx2"/>
                </a:solidFill>
              </a:rPr>
              <a:t>	“expected utility” </a:t>
            </a:r>
            <a:r>
              <a:rPr lang="en-US" sz="2800" i="1" dirty="0">
                <a:solidFill>
                  <a:schemeClr val="tx2"/>
                </a:solidFill>
              </a:rPr>
              <a:t>1944 – Theory of Games and Economic Behavior</a:t>
            </a:r>
          </a:p>
          <a:p>
            <a:r>
              <a:rPr lang="en-US" sz="2800" i="1" dirty="0">
                <a:solidFill>
                  <a:schemeClr val="tx2"/>
                </a:solidFill>
              </a:rPr>
              <a:t>		</a:t>
            </a:r>
            <a:r>
              <a:rPr lang="en-US" sz="2800" dirty="0">
                <a:solidFill>
                  <a:schemeClr val="tx2"/>
                </a:solidFill>
              </a:rPr>
              <a:t>Likelihood of Result * Potential Gains = “Expected Utility”</a:t>
            </a:r>
          </a:p>
          <a:p>
            <a:pPr algn="ctr"/>
            <a:r>
              <a:rPr lang="en-US" sz="2800" b="1" i="1" dirty="0">
                <a:solidFill>
                  <a:schemeClr val="tx2"/>
                </a:solidFill>
              </a:rPr>
              <a:t>This “expected utility” did not account for taking in new information!</a:t>
            </a:r>
            <a:endParaRPr lang="en-US" sz="2800" b="1" dirty="0">
              <a:solidFill>
                <a:schemeClr val="tx2"/>
              </a:solidFill>
            </a:endParaRPr>
          </a:p>
          <a:p>
            <a:endParaRPr lang="en-US" sz="2800" dirty="0">
              <a:solidFill>
                <a:schemeClr val="tx2"/>
              </a:solidFill>
            </a:endParaRPr>
          </a:p>
          <a:p>
            <a:r>
              <a:rPr lang="en-US" sz="2800" dirty="0">
                <a:solidFill>
                  <a:schemeClr val="tx2"/>
                </a:solidFill>
              </a:rPr>
              <a:t>Pierre-Simon Laplace, Thomas Bayes, Jimmie Savage, et al</a:t>
            </a:r>
          </a:p>
          <a:p>
            <a:r>
              <a:rPr lang="en-US" sz="2800" dirty="0">
                <a:solidFill>
                  <a:schemeClr val="tx2"/>
                </a:solidFill>
              </a:rPr>
              <a:t>	“Bayesian statistics” </a:t>
            </a:r>
            <a:r>
              <a:rPr lang="en-US" sz="2800" i="1" dirty="0">
                <a:solidFill>
                  <a:schemeClr val="tx2"/>
                </a:solidFill>
              </a:rPr>
              <a:t>1954 – The Foundations of Statistics</a:t>
            </a:r>
          </a:p>
          <a:p>
            <a:pPr algn="ctr"/>
            <a:r>
              <a:rPr lang="en-US" sz="2800" b="1" i="1" dirty="0">
                <a:solidFill>
                  <a:schemeClr val="tx2"/>
                </a:solidFill>
              </a:rPr>
              <a:t>This statistical approach still guides portfolio selection and management!</a:t>
            </a:r>
          </a:p>
          <a:p>
            <a:pPr algn="ctr"/>
            <a:endParaRPr lang="en-US" sz="2800" b="1" i="1" dirty="0">
              <a:solidFill>
                <a:schemeClr val="tx2"/>
              </a:solidFill>
            </a:endParaRPr>
          </a:p>
          <a:p>
            <a:r>
              <a:rPr lang="en-US" sz="2800" dirty="0">
                <a:solidFill>
                  <a:schemeClr val="tx2"/>
                </a:solidFill>
              </a:rPr>
              <a:t>Howard </a:t>
            </a:r>
            <a:r>
              <a:rPr lang="en-US" sz="2800" dirty="0" err="1">
                <a:solidFill>
                  <a:schemeClr val="tx2"/>
                </a:solidFill>
              </a:rPr>
              <a:t>Raiffa</a:t>
            </a:r>
            <a:r>
              <a:rPr lang="en-US" sz="2800" dirty="0">
                <a:solidFill>
                  <a:schemeClr val="tx2"/>
                </a:solidFill>
              </a:rPr>
              <a:t> &amp; Ronald Howard – Founding Fathers of “Decision Analysis”</a:t>
            </a:r>
          </a:p>
        </p:txBody>
      </p:sp>
    </p:spTree>
    <p:extLst>
      <p:ext uri="{BB962C8B-B14F-4D97-AF65-F5344CB8AC3E}">
        <p14:creationId xmlns:p14="http://schemas.microsoft.com/office/powerpoint/2010/main" val="2720295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166185-E6E7-44C6-9638-1F51FE31753A}"/>
              </a:ext>
            </a:extLst>
          </p:cNvPr>
          <p:cNvSpPr>
            <a:spLocks noGrp="1"/>
          </p:cNvSpPr>
          <p:nvPr>
            <p:ph type="ctrTitle"/>
          </p:nvPr>
        </p:nvSpPr>
        <p:spPr>
          <a:xfrm>
            <a:off x="866218" y="187805"/>
            <a:ext cx="10578945" cy="1609974"/>
          </a:xfrm>
        </p:spPr>
        <p:txBody>
          <a:bodyPr anchor="ctr">
            <a:normAutofit/>
          </a:bodyPr>
          <a:lstStyle/>
          <a:p>
            <a:pPr algn="l"/>
            <a:r>
              <a:rPr lang="en-US" sz="4000" b="1" dirty="0">
                <a:solidFill>
                  <a:schemeClr val="tx2"/>
                </a:solidFill>
              </a:rPr>
              <a:t>What is Behavioral Economics? </a:t>
            </a:r>
            <a:r>
              <a:rPr lang="en-US" sz="4000" b="1" i="1" dirty="0">
                <a:solidFill>
                  <a:schemeClr val="tx2"/>
                </a:solidFill>
              </a:rPr>
              <a:t>History</a:t>
            </a:r>
          </a:p>
        </p:txBody>
      </p:sp>
      <p:sp>
        <p:nvSpPr>
          <p:cNvPr id="27" name="TextBox 26">
            <a:extLst>
              <a:ext uri="{FF2B5EF4-FFF2-40B4-BE49-F238E27FC236}">
                <a16:creationId xmlns:a16="http://schemas.microsoft.com/office/drawing/2014/main" id="{5A6F42D8-A0DC-4B21-937A-B6D2665AB313}"/>
              </a:ext>
            </a:extLst>
          </p:cNvPr>
          <p:cNvSpPr txBox="1"/>
          <p:nvPr/>
        </p:nvSpPr>
        <p:spPr>
          <a:xfrm>
            <a:off x="866218" y="1253698"/>
            <a:ext cx="10815242" cy="584775"/>
          </a:xfrm>
          <a:prstGeom prst="rect">
            <a:avLst/>
          </a:prstGeom>
          <a:noFill/>
        </p:spPr>
        <p:txBody>
          <a:bodyPr wrap="square" rtlCol="0">
            <a:spAutoFit/>
          </a:bodyPr>
          <a:lstStyle/>
          <a:p>
            <a:r>
              <a:rPr lang="en-US" sz="3200" dirty="0">
                <a:solidFill>
                  <a:schemeClr val="tx2"/>
                </a:solidFill>
              </a:rPr>
              <a:t>Heuristics – They work if we’re perfect!</a:t>
            </a:r>
          </a:p>
        </p:txBody>
      </p:sp>
      <p:sp>
        <p:nvSpPr>
          <p:cNvPr id="28" name="TextBox 27">
            <a:extLst>
              <a:ext uri="{FF2B5EF4-FFF2-40B4-BE49-F238E27FC236}">
                <a16:creationId xmlns:a16="http://schemas.microsoft.com/office/drawing/2014/main" id="{E4B0DB91-08E4-47C2-86F4-9FB88405D538}"/>
              </a:ext>
            </a:extLst>
          </p:cNvPr>
          <p:cNvSpPr txBox="1"/>
          <p:nvPr/>
        </p:nvSpPr>
        <p:spPr>
          <a:xfrm>
            <a:off x="866218" y="1985583"/>
            <a:ext cx="7735341" cy="3108543"/>
          </a:xfrm>
          <a:prstGeom prst="rect">
            <a:avLst/>
          </a:prstGeom>
          <a:noFill/>
        </p:spPr>
        <p:txBody>
          <a:bodyPr wrap="square" rtlCol="0">
            <a:spAutoFit/>
          </a:bodyPr>
          <a:lstStyle/>
          <a:p>
            <a:r>
              <a:rPr lang="en-US" sz="2800" dirty="0">
                <a:solidFill>
                  <a:schemeClr val="tx2"/>
                </a:solidFill>
              </a:rPr>
              <a:t>“Economic Man”</a:t>
            </a:r>
          </a:p>
          <a:p>
            <a:r>
              <a:rPr lang="en-US" sz="2800" b="1" i="1" dirty="0">
                <a:solidFill>
                  <a:schemeClr val="tx2"/>
                </a:solidFill>
              </a:rPr>
              <a:t>Because we all aced Statistics.</a:t>
            </a:r>
            <a:endParaRPr lang="en-US" sz="2800" b="1" dirty="0">
              <a:solidFill>
                <a:schemeClr val="tx2"/>
              </a:solidFill>
            </a:endParaRPr>
          </a:p>
          <a:p>
            <a:endParaRPr lang="en-US" sz="2800" dirty="0">
              <a:solidFill>
                <a:schemeClr val="tx2"/>
              </a:solidFill>
            </a:endParaRPr>
          </a:p>
          <a:p>
            <a:r>
              <a:rPr lang="en-US" sz="2800" dirty="0">
                <a:solidFill>
                  <a:schemeClr val="tx2"/>
                </a:solidFill>
              </a:rPr>
              <a:t>“Economic Billiards Player”</a:t>
            </a:r>
            <a:endParaRPr lang="en-US" sz="2800" i="1" dirty="0">
              <a:solidFill>
                <a:schemeClr val="tx2"/>
              </a:solidFill>
            </a:endParaRPr>
          </a:p>
          <a:p>
            <a:r>
              <a:rPr lang="en-US" sz="2800" b="1" i="1" dirty="0">
                <a:solidFill>
                  <a:schemeClr val="tx2"/>
                </a:solidFill>
              </a:rPr>
              <a:t>	</a:t>
            </a:r>
            <a:r>
              <a:rPr lang="en-US" sz="2800" dirty="0">
                <a:solidFill>
                  <a:schemeClr val="tx2"/>
                </a:solidFill>
              </a:rPr>
              <a:t>Milton Friedman – 1948</a:t>
            </a:r>
          </a:p>
          <a:p>
            <a:r>
              <a:rPr lang="en-US" sz="2800" b="1" i="1" dirty="0">
                <a:solidFill>
                  <a:schemeClr val="tx2"/>
                </a:solidFill>
              </a:rPr>
              <a:t>Because we make all decisions the way expert billiard players play billiards.</a:t>
            </a:r>
          </a:p>
        </p:txBody>
      </p:sp>
    </p:spTree>
    <p:extLst>
      <p:ext uri="{BB962C8B-B14F-4D97-AF65-F5344CB8AC3E}">
        <p14:creationId xmlns:p14="http://schemas.microsoft.com/office/powerpoint/2010/main" val="619396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BD2A66-B736-46B4-B2A8-B5D02AA9B31D}">
  <ds:schemaRefs>
    <ds:schemaRef ds:uri="http://schemas.microsoft.com/sharepoint/v3/contenttype/forms"/>
  </ds:schemaRefs>
</ds:datastoreItem>
</file>

<file path=customXml/itemProps2.xml><?xml version="1.0" encoding="utf-8"?>
<ds:datastoreItem xmlns:ds="http://schemas.openxmlformats.org/officeDocument/2006/customXml" ds:itemID="{0F7DF78C-EC22-4261-B5A4-E7E350C13952}">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7F849F-2FCE-4126-B790-C66B73CC9245}">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9995</TotalTime>
  <Words>5561</Words>
  <Application>Microsoft Office PowerPoint</Application>
  <PresentationFormat>Widescreen</PresentationFormat>
  <Paragraphs>523</Paragraphs>
  <Slides>51</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Behavioral Economics: Irrationality</vt:lpstr>
      <vt:lpstr>Standards</vt:lpstr>
      <vt:lpstr>What is Today’s Goal?</vt:lpstr>
      <vt:lpstr>Agenda</vt:lpstr>
      <vt:lpstr>What is Behavioral Economics? Definition</vt:lpstr>
      <vt:lpstr>What is Behavioral Economics? Definition</vt:lpstr>
      <vt:lpstr>What is Behavioral Economics? History</vt:lpstr>
      <vt:lpstr>What is Behavioral Economics? History</vt:lpstr>
      <vt:lpstr>What is Behavioral Economics? History</vt:lpstr>
      <vt:lpstr>What is Behavioral Economics? History</vt:lpstr>
      <vt:lpstr>What is Behavioral Economics? History</vt:lpstr>
      <vt:lpstr>What is Behavioral Economics? History</vt:lpstr>
      <vt:lpstr>What is Behavioral Economics? History</vt:lpstr>
      <vt:lpstr>What is Behavioral Economics? History</vt:lpstr>
      <vt:lpstr>What is Behavioral Economics? History</vt:lpstr>
      <vt:lpstr>What is Behavioral Economics? History</vt:lpstr>
      <vt:lpstr>What is Behavioral Economics? What’s the Point?</vt:lpstr>
      <vt:lpstr>The Relevance of Behavioral Economics</vt:lpstr>
      <vt:lpstr>A Few Concepts of Behavioral Economics</vt:lpstr>
      <vt:lpstr>The Overconfidence Effect</vt:lpstr>
      <vt:lpstr>The Overconfidence Effect</vt:lpstr>
      <vt:lpstr>The Overconfidence Effect</vt:lpstr>
      <vt:lpstr>The Overconfidence Effect</vt:lpstr>
      <vt:lpstr>The Overconfidence Effect</vt:lpstr>
      <vt:lpstr>The Overconfidence Effect</vt:lpstr>
      <vt:lpstr>The Overconfidence Effect</vt:lpstr>
      <vt:lpstr>Anchoring &amp; Framing</vt:lpstr>
      <vt:lpstr>Anchoring &amp; Framing</vt:lpstr>
      <vt:lpstr>Anchoring &amp; Framing</vt:lpstr>
      <vt:lpstr>Anchoring &amp; Framing</vt:lpstr>
      <vt:lpstr>Anchoring &amp; Framing</vt:lpstr>
      <vt:lpstr>Loss Aversion</vt:lpstr>
      <vt:lpstr>Loss Aversion</vt:lpstr>
      <vt:lpstr>Loss Aversion</vt:lpstr>
      <vt:lpstr>Loss Aversion</vt:lpstr>
      <vt:lpstr>Acquisition &amp; Transactional Utility</vt:lpstr>
      <vt:lpstr>Acquisition &amp; Transactional Utility</vt:lpstr>
      <vt:lpstr>Acquisition &amp; Transactional Utility</vt:lpstr>
      <vt:lpstr>Acquisition &amp; Transactional Utility</vt:lpstr>
      <vt:lpstr>Narrow Framing &amp; Investments</vt:lpstr>
      <vt:lpstr>Narrow Framing &amp; Investments</vt:lpstr>
      <vt:lpstr>Narrow Framing &amp; Investments</vt:lpstr>
      <vt:lpstr>Narrow Framing &amp; Investments</vt:lpstr>
      <vt:lpstr>Narrow Framing &amp; Investments</vt:lpstr>
      <vt:lpstr>Narrow Framing &amp; Investments</vt:lpstr>
      <vt:lpstr>Learning to Love Our Irrationality</vt:lpstr>
      <vt:lpstr>PowerPoint Presentation</vt:lpstr>
      <vt:lpstr>Thank you! Q&amp;A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Economics: Irrationality</dc:title>
  <dc:creator>Tori Yauch</dc:creator>
  <cp:lastModifiedBy>Jarvon Carson</cp:lastModifiedBy>
  <cp:revision>74</cp:revision>
  <dcterms:created xsi:type="dcterms:W3CDTF">2021-04-05T19:08:21Z</dcterms:created>
  <dcterms:modified xsi:type="dcterms:W3CDTF">2021-04-12T22:18:52Z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