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306" r:id="rId7"/>
    <p:sldId id="262" r:id="rId8"/>
    <p:sldId id="264" r:id="rId9"/>
    <p:sldId id="295" r:id="rId10"/>
    <p:sldId id="265" r:id="rId11"/>
    <p:sldId id="266" r:id="rId12"/>
    <p:sldId id="296" r:id="rId13"/>
    <p:sldId id="267" r:id="rId14"/>
    <p:sldId id="269" r:id="rId15"/>
    <p:sldId id="297" r:id="rId16"/>
    <p:sldId id="268" r:id="rId17"/>
    <p:sldId id="273" r:id="rId18"/>
    <p:sldId id="271" r:id="rId19"/>
    <p:sldId id="272" r:id="rId20"/>
    <p:sldId id="281" r:id="rId21"/>
    <p:sldId id="307" r:id="rId22"/>
    <p:sldId id="305" r:id="rId23"/>
    <p:sldId id="308" r:id="rId24"/>
    <p:sldId id="298" r:id="rId25"/>
    <p:sldId id="309" r:id="rId26"/>
    <p:sldId id="299" r:id="rId27"/>
    <p:sldId id="310" r:id="rId28"/>
    <p:sldId id="300" r:id="rId29"/>
    <p:sldId id="311" r:id="rId30"/>
    <p:sldId id="301" r:id="rId31"/>
    <p:sldId id="293" r:id="rId32"/>
    <p:sldId id="294" r:id="rId33"/>
  </p:sldIdLst>
  <p:sldSz cx="9144000" cy="5143500" type="screen16x9"/>
  <p:notesSz cx="6858000" cy="9144000"/>
  <p:embeddedFontLst>
    <p:embeddedFont>
      <p:font typeface="Karla" panose="020B0604020202020204" charset="0"/>
      <p:regular r:id="rId35"/>
      <p:bold r:id="rId36"/>
      <p:italic r:id="rId37"/>
      <p:boldItalic r:id="rId38"/>
    </p:embeddedFont>
    <p:embeddedFont>
      <p:font typeface="Raleway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1321" autoAdjust="0"/>
  </p:normalViewPr>
  <p:slideViewPr>
    <p:cSldViewPr snapToGrid="0" snapToObjects="1">
      <p:cViewPr varScale="1">
        <p:scale>
          <a:sx n="84" d="100"/>
          <a:sy n="84" d="100"/>
        </p:scale>
        <p:origin x="15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88126c5e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88126c5e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c88126c5e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c88126c5e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8126c5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8126c5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074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8126c5e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8126c5e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88126c5e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88126c5e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48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88126c5e4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88126c5e4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8126c5e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88126c5e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88126c5e4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88126c5e4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8126c5e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88126c5e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8126c5e4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88126c5e4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c88126c5e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c88126c5e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c88126c5e4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c88126c5e4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107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88126c5e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88126c5e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c88126c5e4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c88126c5e4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8289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c88126c5e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c88126c5e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252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8126c5e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8126c5e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c88126c5e4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c88126c5e4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5826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8126c5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88126c5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88126c5e4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88126c5e4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6493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88126c5e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88126c5e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c48634ccd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c48634ccd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4886f876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c4886f876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88126c5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88126c5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88126c5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88126c5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88126c5e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88126c5e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1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88126c5e4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88126c5e4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88126c5e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88126c5e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1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6025" y="301575"/>
            <a:ext cx="9150050" cy="4496748"/>
          </a:xfrm>
          <a:custGeom>
            <a:avLst/>
            <a:gdLst/>
            <a:ahLst/>
            <a:cxnLst/>
            <a:rect l="l" t="t" r="r" b="b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5900" y="759982"/>
            <a:ext cx="9144150" cy="3769800"/>
          </a:xfrm>
          <a:custGeom>
            <a:avLst/>
            <a:gdLst/>
            <a:ahLst/>
            <a:cxnLst/>
            <a:rect l="l" t="t" r="r" b="b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solidFill>
            <a:srgbClr val="00AE9D">
              <a:alpha val="2654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0" y="1351100"/>
            <a:ext cx="9156075" cy="2889063"/>
          </a:xfrm>
          <a:custGeom>
            <a:avLst/>
            <a:gdLst/>
            <a:ahLst/>
            <a:cxnLst/>
            <a:rect l="l" t="t" r="r" b="b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●"/>
              <a:defRPr>
                <a:solidFill>
                  <a:srgbClr val="1155CC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○"/>
              <a:defRPr>
                <a:solidFill>
                  <a:srgbClr val="1155CC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2400"/>
              <a:buChar char="■"/>
              <a:defRPr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469725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body" idx="2"/>
          </p:nvPr>
        </p:nvSpPr>
        <p:spPr>
          <a:xfrm>
            <a:off x="73843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  <a:defRPr sz="1800">
                <a:solidFill>
                  <a:srgbClr val="1155CC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○"/>
              <a:defRPr sz="1800">
                <a:solidFill>
                  <a:srgbClr val="1155CC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■"/>
              <a:defRPr sz="1800">
                <a:solidFill>
                  <a:srgbClr val="1155C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1"/>
          </p:nvPr>
        </p:nvSpPr>
        <p:spPr>
          <a:xfrm>
            <a:off x="870750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2"/>
          </p:nvPr>
        </p:nvSpPr>
        <p:spPr>
          <a:xfrm>
            <a:off x="3357262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3"/>
          </p:nvPr>
        </p:nvSpPr>
        <p:spPr>
          <a:xfrm>
            <a:off x="5843773" y="1495850"/>
            <a:ext cx="23652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◆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◆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◇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8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/>
          <p:nvPr/>
        </p:nvSpPr>
        <p:spPr>
          <a:xfrm rot="-10561025">
            <a:off x="709235" y="-302536"/>
            <a:ext cx="8681367" cy="1601373"/>
          </a:xfrm>
          <a:prstGeom prst="triangle">
            <a:avLst>
              <a:gd name="adj" fmla="val 16729"/>
            </a:avLst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 rot="10444018">
            <a:off x="-567262" y="236114"/>
            <a:ext cx="8442825" cy="1430864"/>
          </a:xfrm>
          <a:prstGeom prst="triangle">
            <a:avLst>
              <a:gd name="adj" fmla="val 28902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-120600" y="-1008850"/>
            <a:ext cx="7370700" cy="2100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125" y="4553625"/>
            <a:ext cx="1380601" cy="58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 flipH="1">
            <a:off x="5560600" y="4031525"/>
            <a:ext cx="3601500" cy="1131600"/>
          </a:xfrm>
          <a:prstGeom prst="rtTriangle">
            <a:avLst/>
          </a:prstGeom>
          <a:solidFill>
            <a:srgbClr val="00AE9D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-839" flipH="1">
            <a:off x="3654934" y="4620385"/>
            <a:ext cx="4916400" cy="456300"/>
          </a:xfrm>
          <a:prstGeom prst="triangle">
            <a:avLst>
              <a:gd name="adj" fmla="val 21819"/>
            </a:avLst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flipH="1">
            <a:off x="7414000" y="4031525"/>
            <a:ext cx="1748100" cy="1131600"/>
          </a:xfrm>
          <a:prstGeom prst="rtTriangle">
            <a:avLst/>
          </a:pr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0" name="Google Shape;100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◆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◆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◇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.g2.com/what-makes-a-good-podcast" TargetMode="External"/><Relationship Id="rId3" Type="http://schemas.openxmlformats.org/officeDocument/2006/relationships/hyperlink" Target="https://www.teachcreatemotivate.com/using-podcasts-in-the-classroom/" TargetMode="External"/><Relationship Id="rId7" Type="http://schemas.openxmlformats.org/officeDocument/2006/relationships/hyperlink" Target="https://www.podcastmotor.com/what-separates-a-great-podcast-from-a-mediocre-one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tsintegration.com/2019/05/31/podcasting-in-the-classroom/" TargetMode="External"/><Relationship Id="rId11" Type="http://schemas.openxmlformats.org/officeDocument/2006/relationships/hyperlink" Target="https://www.npr.org/2020/07/15/884827691/planet-money-summer-school" TargetMode="External"/><Relationship Id="rId5" Type="http://schemas.openxmlformats.org/officeDocument/2006/relationships/hyperlink" Target="https://musicoomph.com/podcast-statistics/" TargetMode="External"/><Relationship Id="rId10" Type="http://schemas.openxmlformats.org/officeDocument/2006/relationships/hyperlink" Target="https://bfi.uchicago.edu/podcast/the-pie/" TargetMode="External"/><Relationship Id="rId4" Type="http://schemas.openxmlformats.org/officeDocument/2006/relationships/hyperlink" Target="https://blog.edpuzzle.com/edtech/podcasts-in-the-classroom/" TargetMode="External"/><Relationship Id="rId9" Type="http://schemas.openxmlformats.org/officeDocument/2006/relationships/hyperlink" Target="https://medium.com/@AlexCartaz/what-makes-a-podcast-good-part-1-c2145de5f51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dirty="0"/>
              <a:t>NCCEE</a:t>
            </a:r>
            <a:r>
              <a:rPr lang="en" sz="3100" dirty="0"/>
              <a:t> </a:t>
            </a:r>
            <a:endParaRPr sz="3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dirty="0"/>
              <a:t>Presents: “Using Podcasts to Teach Economics”</a:t>
            </a:r>
            <a:br>
              <a:rPr lang="en" sz="3100" dirty="0"/>
            </a:br>
            <a:r>
              <a:rPr lang="en" sz="1600" dirty="0"/>
              <a:t>Stephanie Cales</a:t>
            </a:r>
            <a:br>
              <a:rPr lang="en" sz="1600" dirty="0"/>
            </a:br>
            <a:r>
              <a:rPr lang="en" sz="1600" dirty="0"/>
              <a:t>stephanie.cales@nccee.org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Student independence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Choice in podcasts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Choice in when/where/how to listen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Accessibility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Free to you and your students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Almost everyone has access to them already</a:t>
            </a:r>
            <a:endParaRPr dirty="0"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75" name="Google Shape;175;p23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How to tell a “good” podcast from a “bad” podcast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30998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Focus on topic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Episode description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Do I have to spend 30 minutes waiting to get to the point?</a:t>
            </a: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“Good” vs “bad” podcast</a:t>
            </a:r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Show structure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Is it short enough to use with students?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OR can it be clipped to only use the segment I want?</a:t>
            </a:r>
            <a:endParaRPr dirty="0"/>
          </a:p>
        </p:txBody>
      </p:sp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“Good” vs “bad” podcast</a:t>
            </a:r>
            <a:endParaRPr dirty="0"/>
          </a:p>
        </p:txBody>
      </p:sp>
      <p:sp>
        <p:nvSpPr>
          <p:cNvPr id="196" name="Google Shape;196;p2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2850EF-42D4-4350-913D-87E8BCECA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Quality of content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Who is producing it?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Who is speaking on the topics?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40121D-FF5B-4E62-B38D-0B58E781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“Good” vs “bad” podcast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31DD7-0719-4DE9-8ECF-558C830E7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4420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Political neutrality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Either presents information in an unbiased manner OR presents both sides equally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endParaRPr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“Good” vs “bad” podcast</a:t>
            </a:r>
            <a:endParaRPr dirty="0"/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to use podcasts in the classroom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4 main avenues</a:t>
            </a: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Individual/ independent listening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Group discussions/listen in small groups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Whole class </a:t>
            </a: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Projects</a:t>
            </a:r>
            <a:endParaRPr dirty="0"/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</a:t>
            </a:r>
            <a:r>
              <a:rPr lang="en" dirty="0"/>
              <a:t>ow to use podcasts in the classroom</a:t>
            </a:r>
            <a:endParaRPr dirty="0"/>
          </a:p>
        </p:txBody>
      </p:sp>
      <p:sp>
        <p:nvSpPr>
          <p:cNvPr id="211" name="Google Shape;211;p28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810450" y="144955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Bellringers/discussion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Podcasts shorter than 10 minutes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Clips from longer podcasts</a:t>
            </a:r>
          </a:p>
          <a:p>
            <a:r>
              <a:rPr lang="en-US" dirty="0"/>
              <a:t>Homework</a:t>
            </a:r>
          </a:p>
          <a:p>
            <a:r>
              <a:rPr lang="en-US" dirty="0"/>
              <a:t>Projects</a:t>
            </a:r>
          </a:p>
          <a:p>
            <a:pPr lvl="1">
              <a:spcBef>
                <a:spcPts val="600"/>
              </a:spcBef>
            </a:pPr>
            <a:endParaRPr dirty="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How to use podcasts in the classroom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NCCEE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We Are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ctrTitle"/>
          </p:nvPr>
        </p:nvSpPr>
        <p:spPr>
          <a:xfrm>
            <a:off x="575275" y="1991825"/>
            <a:ext cx="797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Economics podcasts to explore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4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Apple podcasts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Google podcasts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Spotify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Web presence</a:t>
            </a:r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How/where to find podcasts</a:t>
            </a:r>
            <a:endParaRPr dirty="0"/>
          </a:p>
        </p:txBody>
      </p:sp>
      <p:sp>
        <p:nvSpPr>
          <p:cNvPr id="182" name="Google Shape;182;p2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E0C807-A690-4CB5-BEFA-6F60FAC6C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1598408"/>
            <a:ext cx="1040130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oogle Podcasts Logo - PNG and Vector - Logo Download">
            <a:extLst>
              <a:ext uri="{FF2B5EF4-FFF2-40B4-BE49-F238E27FC236}">
                <a16:creationId xmlns:a16="http://schemas.microsoft.com/office/drawing/2014/main" id="{F8CFEE48-37C5-465B-B063-A3CC5D2A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50" y="1542210"/>
            <a:ext cx="9906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potify Logo - Small Spotify Logo Transparent, HD Png Download ,  Transparent Png Image - PNGitem">
            <a:extLst>
              <a:ext uri="{FF2B5EF4-FFF2-40B4-BE49-F238E27FC236}">
                <a16:creationId xmlns:a16="http://schemas.microsoft.com/office/drawing/2014/main" id="{E16B08B1-0F44-4A88-8937-120EE34B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28" y="3037159"/>
            <a:ext cx="1335881" cy="109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7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DE1DCC-D0EB-4E6D-B577-D6F596B1D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Marketplace</a:t>
            </a:r>
          </a:p>
          <a:p>
            <a:r>
              <a:rPr lang="en-US" dirty="0"/>
              <a:t>The Economist</a:t>
            </a:r>
          </a:p>
          <a:p>
            <a:r>
              <a:rPr lang="en-US" dirty="0"/>
              <a:t>The Indicator from Planet Money</a:t>
            </a:r>
          </a:p>
          <a:p>
            <a:r>
              <a:rPr lang="en-US" dirty="0"/>
              <a:t>Wall Street Journal, New York Times, NPR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C6B698-5193-4EC5-99C5-DB9B8D794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650" y="441060"/>
            <a:ext cx="7370700" cy="857400"/>
          </a:xfrm>
        </p:spPr>
        <p:txBody>
          <a:bodyPr/>
          <a:lstStyle/>
          <a:p>
            <a:r>
              <a:rPr lang="en-US" dirty="0"/>
              <a:t>Daily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025A5-C481-4CA1-8B9F-41C09C69B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6190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86650" y="1120140"/>
            <a:ext cx="5148390" cy="38055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WBEZ Chicago and Becker Friedman Institute</a:t>
            </a:r>
          </a:p>
          <a:p>
            <a:pPr marL="342900" indent="-342900"/>
            <a:r>
              <a:rPr lang="en-US" dirty="0"/>
              <a:t>Hosts talk with economists from University of Chicago and other economics experts about current events and how they relate to the economic pie</a:t>
            </a:r>
          </a:p>
          <a:p>
            <a:pPr marL="342900" indent="-342900"/>
            <a:r>
              <a:rPr lang="en-US" dirty="0"/>
              <a:t>20-minute episodes</a:t>
            </a:r>
          </a:p>
          <a:p>
            <a:pPr marL="800100" lvl="1" indent="-342900"/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 The Pie</a:t>
            </a:r>
            <a:endParaRPr sz="3200"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2050" name="Picture 2" descr="The Pie : NPR">
            <a:extLst>
              <a:ext uri="{FF2B5EF4-FFF2-40B4-BE49-F238E27FC236}">
                <a16:creationId xmlns:a16="http://schemas.microsoft.com/office/drawing/2014/main" id="{5DD019F1-E44E-44E7-922B-25A66689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868" y="1527810"/>
            <a:ext cx="2244090" cy="224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886650" y="1241460"/>
            <a:ext cx="7370700" cy="3659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Episode highlight</a:t>
            </a:r>
          </a:p>
          <a:p>
            <a:pPr marL="800100" lvl="1" indent="-342900"/>
            <a:r>
              <a:rPr lang="en-US" dirty="0"/>
              <a:t>“The Surprising Results of Pandemic Unemployment Benefits”</a:t>
            </a:r>
          </a:p>
          <a:p>
            <a:pPr marL="800100" lvl="1" indent="-342900"/>
            <a:endParaRPr lang="en-US" dirty="0"/>
          </a:p>
          <a:p>
            <a:pPr marL="342900" indent="-342900"/>
            <a:r>
              <a:rPr lang="en-US" dirty="0"/>
              <a:t>National standard 2: Decision Making</a:t>
            </a:r>
          </a:p>
          <a:p>
            <a:pPr marL="342900" indent="-342900"/>
            <a:r>
              <a:rPr lang="en-US" dirty="0"/>
              <a:t>National standard 4: Incentives</a:t>
            </a:r>
          </a:p>
          <a:p>
            <a:pPr marL="342900" indent="-342900"/>
            <a:r>
              <a:rPr lang="en-US" dirty="0"/>
              <a:t>National standard 16: Role of Government</a:t>
            </a:r>
          </a:p>
          <a:p>
            <a:pPr marL="342900" indent="-342900"/>
            <a:r>
              <a:rPr lang="en-US" dirty="0"/>
              <a:t>National standard 19: Unemployment &amp; inflation</a:t>
            </a:r>
          </a:p>
          <a:p>
            <a:pPr marL="800100" lvl="1" indent="-342900"/>
            <a:endParaRPr lang="en-US" dirty="0"/>
          </a:p>
          <a:p>
            <a:pPr marL="800100" lvl="1" indent="-342900"/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1. The Pie</a:t>
            </a:r>
            <a:endParaRPr sz="3200" dirty="0"/>
          </a:p>
        </p:txBody>
      </p:sp>
      <p:sp>
        <p:nvSpPr>
          <p:cNvPr id="252" name="Google Shape;252;p34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8430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86650" y="1096461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-US" dirty="0"/>
              <a:t>Stephen J. Dubner, author of both Freakonomics books, speaks with a variety of guests about real-world economics</a:t>
            </a:r>
          </a:p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endParaRPr dirty="0"/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2. Freakonomics</a:t>
            </a:r>
            <a:endParaRPr sz="3200"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074" name="Picture 2" descr="Freakonomics Radio to release entire ten-year archive for free across all  platforms - Axios">
            <a:extLst>
              <a:ext uri="{FF2B5EF4-FFF2-40B4-BE49-F238E27FC236}">
                <a16:creationId xmlns:a16="http://schemas.microsoft.com/office/drawing/2014/main" id="{225B1D40-0266-4B60-8480-8DF4949B6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2597315"/>
            <a:ext cx="3383280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886650" y="1287593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600"/>
              </a:spcBef>
              <a:spcAft>
                <a:spcPts val="0"/>
              </a:spcAft>
              <a:buSzPts val="2300"/>
              <a:buChar char="◆"/>
            </a:pPr>
            <a:r>
              <a:rPr lang="en-US" dirty="0"/>
              <a:t>Episode Highlight</a:t>
            </a:r>
          </a:p>
          <a:p>
            <a:pPr lvl="1" indent="-374650">
              <a:spcBef>
                <a:spcPts val="600"/>
              </a:spcBef>
              <a:buSzPts val="2300"/>
            </a:pPr>
            <a:r>
              <a:rPr lang="en-US" dirty="0"/>
              <a:t>“Why Uber Is an Economist’s Dream”</a:t>
            </a:r>
          </a:p>
          <a:p>
            <a:pPr lvl="1" indent="-374650">
              <a:spcBef>
                <a:spcPts val="600"/>
              </a:spcBef>
              <a:buSzPts val="2300"/>
            </a:pPr>
            <a:endParaRPr lang="en-US" dirty="0"/>
          </a:p>
          <a:p>
            <a:pPr marL="342900" indent="-342900"/>
            <a:r>
              <a:rPr lang="en-US" dirty="0"/>
              <a:t>National standard 7: Markets and Prices</a:t>
            </a:r>
          </a:p>
          <a:p>
            <a:pPr marL="342900" indent="-342900"/>
            <a:r>
              <a:rPr lang="en-US" dirty="0"/>
              <a:t>National standard 8: Role of Prices</a:t>
            </a:r>
          </a:p>
          <a:p>
            <a:pPr marL="342900" indent="-342900"/>
            <a:r>
              <a:rPr lang="en-US" dirty="0"/>
              <a:t>National standard 9: Competition and Market Structure</a:t>
            </a:r>
          </a:p>
        </p:txBody>
      </p:sp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2. Freakonomics</a:t>
            </a:r>
            <a:endParaRPr sz="3200" dirty="0"/>
          </a:p>
        </p:txBody>
      </p:sp>
      <p:sp>
        <p:nvSpPr>
          <p:cNvPr id="273" name="Google Shape;273;p37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578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886650" y="1110138"/>
            <a:ext cx="456546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342900">
              <a:buSzPts val="2300"/>
            </a:pPr>
            <a:r>
              <a:rPr lang="en-US" dirty="0"/>
              <a:t>Comes from the New Economics Foundation</a:t>
            </a:r>
          </a:p>
          <a:p>
            <a:pPr marL="425450" indent="-342900">
              <a:buSzPts val="2300"/>
            </a:pPr>
            <a:r>
              <a:rPr lang="en-US" dirty="0"/>
              <a:t>Discuss the economic forces shaping our world</a:t>
            </a:r>
          </a:p>
          <a:p>
            <a:pPr marL="425450" indent="-342900">
              <a:buSzPts val="2300"/>
            </a:pPr>
            <a:r>
              <a:rPr lang="en-US" dirty="0"/>
              <a:t>30–40-minute episodes on average</a:t>
            </a:r>
            <a:endParaRPr dirty="0"/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3. Weekly Economics Podcast</a:t>
            </a:r>
            <a:endParaRPr sz="3200"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pic>
        <p:nvPicPr>
          <p:cNvPr id="5" name="Picture 2" descr="Weekly Economics Podcast – Podcast – Podtail">
            <a:extLst>
              <a:ext uri="{FF2B5EF4-FFF2-40B4-BE49-F238E27FC236}">
                <a16:creationId xmlns:a16="http://schemas.microsoft.com/office/drawing/2014/main" id="{5CD18A72-408B-4301-9967-3D2B5AFDB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955" y="1110138"/>
            <a:ext cx="2923223" cy="29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886650" y="1266525"/>
            <a:ext cx="7370700" cy="3659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25450" indent="-342900">
              <a:buSzPts val="2300"/>
            </a:pPr>
            <a:r>
              <a:rPr lang="en-US" dirty="0"/>
              <a:t>Episode highlight</a:t>
            </a:r>
          </a:p>
          <a:p>
            <a:pPr marL="882650" lvl="1" indent="-342900">
              <a:buSzPts val="2300"/>
            </a:pPr>
            <a:r>
              <a:rPr lang="en-US" dirty="0"/>
              <a:t>“The Rise of the Data Oligarchs”</a:t>
            </a:r>
          </a:p>
          <a:p>
            <a:pPr marL="882650" lvl="1" indent="-342900">
              <a:buSzPts val="2300"/>
            </a:pPr>
            <a:endParaRPr lang="en-US" dirty="0"/>
          </a:p>
          <a:p>
            <a:pPr marL="425450" indent="-342900">
              <a:buSzPts val="2300"/>
            </a:pPr>
            <a:r>
              <a:rPr lang="en-US" dirty="0"/>
              <a:t>National standards 9: Competition and Market Structure</a:t>
            </a:r>
          </a:p>
          <a:p>
            <a:pPr marL="425450" indent="-342900">
              <a:buSzPts val="2300"/>
            </a:pPr>
            <a:r>
              <a:rPr lang="en-US" dirty="0"/>
              <a:t>National standard 10: Institutions</a:t>
            </a:r>
          </a:p>
          <a:p>
            <a:pPr marL="425450" indent="-342900">
              <a:buSzPts val="2300"/>
            </a:pPr>
            <a:r>
              <a:rPr lang="en-US" dirty="0"/>
              <a:t>National standard 16: Role of Government and Market Failure</a:t>
            </a:r>
          </a:p>
        </p:txBody>
      </p:sp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3. Weekly Economics Podcast</a:t>
            </a:r>
            <a:endParaRPr sz="3200" dirty="0"/>
          </a:p>
        </p:txBody>
      </p:sp>
      <p:sp>
        <p:nvSpPr>
          <p:cNvPr id="259" name="Google Shape;259;p3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5752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86650" y="1106918"/>
            <a:ext cx="439401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NPR podcast explaining the economy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20- 30-minute episodes on average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4. Planet Money</a:t>
            </a:r>
            <a:endParaRPr sz="3200"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pic>
        <p:nvPicPr>
          <p:cNvPr id="5122" name="Picture 2" descr="Planet Money : NPR">
            <a:extLst>
              <a:ext uri="{FF2B5EF4-FFF2-40B4-BE49-F238E27FC236}">
                <a16:creationId xmlns:a16="http://schemas.microsoft.com/office/drawing/2014/main" id="{DEC9583D-5670-4F84-BBA6-9F389938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70" y="1280381"/>
            <a:ext cx="2980373" cy="29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Teachers will be able to: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◆"/>
            </a:pPr>
            <a:r>
              <a:rPr lang="en-US" dirty="0"/>
              <a:t>Identify podcasts with economics themed content.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◆"/>
            </a:pPr>
            <a:r>
              <a:rPr lang="en" dirty="0"/>
              <a:t>Design unique learning opportunitites using podcasts in t</a:t>
            </a:r>
            <a:r>
              <a:rPr lang="en-US" dirty="0"/>
              <a:t>he</a:t>
            </a:r>
            <a:r>
              <a:rPr lang="en" dirty="0"/>
              <a:t> classroom.</a:t>
            </a:r>
            <a:endParaRPr dirty="0"/>
          </a:p>
        </p:txBody>
      </p:sp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Episode highlight</a:t>
            </a:r>
          </a:p>
          <a:p>
            <a:pPr lvl="1" indent="-342900">
              <a:spcBef>
                <a:spcPts val="600"/>
              </a:spcBef>
              <a:buSzPts val="1800"/>
            </a:pPr>
            <a:r>
              <a:rPr lang="en-US" dirty="0"/>
              <a:t>Summer School 1-9</a:t>
            </a:r>
          </a:p>
          <a:p>
            <a:pPr lvl="1" indent="-342900">
              <a:spcBef>
                <a:spcPts val="600"/>
              </a:spcBef>
              <a:buSzPts val="1800"/>
            </a:pPr>
            <a:r>
              <a:rPr lang="en-US" dirty="0"/>
              <a:t>“Economics education you always dreamed of, but never quite got around to.”</a:t>
            </a:r>
          </a:p>
          <a:p>
            <a:pPr lvl="1" indent="-342900">
              <a:spcBef>
                <a:spcPts val="600"/>
              </a:spcBef>
              <a:buSzPts val="1800"/>
            </a:pPr>
            <a:endParaRPr lang="en-US"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r>
              <a:rPr lang="en-US" dirty="0"/>
              <a:t>Standards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◆"/>
            </a:pPr>
            <a:endParaRPr dirty="0"/>
          </a:p>
        </p:txBody>
      </p:sp>
      <p:sp>
        <p:nvSpPr>
          <p:cNvPr id="265" name="Google Shape;265;p3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4. Planet Money</a:t>
            </a:r>
            <a:endParaRPr sz="3200" dirty="0"/>
          </a:p>
        </p:txBody>
      </p:sp>
      <p:sp>
        <p:nvSpPr>
          <p:cNvPr id="266" name="Google Shape;266;p3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315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0"/>
          <p:cNvSpPr txBox="1">
            <a:spLocks noGrp="1"/>
          </p:cNvSpPr>
          <p:nvPr>
            <p:ph type="ctrTitle"/>
          </p:nvPr>
        </p:nvSpPr>
        <p:spPr>
          <a:xfrm>
            <a:off x="1719025" y="1991825"/>
            <a:ext cx="5706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Closing and Questions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</p:txBody>
      </p:sp>
      <p:sp>
        <p:nvSpPr>
          <p:cNvPr id="368" name="Google Shape;368;p5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3"/>
              </a:rPr>
              <a:t>https://www.teachcreatemotivate.com/using-podcasts-in-the-classroom/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4"/>
              </a:rPr>
              <a:t>https://blog.edpuzzle.com/edtech/podcasts-in-the-classroom/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5"/>
              </a:rPr>
              <a:t>https://musicoomph.com/podcast-statistics/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6"/>
              </a:rPr>
              <a:t>https://artsintegration.com/2019/05/31/podcasting-in-the-classroom/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7"/>
              </a:rPr>
              <a:t>https://www.podcastmotor.com/what-separates-a-great-podcast-from-a-mediocre-one/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8"/>
              </a:rPr>
              <a:t>https://learn.g2.com/what-makes-a-good-podcast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9"/>
              </a:rPr>
              <a:t>https://medium.com/@AlexCartaz/what-makes-a-podcast-good-part-1-c2145de5f51f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10"/>
              </a:rPr>
              <a:t>https://bfi.uchicago.edu/podcast/the-pie/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r>
              <a:rPr lang="en-US" sz="800" dirty="0">
                <a:hlinkClick r:id="rId11"/>
              </a:rPr>
              <a:t>https://www.npr.org/2020/07/15/884827691/planet-money-summer-school</a:t>
            </a:r>
            <a:endParaRPr lang="en-US" sz="800" dirty="0"/>
          </a:p>
          <a:p>
            <a:pPr marL="457200" lvl="0" indent="-279400" algn="l" rtl="0">
              <a:spcBef>
                <a:spcPts val="0"/>
              </a:spcBef>
              <a:spcAft>
                <a:spcPts val="0"/>
              </a:spcAft>
              <a:buSzPts val="800"/>
              <a:buChar char="◆"/>
            </a:pPr>
            <a:endParaRPr sz="800" dirty="0"/>
          </a:p>
        </p:txBody>
      </p:sp>
      <p:sp>
        <p:nvSpPr>
          <p:cNvPr id="369" name="Google Shape;369;p5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5558974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 dirty="0"/>
              <a:t>Why should I use podcasts in the classroom?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" sz="2000" dirty="0"/>
              <a:t>How </a:t>
            </a:r>
            <a:r>
              <a:rPr lang="en-US" sz="2000" dirty="0"/>
              <a:t>to tell a “good” podcast from a “bad” podcast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-US" sz="2000" dirty="0"/>
              <a:t>How to use podcasts in the classroom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◆"/>
            </a:pPr>
            <a:r>
              <a:rPr lang="en-US" sz="2000" dirty="0"/>
              <a:t>Economics podcasts to explore</a:t>
            </a:r>
          </a:p>
          <a:p>
            <a:pPr lvl="1" indent="-355600">
              <a:buSzPts val="2000"/>
            </a:pPr>
            <a:r>
              <a:rPr lang="en-US" sz="2000" dirty="0"/>
              <a:t>Standards</a:t>
            </a:r>
          </a:p>
        </p:txBody>
      </p:sp>
      <p:sp>
        <p:nvSpPr>
          <p:cNvPr id="127" name="Google Shape;127;p16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8" name="Google Shape;128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What kind of podcasts do you already listen to?</a:t>
            </a:r>
            <a:endParaRPr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How NCCEE has used podcasts</a:t>
            </a:r>
            <a:endParaRPr sz="3800" dirty="0"/>
          </a:p>
        </p:txBody>
      </p:sp>
    </p:spTree>
    <p:extLst>
      <p:ext uri="{BB962C8B-B14F-4D97-AF65-F5344CB8AC3E}">
        <p14:creationId xmlns:p14="http://schemas.microsoft.com/office/powerpoint/2010/main" val="112499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/>
          </p:nvPr>
        </p:nvSpPr>
        <p:spPr>
          <a:xfrm>
            <a:off x="439025" y="1991825"/>
            <a:ext cx="849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Why should I use podcasts in the classroom?</a:t>
            </a:r>
            <a:endParaRPr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Listening Skills 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Active listening skills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Reflective thinking</a:t>
            </a:r>
            <a:endParaRPr dirty="0"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886650" y="409125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should I use podcasts in the classroom?</a:t>
            </a:r>
            <a:endParaRPr dirty="0"/>
          </a:p>
        </p:txBody>
      </p:sp>
      <p:sp>
        <p:nvSpPr>
          <p:cNvPr id="161" name="Google Shape;161;p2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2CB74E-5B56-45FA-A045-3055CB52B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</a:rPr>
              <a:t>Variety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Current statistics show there are more than 1 million active podcasts and more than 30 million podcast episodes</a:t>
            </a:r>
          </a:p>
          <a:p>
            <a:pPr marL="342900" indent="-342900"/>
            <a:r>
              <a:rPr lang="en-US" dirty="0">
                <a:solidFill>
                  <a:schemeClr val="hlink"/>
                </a:solidFill>
              </a:rPr>
              <a:t>Students learn differently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F2FCCC-042D-47C2-9F23-55C16831C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Why should I use podcasts in the classroom?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C420A-9C7F-426C-B6AA-6A4C83BC43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6080441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4C52"/>
      </a:dk1>
      <a:lt1>
        <a:srgbClr val="FFFFFF"/>
      </a:lt1>
      <a:dk2>
        <a:srgbClr val="788788"/>
      </a:dk2>
      <a:lt2>
        <a:srgbClr val="D7EEEC"/>
      </a:lt2>
      <a:accent1>
        <a:srgbClr val="004C52"/>
      </a:accent1>
      <a:accent2>
        <a:srgbClr val="00AE9D"/>
      </a:accent2>
      <a:accent3>
        <a:srgbClr val="4BD3B0"/>
      </a:accent3>
      <a:accent4>
        <a:srgbClr val="68DD6B"/>
      </a:accent4>
      <a:accent5>
        <a:srgbClr val="ABE33F"/>
      </a:accent5>
      <a:accent6>
        <a:srgbClr val="DBEEA6"/>
      </a:accent6>
      <a:hlink>
        <a:srgbClr val="004C5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2" ma:contentTypeDescription="Create a new document." ma:contentTypeScope="" ma:versionID="74f415700e677f67570d1265c4de6c02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60f53a838a094153ce095486d560252d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A381AD-0451-4BA1-AB6D-03F39BEF3A16}"/>
</file>

<file path=customXml/itemProps2.xml><?xml version="1.0" encoding="utf-8"?>
<ds:datastoreItem xmlns:ds="http://schemas.openxmlformats.org/officeDocument/2006/customXml" ds:itemID="{57ED4790-0AF0-43D1-8708-E2ECD353389A}"/>
</file>

<file path=customXml/itemProps3.xml><?xml version="1.0" encoding="utf-8"?>
<ds:datastoreItem xmlns:ds="http://schemas.openxmlformats.org/officeDocument/2006/customXml" ds:itemID="{6C5C5BEC-E7F7-4214-8173-256F94087BCA}"/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760</Words>
  <Application>Microsoft Office PowerPoint</Application>
  <PresentationFormat>On-screen Show (16:9)</PresentationFormat>
  <Paragraphs>149</Paragraphs>
  <Slides>32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Raleway</vt:lpstr>
      <vt:lpstr>Arial</vt:lpstr>
      <vt:lpstr>Karla</vt:lpstr>
      <vt:lpstr>Escalus template</vt:lpstr>
      <vt:lpstr>NCCEE  Presents: “Using Podcasts to Teach Economics” Stephanie Cales stephanie.cales@nccee.org</vt:lpstr>
      <vt:lpstr>NCCEE  Who We Are</vt:lpstr>
      <vt:lpstr>Objectives</vt:lpstr>
      <vt:lpstr>Agenda</vt:lpstr>
      <vt:lpstr>What kind of podcasts do you already listen to?</vt:lpstr>
      <vt:lpstr>How NCCEE has used podcasts</vt:lpstr>
      <vt:lpstr>Why should I use podcasts in the classroom?</vt:lpstr>
      <vt:lpstr>Why should I use podcasts in the classroom?</vt:lpstr>
      <vt:lpstr>Why should I use podcasts in the classroom?</vt:lpstr>
      <vt:lpstr>Why should I use podcasts in the classroom?</vt:lpstr>
      <vt:lpstr>Why should I use podcasts in the classroom?</vt:lpstr>
      <vt:lpstr>How to tell a “good” podcast from a “bad” podcast</vt:lpstr>
      <vt:lpstr>“Good” vs “bad” podcast</vt:lpstr>
      <vt:lpstr>“Good” vs “bad” podcast</vt:lpstr>
      <vt:lpstr>“Good” vs “bad” podcast</vt:lpstr>
      <vt:lpstr>“Good” vs “bad” podcast</vt:lpstr>
      <vt:lpstr>How to use podcasts in the classroom</vt:lpstr>
      <vt:lpstr>How to use podcasts in the classroom</vt:lpstr>
      <vt:lpstr>How to use podcasts in the classroom</vt:lpstr>
      <vt:lpstr>Economics podcasts to explore</vt:lpstr>
      <vt:lpstr>How/where to find podcasts</vt:lpstr>
      <vt:lpstr>Daily updates</vt:lpstr>
      <vt:lpstr>1. The Pie</vt:lpstr>
      <vt:lpstr>1. The Pie</vt:lpstr>
      <vt:lpstr>2. Freakonomics</vt:lpstr>
      <vt:lpstr>2. Freakonomics</vt:lpstr>
      <vt:lpstr>3. Weekly Economics Podcast</vt:lpstr>
      <vt:lpstr>3. Weekly Economics Podcast</vt:lpstr>
      <vt:lpstr>4. Planet Money</vt:lpstr>
      <vt:lpstr>4. Planet Money</vt:lpstr>
      <vt:lpstr>Closing and Questions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NCCEE  Presents “The Growing Number of Women in Finance”</dc:title>
  <dc:creator>Stephanie Cales</dc:creator>
  <cp:lastModifiedBy>Stephanie Cales</cp:lastModifiedBy>
  <cp:revision>31</cp:revision>
  <dcterms:modified xsi:type="dcterms:W3CDTF">2021-04-26T19:16:59Z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