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  <p:sldMasterId id="2147483682" r:id="rId5"/>
    <p:sldMasterId id="2147483683" r:id="rId6"/>
  </p:sldMasterIdLst>
  <p:notesMasterIdLst>
    <p:notesMasterId r:id="rId32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swald" panose="020B0604020202020204" charset="0"/>
      <p:regular r:id="rId37"/>
      <p:bold r:id="rId38"/>
    </p:embeddedFont>
    <p:embeddedFont>
      <p:font typeface="Roboto" panose="020B0604020202020204" charset="0"/>
      <p:regular r:id="rId39"/>
      <p:bold r:id="rId40"/>
      <p:italic r:id="rId41"/>
      <p:boldItalic r:id="rId42"/>
    </p:embeddedFont>
    <p:embeddedFont>
      <p:font typeface="Source Code Pro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5E573E-E373-4950-B044-527A564E772D}" v="3" dt="2021-03-02T19:37:06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090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4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5290348c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5290348c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bb925fe4d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bb925fe4d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5290348c4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a5290348c4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 into Glacier Peak with martharush67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aec054096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aec054096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f5cf38b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f5cf38b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bb925fe4d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bb925fe4d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bb925fe4d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bb925fe4d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aec054096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aec054096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bb925fe4d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bb925fe4d5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bb925fe4d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bb925fe4d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bb925fe4d5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bb925fe4d5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5290348c4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5290348c4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b925fe4d5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bb925fe4d5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aec054096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aec054096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aec054096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aec0540963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bcc4472f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bcc4472f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af5cf38b2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af5cf38b2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5290348c4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a5290348c4_0_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5290348c4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5290348c4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5290348c4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5290348c4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65656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5290348c4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a5290348c4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65656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b925fe4d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bb925fe4d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bb925fe4d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bb925fe4d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bb925fe4d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bb925fe4d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bb925fe4d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bb925fe4d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CEE Layout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rgbClr val="005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rgbClr val="005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rgbClr val="005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Google Shape;67;p16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Google Shape;73;p17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" name="Google Shape;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Google Shape;84;p19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" name="Google Shape;8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075" y="4320350"/>
            <a:ext cx="2009367" cy="7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0" y="4320350"/>
            <a:ext cx="2009326" cy="73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005F86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6" name="Google Shape;96;p21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rgbClr val="005F86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97" name="Google Shape;97;p21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" name="Google Shape;10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075" y="4320350"/>
            <a:ext cx="2009367" cy="73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2280225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" name="Google Shape;10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23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rgbClr val="005F86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08" name="Google Shape;108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" name="Google Shape;11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" name="Google Shape;11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CEE Layout" type="title">
  <p:cSld name="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rgbClr val="005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6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rgbClr val="005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24" name="Google Shape;12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" name="Google Shape;12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rgbClr val="005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" name="Google Shape;13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Google Shape;132;p28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33" name="Google Shape;133;p2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6" name="Google Shape;13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oogle Shape;138;p29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3" name="Google Shape;14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7" name="Google Shape;147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31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50" name="Google Shape;150;p31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3" name="Google Shape;15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7" name="Google Shape;15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075" y="4320350"/>
            <a:ext cx="2009367" cy="7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0" y="4320350"/>
            <a:ext cx="2009326" cy="73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1" name="Google Shape;161;p33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rgbClr val="005F86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62" name="Google Shape;162;p33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6" name="Google Shape;166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075" y="4320350"/>
            <a:ext cx="2009367" cy="7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50" y="4320341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>
            <a:spLocks noGrp="1"/>
          </p:cNvSpPr>
          <p:nvPr>
            <p:ph type="body" idx="1"/>
          </p:nvPr>
        </p:nvSpPr>
        <p:spPr>
          <a:xfrm>
            <a:off x="2280225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1" name="Google Shape;17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Google Shape;173;p35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rgbClr val="005F86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74" name="Google Shape;174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5" name="Google Shape;175;p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7" name="Google Shape;17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0" name="Google Shape;180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rgbClr val="FFFF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h-C6aBkIi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rterzero.com/handboo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startupsim.glacierpeak.io/#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BlrLqsjID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bit.ly/H20chall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startupsim.glacierpeak.io/#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bit.ly/Problem011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bit.ly/3p3XKHo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5OA_5JhMY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cee@umn.edu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cee@umn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7"/>
          <p:cNvSpPr/>
          <p:nvPr/>
        </p:nvSpPr>
        <p:spPr>
          <a:xfrm>
            <a:off x="4572000" y="475"/>
            <a:ext cx="4572000" cy="5143500"/>
          </a:xfrm>
          <a:prstGeom prst="rect">
            <a:avLst/>
          </a:prstGeom>
          <a:solidFill>
            <a:srgbClr val="005F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7"/>
          <p:cNvSpPr txBox="1">
            <a:spLocks noGrp="1"/>
          </p:cNvSpPr>
          <p:nvPr>
            <p:ph type="title"/>
          </p:nvPr>
        </p:nvSpPr>
        <p:spPr>
          <a:xfrm>
            <a:off x="0" y="1078750"/>
            <a:ext cx="45720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F86"/>
                </a:solidFill>
              </a:rPr>
              <a:t>WELCOME </a:t>
            </a:r>
            <a:endParaRPr>
              <a:solidFill>
                <a:srgbClr val="005F8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5F86"/>
              </a:solidFill>
            </a:endParaRPr>
          </a:p>
        </p:txBody>
      </p:sp>
      <p:sp>
        <p:nvSpPr>
          <p:cNvPr id="187" name="Google Shape;187;p3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Housekeeping Items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Please use the chat function to ask questions or to notify moderator of issues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Session will be recorded and emailed to participants following the webinar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Attendance certificates can be accessed following webinar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8" name="Google Shape;188;p37"/>
          <p:cNvSpPr txBox="1">
            <a:spLocks noGrp="1"/>
          </p:cNvSpPr>
          <p:nvPr>
            <p:ph type="subTitle" idx="1"/>
          </p:nvPr>
        </p:nvSpPr>
        <p:spPr>
          <a:xfrm>
            <a:off x="265500" y="3106975"/>
            <a:ext cx="40452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F86"/>
                </a:solidFill>
              </a:rPr>
              <a:t>The webinar will begin shortly</a:t>
            </a:r>
            <a:endParaRPr>
              <a:solidFill>
                <a:srgbClr val="005F8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student-run venture</a:t>
            </a:r>
            <a:endParaRPr/>
          </a:p>
        </p:txBody>
      </p:sp>
      <p:pic>
        <p:nvPicPr>
          <p:cNvPr id="250" name="Google Shape;250;p46" title="EcoSlurp Commercia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4475" y="1209000"/>
            <a:ext cx="5008975" cy="37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256" name="Google Shape;256;p47"/>
          <p:cNvSpPr txBox="1">
            <a:spLocks noGrp="1"/>
          </p:cNvSpPr>
          <p:nvPr>
            <p:ph type="body" idx="1"/>
          </p:nvPr>
        </p:nvSpPr>
        <p:spPr>
          <a:xfrm>
            <a:off x="5100750" y="1346775"/>
            <a:ext cx="38805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Quarter Zero Handbook (*FREE)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Startup Sim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Teen Startup Trainers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47"/>
          <p:cNvSpPr txBox="1"/>
          <p:nvPr/>
        </p:nvSpPr>
        <p:spPr>
          <a:xfrm>
            <a:off x="2144825" y="4325950"/>
            <a:ext cx="426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hlinkClick r:id="rId3"/>
              </a:rPr>
              <a:t>https://www.quarterzero.com/handbook</a:t>
            </a:r>
            <a:r>
              <a:rPr lang="en" dirty="0">
                <a:hlinkClick r:id="rId3"/>
              </a:rPr>
              <a:t>/</a:t>
            </a:r>
            <a:endParaRPr dirty="0"/>
          </a:p>
        </p:txBody>
      </p:sp>
      <p:sp>
        <p:nvSpPr>
          <p:cNvPr id="258" name="Google Shape;258;p47"/>
          <p:cNvSpPr txBox="1"/>
          <p:nvPr/>
        </p:nvSpPr>
        <p:spPr>
          <a:xfrm>
            <a:off x="5737725" y="4685562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hlinkClick r:id="rId4"/>
              </a:rPr>
              <a:t>https://startupsim.glacierpeak.io/#/</a:t>
            </a:r>
            <a:endParaRPr i="1" dirty="0"/>
          </a:p>
        </p:txBody>
      </p:sp>
      <p:pic>
        <p:nvPicPr>
          <p:cNvPr id="259" name="Google Shape;25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9725" y="1030375"/>
            <a:ext cx="2542425" cy="3295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0" name="Google Shape;26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6450" y="2620750"/>
            <a:ext cx="3119674" cy="19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Lean Startup Process</a:t>
            </a:r>
            <a:endParaRPr/>
          </a:p>
        </p:txBody>
      </p:sp>
      <p:pic>
        <p:nvPicPr>
          <p:cNvPr id="266" name="Google Shape;266;p48" descr="Check out the book on Amazon here http://goo.gl/h0tbUa &#10;Adapted from the Intro to 'The Lean Startup' by Eric Ries © 2011. &#10;Used with permission. Made by http://storyboarditsbetter.com" title="Storyboard of The Lean Startup Introduct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86400"/>
            <a:ext cx="4926000" cy="36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Lean Startup for Students</a:t>
            </a:r>
            <a:endParaRPr/>
          </a:p>
        </p:txBody>
      </p:sp>
      <p:sp>
        <p:nvSpPr>
          <p:cNvPr id="272" name="Google Shape;272;p49"/>
          <p:cNvSpPr txBox="1">
            <a:spLocks noGrp="1"/>
          </p:cNvSpPr>
          <p:nvPr>
            <p:ph type="body" idx="1"/>
          </p:nvPr>
        </p:nvSpPr>
        <p:spPr>
          <a:xfrm>
            <a:off x="1586775" y="1302425"/>
            <a:ext cx="23817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Design Thinking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49"/>
          <p:cNvSpPr txBox="1">
            <a:spLocks noGrp="1"/>
          </p:cNvSpPr>
          <p:nvPr>
            <p:ph type="body" idx="1"/>
          </p:nvPr>
        </p:nvSpPr>
        <p:spPr>
          <a:xfrm>
            <a:off x="2344675" y="2494088"/>
            <a:ext cx="3049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Problem Discovery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49"/>
          <p:cNvSpPr txBox="1">
            <a:spLocks noGrp="1"/>
          </p:cNvSpPr>
          <p:nvPr>
            <p:ph type="body" idx="1"/>
          </p:nvPr>
        </p:nvSpPr>
        <p:spPr>
          <a:xfrm>
            <a:off x="3590375" y="3688550"/>
            <a:ext cx="3049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Customer Interviews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49"/>
          <p:cNvSpPr txBox="1">
            <a:spLocks noGrp="1"/>
          </p:cNvSpPr>
          <p:nvPr>
            <p:ph type="body" idx="1"/>
          </p:nvPr>
        </p:nvSpPr>
        <p:spPr>
          <a:xfrm>
            <a:off x="1195975" y="1039200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1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49"/>
          <p:cNvSpPr txBox="1">
            <a:spLocks noGrp="1"/>
          </p:cNvSpPr>
          <p:nvPr>
            <p:ph type="body" idx="1"/>
          </p:nvPr>
        </p:nvSpPr>
        <p:spPr>
          <a:xfrm>
            <a:off x="1977425" y="2245850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2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49"/>
          <p:cNvSpPr txBox="1">
            <a:spLocks noGrp="1"/>
          </p:cNvSpPr>
          <p:nvPr>
            <p:ph type="body" idx="1"/>
          </p:nvPr>
        </p:nvSpPr>
        <p:spPr>
          <a:xfrm>
            <a:off x="3220700" y="3379575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3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575" y="235725"/>
            <a:ext cx="2789450" cy="206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9" name="Google Shape;27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4275" y="890000"/>
            <a:ext cx="1843200" cy="17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2400" y="2494100"/>
            <a:ext cx="140970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Lean Startup for Students</a:t>
            </a:r>
            <a:endParaRPr/>
          </a:p>
        </p:txBody>
      </p:sp>
      <p:sp>
        <p:nvSpPr>
          <p:cNvPr id="286" name="Google Shape;286;p50"/>
          <p:cNvSpPr txBox="1">
            <a:spLocks noGrp="1"/>
          </p:cNvSpPr>
          <p:nvPr>
            <p:ph type="body" idx="1"/>
          </p:nvPr>
        </p:nvSpPr>
        <p:spPr>
          <a:xfrm>
            <a:off x="1586775" y="1302425"/>
            <a:ext cx="23817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Team Building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0"/>
          <p:cNvSpPr txBox="1">
            <a:spLocks noGrp="1"/>
          </p:cNvSpPr>
          <p:nvPr>
            <p:ph type="body" idx="1"/>
          </p:nvPr>
        </p:nvSpPr>
        <p:spPr>
          <a:xfrm>
            <a:off x="2344675" y="2494088"/>
            <a:ext cx="3049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Solution Ideation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0"/>
          <p:cNvSpPr txBox="1">
            <a:spLocks noGrp="1"/>
          </p:cNvSpPr>
          <p:nvPr>
            <p:ph type="body" idx="1"/>
          </p:nvPr>
        </p:nvSpPr>
        <p:spPr>
          <a:xfrm>
            <a:off x="3590375" y="3688550"/>
            <a:ext cx="3049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Market Testing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50"/>
          <p:cNvSpPr txBox="1">
            <a:spLocks noGrp="1"/>
          </p:cNvSpPr>
          <p:nvPr>
            <p:ph type="body" idx="1"/>
          </p:nvPr>
        </p:nvSpPr>
        <p:spPr>
          <a:xfrm>
            <a:off x="1195975" y="1039200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alibri"/>
                <a:ea typeface="Calibri"/>
                <a:cs typeface="Calibri"/>
                <a:sym typeface="Calibri"/>
              </a:rPr>
              <a:t>4</a:t>
            </a:r>
            <a:endParaRPr sz="4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50"/>
          <p:cNvSpPr txBox="1">
            <a:spLocks noGrp="1"/>
          </p:cNvSpPr>
          <p:nvPr>
            <p:ph type="body" idx="1"/>
          </p:nvPr>
        </p:nvSpPr>
        <p:spPr>
          <a:xfrm>
            <a:off x="1977425" y="2245850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5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50"/>
          <p:cNvSpPr txBox="1">
            <a:spLocks noGrp="1"/>
          </p:cNvSpPr>
          <p:nvPr>
            <p:ph type="body" idx="1"/>
          </p:nvPr>
        </p:nvSpPr>
        <p:spPr>
          <a:xfrm>
            <a:off x="3220700" y="3379575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6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4634" y="504600"/>
            <a:ext cx="1885241" cy="2067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3" name="Google Shape;29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825" y="0"/>
            <a:ext cx="1885250" cy="3371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4" name="Google Shape;29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8050" y="3524238"/>
            <a:ext cx="215265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Lean Startup for Students</a:t>
            </a:r>
            <a:endParaRPr/>
          </a:p>
        </p:txBody>
      </p:sp>
      <p:sp>
        <p:nvSpPr>
          <p:cNvPr id="300" name="Google Shape;300;p51"/>
          <p:cNvSpPr txBox="1">
            <a:spLocks noGrp="1"/>
          </p:cNvSpPr>
          <p:nvPr>
            <p:ph type="body" idx="1"/>
          </p:nvPr>
        </p:nvSpPr>
        <p:spPr>
          <a:xfrm>
            <a:off x="1586775" y="1302425"/>
            <a:ext cx="23817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Sales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51"/>
          <p:cNvSpPr txBox="1">
            <a:spLocks noGrp="1"/>
          </p:cNvSpPr>
          <p:nvPr>
            <p:ph type="body" idx="1"/>
          </p:nvPr>
        </p:nvSpPr>
        <p:spPr>
          <a:xfrm>
            <a:off x="2344675" y="2494088"/>
            <a:ext cx="3049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Business Plan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51"/>
          <p:cNvSpPr txBox="1">
            <a:spLocks noGrp="1"/>
          </p:cNvSpPr>
          <p:nvPr>
            <p:ph type="body" idx="1"/>
          </p:nvPr>
        </p:nvSpPr>
        <p:spPr>
          <a:xfrm>
            <a:off x="3590375" y="3688550"/>
            <a:ext cx="3049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Pitch Presentation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51"/>
          <p:cNvSpPr txBox="1">
            <a:spLocks noGrp="1"/>
          </p:cNvSpPr>
          <p:nvPr>
            <p:ph type="body" idx="1"/>
          </p:nvPr>
        </p:nvSpPr>
        <p:spPr>
          <a:xfrm>
            <a:off x="1195975" y="1039200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7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51"/>
          <p:cNvSpPr txBox="1">
            <a:spLocks noGrp="1"/>
          </p:cNvSpPr>
          <p:nvPr>
            <p:ph type="body" idx="1"/>
          </p:nvPr>
        </p:nvSpPr>
        <p:spPr>
          <a:xfrm>
            <a:off x="1977425" y="2245850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8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51"/>
          <p:cNvSpPr txBox="1">
            <a:spLocks noGrp="1"/>
          </p:cNvSpPr>
          <p:nvPr>
            <p:ph type="body" idx="1"/>
          </p:nvPr>
        </p:nvSpPr>
        <p:spPr>
          <a:xfrm>
            <a:off x="3220700" y="3379575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9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2275" y="445775"/>
            <a:ext cx="1559725" cy="18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0275" y="3379575"/>
            <a:ext cx="2725325" cy="15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400" y="1196125"/>
            <a:ext cx="2327428" cy="1968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Design Thinking &amp; Design Challenges</a:t>
            </a:r>
            <a:endParaRPr dirty="0"/>
          </a:p>
        </p:txBody>
      </p:sp>
      <p:sp>
        <p:nvSpPr>
          <p:cNvPr id="314" name="Google Shape;314;p52"/>
          <p:cNvSpPr txBox="1"/>
          <p:nvPr/>
        </p:nvSpPr>
        <p:spPr>
          <a:xfrm>
            <a:off x="3396000" y="3887675"/>
            <a:ext cx="53388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Use in small groups/breakout rooms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Lots of options/resources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Handbook, pp. 22-24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000" y="1346675"/>
            <a:ext cx="2255425" cy="28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2"/>
          <p:cNvPicPr preferRelativeResize="0"/>
          <p:nvPr/>
        </p:nvPicPr>
        <p:blipFill rotWithShape="1">
          <a:blip r:embed="rId4">
            <a:alphaModFix/>
          </a:blip>
          <a:srcRect t="17911"/>
          <a:stretch/>
        </p:blipFill>
        <p:spPr>
          <a:xfrm>
            <a:off x="3831450" y="1238000"/>
            <a:ext cx="3045223" cy="254721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2"/>
          <p:cNvSpPr txBox="1"/>
          <p:nvPr/>
        </p:nvSpPr>
        <p:spPr>
          <a:xfrm>
            <a:off x="6876675" y="1238000"/>
            <a:ext cx="195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hlink"/>
                </a:solidFill>
                <a:hlinkClick r:id="rId5"/>
              </a:rPr>
              <a:t>http://bit.ly/H20chall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Discovery</a:t>
            </a:r>
            <a:endParaRPr/>
          </a:p>
        </p:txBody>
      </p:sp>
      <p:sp>
        <p:nvSpPr>
          <p:cNvPr id="323" name="Google Shape;323;p53"/>
          <p:cNvSpPr txBox="1"/>
          <p:nvPr/>
        </p:nvSpPr>
        <p:spPr>
          <a:xfrm>
            <a:off x="6198875" y="2138850"/>
            <a:ext cx="2802300" cy="18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Practice problem discovery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Also works through the entire process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What problems do we find?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4375" y="1106000"/>
            <a:ext cx="4291076" cy="26611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3"/>
          <p:cNvSpPr txBox="1"/>
          <p:nvPr/>
        </p:nvSpPr>
        <p:spPr>
          <a:xfrm>
            <a:off x="6144000" y="1106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hlinkClick r:id="rId4"/>
              </a:rPr>
              <a:t>https://startupsim.glacierpeak.io/#/</a:t>
            </a:r>
            <a:endParaRPr i="1" dirty="0"/>
          </a:p>
        </p:txBody>
      </p:sp>
      <p:sp>
        <p:nvSpPr>
          <p:cNvPr id="326" name="Google Shape;326;p53"/>
          <p:cNvSpPr txBox="1"/>
          <p:nvPr/>
        </p:nvSpPr>
        <p:spPr>
          <a:xfrm>
            <a:off x="6380850" y="1506200"/>
            <a:ext cx="13464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solidFill>
                  <a:srgbClr val="FFFFFF"/>
                </a:solidFill>
                <a:highlight>
                  <a:srgbClr val="323239"/>
                </a:highlight>
                <a:latin typeface="Roboto"/>
                <a:ea typeface="Roboto"/>
                <a:cs typeface="Roboto"/>
                <a:sym typeface="Roboto"/>
              </a:rPr>
              <a:t>SG1-499</a:t>
            </a:r>
            <a:endParaRPr sz="19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Discovery</a:t>
            </a:r>
            <a:endParaRPr/>
          </a:p>
        </p:txBody>
      </p:sp>
      <p:sp>
        <p:nvSpPr>
          <p:cNvPr id="332" name="Google Shape;332;p54"/>
          <p:cNvSpPr txBox="1"/>
          <p:nvPr/>
        </p:nvSpPr>
        <p:spPr>
          <a:xfrm>
            <a:off x="533425" y="3491650"/>
            <a:ext cx="5264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Pp 28-31 of the handbook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54"/>
          <p:cNvSpPr txBox="1">
            <a:spLocks noGrp="1"/>
          </p:cNvSpPr>
          <p:nvPr>
            <p:ph type="body" idx="1"/>
          </p:nvPr>
        </p:nvSpPr>
        <p:spPr>
          <a:xfrm>
            <a:off x="677900" y="1416400"/>
            <a:ext cx="5119500" cy="20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Strategies:</a:t>
            </a:r>
            <a:endParaRPr sz="2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#1 Keep a list</a:t>
            </a:r>
            <a:endParaRPr sz="2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#2 Listen to (and observe) other people</a:t>
            </a:r>
            <a:endParaRPr sz="2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#3 Interview other people</a:t>
            </a:r>
            <a:endParaRPr sz="2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#4 Narrow the list</a:t>
            </a:r>
            <a:endParaRPr sz="2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Discovery</a:t>
            </a:r>
            <a:endParaRPr/>
          </a:p>
        </p:txBody>
      </p:sp>
      <p:pic>
        <p:nvPicPr>
          <p:cNvPr id="339" name="Google Shape;33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400" y="1106000"/>
            <a:ext cx="5445600" cy="36008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0" name="Google Shape;340;p55"/>
          <p:cNvSpPr txBox="1"/>
          <p:nvPr/>
        </p:nvSpPr>
        <p:spPr>
          <a:xfrm>
            <a:off x="216000" y="1538850"/>
            <a:ext cx="3152842" cy="2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Post ideas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Ask questions/discuss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Dot voting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Problem Validation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http://bit.ly/Problem0111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8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Teach Entrepreneurship Online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Curriculum Written By: Martha Rush</a:t>
            </a:r>
            <a:endParaRPr sz="3200"/>
          </a:p>
        </p:txBody>
      </p:sp>
      <p:sp>
        <p:nvSpPr>
          <p:cNvPr id="194" name="Google Shape;194;p38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Webinar: March 3, 2021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Interviews</a:t>
            </a:r>
            <a:endParaRPr/>
          </a:p>
        </p:txBody>
      </p:sp>
      <p:sp>
        <p:nvSpPr>
          <p:cNvPr id="346" name="Google Shape;346;p56"/>
          <p:cNvSpPr txBox="1"/>
          <p:nvPr/>
        </p:nvSpPr>
        <p:spPr>
          <a:xfrm>
            <a:off x="564000" y="1511675"/>
            <a:ext cx="4008000" cy="15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Develop interview questions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Create a customer profile -- so you interview the right people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Handbook, pp. 37-43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5009" y="921200"/>
            <a:ext cx="4564611" cy="3971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students have identified</a:t>
            </a:r>
            <a:endParaRPr/>
          </a:p>
        </p:txBody>
      </p:sp>
      <p:sp>
        <p:nvSpPr>
          <p:cNvPr id="353" name="Google Shape;353;p57"/>
          <p:cNvSpPr txBox="1"/>
          <p:nvPr/>
        </p:nvSpPr>
        <p:spPr>
          <a:xfrm>
            <a:off x="742675" y="1463250"/>
            <a:ext cx="6518100" cy="26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Plastic waste</a:t>
            </a: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Food waste</a:t>
            </a: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Communication problems</a:t>
            </a: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Procrastination</a:t>
            </a: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Laziness</a:t>
            </a: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Challenge of drawing diagrams with online notes</a:t>
            </a: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57"/>
          <p:cNvPicPr preferRelativeResize="0"/>
          <p:nvPr/>
        </p:nvPicPr>
        <p:blipFill rotWithShape="1">
          <a:blip r:embed="rId3">
            <a:alphaModFix/>
          </a:blip>
          <a:srcRect l="32125" t="16382" r="47333" b="27797"/>
          <a:stretch/>
        </p:blipFill>
        <p:spPr>
          <a:xfrm>
            <a:off x="7382700" y="2028575"/>
            <a:ext cx="1585172" cy="287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7"/>
          <p:cNvPicPr preferRelativeResize="0"/>
          <p:nvPr/>
        </p:nvPicPr>
        <p:blipFill rotWithShape="1">
          <a:blip r:embed="rId4">
            <a:alphaModFix/>
          </a:blip>
          <a:srcRect b="58621"/>
          <a:stretch/>
        </p:blipFill>
        <p:spPr>
          <a:xfrm>
            <a:off x="4091851" y="3558325"/>
            <a:ext cx="3168924" cy="13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7375" y="372505"/>
            <a:ext cx="2828475" cy="2001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they need to go to market?</a:t>
            </a:r>
            <a:endParaRPr/>
          </a:p>
        </p:txBody>
      </p:sp>
      <p:sp>
        <p:nvSpPr>
          <p:cNvPr id="362" name="Google Shape;362;p58"/>
          <p:cNvSpPr txBox="1"/>
          <p:nvPr/>
        </p:nvSpPr>
        <p:spPr>
          <a:xfrm>
            <a:off x="4114800" y="1106000"/>
            <a:ext cx="4848600" cy="3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The real experience is where the learning happens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Do customers really want your product?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Will they pay for it?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How can you get it made?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How can you get it from production to customers?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Is it scale-able?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Is your product unique in the market?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075" y="1373325"/>
            <a:ext cx="2416925" cy="290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64" name="Google Shape;364;p58"/>
          <p:cNvSpPr txBox="1"/>
          <p:nvPr/>
        </p:nvSpPr>
        <p:spPr>
          <a:xfrm>
            <a:off x="2438725" y="4463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http://bit.ly/3p3XKHo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Pitch Example</a:t>
            </a:r>
            <a:endParaRPr/>
          </a:p>
        </p:txBody>
      </p:sp>
      <p:pic>
        <p:nvPicPr>
          <p:cNvPr id="370" name="Google Shape;370;p59" title="Meiyu pitch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193" y="993705"/>
            <a:ext cx="5139824" cy="38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Questions?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1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381" name="Google Shape;381;p61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Martha Rush | Martha.Rush@moundsviewschools.org</a:t>
            </a:r>
            <a:endParaRPr sz="3300"/>
          </a:p>
        </p:txBody>
      </p:sp>
      <p:sp>
        <p:nvSpPr>
          <p:cNvPr id="382" name="Google Shape;382;p61"/>
          <p:cNvSpPr txBox="1">
            <a:spLocks noGrp="1"/>
          </p:cNvSpPr>
          <p:nvPr>
            <p:ph type="subTitle" idx="1"/>
          </p:nvPr>
        </p:nvSpPr>
        <p:spPr>
          <a:xfrm>
            <a:off x="5081150" y="4556275"/>
            <a:ext cx="47004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mcee.umn.edu |</a:t>
            </a:r>
            <a:r>
              <a:rPr lang="en"/>
              <a:t>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mcee@umn.edu</a:t>
            </a:r>
            <a:r>
              <a:rPr lang="en" sz="1400"/>
              <a:t> | 612.625.3727</a:t>
            </a:r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MINNESOTA COUNCIL ON ECONOMIC EDUCATION (MCEE)</a:t>
            </a:r>
            <a:endParaRPr/>
          </a:p>
        </p:txBody>
      </p:sp>
      <p:sp>
        <p:nvSpPr>
          <p:cNvPr id="200" name="Google Shape;200;p3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461200" cy="28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76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005F86"/>
                </a:solidFill>
              </a:rPr>
              <a:t>Our Vision</a:t>
            </a:r>
            <a:endParaRPr sz="2700" b="1">
              <a:solidFill>
                <a:srgbClr val="005F86"/>
              </a:solidFill>
            </a:endParaRPr>
          </a:p>
          <a:p>
            <a:pPr marL="76200" marR="76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</a:rPr>
              <a:t>To equip all Minnesotans with the economic and personal financial understanding needed to succeed in today's complex economy.</a:t>
            </a:r>
            <a:endParaRPr sz="1800">
              <a:solidFill>
                <a:srgbClr val="2121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005F86"/>
                </a:solidFill>
              </a:rPr>
              <a:t>Teaching Teachers, Engaging Students, and Reaching Communities</a:t>
            </a:r>
            <a:endParaRPr sz="1600" b="1">
              <a:solidFill>
                <a:srgbClr val="005F86"/>
              </a:solidFill>
            </a:endParaRPr>
          </a:p>
        </p:txBody>
      </p:sp>
      <p:sp>
        <p:nvSpPr>
          <p:cNvPr id="201" name="Google Shape;201;p39"/>
          <p:cNvSpPr txBox="1">
            <a:spLocks noGrp="1"/>
          </p:cNvSpPr>
          <p:nvPr>
            <p:ph type="subTitle" idx="4294967295"/>
          </p:nvPr>
        </p:nvSpPr>
        <p:spPr>
          <a:xfrm>
            <a:off x="3953275" y="4461525"/>
            <a:ext cx="5585700" cy="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mcee.umn.edu</a:t>
            </a:r>
            <a:r>
              <a:rPr lang="en"/>
              <a:t> </a:t>
            </a:r>
            <a:r>
              <a:rPr lang="en" sz="1400"/>
              <a:t>|</a:t>
            </a:r>
            <a:r>
              <a:rPr lang="en"/>
              <a:t> </a:t>
            </a:r>
            <a:r>
              <a:rPr lang="en" sz="14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mcee@umn.edu</a:t>
            </a:r>
            <a:r>
              <a:rPr lang="en"/>
              <a:t> </a:t>
            </a:r>
            <a:r>
              <a:rPr lang="en" sz="1400"/>
              <a:t>|</a:t>
            </a:r>
            <a:r>
              <a:rPr lang="en"/>
              <a:t> </a:t>
            </a:r>
            <a:r>
              <a:rPr lang="en" sz="1400"/>
              <a:t>612.625.3727</a:t>
            </a:r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Instructor Bio</a:t>
            </a:r>
            <a:endParaRPr/>
          </a:p>
        </p:txBody>
      </p:sp>
      <p:sp>
        <p:nvSpPr>
          <p:cNvPr id="207" name="Google Shape;207;p40"/>
          <p:cNvSpPr txBox="1">
            <a:spLocks noGrp="1"/>
          </p:cNvSpPr>
          <p:nvPr>
            <p:ph type="body" idx="1"/>
          </p:nvPr>
        </p:nvSpPr>
        <p:spPr>
          <a:xfrm>
            <a:off x="1279550" y="1613700"/>
            <a:ext cx="3999900" cy="29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208" name="Google Shape;208;p4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Martha Rush teaches AP Micro, AP Macro and AP Psych at Mounds View High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School, where she has taught since 1997.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She has coached six teams to the National Economics Challenge (they have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won twice) and three teams to the National Personal Finance Challenge (no wins!).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In addition to working as an MCEE master teacher, Martha is the lead College Board consultant for AP Microeconomics and serves on the AP Micro Test Development Committee.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She has also contributed to AP Econ textbooks and teacher materials produced by Cengage, McGraw-Hill and Bedford Fellows Worth, and she is currently serving on the Minnesota Social Studies Standards Review Committee.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40"/>
          <p:cNvSpPr txBox="1"/>
          <p:nvPr/>
        </p:nvSpPr>
        <p:spPr>
          <a:xfrm>
            <a:off x="7103275" y="459875"/>
            <a:ext cx="1676700" cy="1570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Picture if you want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10" name="Google Shape;210;p40"/>
          <p:cNvPicPr preferRelativeResize="0"/>
          <p:nvPr/>
        </p:nvPicPr>
        <p:blipFill rotWithShape="1">
          <a:blip r:embed="rId3">
            <a:alphaModFix/>
          </a:blip>
          <a:srcRect b="21758"/>
          <a:stretch/>
        </p:blipFill>
        <p:spPr>
          <a:xfrm>
            <a:off x="6951950" y="76900"/>
            <a:ext cx="1979350" cy="225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Webinar Objectives</a:t>
            </a:r>
            <a:endParaRPr dirty="0"/>
          </a:p>
        </p:txBody>
      </p:sp>
      <p:sp>
        <p:nvSpPr>
          <p:cNvPr id="216" name="Google Shape;216;p41"/>
          <p:cNvSpPr txBox="1">
            <a:spLocks noGrp="1"/>
          </p:cNvSpPr>
          <p:nvPr>
            <p:ph type="body" idx="1"/>
          </p:nvPr>
        </p:nvSpPr>
        <p:spPr>
          <a:xfrm>
            <a:off x="1279550" y="1613700"/>
            <a:ext cx="3999900" cy="29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217" name="Google Shape;217;p4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Introduce you to online resources for teaching/fostering entrepreneurship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Experience entrepreneurship lessons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Encourage you to learn more about teaching entrepreneurship -- online or FTF!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My philosophy for teaching entrepreneurship</a:t>
            </a:r>
            <a:endParaRPr dirty="0"/>
          </a:p>
        </p:txBody>
      </p:sp>
      <p:sp>
        <p:nvSpPr>
          <p:cNvPr id="223" name="Google Shape;223;p4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Students learn more when they become entrepreneurs, when they actually </a:t>
            </a:r>
            <a:r>
              <a:rPr lang="en" sz="1600" b="1" i="1">
                <a:latin typeface="Calibri"/>
                <a:ea typeface="Calibri"/>
                <a:cs typeface="Calibri"/>
                <a:sym typeface="Calibri"/>
              </a:rPr>
              <a:t>identify problems</a:t>
            </a:r>
            <a:r>
              <a:rPr lang="en" sz="1600" i="1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 b="1" i="1">
                <a:latin typeface="Calibri"/>
                <a:ea typeface="Calibri"/>
                <a:cs typeface="Calibri"/>
                <a:sym typeface="Calibri"/>
              </a:rPr>
              <a:t>ideate solutions</a:t>
            </a:r>
            <a:r>
              <a:rPr lang="en" sz="1600" i="1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 b="1" i="1">
                <a:latin typeface="Calibri"/>
                <a:ea typeface="Calibri"/>
                <a:cs typeface="Calibri"/>
                <a:sym typeface="Calibri"/>
              </a:rPr>
              <a:t>talk to customers, pitch to investors</a:t>
            </a:r>
            <a:r>
              <a:rPr lang="en" sz="1600" i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1600" b="1" i="1">
                <a:latin typeface="Calibri"/>
                <a:ea typeface="Calibri"/>
                <a:cs typeface="Calibri"/>
                <a:sym typeface="Calibri"/>
              </a:rPr>
              <a:t>bring products to market</a:t>
            </a:r>
            <a:r>
              <a:rPr lang="en" sz="1600" i="1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This is not a class </a:t>
            </a:r>
            <a:r>
              <a:rPr lang="en" sz="1600" i="1">
                <a:latin typeface="Calibri"/>
                <a:ea typeface="Calibri"/>
                <a:cs typeface="Calibri"/>
                <a:sym typeface="Calibri"/>
              </a:rPr>
              <a:t>“about entrepreneurship”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-- it’s an opportunity </a:t>
            </a: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to experience entrepreneurship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125" y="1309350"/>
            <a:ext cx="4505601" cy="32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this important?</a:t>
            </a:r>
            <a:endParaRPr/>
          </a:p>
        </p:txBody>
      </p:sp>
      <p:sp>
        <p:nvSpPr>
          <p:cNvPr id="230" name="Google Shape;230;p43"/>
          <p:cNvSpPr txBox="1">
            <a:spLocks noGrp="1"/>
          </p:cNvSpPr>
          <p:nvPr>
            <p:ph type="body" idx="1"/>
          </p:nvPr>
        </p:nvSpPr>
        <p:spPr>
          <a:xfrm>
            <a:off x="1705200" y="1150400"/>
            <a:ext cx="64632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“I was very shy, very nervous when I first started. My voice would shake, and I didn’t know what to do with my hands. .. Now I will pitch you anything, and I’m willing to talk to anyone about anything. Becoming more self-confident was one of my biggest successes.”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Amy Helgeson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this important?</a:t>
            </a:r>
            <a:endParaRPr/>
          </a:p>
        </p:txBody>
      </p:sp>
      <p:sp>
        <p:nvSpPr>
          <p:cNvPr id="236" name="Google Shape;236;p44"/>
          <p:cNvSpPr txBox="1">
            <a:spLocks noGrp="1"/>
          </p:cNvSpPr>
          <p:nvPr>
            <p:ph type="body" idx="1"/>
          </p:nvPr>
        </p:nvSpPr>
        <p:spPr>
          <a:xfrm>
            <a:off x="4168450" y="1150400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“I feel like entrepreneurship is the best way to actually make a change or a difference in the world.”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Aryan Sehgal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150" y="1166825"/>
            <a:ext cx="2000250" cy="30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this important?</a:t>
            </a:r>
            <a:endParaRPr/>
          </a:p>
        </p:txBody>
      </p:sp>
      <p:sp>
        <p:nvSpPr>
          <p:cNvPr id="243" name="Google Shape;243;p45"/>
          <p:cNvSpPr txBox="1">
            <a:spLocks noGrp="1"/>
          </p:cNvSpPr>
          <p:nvPr>
            <p:ph type="body" idx="1"/>
          </p:nvPr>
        </p:nvSpPr>
        <p:spPr>
          <a:xfrm>
            <a:off x="4168450" y="1150400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“A lot of times you think entrepreneurship is just for people who are business-minded. But that’s not necessarily true. You need a lot of different skill sets.”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Nandini Avula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150" y="1150400"/>
            <a:ext cx="2514600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9640F7-A4EF-4718-A307-4688DBA345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177F1C-4126-4A96-B25A-26C5CE7363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EBCF08-ACDF-44C3-A954-D2FA7691392F}">
  <ds:schemaRefs>
    <ds:schemaRef ds:uri="http://purl.org/dc/dcmitype/"/>
    <ds:schemaRef ds:uri="9cd82c5b-74c9-4827-94f1-5bf219ae6b20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fa4db11-c700-41fb-b639-f7e6b4e680b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770</Words>
  <Application>Microsoft Office PowerPoint</Application>
  <PresentationFormat>On-screen Show (16:9)</PresentationFormat>
  <Paragraphs>118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Oswald</vt:lpstr>
      <vt:lpstr>Calibri</vt:lpstr>
      <vt:lpstr>Roboto</vt:lpstr>
      <vt:lpstr>Arial</vt:lpstr>
      <vt:lpstr>Source Code Pro</vt:lpstr>
      <vt:lpstr>Simple Light</vt:lpstr>
      <vt:lpstr>Modern Writer</vt:lpstr>
      <vt:lpstr>Modern Writer</vt:lpstr>
      <vt:lpstr>WELCOME  </vt:lpstr>
      <vt:lpstr>How to Teach Entrepreneurship Online Curriculum Written By: Martha Rush</vt:lpstr>
      <vt:lpstr>MINNESOTA COUNCIL ON ECONOMIC EDUCATION (MCEE)</vt:lpstr>
      <vt:lpstr>Instructor Bio</vt:lpstr>
      <vt:lpstr>Webinar Objectives</vt:lpstr>
      <vt:lpstr>My philosophy for teaching entrepreneurship</vt:lpstr>
      <vt:lpstr>Why is this important?</vt:lpstr>
      <vt:lpstr>Why is this important?</vt:lpstr>
      <vt:lpstr>Why is this important?</vt:lpstr>
      <vt:lpstr>A student-run venture</vt:lpstr>
      <vt:lpstr>Resources</vt:lpstr>
      <vt:lpstr>The Lean Startup Process</vt:lpstr>
      <vt:lpstr>Lean Startup for Students</vt:lpstr>
      <vt:lpstr>Lean Startup for Students</vt:lpstr>
      <vt:lpstr>Lean Startup for Students</vt:lpstr>
      <vt:lpstr>Design Thinking &amp; Design Challenges</vt:lpstr>
      <vt:lpstr>Problem Discovery</vt:lpstr>
      <vt:lpstr>Problem Discovery</vt:lpstr>
      <vt:lpstr>Problem Discovery</vt:lpstr>
      <vt:lpstr>Customer Interviews</vt:lpstr>
      <vt:lpstr>Problems students have identified</vt:lpstr>
      <vt:lpstr>Why do they need to go to market?</vt:lpstr>
      <vt:lpstr>Pitch Example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</dc:title>
  <cp:lastModifiedBy>Jarvon Carson</cp:lastModifiedBy>
  <cp:revision>2</cp:revision>
  <dcterms:modified xsi:type="dcterms:W3CDTF">2021-03-02T19:40:07Z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