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4"/>
  </p:sldMasterIdLst>
  <p:notesMasterIdLst>
    <p:notesMasterId r:id="rId1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2BB92F-85CD-4783-AA0F-2ECD373F9AFB}" v="41" dt="2021-02-15T16:29:53.224"/>
  </p1510:revLst>
</p1510:revInfo>
</file>

<file path=ppt/tableStyles.xml><?xml version="1.0" encoding="utf-8"?>
<a:tblStyleLst xmlns:a="http://schemas.openxmlformats.org/drawingml/2006/main" def="{6117D655-7D91-4E63-945C-95DD8B3EB1BF}">
  <a:tblStyle styleId="{6117D655-7D91-4E63-945C-95DD8B3EB1B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2" name="Google Shape;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SLIDES_API40074939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SLIDES_API40074939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24" name="Google Shape;124;SLIDES_API400749394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ba5122a3c4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ba5122a3c4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52" name="Google Shape;752;gba5122a3c4_0_1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SLIDES_API12483897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SLIDES_API12483897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60" name="Google Shape;760;SLIDES_API12483897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ba5122a3c4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ba5122a3c4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67" name="Google Shape;767;gba5122a3c4_0_1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ba5122a3c4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ba5122a3c4_0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73" name="Google Shape;773;gba5122a3c4_0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ba5122a3c4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ba5122a3c4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0" name="Google Shape;780;gba5122a3c4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ba5122a3c4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ba5122a3c4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86" name="Google Shape;786;gba5122a3c4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ba5122a3c4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ba5122a3c4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93" name="Google Shape;793;gba5122a3c4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ba5122a3c4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ba5122a3c4_0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03" name="Google Shape;803;gba5122a3c4_0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a5122a3c4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ba5122a3c4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0" name="Google Shape;810;gba5122a3c4_0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ba5122a3c4_0_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ba5122a3c4_0_1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17" name="Google Shape;817;gba5122a3c4_0_1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caa23186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caa23186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31" name="Google Shape;131;gbcaa23186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ba5122a3c4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ba5122a3c4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25" name="Google Shape;825;gba5122a3c4_0_1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ba5122a3c4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ba5122a3c4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36" name="Google Shape;836;gba5122a3c4_0_1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ba5122a3c4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ba5122a3c4_0_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43" name="Google Shape;843;gba5122a3c4_0_1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a5122a3c4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ba5122a3c4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50" name="Google Shape;850;gba5122a3c4_0_1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ba5122a3c4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ba5122a3c4_0_2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57" name="Google Shape;857;gba5122a3c4_0_2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ba5122a3c4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ba5122a3c4_0_2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64" name="Google Shape;864;gba5122a3c4_0_2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a5122a3c4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a5122a3c4_0_2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70" name="Google Shape;870;gba5122a3c4_0_2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ba5122a3c4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ba5122a3c4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76" name="Google Shape;876;gba5122a3c4_0_2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ba5122a3c4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ba5122a3c4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82" name="Google Shape;882;gba5122a3c4_0_2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ba5122a3c4_0_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ba5122a3c4_0_2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89" name="Google Shape;889;gba5122a3c4_0_2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aa231863_0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aa2318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r>
              <a:rPr lang="en-US" sz="1400"/>
              <a:t>Get kids atttention - mention iPhones</a:t>
            </a:r>
            <a:endParaRPr sz="14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ba5122a3c4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ba5122a3c4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895" name="Google Shape;895;gba5122a3c4_0_2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ba5122a3c4_0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ba5122a3c4_0_2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1" name="Google Shape;901;gba5122a3c4_0_2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bcbe0a7b11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bcbe0a7b11_1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07" name="Google Shape;907;gbcbe0a7b11_1_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ba5122a3c4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ba5122a3c4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14" name="Google Shape;914;gba5122a3c4_0_2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0" name="Google Shape;92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27" name="Google Shape;927;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34" name="Google Shape;93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941" name="Google Shape;94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cf956a93f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cf956a93f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55" name="Google Shape;155;gbcf956a93f_0_3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caa231863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caa23186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SLIDES_API1138430166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SLIDES_API1138430166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70" name="Google Shape;170;SLIDES_API1138430166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caa231863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bcaa23186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rmAutofit/>
          </a:bodyPr>
          <a:lstStyle/>
          <a:p>
            <a:pPr marL="0" lvl="0" indent="0" algn="l" rtl="0">
              <a:spcBef>
                <a:spcPts val="360"/>
              </a:spcBef>
              <a:spcAft>
                <a:spcPts val="0"/>
              </a:spcAft>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bdfbe9090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bdfbe9090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84" name="Google Shape;184;gbdfbe9090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cbe0a7b11_0_1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bcbe0a7b11_0_18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90" name="Google Shape;190;gbcbe0a7b11_0_18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SLIDES_API176150471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SLIDES_API176150471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97" name="Google Shape;197;SLIDES_API176150471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68" name="Google Shape;6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cbe0a7b11_0_18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cbe0a7b11_0_18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04" name="Google Shape;204;gbcbe0a7b11_0_18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cbe0a7b11_0_18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cbe0a7b11_0_18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1" name="Google Shape;211;gbcbe0a7b11_0_18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cbe0a7b11_0_18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cbe0a7b11_0_18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19" name="Google Shape;219;gbcbe0a7b11_0_18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bcbe0a7b11_0_18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bcbe0a7b11_0_18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26" name="Google Shape;226;gbcbe0a7b11_0_18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cbe0a7b11_0_18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cbe0a7b11_0_18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34" name="Google Shape;234;gbcbe0a7b11_0_18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bcbe0a7b11_0_18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bcbe0a7b11_0_18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2" name="Google Shape;242;gbcbe0a7b11_0_18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bcbe0a7b11_0_18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bcbe0a7b11_0_18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49" name="Google Shape;249;gbcbe0a7b11_0_18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bcbe0a7b11_0_18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bcbe0a7b11_0_18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57" name="Google Shape;257;gbcbe0a7b11_0_18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bcbe0a7b11_0_18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bcbe0a7b11_0_18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70" name="Google Shape;270;gbcbe0a7b11_0_18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SLIDES_API158516883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SLIDES_API158516883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78" name="Google Shape;278;SLIDES_API158516883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75" name="Google Shape;7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bcbe0a7b11_0_19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bcbe0a7b11_0_19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85" name="Google Shape;285;gbcbe0a7b11_0_19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bcbe0a7b11_0_19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bcbe0a7b11_0_19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3" name="Google Shape;293;gbcbe0a7b11_0_19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bcbe0a7b11_0_19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bcbe0a7b11_0_19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299" name="Google Shape;299;gbcbe0a7b11_0_19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bcbe0a7b11_0_19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bcbe0a7b11_0_19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05" name="Google Shape;305;gbcbe0a7b11_0_19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bcbe0a7b11_0_19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bcbe0a7b11_0_19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1" name="Google Shape;311;gbcbe0a7b11_0_19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cbe0a7b11_0_1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cbe0a7b11_0_19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17" name="Google Shape;317;gbcbe0a7b11_0_19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bcbe0a7b11_0_1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bcbe0a7b11_0_19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24" name="Google Shape;324;gbcbe0a7b11_0_19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cbe0a7b11_0_19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bcbe0a7b11_0_19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0" name="Google Shape;330;gbcbe0a7b11_0_19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bcbe0a7b11_0_1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bcbe0a7b11_0_19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36" name="Google Shape;336;gbcbe0a7b11_0_19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bcbe0a7b11_0_1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bcbe0a7b11_0_19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2" name="Google Shape;342;gbcbe0a7b11_0_19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i="1"/>
          </a:p>
        </p:txBody>
      </p:sp>
      <p:sp>
        <p:nvSpPr>
          <p:cNvPr id="82" name="Google Shape;8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SLIDES_API91073650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SLIDES_API91073650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48" name="Google Shape;348;SLIDES_API91073650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bcbe0a7b11_0_19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bcbe0a7b11_0_19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55" name="Google Shape;355;gbcbe0a7b11_0_19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cbe0a7b11_0_1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cbe0a7b11_0_19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1" name="Google Shape;361;gbcbe0a7b11_0_19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SLIDES_API96922657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SLIDES_API969226575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67" name="Google Shape;367;SLIDES_API969226575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cbe0a7b11_0_1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cbe0a7b11_0_19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74" name="Google Shape;374;gbcbe0a7b11_0_19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bcbe0a7b11_0_19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bcbe0a7b11_0_19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0" name="Google Shape;380;gbcbe0a7b11_0_19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SLIDES_API147810998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SLIDES_API1478109983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86" name="Google Shape;386;SLIDES_API147810998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bcbe0a7b11_0_19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bcbe0a7b11_0_19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3" name="Google Shape;393;gbcbe0a7b11_0_19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bcbe0a7b11_0_19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bcbe0a7b11_0_19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399" name="Google Shape;399;gbcbe0a7b11_0_19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bcbe0a7b11_0_20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bcbe0a7b11_0_20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05" name="Google Shape;405;gbcbe0a7b11_0_20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bcbe0a7b11_0_20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bcbe0a7b11_0_20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1" name="Google Shape;411;gbcbe0a7b11_0_20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cbe0a7b11_0_20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cbe0a7b11_0_20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17" name="Google Shape;417;gbcbe0a7b11_0_20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bcbe0a7b11_0_2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bcbe0a7b11_0_20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23" name="Google Shape;423;gbcbe0a7b11_0_20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bcbe0a7b11_0_2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bcbe0a7b11_0_20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0" name="Google Shape;430;gbcbe0a7b11_0_20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cbe0a7b11_0_20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bcbe0a7b11_0_20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36" name="Google Shape;436;gbcbe0a7b11_0_20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bcbe0a7b11_0_2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bcbe0a7b11_0_20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46" name="Google Shape;446;gbcbe0a7b11_0_20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bcbe0a7b11_0_20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bcbe0a7b11_0_20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53" name="Google Shape;453;gbcbe0a7b11_0_20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bcbe0a7b11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bcbe0a7b11_1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65" name="Google Shape;465;gbcbe0a7b11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bcbe0a7b11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bcbe0a7b11_1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72" name="Google Shape;472;gbcbe0a7b11_1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bcbe0a7b11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bcbe0a7b11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79" name="Google Shape;479;gbcbe0a7b11_1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6" name="Google Shape;9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cbe0a7b11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cbe0a7b11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86" name="Google Shape;486;gbcbe0a7b11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SLIDES_API88647998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SLIDES_API886479989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2" name="Google Shape;492;SLIDES_API886479989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bcbe0a7b11_1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bcbe0a7b11_1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499" name="Google Shape;499;gbcbe0a7b11_1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SLIDES_API51039977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SLIDES_API510399778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05" name="Google Shape;505;SLIDES_API510399778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bcbe0a7b11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bcbe0a7b11_1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2" name="Google Shape;512;gbcbe0a7b11_1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bcbe0a7b11_1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bcbe0a7b11_1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18" name="Google Shape;518;gbcbe0a7b11_1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cbe0a7b11_1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cbe0a7b11_1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24" name="Google Shape;524;gbcbe0a7b11_1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bcf956a93f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bcf956a93f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0" name="Google Shape;530;gbcf956a93f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bcbe0a7b11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bcbe0a7b11_1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36" name="Google Shape;536;gbcbe0a7b11_1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bcbe0a7b11_1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bcbe0a7b11_1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44" name="Google Shape;544;gbcbe0a7b11_1_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3" name="Google Shape;103;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bcbe0a7b11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bcbe0a7b11_1_1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0" name="Google Shape;550;gbcbe0a7b11_1_1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cbe0a7b11_1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cbe0a7b11_1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56" name="Google Shape;556;gbcbe0a7b11_1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bcbe0a7b11_1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bcbe0a7b11_1_1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62" name="Google Shape;562;gbcbe0a7b11_1_1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bcbe0a7b11_1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bcbe0a7b11_1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0" name="Google Shape;570;gbcbe0a7b11_1_1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bcbe0a7b11_1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bcbe0a7b11_1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77" name="Google Shape;577;gbcbe0a7b11_1_1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bcbe0a7b11_1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bcbe0a7b11_1_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84" name="Google Shape;584;gbcbe0a7b11_1_1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cbe0a7b11_1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cbe0a7b11_1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1" name="Google Shape;591;gbcbe0a7b11_1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a5122a3c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ba5122a3c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597" name="Google Shape;597;gba5122a3c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a5122a3c4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ba5122a3c4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06" name="Google Shape;606;gba5122a3c4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a5122a3c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ba5122a3c4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13" name="Google Shape;613;gba5122a3c4_0_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c9e90de4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bc9e90de4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0" name="Google Shape;110;gbc9e90de4b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ba5122a3c4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ba5122a3c4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0" name="Google Shape;620;gba5122a3c4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ba5122a3c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ba5122a3c4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26" name="Google Shape;626;gba5122a3c4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ba5122a3c4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ba5122a3c4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2" name="Google Shape;632;gba5122a3c4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a5122a3c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ba5122a3c4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38" name="Google Shape;638;gba5122a3c4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bcf956a93f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bcf956a93f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45" name="Google Shape;645;gbcf956a93f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ba5122a3c4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ba5122a3c4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52" name="Google Shape;652;gba5122a3c4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bcf956a93f_0_1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bcf956a93f_0_1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658" name="Google Shape;658;gbcf956a93f_0_1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bcf956a93f_0_8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bcf956a93f_0_8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666" name="Google Shape;666;gbcf956a93f_0_8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ba5122a3c4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ba5122a3c4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74" name="Google Shape;674;gba5122a3c4_0_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ba5122a3c4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ba5122a3c4_0_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80" name="Google Shape;680;gba5122a3c4_0_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c9e90de4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c9e90de4b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117" name="Google Shape;117;gbc9e90de4b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bcf956a93f_0_15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bcf956a93f_0_15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686" name="Google Shape;686;gbcf956a93f_0_15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ba5122a3c4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ba5122a3c4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694" name="Google Shape;694;gba5122a3c4_0_6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bcf956a93f_0_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bcf956a93f_0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00" name="Google Shape;700;gbcf956a93f_0_2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ba5122a3c4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ba5122a3c4_0_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06" name="Google Shape;706;gba5122a3c4_0_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ba5122a3c4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ba5122a3c4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12" name="Google Shape;712;gba5122a3c4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bcf956a93f_0_23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bcf956a93f_0_23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718" name="Google Shape;718;gbcf956a93f_0_23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ba5122a3c4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ba5122a3c4_0_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26" name="Google Shape;726;gba5122a3c4_0_8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ba5122a3c4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ba5122a3c4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33" name="Google Shape;733;gba5122a3c4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ba5122a3c4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ba5122a3c4_0_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39" name="Google Shape;739;gba5122a3c4_0_9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ba5122a3c4_0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ba5122a3c4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p:txBody>
      </p:sp>
      <p:sp>
        <p:nvSpPr>
          <p:cNvPr id="746" name="Google Shape;746;gba5122a3c4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1" name="Google Shape;51;p1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52"/>
        <p:cNvGrpSpPr/>
        <p:nvPr/>
      </p:nvGrpSpPr>
      <p:grpSpPr>
        <a:xfrm>
          <a:off x="0" y="0"/>
          <a:ext cx="0" cy="0"/>
          <a:chOff x="0" y="0"/>
          <a:chExt cx="0" cy="0"/>
        </a:xfrm>
      </p:grpSpPr>
      <p:cxnSp>
        <p:nvCxnSpPr>
          <p:cNvPr id="53" name="Google Shape;53;p14"/>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4" name="Google Shape;54;p14"/>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6" name="Google Shape;56;p14"/>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14"/>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119812020"/>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docs.google.com/document/d/1LzJx-dM_juGiy7udK5ziNczCfFqZQmseq3SqF281wuc/edit?usp=sharing" TargetMode="External"/><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ww.econedlink.org/teacher-lesson/47/Who-Knows-What-Inefficiencies-Lurk-Hearts-Rent-Controlled-Housing-Markets-Shadow-Market-Knows" TargetMode="External"/><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hyperlink" Target="https://www.econedlink.org/resources/the-economics-of-the-family-farm/" TargetMode="External"/><Relationship Id="rId4" Type="http://schemas.openxmlformats.org/officeDocument/2006/relationships/hyperlink" Target="https://www.econedlink.org/resources/minimum-wage-the-challenge-of-living-on-it/"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s://quizlet.com/live" TargetMode="External"/><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khanacademy.org/economics-finance-domain/microeconomics"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hyperlink" Target="https://www.investopedia.com/terms/l/law-of-supply-demand.asp" TargetMode="External"/><Relationship Id="rId4" Type="http://schemas.openxmlformats.org/officeDocument/2006/relationships/hyperlink" Target="https://www.youtube.com/channel/UCCQEbqDL8i40d83Au55lYMQ"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27.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eg"/><Relationship Id="rId1" Type="http://schemas.openxmlformats.org/officeDocument/2006/relationships/slideLayout" Target="../slideLayouts/slideLayout1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1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inancialsamurai.com/housing-market-predictions-202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forms.gle/sKgLWXco6ZEtGAW18" TargetMode="External"/><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econedlink.org/resources/economic-spotter-supply-and-demand-at-the-gold-rush/"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hyperlink" Target="https://www.econedlink.org/resources/where-does-the-price-of-pizza-come-from/" TargetMode="External"/><Relationship Id="rId5" Type="http://schemas.openxmlformats.org/officeDocument/2006/relationships/hyperlink" Target="https://www.econedlink.org/teacher-lesson/650/Why-does-Eli-Manning-Make-$24-million-per-year" TargetMode="External"/><Relationship Id="rId4" Type="http://schemas.openxmlformats.org/officeDocument/2006/relationships/hyperlink" Target="https://www.econedlink.org/resources/who-decides-wage-rate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playspent.org/"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forms.gle/xciT3hGatt1naQcf7"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drive.google.com/file/d/1Gll26pbBcmwfwfmLKBO0dKF_q33YqVDr/view?usp=sharing" TargetMode="External"/><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hyperlink" Target="https://docs.google.com/document/d/1_PjMfYPSSd2_GAEWz3J7dGSmuVEpRy8oLC8109oxagQ/edit?usp=sharing"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docs.google.com/document/d/1cxn57rAWIZahM8nf5EFAdSNRhsb9ePSlS_iiislaRLM/edit?usp=sharing"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hyperlink" Target="https://docs.google.com/document/d/16NtKFURUv-GZpaWUnPPJF0NLRx8_Iwvc1TVVQFS9Gus/edit?usp=sharing"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docs.google.com/document/d/12fKEsZwg40J8vaJJUFyXFKZd6Os8OVNGju3l8Wd720k/edit?usp=sharing" TargetMode="External"/><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hyperlink" Target="https://docs.google.com/document/d/1vJzofKfBCIsSfXxzdIq46AGHTvJeOwq5Gkc6hYYeiAw/edit?usp=sharin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782619" y="1314226"/>
            <a:ext cx="7772400" cy="34289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dirty="0"/>
            </a:br>
            <a:br>
              <a:rPr lang="en-US" sz="6111" dirty="0"/>
            </a:br>
            <a:r>
              <a:rPr lang="en-US" sz="4900" dirty="0">
                <a:solidFill>
                  <a:srgbClr val="0070C0"/>
                </a:solidFill>
              </a:rPr>
              <a:t>Economics Bootcamp 2021: </a:t>
            </a:r>
            <a:br>
              <a:rPr lang="en-US" sz="4900" dirty="0">
                <a:solidFill>
                  <a:srgbClr val="0070C0"/>
                </a:solidFill>
              </a:rPr>
            </a:br>
            <a:r>
              <a:rPr lang="en-US" sz="4900" dirty="0">
                <a:solidFill>
                  <a:schemeClr val="accent3">
                    <a:lumMod val="75000"/>
                  </a:schemeClr>
                </a:solidFill>
              </a:rPr>
              <a:t>Key Concepts in Microeconomics</a:t>
            </a:r>
            <a:br>
              <a:rPr lang="en-US" sz="6111" b="1" dirty="0"/>
            </a:br>
            <a:br>
              <a:rPr lang="en-US" sz="4511" dirty="0"/>
            </a:br>
            <a:endParaRPr sz="4511" dirty="0"/>
          </a:p>
          <a:p>
            <a:pPr marL="0" lvl="0" indent="0" algn="ctr" rtl="0">
              <a:lnSpc>
                <a:spcPct val="95000"/>
              </a:lnSpc>
              <a:spcBef>
                <a:spcPts val="0"/>
              </a:spcBef>
              <a:spcAft>
                <a:spcPts val="0"/>
              </a:spcAft>
              <a:buNone/>
            </a:pPr>
            <a:r>
              <a:rPr lang="en-US" sz="2644" i="1" dirty="0">
                <a:solidFill>
                  <a:schemeClr val="dk1"/>
                </a:solidFill>
                <a:latin typeface="Calibri"/>
                <a:ea typeface="Calibri"/>
                <a:cs typeface="Calibri"/>
                <a:sym typeface="Calibri"/>
              </a:rPr>
              <a:t>Presented by  Th</a:t>
            </a:r>
            <a:r>
              <a:rPr lang="en-US" sz="2644" i="1" dirty="0">
                <a:solidFill>
                  <a:schemeClr val="dk1"/>
                </a:solidFill>
              </a:rPr>
              <a:t>eodore Opderbeck</a:t>
            </a:r>
            <a:br>
              <a:rPr lang="en-US" sz="2044" dirty="0"/>
            </a:br>
            <a:endParaRPr sz="2044" dirty="0"/>
          </a:p>
          <a:p>
            <a:pPr marL="0" lvl="0" indent="0" algn="ctr" rtl="0">
              <a:lnSpc>
                <a:spcPct val="95000"/>
              </a:lnSpc>
              <a:spcBef>
                <a:spcPts val="0"/>
              </a:spcBef>
              <a:spcAft>
                <a:spcPts val="0"/>
              </a:spcAft>
              <a:buNone/>
            </a:pPr>
            <a:r>
              <a:rPr lang="en-US" sz="2644" dirty="0">
                <a:solidFill>
                  <a:schemeClr val="dk1"/>
                </a:solidFill>
              </a:rPr>
              <a:t>February 16, 2021</a:t>
            </a:r>
            <a:br>
              <a:rPr lang="en-US" sz="2044" dirty="0">
                <a:solidFill>
                  <a:schemeClr val="dk1"/>
                </a:solidFill>
                <a:latin typeface="Calibri"/>
                <a:ea typeface="Calibri"/>
                <a:cs typeface="Calibri"/>
                <a:sym typeface="Calibri"/>
              </a:rPr>
            </a:br>
            <a:r>
              <a:rPr lang="en-US" sz="2644" dirty="0">
                <a:solidFill>
                  <a:schemeClr val="dk1"/>
                </a:solidFill>
              </a:rPr>
              <a:t>opderbeckt@waldwickschools.org</a:t>
            </a:r>
            <a:endParaRPr sz="2644"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27" name="Google Shape;127;p2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14"/>
          <p:cNvSpPr txBox="1"/>
          <p:nvPr/>
        </p:nvSpPr>
        <p:spPr>
          <a:xfrm>
            <a:off x="149550" y="1217775"/>
            <a:ext cx="7413900" cy="492439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Consequences of Rent Control:</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Positive</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Helps tenants afford rent </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Prevents mass displacement</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Allows tenants to invest in their communities</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dirty="0">
                <a:solidFill>
                  <a:schemeClr val="dk1"/>
                </a:solidFill>
                <a:latin typeface="Gill Sans"/>
                <a:ea typeface="Gill Sans"/>
                <a:cs typeface="Gill Sans"/>
                <a:sym typeface="Gill Sans"/>
              </a:rPr>
            </a:br>
            <a:r>
              <a:rPr lang="en-US" sz="2400" dirty="0">
                <a:solidFill>
                  <a:schemeClr val="accent3"/>
                </a:solidFill>
                <a:latin typeface="Gill Sans"/>
                <a:ea typeface="Gill Sans"/>
                <a:cs typeface="Gill Sans"/>
                <a:sym typeface="Gill Sans"/>
              </a:rPr>
              <a:t>Negative</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Blocks voluntary exchange</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Promotes black market activity (ex: “key fees”)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Could lead to poor housing quality</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Lost resources - increased search activity</a:t>
            </a:r>
            <a:endParaRPr sz="2400" dirty="0">
              <a:solidFill>
                <a:schemeClr val="dk1"/>
              </a:solidFill>
              <a:latin typeface="Gill Sans"/>
              <a:ea typeface="Gill Sans"/>
              <a:cs typeface="Gill Sans"/>
              <a:sym typeface="Gill Sans"/>
            </a:endParaRPr>
          </a:p>
        </p:txBody>
      </p:sp>
      <p:pic>
        <p:nvPicPr>
          <p:cNvPr id="755" name="Google Shape;755;p114"/>
          <p:cNvPicPr preferRelativeResize="0"/>
          <p:nvPr/>
        </p:nvPicPr>
        <p:blipFill>
          <a:blip r:embed="rId3">
            <a:alphaModFix/>
          </a:blip>
          <a:stretch>
            <a:fillRect/>
          </a:stretch>
        </p:blipFill>
        <p:spPr>
          <a:xfrm>
            <a:off x="5598397" y="1357875"/>
            <a:ext cx="3201976" cy="1815125"/>
          </a:xfrm>
          <a:prstGeom prst="rect">
            <a:avLst/>
          </a:prstGeom>
          <a:noFill/>
          <a:ln>
            <a:noFill/>
          </a:ln>
        </p:spPr>
      </p:pic>
      <p:pic>
        <p:nvPicPr>
          <p:cNvPr id="756" name="Google Shape;756;p114"/>
          <p:cNvPicPr preferRelativeResize="0"/>
          <p:nvPr/>
        </p:nvPicPr>
        <p:blipFill>
          <a:blip r:embed="rId4">
            <a:alphaModFix/>
          </a:blip>
          <a:stretch>
            <a:fillRect/>
          </a:stretch>
        </p:blipFill>
        <p:spPr>
          <a:xfrm>
            <a:off x="6785475" y="3931425"/>
            <a:ext cx="2182275" cy="13329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11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763" name="Google Shape;763;p11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16"/>
          <p:cNvSpPr txBox="1"/>
          <p:nvPr/>
        </p:nvSpPr>
        <p:spPr>
          <a:xfrm>
            <a:off x="0" y="1450950"/>
            <a:ext cx="9144000" cy="4770506"/>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Rent Control Activity</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Divide room into </a:t>
            </a:r>
            <a:r>
              <a:rPr lang="en-US" sz="2400" dirty="0">
                <a:solidFill>
                  <a:schemeClr val="accent3"/>
                </a:solidFill>
                <a:latin typeface="Gill Sans"/>
                <a:ea typeface="Gill Sans"/>
                <a:cs typeface="Gill Sans"/>
                <a:sym typeface="Gill Sans"/>
              </a:rPr>
              <a:t>four corners/quarters</a:t>
            </a:r>
            <a:r>
              <a:rPr lang="en-US" sz="2400" dirty="0">
                <a:solidFill>
                  <a:schemeClr val="dk1"/>
                </a:solidFill>
                <a:latin typeface="Gill Sans"/>
                <a:ea typeface="Gill Sans"/>
                <a:cs typeface="Gill Sans"/>
                <a:sym typeface="Gill Sans"/>
              </a:rPr>
              <a:t>.  Each quarter is a model “apartment” owned by a selected “landlord.”</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Each landlord delivers a sales pitch to the “tenants” (rest of class).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Teacher gives varying fake money amounts to tenants…</a:t>
            </a:r>
          </a:p>
          <a:p>
            <a:pPr marL="457200" lvl="0" indent="-381000" algn="l" rtl="0">
              <a:spcBef>
                <a:spcPts val="0"/>
              </a:spcBef>
              <a:spcAft>
                <a:spcPts val="0"/>
              </a:spcAft>
              <a:buClr>
                <a:schemeClr val="dk1"/>
              </a:buClr>
              <a:buSzPts val="2400"/>
              <a:buChar char="•"/>
            </a:pPr>
            <a:endParaRPr lang="en-US"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Font typeface="Courier New" panose="02070309020205020404" pitchFamily="49" charset="0"/>
              <a:buChar char="o"/>
            </a:pPr>
            <a:r>
              <a:rPr lang="en-US" sz="2400" dirty="0">
                <a:solidFill>
                  <a:schemeClr val="accent3"/>
                </a:solidFill>
                <a:latin typeface="Gill Sans"/>
                <a:ea typeface="Gill Sans"/>
                <a:cs typeface="Gill Sans"/>
                <a:sym typeface="Gill Sans"/>
              </a:rPr>
              <a:t>Round 1</a:t>
            </a:r>
            <a:r>
              <a:rPr lang="en-US" sz="2400" dirty="0">
                <a:solidFill>
                  <a:schemeClr val="dk1"/>
                </a:solidFill>
                <a:latin typeface="Gill Sans"/>
                <a:ea typeface="Gill Sans"/>
                <a:cs typeface="Gill Sans"/>
                <a:sym typeface="Gill Sans"/>
              </a:rPr>
              <a:t>: Tenants rent apartments from landlords in a </a:t>
            </a:r>
            <a:r>
              <a:rPr lang="en-US" sz="2400" i="1" dirty="0">
                <a:solidFill>
                  <a:schemeClr val="dk1"/>
                </a:solidFill>
                <a:latin typeface="Gill Sans"/>
                <a:ea typeface="Gill Sans"/>
                <a:cs typeface="Gill Sans"/>
                <a:sym typeface="Gill Sans"/>
              </a:rPr>
              <a:t>free market</a:t>
            </a:r>
            <a:r>
              <a:rPr lang="en-US" sz="2400" dirty="0">
                <a:solidFill>
                  <a:schemeClr val="dk1"/>
                </a:solidFill>
                <a:latin typeface="Gill Sans"/>
                <a:ea typeface="Gill Sans"/>
                <a:cs typeface="Gill Sans"/>
                <a:sym typeface="Gill Sans"/>
              </a:rPr>
              <a:t>.  Establish a city wide equilibrium price.</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Font typeface="Courier New" panose="02070309020205020404" pitchFamily="49" charset="0"/>
              <a:buChar char="o"/>
            </a:pPr>
            <a:r>
              <a:rPr lang="en-US" sz="2400" dirty="0">
                <a:solidFill>
                  <a:schemeClr val="accent3"/>
                </a:solidFill>
                <a:latin typeface="Gill Sans"/>
                <a:ea typeface="Gill Sans"/>
                <a:cs typeface="Gill Sans"/>
                <a:sym typeface="Gill Sans"/>
              </a:rPr>
              <a:t>Round 2</a:t>
            </a:r>
            <a:r>
              <a:rPr lang="en-US" sz="2400" dirty="0">
                <a:solidFill>
                  <a:schemeClr val="dk1"/>
                </a:solidFill>
                <a:latin typeface="Gill Sans"/>
                <a:ea typeface="Gill Sans"/>
                <a:cs typeface="Gill Sans"/>
                <a:sym typeface="Gill Sans"/>
              </a:rPr>
              <a:t>: Teacher establishes a </a:t>
            </a:r>
            <a:r>
              <a:rPr lang="en-US" sz="2400" i="1" dirty="0">
                <a:solidFill>
                  <a:schemeClr val="dk1"/>
                </a:solidFill>
                <a:latin typeface="Gill Sans"/>
                <a:ea typeface="Gill Sans"/>
                <a:cs typeface="Gill Sans"/>
                <a:sym typeface="Gill Sans"/>
              </a:rPr>
              <a:t>rent control </a:t>
            </a:r>
            <a:r>
              <a:rPr lang="en-US" sz="2400" dirty="0">
                <a:solidFill>
                  <a:schemeClr val="dk1"/>
                </a:solidFill>
                <a:latin typeface="Gill Sans"/>
                <a:ea typeface="Gill Sans"/>
                <a:cs typeface="Gill Sans"/>
                <a:sym typeface="Gill Sans"/>
              </a:rPr>
              <a:t>in one of the quarters.  Tenants rent apartments again.  There should be excess demand in the rent controlled area.</a:t>
            </a:r>
            <a:endParaRPr sz="2400" dirty="0">
              <a:solidFill>
                <a:schemeClr val="dk1"/>
              </a:solidFill>
              <a:latin typeface="Gill Sans"/>
              <a:ea typeface="Gill Sans"/>
              <a:cs typeface="Gill Sans"/>
              <a:sym typeface="Gill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17"/>
          <p:cNvSpPr txBox="1"/>
          <p:nvPr/>
        </p:nvSpPr>
        <p:spPr>
          <a:xfrm>
            <a:off x="170900" y="1474150"/>
            <a:ext cx="8524800" cy="408313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Price Controls Activity</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Debate</a:t>
            </a:r>
            <a:r>
              <a:rPr lang="en-US" sz="2400" dirty="0">
                <a:solidFill>
                  <a:schemeClr val="dk1"/>
                </a:solidFill>
                <a:latin typeface="Gill Sans"/>
                <a:ea typeface="Gill Sans"/>
                <a:cs typeface="Gill Sans"/>
                <a:sym typeface="Gill Sans"/>
              </a:rPr>
              <a:t>:  Assign students a role.  They research the role and formulate arguments supporting their position.  The teacher sets up a “town meeting” in which students voice their opinions on the various types of rent control.</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i="1" dirty="0">
                <a:solidFill>
                  <a:schemeClr val="dk1"/>
                </a:solidFill>
                <a:latin typeface="Gill Sans"/>
                <a:ea typeface="Gill Sans"/>
                <a:cs typeface="Gill Sans"/>
                <a:sym typeface="Gill Sans"/>
              </a:rPr>
              <a:t>Examples of roles:</a:t>
            </a:r>
            <a:endParaRPr sz="2400" i="1"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u="sng" dirty="0">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https://docs.google.com/document/d/1LzJx-dM_juGiy7udK5ziNczCfFqZQmseq3SqF281wuc/edit?usp=sharing</a:t>
            </a:r>
            <a:endParaRPr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p:txBody>
      </p:sp>
      <p:sp>
        <p:nvSpPr>
          <p:cNvPr id="776" name="Google Shape;776;p117"/>
          <p:cNvSpPr txBox="1"/>
          <p:nvPr/>
        </p:nvSpPr>
        <p:spPr>
          <a:xfrm>
            <a:off x="2566575" y="344650"/>
            <a:ext cx="439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Government Price Controls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18"/>
          <p:cNvSpPr txBox="1"/>
          <p:nvPr/>
        </p:nvSpPr>
        <p:spPr>
          <a:xfrm>
            <a:off x="555000" y="1518500"/>
            <a:ext cx="8589000" cy="447298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Resources</a:t>
            </a:r>
            <a:endParaRPr sz="26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dirty="0">
                <a:solidFill>
                  <a:schemeClr val="dk1"/>
                </a:solidFill>
                <a:latin typeface="Gill Sans"/>
                <a:ea typeface="Gill Sans"/>
                <a:cs typeface="Gill Sans"/>
                <a:sym typeface="Gill Sans"/>
              </a:rPr>
              <a:t>EconEdLink </a:t>
            </a:r>
            <a:r>
              <a:rPr lang="en-US" sz="1800" dirty="0">
                <a:solidFill>
                  <a:schemeClr val="dk1"/>
                </a:solidFill>
                <a:highlight>
                  <a:srgbClr val="FFFF00"/>
                </a:highlight>
                <a:latin typeface="Gill Sans"/>
                <a:ea typeface="Gill Sans"/>
                <a:cs typeface="Gill Sans"/>
                <a:sym typeface="Gill Sans"/>
              </a:rPr>
              <a:t>Rent Control Lesson</a:t>
            </a:r>
            <a:r>
              <a:rPr lang="en-US" sz="1800" dirty="0">
                <a:solidFill>
                  <a:schemeClr val="dk1"/>
                </a:solidFill>
                <a:latin typeface="Gill Sans"/>
                <a:ea typeface="Gill Sans"/>
                <a:cs typeface="Gill Sans"/>
                <a:sym typeface="Gill Sans"/>
              </a:rPr>
              <a:t>:  </a:t>
            </a:r>
            <a:r>
              <a:rPr lang="en-US" sz="1800" u="sng" dirty="0">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https://www.econedlink.org/teacher-lesson/47/Who-Knows-What-Inefficiencies-Lurk-Hearts-Rent-Controlled-Housing-Markets-Shadow-Market-Knows</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dirty="0">
                <a:solidFill>
                  <a:schemeClr val="dk1"/>
                </a:solidFill>
                <a:latin typeface="Gill Sans"/>
                <a:ea typeface="Gill Sans"/>
                <a:cs typeface="Gill Sans"/>
                <a:sym typeface="Gill Sans"/>
              </a:rPr>
              <a:t>EconEdLink </a:t>
            </a:r>
            <a:r>
              <a:rPr lang="en-US" sz="1800" dirty="0">
                <a:solidFill>
                  <a:schemeClr val="dk1"/>
                </a:solidFill>
                <a:highlight>
                  <a:srgbClr val="FFFF00"/>
                </a:highlight>
                <a:latin typeface="Gill Sans"/>
                <a:ea typeface="Gill Sans"/>
                <a:cs typeface="Gill Sans"/>
                <a:sym typeface="Gill Sans"/>
              </a:rPr>
              <a:t>Minimum Wage Lesson</a:t>
            </a:r>
            <a:r>
              <a:rPr lang="en-US" sz="1800" dirty="0">
                <a:solidFill>
                  <a:schemeClr val="dk1"/>
                </a:solidFill>
                <a:latin typeface="Gill Sans"/>
                <a:ea typeface="Gill Sans"/>
                <a:cs typeface="Gill Sans"/>
                <a:sym typeface="Gill Sans"/>
              </a:rPr>
              <a:t>:</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dirty="0">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https://www.econedlink.org/resources/minimum-wage-the-challenge-of-living-on-it/</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dirty="0">
                <a:solidFill>
                  <a:schemeClr val="dk1"/>
                </a:solidFill>
                <a:latin typeface="Gill Sans"/>
                <a:ea typeface="Gill Sans"/>
                <a:cs typeface="Gill Sans"/>
                <a:sym typeface="Gill Sans"/>
              </a:rPr>
              <a:t>EconEdLink </a:t>
            </a:r>
            <a:r>
              <a:rPr lang="en-US" sz="1800" dirty="0">
                <a:solidFill>
                  <a:schemeClr val="dk1"/>
                </a:solidFill>
                <a:highlight>
                  <a:srgbClr val="FFFF00"/>
                </a:highlight>
                <a:latin typeface="Gill Sans"/>
                <a:ea typeface="Gill Sans"/>
                <a:cs typeface="Gill Sans"/>
                <a:sym typeface="Gill Sans"/>
              </a:rPr>
              <a:t>Agriculture Lesson</a:t>
            </a:r>
            <a:r>
              <a:rPr lang="en-US" sz="1800" dirty="0">
                <a:solidFill>
                  <a:schemeClr val="dk1"/>
                </a:solidFill>
                <a:latin typeface="Gill Sans"/>
                <a:ea typeface="Gill Sans"/>
                <a:cs typeface="Gill Sans"/>
                <a:sym typeface="Gill Sans"/>
              </a:rPr>
              <a:t>:</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1800" u="sng" dirty="0">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https://www.econedlink.org/resources/the-economics-of-the-family-farm/</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19"/>
          <p:cNvSpPr txBox="1"/>
          <p:nvPr/>
        </p:nvSpPr>
        <p:spPr>
          <a:xfrm>
            <a:off x="2606475" y="2115075"/>
            <a:ext cx="3760500" cy="329317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4800" dirty="0">
                <a:solidFill>
                  <a:srgbClr val="0070C0"/>
                </a:solidFill>
                <a:latin typeface="Gill Sans"/>
                <a:ea typeface="Gill Sans"/>
                <a:cs typeface="Gill Sans"/>
                <a:sym typeface="Gill Sans"/>
              </a:rPr>
              <a:t>More EdTech Tools</a:t>
            </a:r>
          </a:p>
          <a:p>
            <a:pPr marL="342900" lvl="0" indent="-228600" algn="l" rtl="0">
              <a:spcBef>
                <a:spcPts val="360"/>
              </a:spcBef>
              <a:spcAft>
                <a:spcPts val="0"/>
              </a:spcAft>
              <a:buNone/>
            </a:pPr>
            <a:endParaRPr lang="en-US" sz="4800" dirty="0">
              <a:solidFill>
                <a:srgbClr val="6EA92C"/>
              </a:solidFill>
              <a:latin typeface="Gill Sans"/>
              <a:ea typeface="Gill Sans"/>
              <a:cs typeface="Gill Sans"/>
              <a:sym typeface="Gill Sans"/>
            </a:endParaRPr>
          </a:p>
          <a:p>
            <a:pPr marL="342900" lvl="0" indent="-228600" algn="l" rtl="0">
              <a:spcBef>
                <a:spcPts val="360"/>
              </a:spcBef>
              <a:spcAft>
                <a:spcPts val="0"/>
              </a:spcAft>
              <a:buNone/>
            </a:pPr>
            <a:r>
              <a:rPr lang="en-US" sz="4800" dirty="0">
                <a:solidFill>
                  <a:srgbClr val="6EA92C"/>
                </a:solidFill>
                <a:latin typeface="Gill Sans"/>
                <a:ea typeface="Gill Sans"/>
                <a:cs typeface="Gill Sans"/>
                <a:sym typeface="Gill Sans"/>
              </a:rPr>
              <a:t>Blooket.com</a:t>
            </a:r>
            <a:endParaRPr sz="4800" dirty="0">
              <a:solidFill>
                <a:srgbClr val="6EA92C"/>
              </a:solidFill>
              <a:latin typeface="Gill Sans"/>
              <a:ea typeface="Gill Sans"/>
              <a:cs typeface="Gill Sans"/>
              <a:sym typeface="Gill Sans"/>
            </a:endParaRPr>
          </a:p>
        </p:txBody>
      </p:sp>
      <p:sp>
        <p:nvSpPr>
          <p:cNvPr id="789" name="Google Shape;789;p119"/>
          <p:cNvSpPr txBox="1"/>
          <p:nvPr/>
        </p:nvSpPr>
        <p:spPr>
          <a:xfrm>
            <a:off x="2713600" y="3612000"/>
            <a:ext cx="4956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a:solidFill>
                  <a:srgbClr val="38761D"/>
                </a:solidFill>
                <a:latin typeface="Calibri"/>
                <a:ea typeface="Calibri"/>
                <a:cs typeface="Calibri"/>
                <a:sym typeface="Calibri"/>
                <a:hlinkClick r:id="rId3"/>
              </a:rPr>
              <a:t>Quizlet Live</a:t>
            </a:r>
            <a:endParaRPr sz="4000" dirty="0">
              <a:solidFill>
                <a:srgbClr val="38761D"/>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20"/>
          <p:cNvSpPr txBox="1"/>
          <p:nvPr/>
        </p:nvSpPr>
        <p:spPr>
          <a:xfrm>
            <a:off x="2926925" y="23500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a:solidFill>
                  <a:srgbClr val="004A80"/>
                </a:solidFill>
                <a:latin typeface="Gill Sans"/>
                <a:ea typeface="Gill Sans"/>
                <a:cs typeface="Gill Sans"/>
                <a:sym typeface="Gill Sans"/>
              </a:rPr>
              <a:t>Externalities</a:t>
            </a:r>
            <a:endParaRPr/>
          </a:p>
        </p:txBody>
      </p:sp>
      <p:pic>
        <p:nvPicPr>
          <p:cNvPr id="796" name="Google Shape;796;p120"/>
          <p:cNvPicPr preferRelativeResize="0"/>
          <p:nvPr/>
        </p:nvPicPr>
        <p:blipFill>
          <a:blip r:embed="rId3">
            <a:alphaModFix/>
          </a:blip>
          <a:stretch>
            <a:fillRect/>
          </a:stretch>
        </p:blipFill>
        <p:spPr>
          <a:xfrm>
            <a:off x="152400" y="1371600"/>
            <a:ext cx="4504327" cy="3002875"/>
          </a:xfrm>
          <a:prstGeom prst="rect">
            <a:avLst/>
          </a:prstGeom>
          <a:noFill/>
          <a:ln>
            <a:noFill/>
          </a:ln>
        </p:spPr>
      </p:pic>
      <p:pic>
        <p:nvPicPr>
          <p:cNvPr id="797" name="Google Shape;797;p120"/>
          <p:cNvPicPr preferRelativeResize="0"/>
          <p:nvPr/>
        </p:nvPicPr>
        <p:blipFill>
          <a:blip r:embed="rId4">
            <a:alphaModFix/>
          </a:blip>
          <a:stretch>
            <a:fillRect/>
          </a:stretch>
        </p:blipFill>
        <p:spPr>
          <a:xfrm>
            <a:off x="4579325" y="1126775"/>
            <a:ext cx="4182475" cy="2511000"/>
          </a:xfrm>
          <a:prstGeom prst="rect">
            <a:avLst/>
          </a:prstGeom>
          <a:noFill/>
          <a:ln>
            <a:noFill/>
          </a:ln>
        </p:spPr>
      </p:pic>
      <p:pic>
        <p:nvPicPr>
          <p:cNvPr id="798" name="Google Shape;798;p120"/>
          <p:cNvPicPr preferRelativeResize="0"/>
          <p:nvPr/>
        </p:nvPicPr>
        <p:blipFill>
          <a:blip r:embed="rId5">
            <a:alphaModFix/>
          </a:blip>
          <a:stretch>
            <a:fillRect/>
          </a:stretch>
        </p:blipFill>
        <p:spPr>
          <a:xfrm>
            <a:off x="990103" y="4128513"/>
            <a:ext cx="3826375" cy="2266650"/>
          </a:xfrm>
          <a:prstGeom prst="rect">
            <a:avLst/>
          </a:prstGeom>
          <a:noFill/>
          <a:ln>
            <a:noFill/>
          </a:ln>
        </p:spPr>
      </p:pic>
      <p:pic>
        <p:nvPicPr>
          <p:cNvPr id="799" name="Google Shape;799;p120"/>
          <p:cNvPicPr preferRelativeResize="0"/>
          <p:nvPr/>
        </p:nvPicPr>
        <p:blipFill>
          <a:blip r:embed="rId6">
            <a:alphaModFix/>
          </a:blip>
          <a:stretch>
            <a:fillRect/>
          </a:stretch>
        </p:blipFill>
        <p:spPr>
          <a:xfrm>
            <a:off x="4579328" y="3637775"/>
            <a:ext cx="4182472" cy="298748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21"/>
          <p:cNvSpPr txBox="1"/>
          <p:nvPr/>
        </p:nvSpPr>
        <p:spPr>
          <a:xfrm>
            <a:off x="192300" y="1580975"/>
            <a:ext cx="8140200" cy="334447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dirty="0">
                <a:solidFill>
                  <a:schemeClr val="dk1"/>
                </a:solidFill>
                <a:latin typeface="Gill Sans"/>
                <a:ea typeface="Gill Sans"/>
                <a:cs typeface="Gill Sans"/>
                <a:sym typeface="Gill Sans"/>
              </a:rPr>
              <a:t>Externality</a:t>
            </a:r>
            <a:r>
              <a:rPr lang="en-US" sz="2400" dirty="0">
                <a:solidFill>
                  <a:schemeClr val="dk1"/>
                </a:solidFill>
                <a:latin typeface="Gill Sans"/>
                <a:ea typeface="Gill Sans"/>
                <a:cs typeface="Gill Sans"/>
                <a:sym typeface="Gill Sans"/>
              </a:rPr>
              <a:t>:  a consequence of an economic transaction/activity experienced by an unrelated third party.</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accent3"/>
                </a:solidFill>
                <a:latin typeface="Gill Sans"/>
                <a:ea typeface="Gill Sans"/>
                <a:cs typeface="Gill Sans"/>
                <a:sym typeface="Gill Sans"/>
              </a:rPr>
              <a:t>Positive</a:t>
            </a:r>
            <a:r>
              <a:rPr lang="en-US" sz="2400" dirty="0">
                <a:solidFill>
                  <a:schemeClr val="dk1"/>
                </a:solidFill>
                <a:latin typeface="Gill Sans"/>
                <a:ea typeface="Gill Sans"/>
                <a:cs typeface="Gill Sans"/>
                <a:sym typeface="Gill Sans"/>
              </a:rPr>
              <a:t> externality:  a positive consequence that falls on a third party unrelated to the original economic transaction.</a:t>
            </a:r>
          </a:p>
          <a:p>
            <a:pPr marL="457200" lvl="0" indent="-381000" algn="l" rtl="0">
              <a:spcBef>
                <a:spcPts val="360"/>
              </a:spcBef>
              <a:spcAft>
                <a:spcPts val="0"/>
              </a:spcAft>
              <a:buClr>
                <a:schemeClr val="dk1"/>
              </a:buClr>
              <a:buSzPts val="2400"/>
              <a:buChar char="•"/>
            </a:pP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accent3"/>
                </a:solidFill>
                <a:latin typeface="Gill Sans"/>
                <a:ea typeface="Gill Sans"/>
                <a:cs typeface="Gill Sans"/>
                <a:sym typeface="Gill Sans"/>
              </a:rPr>
              <a:t>Negative</a:t>
            </a:r>
            <a:r>
              <a:rPr lang="en-US" sz="2400" dirty="0">
                <a:solidFill>
                  <a:schemeClr val="dk1"/>
                </a:solidFill>
                <a:latin typeface="Gill Sans"/>
                <a:ea typeface="Gill Sans"/>
                <a:cs typeface="Gill Sans"/>
                <a:sym typeface="Gill Sans"/>
              </a:rPr>
              <a:t> externality:  a negative consequence that falls on a third party unrelated to the original economic transaction.</a:t>
            </a:r>
            <a:endParaRPr sz="2400" dirty="0">
              <a:solidFill>
                <a:schemeClr val="dk1"/>
              </a:solidFill>
              <a:latin typeface="Gill Sans"/>
              <a:ea typeface="Gill Sans"/>
              <a:cs typeface="Gill Sans"/>
              <a:sym typeface="Gill Sans"/>
            </a:endParaRPr>
          </a:p>
        </p:txBody>
      </p:sp>
      <p:sp>
        <p:nvSpPr>
          <p:cNvPr id="806" name="Google Shape;806;p121"/>
          <p:cNvSpPr txBox="1"/>
          <p:nvPr/>
        </p:nvSpPr>
        <p:spPr>
          <a:xfrm>
            <a:off x="2673425" y="387400"/>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Externalities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2"/>
          <p:cNvSpPr txBox="1"/>
          <p:nvPr/>
        </p:nvSpPr>
        <p:spPr>
          <a:xfrm>
            <a:off x="394950" y="1431425"/>
            <a:ext cx="8354100" cy="361121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Examples:  </a:t>
            </a: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A factory opens that dumps </a:t>
            </a:r>
            <a:r>
              <a:rPr lang="en-US" sz="2400" dirty="0">
                <a:solidFill>
                  <a:schemeClr val="accent3"/>
                </a:solidFill>
                <a:latin typeface="Gill Sans"/>
                <a:ea typeface="Gill Sans"/>
                <a:cs typeface="Gill Sans"/>
                <a:sym typeface="Gill Sans"/>
              </a:rPr>
              <a:t>industrial waste </a:t>
            </a:r>
            <a:r>
              <a:rPr lang="en-US" sz="2400" dirty="0">
                <a:solidFill>
                  <a:schemeClr val="dk1"/>
                </a:solidFill>
                <a:latin typeface="Gill Sans"/>
                <a:ea typeface="Gill Sans"/>
                <a:cs typeface="Gill Sans"/>
                <a:sym typeface="Gill Sans"/>
              </a:rPr>
              <a:t>into nearby waterways.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 consumer purchases </a:t>
            </a:r>
            <a:r>
              <a:rPr lang="en-US" sz="2400" dirty="0">
                <a:solidFill>
                  <a:schemeClr val="accent3"/>
                </a:solidFill>
                <a:latin typeface="Gill Sans"/>
                <a:ea typeface="Gill Sans"/>
                <a:cs typeface="Gill Sans"/>
                <a:sym typeface="Gill Sans"/>
              </a:rPr>
              <a:t>fair trade </a:t>
            </a:r>
            <a:r>
              <a:rPr lang="en-US" sz="2400" dirty="0">
                <a:solidFill>
                  <a:schemeClr val="dk1"/>
                </a:solidFill>
                <a:latin typeface="Gill Sans"/>
                <a:ea typeface="Gill Sans"/>
                <a:cs typeface="Gill Sans"/>
                <a:sym typeface="Gill Sans"/>
              </a:rPr>
              <a:t>coffee from a retailer.</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An energy company fracks for </a:t>
            </a:r>
            <a:r>
              <a:rPr lang="en-US" sz="2400" dirty="0">
                <a:solidFill>
                  <a:schemeClr val="accent3"/>
                </a:solidFill>
                <a:latin typeface="Gill Sans"/>
                <a:ea typeface="Gill Sans"/>
                <a:cs typeface="Gill Sans"/>
                <a:sym typeface="Gill Sans"/>
              </a:rPr>
              <a:t>natural gas</a:t>
            </a:r>
            <a:r>
              <a:rPr lang="en-US" sz="2400" dirty="0">
                <a:solidFill>
                  <a:schemeClr val="dk1"/>
                </a:solidFill>
                <a:latin typeface="Gill Sans"/>
                <a:ea typeface="Gill Sans"/>
                <a:cs typeface="Gill Sans"/>
                <a:sym typeface="Gill Sans"/>
              </a:rPr>
              <a:t>.  Several earthquakes result that cause property damage.</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 college student gains a </a:t>
            </a:r>
            <a:r>
              <a:rPr lang="en-US" sz="2400" dirty="0">
                <a:solidFill>
                  <a:schemeClr val="accent3"/>
                </a:solidFill>
                <a:latin typeface="Gill Sans"/>
                <a:ea typeface="Gill Sans"/>
                <a:cs typeface="Gill Sans"/>
                <a:sym typeface="Gill Sans"/>
              </a:rPr>
              <a:t>degree</a:t>
            </a:r>
            <a:r>
              <a:rPr lang="en-US" sz="2400" dirty="0">
                <a:solidFill>
                  <a:schemeClr val="dk1"/>
                </a:solidFill>
                <a:latin typeface="Gill Sans"/>
                <a:ea typeface="Gill Sans"/>
                <a:cs typeface="Gill Sans"/>
                <a:sym typeface="Gill Sans"/>
              </a:rPr>
              <a:t> in social work.</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 solar power farm opens in a </a:t>
            </a:r>
            <a:r>
              <a:rPr lang="en-US" sz="2400" dirty="0">
                <a:solidFill>
                  <a:schemeClr val="accent3"/>
                </a:solidFill>
                <a:latin typeface="Gill Sans"/>
                <a:ea typeface="Gill Sans"/>
                <a:cs typeface="Gill Sans"/>
                <a:sym typeface="Gill Sans"/>
              </a:rPr>
              <a:t>desert</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 </a:t>
            </a:r>
            <a:r>
              <a:rPr lang="en-US" sz="2400" dirty="0">
                <a:solidFill>
                  <a:schemeClr val="accent3"/>
                </a:solidFill>
                <a:latin typeface="Gill Sans"/>
                <a:ea typeface="Gill Sans"/>
                <a:cs typeface="Gill Sans"/>
                <a:sym typeface="Gill Sans"/>
              </a:rPr>
              <a:t>Wal-Mart</a:t>
            </a:r>
            <a:r>
              <a:rPr lang="en-US" sz="2400" dirty="0">
                <a:solidFill>
                  <a:schemeClr val="dk1"/>
                </a:solidFill>
                <a:latin typeface="Gill Sans"/>
                <a:ea typeface="Gill Sans"/>
                <a:cs typeface="Gill Sans"/>
                <a:sym typeface="Gill Sans"/>
              </a:rPr>
              <a:t> opens in a small town.</a:t>
            </a:r>
            <a:endParaRPr sz="2400" dirty="0">
              <a:solidFill>
                <a:schemeClr val="dk1"/>
              </a:solidFill>
              <a:latin typeface="Gill Sans"/>
              <a:ea typeface="Gill Sans"/>
              <a:cs typeface="Gill Sans"/>
              <a:sym typeface="Gill Sans"/>
            </a:endParaRPr>
          </a:p>
        </p:txBody>
      </p:sp>
      <p:sp>
        <p:nvSpPr>
          <p:cNvPr id="813" name="Google Shape;813;p122"/>
          <p:cNvSpPr txBox="1"/>
          <p:nvPr/>
        </p:nvSpPr>
        <p:spPr>
          <a:xfrm>
            <a:off x="3072000" y="32047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Externalities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23"/>
          <p:cNvSpPr txBox="1"/>
          <p:nvPr/>
        </p:nvSpPr>
        <p:spPr>
          <a:xfrm>
            <a:off x="448650" y="1303225"/>
            <a:ext cx="5405700" cy="4555063"/>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dirty="0">
                <a:solidFill>
                  <a:schemeClr val="dk1"/>
                </a:solidFill>
                <a:latin typeface="Gill Sans"/>
                <a:ea typeface="Gill Sans"/>
                <a:cs typeface="Gill Sans"/>
                <a:sym typeface="Gill Sans"/>
              </a:rPr>
              <a:t>Government Intervention</a:t>
            </a:r>
            <a:endParaRPr sz="2400" b="1"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Negative</a:t>
            </a:r>
            <a:r>
              <a:rPr lang="en-US" sz="2400" dirty="0">
                <a:solidFill>
                  <a:schemeClr val="dk1"/>
                </a:solidFill>
                <a:latin typeface="Gill Sans"/>
                <a:ea typeface="Gill Sans"/>
                <a:cs typeface="Gill Sans"/>
                <a:sym typeface="Gill Sans"/>
              </a:rPr>
              <a:t> Externalities:</a:t>
            </a: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Tax on production</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Emission Charges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Marketable Permits</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br>
              <a:rPr lang="en-US" sz="2400" dirty="0">
                <a:solidFill>
                  <a:schemeClr val="dk1"/>
                </a:solidFill>
                <a:latin typeface="Gill Sans"/>
                <a:ea typeface="Gill Sans"/>
                <a:cs typeface="Gill Sans"/>
                <a:sym typeface="Gill Sans"/>
              </a:rPr>
            </a:br>
            <a:r>
              <a:rPr lang="en-US" sz="2400" dirty="0">
                <a:solidFill>
                  <a:schemeClr val="accent3"/>
                </a:solidFill>
                <a:latin typeface="Gill Sans"/>
                <a:ea typeface="Gill Sans"/>
                <a:cs typeface="Gill Sans"/>
                <a:sym typeface="Gill Sans"/>
              </a:rPr>
              <a:t>Positive</a:t>
            </a:r>
            <a:r>
              <a:rPr lang="en-US" sz="2400" dirty="0">
                <a:solidFill>
                  <a:schemeClr val="dk1"/>
                </a:solidFill>
                <a:latin typeface="Gill Sans"/>
                <a:ea typeface="Gill Sans"/>
                <a:cs typeface="Gill Sans"/>
                <a:sym typeface="Gill Sans"/>
              </a:rPr>
              <a:t> Externalities:</a:t>
            </a: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Subsidies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Vouchers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Provide as a public good</a:t>
            </a:r>
            <a:endParaRPr sz="2400" dirty="0">
              <a:solidFill>
                <a:schemeClr val="dk1"/>
              </a:solidFill>
              <a:latin typeface="Gill Sans"/>
              <a:ea typeface="Gill Sans"/>
              <a:cs typeface="Gill Sans"/>
              <a:sym typeface="Gill Sans"/>
            </a:endParaRPr>
          </a:p>
        </p:txBody>
      </p:sp>
      <p:pic>
        <p:nvPicPr>
          <p:cNvPr id="820" name="Google Shape;820;p123"/>
          <p:cNvPicPr preferRelativeResize="0"/>
          <p:nvPr/>
        </p:nvPicPr>
        <p:blipFill>
          <a:blip r:embed="rId3">
            <a:alphaModFix/>
          </a:blip>
          <a:stretch>
            <a:fillRect/>
          </a:stretch>
        </p:blipFill>
        <p:spPr>
          <a:xfrm>
            <a:off x="4711550" y="1653693"/>
            <a:ext cx="2665275" cy="1778250"/>
          </a:xfrm>
          <a:prstGeom prst="rect">
            <a:avLst/>
          </a:prstGeom>
          <a:noFill/>
          <a:ln>
            <a:noFill/>
          </a:ln>
        </p:spPr>
      </p:pic>
      <p:pic>
        <p:nvPicPr>
          <p:cNvPr id="821" name="Google Shape;821;p123"/>
          <p:cNvPicPr preferRelativeResize="0"/>
          <p:nvPr/>
        </p:nvPicPr>
        <p:blipFill>
          <a:blip r:embed="rId4">
            <a:alphaModFix/>
          </a:blip>
          <a:stretch>
            <a:fillRect/>
          </a:stretch>
        </p:blipFill>
        <p:spPr>
          <a:xfrm>
            <a:off x="5407575" y="3866450"/>
            <a:ext cx="2038350" cy="2400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p:nvPr/>
        </p:nvSpPr>
        <p:spPr>
          <a:xfrm>
            <a:off x="855750" y="5087575"/>
            <a:ext cx="7432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solidFill>
                  <a:schemeClr val="dk1"/>
                </a:solidFill>
              </a:rPr>
              <a:t>$225 million in sales since Shark Tank!</a:t>
            </a:r>
            <a:endParaRPr/>
          </a:p>
        </p:txBody>
      </p:sp>
      <p:pic>
        <p:nvPicPr>
          <p:cNvPr id="134" name="Google Shape;134;p25"/>
          <p:cNvPicPr preferRelativeResize="0"/>
          <p:nvPr/>
        </p:nvPicPr>
        <p:blipFill>
          <a:blip r:embed="rId3">
            <a:alphaModFix/>
          </a:blip>
          <a:stretch>
            <a:fillRect/>
          </a:stretch>
        </p:blipFill>
        <p:spPr>
          <a:xfrm>
            <a:off x="2309813" y="1079313"/>
            <a:ext cx="4524375" cy="2057400"/>
          </a:xfrm>
          <a:prstGeom prst="rect">
            <a:avLst/>
          </a:prstGeom>
          <a:noFill/>
          <a:ln>
            <a:noFill/>
          </a:ln>
        </p:spPr>
      </p:pic>
      <p:pic>
        <p:nvPicPr>
          <p:cNvPr id="135" name="Google Shape;135;p25"/>
          <p:cNvPicPr preferRelativeResize="0"/>
          <p:nvPr/>
        </p:nvPicPr>
        <p:blipFill>
          <a:blip r:embed="rId4">
            <a:alphaModFix/>
          </a:blip>
          <a:stretch>
            <a:fillRect/>
          </a:stretch>
        </p:blipFill>
        <p:spPr>
          <a:xfrm>
            <a:off x="153200" y="2032946"/>
            <a:ext cx="2731426" cy="2731426"/>
          </a:xfrm>
          <a:prstGeom prst="rect">
            <a:avLst/>
          </a:prstGeom>
          <a:noFill/>
          <a:ln>
            <a:noFill/>
          </a:ln>
        </p:spPr>
      </p:pic>
      <p:pic>
        <p:nvPicPr>
          <p:cNvPr id="136" name="Google Shape;136;p25"/>
          <p:cNvPicPr preferRelativeResize="0"/>
          <p:nvPr/>
        </p:nvPicPr>
        <p:blipFill>
          <a:blip r:embed="rId5">
            <a:alphaModFix/>
          </a:blip>
          <a:stretch>
            <a:fillRect/>
          </a:stretch>
        </p:blipFill>
        <p:spPr>
          <a:xfrm>
            <a:off x="4424025" y="2571629"/>
            <a:ext cx="4228593" cy="21927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24"/>
          <p:cNvSpPr txBox="1"/>
          <p:nvPr/>
        </p:nvSpPr>
        <p:spPr>
          <a:xfrm>
            <a:off x="2734650" y="38457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Gill Sans"/>
                <a:ea typeface="Gill Sans"/>
                <a:cs typeface="Gill Sans"/>
                <a:sym typeface="Gill Sans"/>
              </a:rPr>
              <a:t>Consumer Theory</a:t>
            </a:r>
            <a:endParaRPr dirty="0"/>
          </a:p>
        </p:txBody>
      </p:sp>
      <p:pic>
        <p:nvPicPr>
          <p:cNvPr id="831" name="Google Shape;831;p124"/>
          <p:cNvPicPr preferRelativeResize="0"/>
          <p:nvPr/>
        </p:nvPicPr>
        <p:blipFill>
          <a:blip r:embed="rId3">
            <a:alphaModFix/>
          </a:blip>
          <a:stretch>
            <a:fillRect/>
          </a:stretch>
        </p:blipFill>
        <p:spPr>
          <a:xfrm>
            <a:off x="1329350" y="4035575"/>
            <a:ext cx="3593776" cy="2360009"/>
          </a:xfrm>
          <a:prstGeom prst="rect">
            <a:avLst/>
          </a:prstGeom>
          <a:noFill/>
          <a:ln>
            <a:noFill/>
          </a:ln>
        </p:spPr>
      </p:pic>
      <p:pic>
        <p:nvPicPr>
          <p:cNvPr id="832" name="Google Shape;832;p124"/>
          <p:cNvPicPr preferRelativeResize="0"/>
          <p:nvPr/>
        </p:nvPicPr>
        <p:blipFill>
          <a:blip r:embed="rId4">
            <a:alphaModFix/>
          </a:blip>
          <a:stretch>
            <a:fillRect/>
          </a:stretch>
        </p:blipFill>
        <p:spPr>
          <a:xfrm>
            <a:off x="4923126" y="4147275"/>
            <a:ext cx="3798444" cy="2136625"/>
          </a:xfrm>
          <a:prstGeom prst="rect">
            <a:avLst/>
          </a:prstGeom>
          <a:noFill/>
          <a:ln>
            <a:noFill/>
          </a:ln>
        </p:spPr>
      </p:pic>
      <p:pic>
        <p:nvPicPr>
          <p:cNvPr id="9" name="Picture 8" descr="Line of grocery carts">
            <a:extLst>
              <a:ext uri="{FF2B5EF4-FFF2-40B4-BE49-F238E27FC236}">
                <a16:creationId xmlns:a16="http://schemas.microsoft.com/office/drawing/2014/main" id="{D1C97605-413B-4F91-B7C4-D080DB3F21F9}"/>
              </a:ext>
            </a:extLst>
          </p:cNvPr>
          <p:cNvPicPr>
            <a:picLocks noChangeAspect="1"/>
          </p:cNvPicPr>
          <p:nvPr/>
        </p:nvPicPr>
        <p:blipFill>
          <a:blip r:embed="rId5"/>
          <a:stretch>
            <a:fillRect/>
          </a:stretch>
        </p:blipFill>
        <p:spPr>
          <a:xfrm>
            <a:off x="150608" y="1350678"/>
            <a:ext cx="3410174" cy="2272894"/>
          </a:xfrm>
          <a:prstGeom prst="rect">
            <a:avLst/>
          </a:prstGeom>
        </p:spPr>
      </p:pic>
      <p:pic>
        <p:nvPicPr>
          <p:cNvPr id="11" name="Picture 10" descr="Mother and child picking tomatoes">
            <a:extLst>
              <a:ext uri="{FF2B5EF4-FFF2-40B4-BE49-F238E27FC236}">
                <a16:creationId xmlns:a16="http://schemas.microsoft.com/office/drawing/2014/main" id="{D2AE9759-D2CF-4A81-AE71-FB3AD9029130}"/>
              </a:ext>
            </a:extLst>
          </p:cNvPr>
          <p:cNvPicPr>
            <a:picLocks noChangeAspect="1"/>
          </p:cNvPicPr>
          <p:nvPr/>
        </p:nvPicPr>
        <p:blipFill>
          <a:blip r:embed="rId6"/>
          <a:stretch>
            <a:fillRect/>
          </a:stretch>
        </p:blipFill>
        <p:spPr>
          <a:xfrm>
            <a:off x="3726304" y="1515964"/>
            <a:ext cx="3238052" cy="2158701"/>
          </a:xfrm>
          <a:prstGeom prst="rect">
            <a:avLst/>
          </a:prstGeom>
        </p:spPr>
      </p:pic>
      <p:pic>
        <p:nvPicPr>
          <p:cNvPr id="13" name="Picture 12" descr="Question mark against red wall">
            <a:extLst>
              <a:ext uri="{FF2B5EF4-FFF2-40B4-BE49-F238E27FC236}">
                <a16:creationId xmlns:a16="http://schemas.microsoft.com/office/drawing/2014/main" id="{3064432D-036C-484C-8E9B-4B4D3838F966}"/>
              </a:ext>
            </a:extLst>
          </p:cNvPr>
          <p:cNvPicPr>
            <a:picLocks noChangeAspect="1"/>
          </p:cNvPicPr>
          <p:nvPr/>
        </p:nvPicPr>
        <p:blipFill>
          <a:blip r:embed="rId7"/>
          <a:stretch>
            <a:fillRect/>
          </a:stretch>
        </p:blipFill>
        <p:spPr>
          <a:xfrm>
            <a:off x="7129879" y="1464871"/>
            <a:ext cx="1591691" cy="2158701"/>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25"/>
          <p:cNvSpPr txBox="1"/>
          <p:nvPr/>
        </p:nvSpPr>
        <p:spPr>
          <a:xfrm>
            <a:off x="363200" y="1602350"/>
            <a:ext cx="8610300" cy="42792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dirty="0">
                <a:solidFill>
                  <a:schemeClr val="dk1"/>
                </a:solidFill>
                <a:highlight>
                  <a:schemeClr val="lt1"/>
                </a:highlight>
              </a:rPr>
              <a:t>Consumer theory studies how individuals make choices, given </a:t>
            </a:r>
            <a:r>
              <a:rPr lang="en-US" sz="2400" dirty="0">
                <a:solidFill>
                  <a:schemeClr val="accent3"/>
                </a:solidFill>
                <a:highlight>
                  <a:schemeClr val="lt1"/>
                </a:highlight>
              </a:rPr>
              <a:t>restraints</a:t>
            </a:r>
            <a:r>
              <a:rPr lang="en-US" sz="2400" dirty="0">
                <a:solidFill>
                  <a:schemeClr val="dk1"/>
                </a:solidFill>
                <a:highlight>
                  <a:schemeClr val="lt1"/>
                </a:highlight>
              </a:rPr>
              <a:t>, such as their income and the prices of goods and services. </a:t>
            </a:r>
            <a:endParaRPr sz="2400" dirty="0">
              <a:solidFill>
                <a:schemeClr val="dk1"/>
              </a:solidFill>
              <a:highlight>
                <a:schemeClr val="lt1"/>
              </a:highlight>
            </a:endParaRPr>
          </a:p>
          <a:p>
            <a:pPr marL="0" lvl="0" indent="0" algn="l" rtl="0">
              <a:spcBef>
                <a:spcPts val="0"/>
              </a:spcBef>
              <a:spcAft>
                <a:spcPts val="0"/>
              </a:spcAft>
              <a:buNone/>
            </a:pPr>
            <a:endParaRPr sz="2400" dirty="0">
              <a:solidFill>
                <a:schemeClr val="dk1"/>
              </a:solidFill>
              <a:highlight>
                <a:schemeClr val="lt1"/>
              </a:highlight>
            </a:endParaRPr>
          </a:p>
          <a:p>
            <a:pPr marL="457200" lvl="0" indent="-381000" algn="l" rtl="0">
              <a:spcBef>
                <a:spcPts val="0"/>
              </a:spcBef>
              <a:spcAft>
                <a:spcPts val="0"/>
              </a:spcAft>
              <a:buClr>
                <a:schemeClr val="dk1"/>
              </a:buClr>
              <a:buSzPts val="2400"/>
              <a:buChar char="●"/>
            </a:pPr>
            <a:r>
              <a:rPr lang="en-US" sz="2400" dirty="0">
                <a:solidFill>
                  <a:schemeClr val="dk1"/>
                </a:solidFill>
              </a:rPr>
              <a:t>The decisions that consumers make about what and how much to consume shape the evolution of the </a:t>
            </a:r>
            <a:r>
              <a:rPr lang="en-US" sz="2400" dirty="0">
                <a:solidFill>
                  <a:schemeClr val="accent3"/>
                </a:solidFill>
              </a:rPr>
              <a:t>overall economy </a:t>
            </a:r>
            <a:r>
              <a:rPr lang="en-US" sz="2400" dirty="0">
                <a:solidFill>
                  <a:schemeClr val="dk1"/>
                </a:solidFill>
              </a:rPr>
              <a:t>(60 - 70% of GDP).</a:t>
            </a:r>
            <a:endParaRPr sz="2400" dirty="0">
              <a:solidFill>
                <a:schemeClr val="dk1"/>
              </a:solidFill>
            </a:endParaRPr>
          </a:p>
          <a:p>
            <a:pPr marL="0" lvl="0" indent="0" algn="l" rtl="0">
              <a:spcBef>
                <a:spcPts val="0"/>
              </a:spcBef>
              <a:spcAft>
                <a:spcPts val="0"/>
              </a:spcAft>
              <a:buNone/>
            </a:pPr>
            <a:endParaRPr sz="2400" dirty="0">
              <a:solidFill>
                <a:schemeClr val="dk1"/>
              </a:solidFill>
            </a:endParaRPr>
          </a:p>
          <a:p>
            <a:pPr marL="457200" lvl="0" indent="-381000" algn="l" rtl="0">
              <a:spcBef>
                <a:spcPts val="0"/>
              </a:spcBef>
              <a:spcAft>
                <a:spcPts val="0"/>
              </a:spcAft>
              <a:buClr>
                <a:schemeClr val="dk1"/>
              </a:buClr>
              <a:buSzPts val="2400"/>
              <a:buChar char="●"/>
            </a:pPr>
            <a:r>
              <a:rPr lang="en-US" sz="2400" dirty="0">
                <a:solidFill>
                  <a:schemeClr val="dk1"/>
                </a:solidFill>
              </a:rPr>
              <a:t>It is assumed that consumers act in rational ways that can be </a:t>
            </a:r>
            <a:r>
              <a:rPr lang="en-US" sz="2400" dirty="0">
                <a:solidFill>
                  <a:schemeClr val="accent3"/>
                </a:solidFill>
              </a:rPr>
              <a:t>observed and quantified</a:t>
            </a:r>
            <a:r>
              <a:rPr lang="en-US" sz="2400" dirty="0">
                <a:solidFill>
                  <a:schemeClr val="dk1"/>
                </a:solidFill>
              </a:rPr>
              <a:t>.</a:t>
            </a:r>
            <a:endParaRPr sz="2400" dirty="0">
              <a:solidFill>
                <a:schemeClr val="dk1"/>
              </a:solidFill>
            </a:endParaRPr>
          </a:p>
          <a:p>
            <a:pPr marL="0" lvl="0" indent="0" algn="l" rtl="0">
              <a:spcBef>
                <a:spcPts val="0"/>
              </a:spcBef>
              <a:spcAft>
                <a:spcPts val="0"/>
              </a:spcAft>
              <a:buNone/>
            </a:pPr>
            <a:endParaRPr sz="1200" dirty="0">
              <a:solidFill>
                <a:schemeClr val="dk1"/>
              </a:solidFill>
              <a:highlight>
                <a:schemeClr val="lt1"/>
              </a:highlight>
            </a:endParaRPr>
          </a:p>
          <a:p>
            <a:pPr marL="0" lvl="0" indent="0" algn="l" rtl="0">
              <a:spcBef>
                <a:spcPts val="0"/>
              </a:spcBef>
              <a:spcAft>
                <a:spcPts val="0"/>
              </a:spcAft>
              <a:buNone/>
            </a:pPr>
            <a:endParaRPr dirty="0">
              <a:solidFill>
                <a:schemeClr val="dk1"/>
              </a:solidFill>
            </a:endParaRPr>
          </a:p>
        </p:txBody>
      </p:sp>
      <p:sp>
        <p:nvSpPr>
          <p:cNvPr id="839" name="Google Shape;839;p125"/>
          <p:cNvSpPr txBox="1"/>
          <p:nvPr/>
        </p:nvSpPr>
        <p:spPr>
          <a:xfrm>
            <a:off x="2929775" y="280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Consumer Theory</a:t>
            </a:r>
            <a:endParaRPr sz="2400">
              <a:solidFill>
                <a:srgbClr val="004A80"/>
              </a:solidFill>
              <a:latin typeface="Gill Sans"/>
              <a:ea typeface="Gill Sans"/>
              <a:cs typeface="Gill Sans"/>
              <a:sym typeface="Gill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26"/>
          <p:cNvSpPr txBox="1"/>
          <p:nvPr/>
        </p:nvSpPr>
        <p:spPr>
          <a:xfrm>
            <a:off x="256200" y="1217775"/>
            <a:ext cx="8631600" cy="539631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Utility</a:t>
            </a:r>
            <a:r>
              <a:rPr lang="en-US" sz="2400" dirty="0">
                <a:solidFill>
                  <a:schemeClr val="dk1"/>
                </a:solidFill>
                <a:latin typeface="Gill Sans"/>
                <a:ea typeface="Gill Sans"/>
                <a:cs typeface="Gill Sans"/>
                <a:sym typeface="Gill Sans"/>
              </a:rPr>
              <a:t>:  The satisfaction one receives from consuming a good or service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Marginal utility</a:t>
            </a:r>
            <a:r>
              <a:rPr lang="en-US" sz="2400" dirty="0">
                <a:solidFill>
                  <a:schemeClr val="dk1"/>
                </a:solidFill>
                <a:latin typeface="Gill Sans"/>
                <a:ea typeface="Gill Sans"/>
                <a:cs typeface="Gill Sans"/>
                <a:sym typeface="Gill Sans"/>
              </a:rPr>
              <a:t>:  The satisfaction one receives from consuming one additional unit of a good or service.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Total utility</a:t>
            </a:r>
            <a:r>
              <a:rPr lang="en-US" sz="2400" dirty="0">
                <a:solidFill>
                  <a:schemeClr val="dk1"/>
                </a:solidFill>
                <a:latin typeface="Gill Sans"/>
                <a:ea typeface="Gill Sans"/>
                <a:cs typeface="Gill Sans"/>
                <a:sym typeface="Gill Sans"/>
              </a:rPr>
              <a:t>:  The total amount of satisfaction one receives from consuming a good or service in its entirety.</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accent3"/>
                </a:solidFill>
                <a:latin typeface="Gill Sans"/>
                <a:ea typeface="Gill Sans"/>
                <a:cs typeface="Gill Sans"/>
                <a:sym typeface="Gill Sans"/>
              </a:rPr>
              <a:t>Law of Diminishing Marginal Utility</a:t>
            </a:r>
            <a:r>
              <a:rPr lang="en-US" sz="2400" dirty="0">
                <a:solidFill>
                  <a:schemeClr val="dk1"/>
                </a:solidFill>
                <a:latin typeface="Gill Sans"/>
                <a:ea typeface="Gill Sans"/>
                <a:cs typeface="Gill Sans"/>
                <a:sym typeface="Gill Sans"/>
              </a:rPr>
              <a:t>:  (ceteris paribus)  As a person consumes more of a good or service, his/her marginal utility (satisfaction) will diminish with each unit consumed.</a:t>
            </a:r>
            <a:endParaRPr sz="2400" dirty="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Char char="•"/>
            </a:pPr>
            <a:r>
              <a:rPr lang="en-US" sz="2400" i="1" dirty="0">
                <a:solidFill>
                  <a:schemeClr val="accent3"/>
                </a:solidFill>
                <a:latin typeface="Gill Sans"/>
                <a:ea typeface="Gill Sans"/>
                <a:cs typeface="Gill Sans"/>
                <a:sym typeface="Gill Sans"/>
              </a:rPr>
              <a:t>Examples?</a:t>
            </a:r>
            <a:endParaRPr sz="2400" i="1" dirty="0">
              <a:solidFill>
                <a:schemeClr val="accent3"/>
              </a:solidFill>
              <a:latin typeface="Gill Sans"/>
              <a:ea typeface="Gill Sans"/>
              <a:cs typeface="Gill Sans"/>
              <a:sym typeface="Gill Sans"/>
            </a:endParaRPr>
          </a:p>
        </p:txBody>
      </p:sp>
      <p:sp>
        <p:nvSpPr>
          <p:cNvPr id="846" name="Google Shape;846;p126"/>
          <p:cNvSpPr txBox="1"/>
          <p:nvPr/>
        </p:nvSpPr>
        <p:spPr>
          <a:xfrm>
            <a:off x="2737500" y="323300"/>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Consumer Theory</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27"/>
          <p:cNvPicPr preferRelativeResize="0"/>
          <p:nvPr/>
        </p:nvPicPr>
        <p:blipFill>
          <a:blip r:embed="rId3">
            <a:alphaModFix/>
          </a:blip>
          <a:stretch>
            <a:fillRect/>
          </a:stretch>
        </p:blipFill>
        <p:spPr>
          <a:xfrm>
            <a:off x="222928" y="1388346"/>
            <a:ext cx="4091775" cy="3078450"/>
          </a:xfrm>
          <a:prstGeom prst="rect">
            <a:avLst/>
          </a:prstGeom>
          <a:noFill/>
          <a:ln>
            <a:noFill/>
          </a:ln>
        </p:spPr>
      </p:pic>
      <p:pic>
        <p:nvPicPr>
          <p:cNvPr id="853" name="Google Shape;853;p127"/>
          <p:cNvPicPr preferRelativeResize="0"/>
          <p:nvPr/>
        </p:nvPicPr>
        <p:blipFill>
          <a:blip r:embed="rId4">
            <a:alphaModFix/>
          </a:blip>
          <a:stretch>
            <a:fillRect/>
          </a:stretch>
        </p:blipFill>
        <p:spPr>
          <a:xfrm>
            <a:off x="4229150" y="2895526"/>
            <a:ext cx="4766700" cy="31746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28"/>
          <p:cNvPicPr preferRelativeResize="0"/>
          <p:nvPr/>
        </p:nvPicPr>
        <p:blipFill>
          <a:blip r:embed="rId3">
            <a:alphaModFix/>
          </a:blip>
          <a:stretch>
            <a:fillRect/>
          </a:stretch>
        </p:blipFill>
        <p:spPr>
          <a:xfrm>
            <a:off x="861787" y="1492113"/>
            <a:ext cx="7420425" cy="4711974"/>
          </a:xfrm>
          <a:prstGeom prst="rect">
            <a:avLst/>
          </a:prstGeom>
          <a:noFill/>
          <a:ln>
            <a:noFill/>
          </a:ln>
        </p:spPr>
      </p:pic>
      <p:sp>
        <p:nvSpPr>
          <p:cNvPr id="860" name="Google Shape;860;p128"/>
          <p:cNvSpPr txBox="1"/>
          <p:nvPr/>
        </p:nvSpPr>
        <p:spPr>
          <a:xfrm>
            <a:off x="2566600" y="3660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Gill Sans"/>
                <a:ea typeface="Gill Sans"/>
                <a:cs typeface="Gill Sans"/>
                <a:sym typeface="Gill Sans"/>
              </a:rPr>
              <a:t>Consumer Theory</a:t>
            </a: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29"/>
          <p:cNvPicPr preferRelativeResize="0"/>
          <p:nvPr/>
        </p:nvPicPr>
        <p:blipFill>
          <a:blip r:embed="rId3">
            <a:alphaModFix/>
          </a:blip>
          <a:stretch>
            <a:fillRect/>
          </a:stretch>
        </p:blipFill>
        <p:spPr>
          <a:xfrm>
            <a:off x="252075" y="1193075"/>
            <a:ext cx="8639825" cy="46486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30"/>
          <p:cNvSpPr txBox="1"/>
          <p:nvPr/>
        </p:nvSpPr>
        <p:spPr>
          <a:xfrm>
            <a:off x="106650" y="705025"/>
            <a:ext cx="8930700" cy="577591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u="sng" dirty="0">
                <a:solidFill>
                  <a:schemeClr val="dk1"/>
                </a:solidFill>
                <a:latin typeface="Gill Sans"/>
                <a:ea typeface="Gill Sans"/>
                <a:cs typeface="Gill Sans"/>
                <a:sym typeface="Gill Sans"/>
              </a:rPr>
              <a:t>Budget Constraints and Indifference Curves</a:t>
            </a:r>
            <a:endParaRPr sz="20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b="1" dirty="0">
                <a:solidFill>
                  <a:srgbClr val="6AA84F"/>
                </a:solidFill>
                <a:latin typeface="Gill Sans"/>
                <a:ea typeface="Gill Sans"/>
                <a:cs typeface="Gill Sans"/>
                <a:sym typeface="Gill Sans"/>
              </a:rPr>
              <a:t>Budget Line</a:t>
            </a:r>
            <a:r>
              <a:rPr lang="en-US" sz="2000" b="1" dirty="0">
                <a:solidFill>
                  <a:schemeClr val="dk1"/>
                </a:solidFill>
                <a:latin typeface="Gill Sans"/>
                <a:ea typeface="Gill Sans"/>
                <a:cs typeface="Gill Sans"/>
                <a:sym typeface="Gill Sans"/>
              </a:rPr>
              <a:t>:</a:t>
            </a:r>
            <a:r>
              <a:rPr lang="en-US" sz="2000" dirty="0">
                <a:solidFill>
                  <a:schemeClr val="dk1"/>
                </a:solidFill>
                <a:latin typeface="Gill Sans"/>
                <a:ea typeface="Gill Sans"/>
                <a:cs typeface="Gill Sans"/>
                <a:sym typeface="Gill Sans"/>
              </a:rPr>
              <a:t>  Shows the combination of goods/services that can be purchased given a consumer’s budgetary constraints.</a:t>
            </a: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dirty="0">
                <a:solidFill>
                  <a:schemeClr val="dk1"/>
                </a:solidFill>
                <a:latin typeface="Gill Sans"/>
                <a:ea typeface="Gill Sans"/>
                <a:cs typeface="Gill Sans"/>
                <a:sym typeface="Gill Sans"/>
              </a:rPr>
              <a:t>	Ex: Sam’s income = $80.  She wishes to purchases swimsuits and flip flops for the summer.</a:t>
            </a: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dirty="0">
                <a:solidFill>
                  <a:schemeClr val="dk1"/>
                </a:solidFill>
                <a:latin typeface="Gill Sans"/>
                <a:ea typeface="Gill Sans"/>
                <a:cs typeface="Gill Sans"/>
                <a:sym typeface="Gill Sans"/>
              </a:rPr>
              <a:t>		-Swimsuits cost $20</a:t>
            </a: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000" dirty="0">
                <a:solidFill>
                  <a:schemeClr val="dk1"/>
                </a:solidFill>
                <a:latin typeface="Gill Sans"/>
                <a:ea typeface="Gill Sans"/>
                <a:cs typeface="Gill Sans"/>
                <a:sym typeface="Gill Sans"/>
              </a:rPr>
              <a:t>		-Flip flops cost $10</a:t>
            </a: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dirty="0">
                <a:solidFill>
                  <a:schemeClr val="dk1"/>
                </a:solidFill>
                <a:latin typeface="Gill Sans"/>
                <a:ea typeface="Gill Sans"/>
                <a:cs typeface="Gill Sans"/>
                <a:sym typeface="Gill Sans"/>
              </a:rPr>
              <a:t>If Sam purchases only swimsuits, she can buy 4.   ($80 / $20 (swimsuit cost)</a:t>
            </a:r>
            <a:endParaRPr sz="2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dirty="0">
                <a:solidFill>
                  <a:schemeClr val="dk1"/>
                </a:solidFill>
                <a:latin typeface="Gill Sans"/>
                <a:ea typeface="Gill Sans"/>
                <a:cs typeface="Gill Sans"/>
                <a:sym typeface="Gill Sans"/>
              </a:rPr>
              <a:t>If Sam purchases only flip flops, she can buy 8.  ($80  / $10 (flip flop cost)</a:t>
            </a:r>
            <a:endParaRPr sz="20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dirty="0">
                <a:solidFill>
                  <a:schemeClr val="dk1"/>
                </a:solidFill>
                <a:latin typeface="Gill Sans"/>
                <a:ea typeface="Gill Sans"/>
                <a:cs typeface="Gill Sans"/>
                <a:sym typeface="Gill Sans"/>
              </a:rPr>
              <a:t>There are several possible combinations of swimsuits and flip flops given her budget.</a:t>
            </a:r>
            <a:endParaRPr sz="2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000" i="1" dirty="0">
                <a:solidFill>
                  <a:schemeClr val="dk1"/>
                </a:solidFill>
                <a:latin typeface="Gill Sans"/>
                <a:ea typeface="Gill Sans"/>
                <a:cs typeface="Gill Sans"/>
                <a:sym typeface="Gill Sans"/>
              </a:rPr>
              <a:t>Ex: 2 swimsuits and 4 flip flops</a:t>
            </a:r>
            <a:r>
              <a:rPr lang="en-US" sz="1800" i="1" dirty="0">
                <a:solidFill>
                  <a:schemeClr val="dk1"/>
                </a:solidFill>
                <a:latin typeface="Gill Sans"/>
                <a:ea typeface="Gill Sans"/>
                <a:cs typeface="Gill Sans"/>
                <a:sym typeface="Gill Sans"/>
              </a:rPr>
              <a:t> </a:t>
            </a:r>
            <a:endParaRPr i="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131"/>
          <p:cNvPicPr preferRelativeResize="0"/>
          <p:nvPr/>
        </p:nvPicPr>
        <p:blipFill>
          <a:blip r:embed="rId3">
            <a:alphaModFix/>
          </a:blip>
          <a:stretch>
            <a:fillRect/>
          </a:stretch>
        </p:blipFill>
        <p:spPr>
          <a:xfrm>
            <a:off x="1149875" y="1138275"/>
            <a:ext cx="7219474" cy="54146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32"/>
          <p:cNvSpPr txBox="1"/>
          <p:nvPr/>
        </p:nvSpPr>
        <p:spPr>
          <a:xfrm>
            <a:off x="63900" y="1239125"/>
            <a:ext cx="9016200" cy="3129031"/>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000" b="1" dirty="0">
                <a:solidFill>
                  <a:srgbClr val="6AA84F"/>
                </a:solidFill>
                <a:latin typeface="Gill Sans"/>
                <a:ea typeface="Gill Sans"/>
                <a:cs typeface="Gill Sans"/>
                <a:sym typeface="Gill Sans"/>
              </a:rPr>
              <a:t>Indifference Curve</a:t>
            </a:r>
            <a:r>
              <a:rPr lang="en-US" sz="2000" dirty="0">
                <a:solidFill>
                  <a:schemeClr val="dk1"/>
                </a:solidFill>
                <a:latin typeface="Gill Sans"/>
                <a:ea typeface="Gill Sans"/>
                <a:cs typeface="Gill Sans"/>
                <a:sym typeface="Gill Sans"/>
              </a:rPr>
              <a:t>:  Shows all the combinations of two goods/services that give the consumer equal amounts of utility (satisfaction).  The consumer is indifferent to the various combinations because they give </a:t>
            </a:r>
            <a:r>
              <a:rPr lang="en-US" sz="2000" dirty="0">
                <a:solidFill>
                  <a:schemeClr val="accent3"/>
                </a:solidFill>
                <a:latin typeface="Gill Sans"/>
                <a:ea typeface="Gill Sans"/>
                <a:cs typeface="Gill Sans"/>
                <a:sym typeface="Gill Sans"/>
              </a:rPr>
              <a:t>equal amounts of utility</a:t>
            </a:r>
            <a:r>
              <a:rPr lang="en-US" sz="2000" dirty="0">
                <a:solidFill>
                  <a:schemeClr val="dk1"/>
                </a:solidFill>
                <a:latin typeface="Gill Sans"/>
                <a:ea typeface="Gill Sans"/>
                <a:cs typeface="Gill Sans"/>
                <a:sym typeface="Gill Sans"/>
              </a:rPr>
              <a:t>.</a:t>
            </a:r>
            <a:endParaRPr sz="2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1800" dirty="0">
                <a:solidFill>
                  <a:schemeClr val="dk1"/>
                </a:solidFill>
                <a:latin typeface="Gill Sans"/>
                <a:ea typeface="Gill Sans"/>
                <a:cs typeface="Gill Sans"/>
                <a:sym typeface="Gill Sans"/>
              </a:rPr>
              <a:t>Any of the following combinations provide </a:t>
            </a:r>
            <a:r>
              <a:rPr lang="en-US" sz="1800" b="1" u="sng" dirty="0">
                <a:solidFill>
                  <a:schemeClr val="dk1"/>
                </a:solidFill>
                <a:latin typeface="Gill Sans"/>
                <a:ea typeface="Gill Sans"/>
                <a:cs typeface="Gill Sans"/>
                <a:sym typeface="Gill Sans"/>
              </a:rPr>
              <a:t>50 utils</a:t>
            </a:r>
            <a:r>
              <a:rPr lang="en-US" sz="1800" dirty="0">
                <a:solidFill>
                  <a:schemeClr val="dk1"/>
                </a:solidFill>
                <a:latin typeface="Gill Sans"/>
                <a:ea typeface="Gill Sans"/>
                <a:cs typeface="Gill Sans"/>
                <a:sym typeface="Gill Sans"/>
              </a:rPr>
              <a:t> to Sam:</a:t>
            </a:r>
            <a:endParaRPr sz="18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dirty="0">
                <a:solidFill>
                  <a:schemeClr val="dk1"/>
                </a:solidFill>
                <a:latin typeface="Gill Sans"/>
                <a:ea typeface="Gill Sans"/>
                <a:cs typeface="Gill Sans"/>
                <a:sym typeface="Gill Sans"/>
              </a:rPr>
              <a:t> </a:t>
            </a:r>
            <a:endParaRPr sz="1800" dirty="0">
              <a:solidFill>
                <a:schemeClr val="dk1"/>
              </a:solidFill>
              <a:latin typeface="Gill Sans"/>
              <a:ea typeface="Gill Sans"/>
              <a:cs typeface="Gill Sans"/>
              <a:sym typeface="Gill Sans"/>
            </a:endParaRPr>
          </a:p>
        </p:txBody>
      </p:sp>
      <p:graphicFrame>
        <p:nvGraphicFramePr>
          <p:cNvPr id="885" name="Google Shape;885;p132"/>
          <p:cNvGraphicFramePr/>
          <p:nvPr/>
        </p:nvGraphicFramePr>
        <p:xfrm>
          <a:off x="940575" y="3542700"/>
          <a:ext cx="7239000" cy="2285850"/>
        </p:xfrm>
        <a:graphic>
          <a:graphicData uri="http://schemas.openxmlformats.org/drawingml/2006/table">
            <a:tbl>
              <a:tblPr>
                <a:noFill/>
                <a:tableStyleId>{6117D655-7D91-4E63-945C-95DD8B3EB1BF}</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US" sz="1800" b="1" u="sng"/>
                        <a:t>Swimsuits  </a:t>
                      </a:r>
                      <a:endParaRPr sz="1800" b="1" u="sng"/>
                    </a:p>
                  </a:txBody>
                  <a:tcPr marL="91425" marR="91425" marT="91425" marB="91425"/>
                </a:tc>
                <a:tc>
                  <a:txBody>
                    <a:bodyPr/>
                    <a:lstStyle/>
                    <a:p>
                      <a:pPr marL="0" lvl="0" indent="0" algn="ctr" rtl="0">
                        <a:spcBef>
                          <a:spcPts val="0"/>
                        </a:spcBef>
                        <a:spcAft>
                          <a:spcPts val="0"/>
                        </a:spcAft>
                        <a:buNone/>
                      </a:pPr>
                      <a:r>
                        <a:rPr lang="en-US" sz="1800" b="1" u="sng"/>
                        <a:t>FlipFlops </a:t>
                      </a:r>
                      <a:endParaRPr sz="1800" b="1" u="sng"/>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800"/>
                        <a:t>6</a:t>
                      </a:r>
                      <a:endParaRPr sz="1800"/>
                    </a:p>
                  </a:txBody>
                  <a:tcPr marL="91425" marR="91425" marT="91425" marB="91425"/>
                </a:tc>
                <a:tc>
                  <a:txBody>
                    <a:bodyPr/>
                    <a:lstStyle/>
                    <a:p>
                      <a:pPr marL="0" lvl="0" indent="0" algn="ctr" rtl="0">
                        <a:spcBef>
                          <a:spcPts val="0"/>
                        </a:spcBef>
                        <a:spcAft>
                          <a:spcPts val="0"/>
                        </a:spcAft>
                        <a:buNone/>
                      </a:pPr>
                      <a:r>
                        <a:rPr lang="en-US" sz="1800"/>
                        <a:t>1</a:t>
                      </a:r>
                      <a:endParaRPr sz="1800"/>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US" sz="1800"/>
                        <a:t>3</a:t>
                      </a:r>
                      <a:endParaRPr sz="1800"/>
                    </a:p>
                  </a:txBody>
                  <a:tcPr marL="91425" marR="91425" marT="91425" marB="91425"/>
                </a:tc>
                <a:tc>
                  <a:txBody>
                    <a:bodyPr/>
                    <a:lstStyle/>
                    <a:p>
                      <a:pPr marL="0" lvl="0" indent="0" algn="ctr" rtl="0">
                        <a:spcBef>
                          <a:spcPts val="0"/>
                        </a:spcBef>
                        <a:spcAft>
                          <a:spcPts val="0"/>
                        </a:spcAft>
                        <a:buNone/>
                      </a:pPr>
                      <a:r>
                        <a:rPr lang="en-US" sz="1800"/>
                        <a:t>3</a:t>
                      </a:r>
                      <a:endParaRPr sz="1800"/>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US" sz="1800"/>
                        <a:t>2</a:t>
                      </a:r>
                      <a:endParaRPr sz="1800"/>
                    </a:p>
                  </a:txBody>
                  <a:tcPr marL="91425" marR="91425" marT="91425" marB="91425"/>
                </a:tc>
                <a:tc>
                  <a:txBody>
                    <a:bodyPr/>
                    <a:lstStyle/>
                    <a:p>
                      <a:pPr marL="0" lvl="0" indent="0" algn="ctr" rtl="0">
                        <a:spcBef>
                          <a:spcPts val="0"/>
                        </a:spcBef>
                        <a:spcAft>
                          <a:spcPts val="0"/>
                        </a:spcAft>
                        <a:buNone/>
                      </a:pPr>
                      <a:r>
                        <a:rPr lang="en-US" sz="1800"/>
                        <a:t>4</a:t>
                      </a:r>
                      <a:endParaRPr sz="1800"/>
                    </a:p>
                  </a:txBody>
                  <a:tcPr marL="91425" marR="91425" marT="91425" marB="91425"/>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US" sz="1800"/>
                        <a:t>1</a:t>
                      </a:r>
                      <a:endParaRPr sz="1800"/>
                    </a:p>
                  </a:txBody>
                  <a:tcPr marL="91425" marR="91425" marT="91425" marB="91425"/>
                </a:tc>
                <a:tc>
                  <a:txBody>
                    <a:bodyPr/>
                    <a:lstStyle/>
                    <a:p>
                      <a:pPr marL="0" lvl="0" indent="0" algn="ctr" rtl="0">
                        <a:spcBef>
                          <a:spcPts val="0"/>
                        </a:spcBef>
                        <a:spcAft>
                          <a:spcPts val="0"/>
                        </a:spcAft>
                        <a:buNone/>
                      </a:pPr>
                      <a:r>
                        <a:rPr lang="en-US" sz="1800"/>
                        <a:t>7</a:t>
                      </a:r>
                      <a:endParaRPr sz="180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133"/>
          <p:cNvPicPr preferRelativeResize="0"/>
          <p:nvPr/>
        </p:nvPicPr>
        <p:blipFill>
          <a:blip r:embed="rId3">
            <a:alphaModFix/>
          </a:blip>
          <a:stretch>
            <a:fillRect/>
          </a:stretch>
        </p:blipFill>
        <p:spPr>
          <a:xfrm>
            <a:off x="1648450" y="1275850"/>
            <a:ext cx="5486400" cy="5486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158338" y="1067092"/>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500"/>
              <a:t>Supply and Demand</a:t>
            </a:r>
            <a:endParaRPr sz="5500"/>
          </a:p>
        </p:txBody>
      </p:sp>
      <p:pic>
        <p:nvPicPr>
          <p:cNvPr id="142" name="Google Shape;142;p26"/>
          <p:cNvPicPr preferRelativeResize="0"/>
          <p:nvPr/>
        </p:nvPicPr>
        <p:blipFill>
          <a:blip r:embed="rId3">
            <a:alphaModFix/>
          </a:blip>
          <a:stretch>
            <a:fillRect/>
          </a:stretch>
        </p:blipFill>
        <p:spPr>
          <a:xfrm>
            <a:off x="3113675" y="1889137"/>
            <a:ext cx="3489750" cy="2093850"/>
          </a:xfrm>
          <a:prstGeom prst="rect">
            <a:avLst/>
          </a:prstGeom>
          <a:noFill/>
          <a:ln>
            <a:noFill/>
          </a:ln>
        </p:spPr>
      </p:pic>
      <p:pic>
        <p:nvPicPr>
          <p:cNvPr id="143" name="Google Shape;143;p26"/>
          <p:cNvPicPr preferRelativeResize="0"/>
          <p:nvPr/>
        </p:nvPicPr>
        <p:blipFill>
          <a:blip r:embed="rId4">
            <a:alphaModFix/>
          </a:blip>
          <a:stretch>
            <a:fillRect/>
          </a:stretch>
        </p:blipFill>
        <p:spPr>
          <a:xfrm>
            <a:off x="-48112" y="1830611"/>
            <a:ext cx="3354299" cy="2210901"/>
          </a:xfrm>
          <a:prstGeom prst="rect">
            <a:avLst/>
          </a:prstGeom>
          <a:noFill/>
          <a:ln>
            <a:noFill/>
          </a:ln>
        </p:spPr>
      </p:pic>
      <p:pic>
        <p:nvPicPr>
          <p:cNvPr id="144" name="Google Shape;144;p26"/>
          <p:cNvPicPr preferRelativeResize="0"/>
          <p:nvPr/>
        </p:nvPicPr>
        <p:blipFill>
          <a:blip r:embed="rId5">
            <a:alphaModFix/>
          </a:blip>
          <a:stretch>
            <a:fillRect/>
          </a:stretch>
        </p:blipFill>
        <p:spPr>
          <a:xfrm>
            <a:off x="4966425" y="4331400"/>
            <a:ext cx="2926145" cy="2183175"/>
          </a:xfrm>
          <a:prstGeom prst="rect">
            <a:avLst/>
          </a:prstGeom>
          <a:noFill/>
          <a:ln>
            <a:noFill/>
          </a:ln>
        </p:spPr>
      </p:pic>
      <p:pic>
        <p:nvPicPr>
          <p:cNvPr id="145" name="Google Shape;145;p26"/>
          <p:cNvPicPr preferRelativeResize="0"/>
          <p:nvPr/>
        </p:nvPicPr>
        <p:blipFill>
          <a:blip r:embed="rId6">
            <a:alphaModFix/>
          </a:blip>
          <a:stretch>
            <a:fillRect/>
          </a:stretch>
        </p:blipFill>
        <p:spPr>
          <a:xfrm>
            <a:off x="6603424" y="1749071"/>
            <a:ext cx="2426467" cy="1819850"/>
          </a:xfrm>
          <a:prstGeom prst="rect">
            <a:avLst/>
          </a:prstGeom>
          <a:noFill/>
          <a:ln>
            <a:noFill/>
          </a:ln>
        </p:spPr>
      </p:pic>
      <p:pic>
        <p:nvPicPr>
          <p:cNvPr id="146" name="Google Shape;146;p26"/>
          <p:cNvPicPr preferRelativeResize="0"/>
          <p:nvPr/>
        </p:nvPicPr>
        <p:blipFill>
          <a:blip r:embed="rId7">
            <a:alphaModFix/>
          </a:blip>
          <a:stretch>
            <a:fillRect/>
          </a:stretch>
        </p:blipFill>
        <p:spPr>
          <a:xfrm>
            <a:off x="0" y="5089166"/>
            <a:ext cx="3258076" cy="1221776"/>
          </a:xfrm>
          <a:prstGeom prst="rect">
            <a:avLst/>
          </a:prstGeom>
          <a:noFill/>
          <a:ln>
            <a:noFill/>
          </a:ln>
        </p:spPr>
      </p:pic>
      <p:pic>
        <p:nvPicPr>
          <p:cNvPr id="147" name="Google Shape;147;p26"/>
          <p:cNvPicPr preferRelativeResize="0"/>
          <p:nvPr/>
        </p:nvPicPr>
        <p:blipFill>
          <a:blip r:embed="rId8">
            <a:alphaModFix/>
          </a:blip>
          <a:stretch>
            <a:fillRect/>
          </a:stretch>
        </p:blipFill>
        <p:spPr>
          <a:xfrm>
            <a:off x="5638113" y="3143879"/>
            <a:ext cx="2485394" cy="1819850"/>
          </a:xfrm>
          <a:prstGeom prst="rect">
            <a:avLst/>
          </a:prstGeom>
          <a:noFill/>
          <a:ln>
            <a:noFill/>
          </a:ln>
        </p:spPr>
      </p:pic>
      <p:pic>
        <p:nvPicPr>
          <p:cNvPr id="148" name="Google Shape;148;p26"/>
          <p:cNvPicPr preferRelativeResize="0"/>
          <p:nvPr/>
        </p:nvPicPr>
        <p:blipFill>
          <a:blip r:embed="rId9">
            <a:alphaModFix/>
          </a:blip>
          <a:stretch>
            <a:fillRect/>
          </a:stretch>
        </p:blipFill>
        <p:spPr>
          <a:xfrm>
            <a:off x="3113675" y="3435734"/>
            <a:ext cx="2609926" cy="1466875"/>
          </a:xfrm>
          <a:prstGeom prst="rect">
            <a:avLst/>
          </a:prstGeom>
          <a:noFill/>
          <a:ln>
            <a:noFill/>
          </a:ln>
        </p:spPr>
      </p:pic>
      <p:pic>
        <p:nvPicPr>
          <p:cNvPr id="149" name="Google Shape;149;p26"/>
          <p:cNvPicPr preferRelativeResize="0"/>
          <p:nvPr/>
        </p:nvPicPr>
        <p:blipFill>
          <a:blip r:embed="rId10">
            <a:alphaModFix/>
          </a:blip>
          <a:stretch>
            <a:fillRect/>
          </a:stretch>
        </p:blipFill>
        <p:spPr>
          <a:xfrm>
            <a:off x="772675" y="3890075"/>
            <a:ext cx="2485401" cy="1304825"/>
          </a:xfrm>
          <a:prstGeom prst="rect">
            <a:avLst/>
          </a:prstGeom>
          <a:noFill/>
          <a:ln>
            <a:noFill/>
          </a:ln>
        </p:spPr>
      </p:pic>
      <p:pic>
        <p:nvPicPr>
          <p:cNvPr id="150" name="Google Shape;150;p26"/>
          <p:cNvPicPr preferRelativeResize="0"/>
          <p:nvPr/>
        </p:nvPicPr>
        <p:blipFill>
          <a:blip r:embed="rId11">
            <a:alphaModFix/>
          </a:blip>
          <a:stretch>
            <a:fillRect/>
          </a:stretch>
        </p:blipFill>
        <p:spPr>
          <a:xfrm>
            <a:off x="3113675" y="4885550"/>
            <a:ext cx="1852750" cy="1324155"/>
          </a:xfrm>
          <a:prstGeom prst="rect">
            <a:avLst/>
          </a:prstGeom>
          <a:noFill/>
          <a:ln>
            <a:noFill/>
          </a:ln>
        </p:spPr>
      </p:pic>
      <p:pic>
        <p:nvPicPr>
          <p:cNvPr id="151" name="Google Shape;151;p26"/>
          <p:cNvPicPr preferRelativeResize="0"/>
          <p:nvPr/>
        </p:nvPicPr>
        <p:blipFill>
          <a:blip r:embed="rId12">
            <a:alphaModFix/>
          </a:blip>
          <a:stretch>
            <a:fillRect/>
          </a:stretch>
        </p:blipFill>
        <p:spPr>
          <a:xfrm>
            <a:off x="7654475" y="4885542"/>
            <a:ext cx="1251425" cy="162903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34"/>
          <p:cNvSpPr txBox="1"/>
          <p:nvPr/>
        </p:nvSpPr>
        <p:spPr>
          <a:xfrm>
            <a:off x="234750" y="1922800"/>
            <a:ext cx="8460900" cy="3354734"/>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800" b="1" dirty="0">
                <a:solidFill>
                  <a:schemeClr val="dk1"/>
                </a:solidFill>
                <a:latin typeface="Gill Sans"/>
                <a:ea typeface="Gill Sans"/>
                <a:cs typeface="Gill Sans"/>
                <a:sym typeface="Gill Sans"/>
              </a:rPr>
              <a:t>Consumer’s Goal</a:t>
            </a:r>
            <a:r>
              <a:rPr lang="en-US" sz="2800" dirty="0">
                <a:solidFill>
                  <a:schemeClr val="dk1"/>
                </a:solidFill>
                <a:latin typeface="Gill Sans"/>
                <a:ea typeface="Gill Sans"/>
                <a:cs typeface="Gill Sans"/>
                <a:sym typeface="Gill Sans"/>
              </a:rPr>
              <a:t>:  To make decisions that attain the highest possible utility given the constraints of his/her budget.</a:t>
            </a:r>
            <a:endParaRPr sz="2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dirty="0">
                <a:solidFill>
                  <a:schemeClr val="dk1"/>
                </a:solidFill>
                <a:latin typeface="Gill Sans"/>
                <a:ea typeface="Gill Sans"/>
                <a:cs typeface="Gill Sans"/>
                <a:sym typeface="Gill Sans"/>
              </a:rPr>
              <a:t>The consumer will maximize his/her utility and be within his/her budget where the indifference curve is tangent to the budget line – </a:t>
            </a:r>
            <a:r>
              <a:rPr lang="en-US" sz="2800" dirty="0">
                <a:solidFill>
                  <a:schemeClr val="accent3"/>
                </a:solidFill>
                <a:latin typeface="Gill Sans"/>
                <a:ea typeface="Gill Sans"/>
                <a:cs typeface="Gill Sans"/>
                <a:sym typeface="Gill Sans"/>
              </a:rPr>
              <a:t>“</a:t>
            </a:r>
            <a:r>
              <a:rPr lang="en-US" sz="2800" u="sng" dirty="0">
                <a:solidFill>
                  <a:schemeClr val="accent3"/>
                </a:solidFill>
                <a:latin typeface="Gill Sans"/>
                <a:ea typeface="Gill Sans"/>
                <a:cs typeface="Gill Sans"/>
                <a:sym typeface="Gill Sans"/>
              </a:rPr>
              <a:t>Consumer Equilibrium”</a:t>
            </a:r>
            <a:endParaRPr sz="2800" u="sng" dirty="0">
              <a:solidFill>
                <a:schemeClr val="accent3"/>
              </a:solidFill>
              <a:latin typeface="Gill Sans"/>
              <a:ea typeface="Gill Sans"/>
              <a:cs typeface="Gill Sans"/>
              <a:sym typeface="Gill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135"/>
          <p:cNvPicPr preferRelativeResize="0"/>
          <p:nvPr/>
        </p:nvPicPr>
        <p:blipFill>
          <a:blip r:embed="rId3">
            <a:alphaModFix/>
          </a:blip>
          <a:stretch>
            <a:fillRect/>
          </a:stretch>
        </p:blipFill>
        <p:spPr>
          <a:xfrm>
            <a:off x="1232850" y="1367225"/>
            <a:ext cx="7048500" cy="48101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36"/>
          <p:cNvSpPr txBox="1"/>
          <p:nvPr/>
        </p:nvSpPr>
        <p:spPr>
          <a:xfrm>
            <a:off x="106650" y="1587000"/>
            <a:ext cx="8930700" cy="3739455"/>
          </a:xfrm>
          <a:prstGeom prst="rect">
            <a:avLst/>
          </a:prstGeom>
          <a:noFill/>
          <a:ln>
            <a:noFill/>
          </a:ln>
        </p:spPr>
        <p:txBody>
          <a:bodyPr spcFirstLastPara="1" wrap="square" lIns="91425" tIns="91425" rIns="91425" bIns="91425" anchor="t" anchorCtr="0">
            <a:spAutoFit/>
          </a:bodyPr>
          <a:lstStyle/>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Have students keep a </a:t>
            </a:r>
            <a:r>
              <a:rPr lang="en-US" sz="2400" b="1" dirty="0">
                <a:solidFill>
                  <a:schemeClr val="dk1"/>
                </a:solidFill>
                <a:latin typeface="Gill Sans"/>
                <a:ea typeface="Gill Sans"/>
                <a:cs typeface="Gill Sans"/>
                <a:sym typeface="Gill Sans"/>
              </a:rPr>
              <a:t>“Utility Log” </a:t>
            </a:r>
            <a:r>
              <a:rPr lang="en-US" sz="2400" dirty="0">
                <a:solidFill>
                  <a:schemeClr val="dk1"/>
                </a:solidFill>
                <a:latin typeface="Gill Sans"/>
                <a:ea typeface="Gill Sans"/>
                <a:cs typeface="Gill Sans"/>
                <a:sym typeface="Gill Sans"/>
              </a:rPr>
              <a:t>where they measure their </a:t>
            </a:r>
            <a:r>
              <a:rPr lang="en-US" sz="2400" dirty="0">
                <a:solidFill>
                  <a:schemeClr val="accent3"/>
                </a:solidFill>
                <a:latin typeface="Gill Sans"/>
                <a:ea typeface="Gill Sans"/>
                <a:cs typeface="Gill Sans"/>
                <a:sym typeface="Gill Sans"/>
              </a:rPr>
              <a:t>levels of satisfaction </a:t>
            </a:r>
            <a:r>
              <a:rPr lang="en-US" sz="2400" dirty="0">
                <a:solidFill>
                  <a:schemeClr val="dk1"/>
                </a:solidFill>
                <a:latin typeface="Gill Sans"/>
                <a:ea typeface="Gill Sans"/>
                <a:cs typeface="Gill Sans"/>
                <a:sym typeface="Gill Sans"/>
              </a:rPr>
              <a:t>while consuming different types of goods or services.  Students then construct individual utility graphs that demonstrate the Law of Diminishing Marginal Utility.</a:t>
            </a:r>
            <a:endParaRPr sz="2400" dirty="0">
              <a:solidFill>
                <a:schemeClr val="dk1"/>
              </a:solidFill>
              <a:latin typeface="Gill Sans"/>
              <a:ea typeface="Gill Sans"/>
              <a:cs typeface="Gill Sans"/>
              <a:sym typeface="Gill Sans"/>
            </a:endParaRPr>
          </a:p>
          <a:p>
            <a:pPr marL="457200" lvl="0" indent="-381000" algn="l" rtl="0">
              <a:spcBef>
                <a:spcPts val="1000"/>
              </a:spcBef>
              <a:spcAft>
                <a:spcPts val="0"/>
              </a:spcAft>
              <a:buClr>
                <a:schemeClr val="dk1"/>
              </a:buClr>
              <a:buSzPts val="2400"/>
              <a:buChar char="•"/>
            </a:pPr>
            <a:r>
              <a:rPr lang="en-US" sz="2400" dirty="0">
                <a:solidFill>
                  <a:schemeClr val="dk1"/>
                </a:solidFill>
                <a:latin typeface="Gill Sans"/>
                <a:ea typeface="Gill Sans"/>
                <a:cs typeface="Gill Sans"/>
                <a:sym typeface="Gill Sans"/>
              </a:rPr>
              <a:t>Students reflect on a decision they made between consuming</a:t>
            </a:r>
            <a:r>
              <a:rPr lang="en-US" sz="2400" dirty="0">
                <a:solidFill>
                  <a:schemeClr val="accent3"/>
                </a:solidFill>
                <a:latin typeface="Gill Sans"/>
                <a:ea typeface="Gill Sans"/>
                <a:cs typeface="Gill Sans"/>
                <a:sym typeface="Gill Sans"/>
              </a:rPr>
              <a:t> two different goods or services</a:t>
            </a:r>
            <a:r>
              <a:rPr lang="en-US" sz="2400" dirty="0">
                <a:solidFill>
                  <a:schemeClr val="dk1"/>
                </a:solidFill>
                <a:latin typeface="Gill Sans"/>
                <a:ea typeface="Gill Sans"/>
                <a:cs typeface="Gill Sans"/>
                <a:sym typeface="Gill Sans"/>
              </a:rPr>
              <a:t>.  They calculate their budgetary constraint and construct a budget line.  Students then add indifference curves and find the optimal point of consumption.</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2400" dirty="0">
              <a:solidFill>
                <a:schemeClr val="dk1"/>
              </a:solidFill>
              <a:latin typeface="Gill Sans"/>
              <a:ea typeface="Gill Sans"/>
              <a:cs typeface="Gill Sans"/>
              <a:sym typeface="Gill Sans"/>
            </a:endParaRPr>
          </a:p>
        </p:txBody>
      </p:sp>
      <p:sp>
        <p:nvSpPr>
          <p:cNvPr id="910" name="Google Shape;910;p136"/>
          <p:cNvSpPr txBox="1"/>
          <p:nvPr/>
        </p:nvSpPr>
        <p:spPr>
          <a:xfrm>
            <a:off x="2801600" y="34467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Gill Sans"/>
                <a:ea typeface="Gill Sans"/>
                <a:cs typeface="Gill Sans"/>
                <a:sym typeface="Gill Sans"/>
              </a:rPr>
              <a:t>Consumer Theory</a:t>
            </a: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137"/>
          <p:cNvPicPr preferRelativeResize="0"/>
          <p:nvPr/>
        </p:nvPicPr>
        <p:blipFill>
          <a:blip r:embed="rId3">
            <a:alphaModFix/>
          </a:blip>
          <a:stretch>
            <a:fillRect/>
          </a:stretch>
        </p:blipFill>
        <p:spPr>
          <a:xfrm>
            <a:off x="1276050" y="1091026"/>
            <a:ext cx="7104176" cy="53636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38"/>
          <p:cNvSpPr txBox="1">
            <a:spLocks noGrp="1"/>
          </p:cNvSpPr>
          <p:nvPr>
            <p:ph type="title"/>
          </p:nvPr>
        </p:nvSpPr>
        <p:spPr>
          <a:xfrm>
            <a:off x="457200" y="834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100"/>
              <a:t>Assessment Questions</a:t>
            </a:r>
            <a:endParaRPr sz="4100" b="1"/>
          </a:p>
        </p:txBody>
      </p:sp>
      <p:sp>
        <p:nvSpPr>
          <p:cNvPr id="923" name="Google Shape;923;p138"/>
          <p:cNvSpPr txBox="1">
            <a:spLocks noGrp="1"/>
          </p:cNvSpPr>
          <p:nvPr>
            <p:ph type="body" idx="4294967295"/>
          </p:nvPr>
        </p:nvSpPr>
        <p:spPr>
          <a:xfrm>
            <a:off x="457200" y="1847452"/>
            <a:ext cx="82296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Clr>
                <a:schemeClr val="dk1"/>
              </a:buClr>
              <a:buSzPts val="2500"/>
              <a:buChar char="•"/>
            </a:pPr>
            <a:r>
              <a:rPr lang="en-US" sz="2500" dirty="0"/>
              <a:t>In what ways do supply and demand </a:t>
            </a:r>
            <a:r>
              <a:rPr lang="en-US" sz="2500" dirty="0">
                <a:solidFill>
                  <a:schemeClr val="accent3"/>
                </a:solidFill>
              </a:rPr>
              <a:t>determine</a:t>
            </a:r>
            <a:r>
              <a:rPr lang="en-US" sz="2500" dirty="0"/>
              <a:t> market prices?</a:t>
            </a:r>
            <a:endParaRPr sz="2500" dirty="0"/>
          </a:p>
          <a:p>
            <a:pPr marL="342900" lvl="0" indent="-342900" algn="l" rtl="0">
              <a:spcBef>
                <a:spcPts val="1800"/>
              </a:spcBef>
              <a:spcAft>
                <a:spcPts val="0"/>
              </a:spcAft>
              <a:buSzPts val="2500"/>
              <a:buChar char="•"/>
            </a:pPr>
            <a:r>
              <a:rPr lang="en-US" sz="2500" dirty="0"/>
              <a:t>Why is the concept of </a:t>
            </a:r>
            <a:r>
              <a:rPr lang="en-US" sz="2500" dirty="0">
                <a:solidFill>
                  <a:schemeClr val="accent3"/>
                </a:solidFill>
              </a:rPr>
              <a:t>elasticity</a:t>
            </a:r>
            <a:r>
              <a:rPr lang="en-US" sz="2500" dirty="0"/>
              <a:t> such an important determinant of setting prices for business firms?</a:t>
            </a:r>
            <a:endParaRPr sz="2500" dirty="0"/>
          </a:p>
          <a:p>
            <a:pPr marL="342900" lvl="0" indent="-342900" algn="l" rtl="0">
              <a:spcBef>
                <a:spcPts val="1800"/>
              </a:spcBef>
              <a:spcAft>
                <a:spcPts val="0"/>
              </a:spcAft>
              <a:buSzPts val="2500"/>
              <a:buChar char="•"/>
            </a:pPr>
            <a:r>
              <a:rPr lang="en-US" sz="2500" dirty="0"/>
              <a:t>Are price controls </a:t>
            </a:r>
            <a:r>
              <a:rPr lang="en-US" sz="2500" dirty="0">
                <a:solidFill>
                  <a:schemeClr val="accent3"/>
                </a:solidFill>
              </a:rPr>
              <a:t>necessary</a:t>
            </a:r>
            <a:r>
              <a:rPr lang="en-US" sz="2500" dirty="0"/>
              <a:t> in a free market economy?  Do they do more harm than good?</a:t>
            </a:r>
            <a:endParaRPr sz="2500" dirty="0"/>
          </a:p>
          <a:p>
            <a:pPr marL="342900" lvl="0" indent="-342900" algn="l" rtl="0">
              <a:spcBef>
                <a:spcPts val="1800"/>
              </a:spcBef>
              <a:spcAft>
                <a:spcPts val="0"/>
              </a:spcAft>
              <a:buSzPts val="2500"/>
              <a:buChar char="•"/>
            </a:pPr>
            <a:r>
              <a:rPr lang="en-US" sz="2500" dirty="0"/>
              <a:t>How can the government </a:t>
            </a:r>
            <a:r>
              <a:rPr lang="en-US" sz="2500" dirty="0">
                <a:solidFill>
                  <a:schemeClr val="accent3"/>
                </a:solidFill>
              </a:rPr>
              <a:t>respond</a:t>
            </a:r>
            <a:r>
              <a:rPr lang="en-US" sz="2500" dirty="0"/>
              <a:t> in light of negative and positive externalities?</a:t>
            </a:r>
            <a:endParaRPr sz="2500" dirty="0"/>
          </a:p>
          <a:p>
            <a:pPr marL="342900" lvl="0" indent="-342900" algn="l" rtl="0">
              <a:spcBef>
                <a:spcPts val="1800"/>
              </a:spcBef>
              <a:spcAft>
                <a:spcPts val="0"/>
              </a:spcAft>
              <a:buSzPts val="2500"/>
              <a:buChar char="•"/>
            </a:pPr>
            <a:r>
              <a:rPr lang="en-US" sz="2500" dirty="0"/>
              <a:t>Is consumer behavior </a:t>
            </a:r>
            <a:r>
              <a:rPr lang="en-US" sz="2500" dirty="0">
                <a:solidFill>
                  <a:schemeClr val="accent3"/>
                </a:solidFill>
              </a:rPr>
              <a:t>generally</a:t>
            </a:r>
            <a:r>
              <a:rPr lang="en-US" sz="2500" dirty="0"/>
              <a:t> rational and predictable?</a:t>
            </a:r>
            <a:endParaRPr sz="2500" dirty="0"/>
          </a:p>
          <a:p>
            <a:pPr marL="342900" lvl="0" indent="-342900" algn="l" rtl="0">
              <a:spcBef>
                <a:spcPts val="1800"/>
              </a:spcBef>
              <a:spcAft>
                <a:spcPts val="0"/>
              </a:spcAft>
              <a:buSzPts val="2500"/>
              <a:buChar char="•"/>
            </a:pP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3">
                                            <p:txEl>
                                              <p:pRg st="0" end="0"/>
                                            </p:txEl>
                                          </p:spTgt>
                                        </p:tgtEl>
                                        <p:attrNameLst>
                                          <p:attrName>style.visibility</p:attrName>
                                        </p:attrNameLst>
                                      </p:cBhvr>
                                      <p:to>
                                        <p:strVal val="visible"/>
                                      </p:to>
                                    </p:set>
                                    <p:anim calcmode="lin" valueType="num">
                                      <p:cBhvr additive="base">
                                        <p:cTn id="7" dur="500"/>
                                        <p:tgtEl>
                                          <p:spTgt spid="9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3">
                                            <p:txEl>
                                              <p:pRg st="1" end="1"/>
                                            </p:txEl>
                                          </p:spTgt>
                                        </p:tgtEl>
                                        <p:attrNameLst>
                                          <p:attrName>style.visibility</p:attrName>
                                        </p:attrNameLst>
                                      </p:cBhvr>
                                      <p:to>
                                        <p:strVal val="visible"/>
                                      </p:to>
                                    </p:set>
                                    <p:anim calcmode="lin" valueType="num">
                                      <p:cBhvr additive="base">
                                        <p:cTn id="12" dur="500"/>
                                        <p:tgtEl>
                                          <p:spTgt spid="9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3">
                                            <p:txEl>
                                              <p:pRg st="2" end="2"/>
                                            </p:txEl>
                                          </p:spTgt>
                                        </p:tgtEl>
                                        <p:attrNameLst>
                                          <p:attrName>style.visibility</p:attrName>
                                        </p:attrNameLst>
                                      </p:cBhvr>
                                      <p:to>
                                        <p:strVal val="visible"/>
                                      </p:to>
                                    </p:set>
                                    <p:anim calcmode="lin" valueType="num">
                                      <p:cBhvr additive="base">
                                        <p:cTn id="17" dur="500"/>
                                        <p:tgtEl>
                                          <p:spTgt spid="9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23">
                                            <p:txEl>
                                              <p:pRg st="3" end="3"/>
                                            </p:txEl>
                                          </p:spTgt>
                                        </p:tgtEl>
                                        <p:attrNameLst>
                                          <p:attrName>style.visibility</p:attrName>
                                        </p:attrNameLst>
                                      </p:cBhvr>
                                      <p:to>
                                        <p:strVal val="visible"/>
                                      </p:to>
                                    </p:set>
                                    <p:anim calcmode="lin" valueType="num">
                                      <p:cBhvr additive="base">
                                        <p:cTn id="22" dur="500"/>
                                        <p:tgtEl>
                                          <p:spTgt spid="9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3">
                                            <p:txEl>
                                              <p:pRg st="4" end="4"/>
                                            </p:txEl>
                                          </p:spTgt>
                                        </p:tgtEl>
                                        <p:attrNameLst>
                                          <p:attrName>style.visibility</p:attrName>
                                        </p:attrNameLst>
                                      </p:cBhvr>
                                      <p:to>
                                        <p:strVal val="visible"/>
                                      </p:to>
                                    </p:set>
                                    <p:anim calcmode="lin" valueType="num">
                                      <p:cBhvr additive="base">
                                        <p:cTn id="27" dur="500"/>
                                        <p:tgtEl>
                                          <p:spTgt spid="9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23">
                                            <p:txEl>
                                              <p:pRg st="5" end="5"/>
                                            </p:txEl>
                                          </p:spTgt>
                                        </p:tgtEl>
                                        <p:attrNameLst>
                                          <p:attrName>style.visibility</p:attrName>
                                        </p:attrNameLst>
                                      </p:cBhvr>
                                      <p:to>
                                        <p:strVal val="visible"/>
                                      </p:to>
                                    </p:set>
                                    <p:anim calcmode="lin" valueType="num">
                                      <p:cBhvr additive="base">
                                        <p:cTn id="32" dur="500"/>
                                        <p:tgtEl>
                                          <p:spTgt spid="9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23">
                                            <p:txEl>
                                              <p:pRg st="6" end="6"/>
                                            </p:txEl>
                                          </p:spTgt>
                                        </p:tgtEl>
                                        <p:attrNameLst>
                                          <p:attrName>style.visibility</p:attrName>
                                        </p:attrNameLst>
                                      </p:cBhvr>
                                      <p:to>
                                        <p:strVal val="visible"/>
                                      </p:to>
                                    </p:set>
                                    <p:anim calcmode="lin" valueType="num">
                                      <p:cBhvr additive="base">
                                        <p:cTn id="37" dur="500"/>
                                        <p:tgtEl>
                                          <p:spTgt spid="9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39"/>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References</a:t>
            </a:r>
            <a:endParaRPr sz="5500" b="1"/>
          </a:p>
        </p:txBody>
      </p:sp>
      <p:sp>
        <p:nvSpPr>
          <p:cNvPr id="930" name="Google Shape;930;p139"/>
          <p:cNvSpPr txBox="1">
            <a:spLocks noGrp="1"/>
          </p:cNvSpPr>
          <p:nvPr>
            <p:ph type="body" idx="1"/>
          </p:nvPr>
        </p:nvSpPr>
        <p:spPr>
          <a:xfrm>
            <a:off x="457200" y="2057390"/>
            <a:ext cx="8229600" cy="3779400"/>
          </a:xfrm>
          <a:prstGeom prst="rect">
            <a:avLst/>
          </a:prstGeom>
          <a:noFill/>
          <a:ln>
            <a:noFill/>
          </a:ln>
        </p:spPr>
        <p:txBody>
          <a:bodyPr spcFirstLastPara="1" wrap="square" lIns="91425" tIns="45700" rIns="91425" bIns="45700" anchor="t" anchorCtr="0">
            <a:noAutofit/>
          </a:bodyPr>
          <a:lstStyle/>
          <a:p>
            <a:pPr indent="-457200">
              <a:buSzPts val="2800"/>
            </a:pPr>
            <a:r>
              <a:rPr lang="en-US" dirty="0">
                <a:latin typeface="Calibri" panose="020F0502020204030204" pitchFamily="34" charset="0"/>
                <a:cs typeface="Calibri" panose="020F0502020204030204" pitchFamily="34" charset="0"/>
              </a:rPr>
              <a:t>Khan Academy:  </a:t>
            </a:r>
            <a:r>
              <a:rPr lang="en-US" u="sng" dirty="0">
                <a:solidFill>
                  <a:schemeClr val="hlink"/>
                </a:solidFill>
                <a:latin typeface="Calibri" panose="020F0502020204030204" pitchFamily="34" charset="0"/>
                <a:cs typeface="Calibri" panose="020F0502020204030204" pitchFamily="34" charset="0"/>
                <a:hlinkClick r:id="rId3"/>
              </a:rPr>
              <a:t>https://www.khanacademy.org/economics-finance-domain/microeconomics</a:t>
            </a:r>
            <a:endParaRPr dirty="0">
              <a:latin typeface="Calibri" panose="020F0502020204030204" pitchFamily="34" charset="0"/>
              <a:cs typeface="Calibri" panose="020F0502020204030204" pitchFamily="34" charset="0"/>
            </a:endParaRPr>
          </a:p>
          <a:p>
            <a:pPr marL="342900" lvl="0" indent="-279400" algn="l" rtl="0">
              <a:spcBef>
                <a:spcPts val="0"/>
              </a:spcBef>
              <a:spcAft>
                <a:spcPts val="0"/>
              </a:spcAft>
              <a:buSzPts val="1800"/>
              <a:buChar char="•"/>
            </a:pPr>
            <a:r>
              <a:rPr lang="en-US" dirty="0">
                <a:latin typeface="Calibri" panose="020F0502020204030204" pitchFamily="34" charset="0"/>
                <a:cs typeface="Calibri" panose="020F0502020204030204" pitchFamily="34" charset="0"/>
              </a:rPr>
              <a:t>Mr. Clifford </a:t>
            </a:r>
            <a:r>
              <a:rPr lang="en-US" dirty="0" err="1">
                <a:latin typeface="Calibri" panose="020F0502020204030204" pitchFamily="34" charset="0"/>
                <a:cs typeface="Calibri" panose="020F0502020204030204" pitchFamily="34" charset="0"/>
              </a:rPr>
              <a:t>EconMovies</a:t>
            </a:r>
            <a:r>
              <a:rPr lang="en-US" dirty="0">
                <a:latin typeface="Calibri" panose="020F0502020204030204" pitchFamily="34" charset="0"/>
                <a:cs typeface="Calibri" panose="020F0502020204030204" pitchFamily="34" charset="0"/>
              </a:rPr>
              <a:t>:  </a:t>
            </a:r>
            <a:r>
              <a:rPr lang="en-US" u="sng" dirty="0">
                <a:solidFill>
                  <a:schemeClr val="hlink"/>
                </a:solidFill>
                <a:latin typeface="Calibri" panose="020F0502020204030204" pitchFamily="34" charset="0"/>
                <a:cs typeface="Calibri" panose="020F0502020204030204" pitchFamily="34" charset="0"/>
                <a:hlinkClick r:id="rId4"/>
              </a:rPr>
              <a:t>https://www.youtube.com/channel/UCCQEbqDL8i40d83Au55lYMQ</a:t>
            </a:r>
            <a:endParaRPr dirty="0">
              <a:latin typeface="Calibri" panose="020F0502020204030204" pitchFamily="34" charset="0"/>
              <a:cs typeface="Calibri" panose="020F0502020204030204" pitchFamily="34" charset="0"/>
            </a:endParaRPr>
          </a:p>
          <a:p>
            <a:pPr marL="342900" lvl="0" indent="-279400" algn="l" rtl="0">
              <a:spcBef>
                <a:spcPts val="0"/>
              </a:spcBef>
              <a:spcAft>
                <a:spcPts val="0"/>
              </a:spcAft>
              <a:buSzPts val="1800"/>
              <a:buChar char="•"/>
            </a:pPr>
            <a:r>
              <a:rPr lang="en-US" dirty="0">
                <a:latin typeface="Calibri" panose="020F0502020204030204" pitchFamily="34" charset="0"/>
                <a:cs typeface="Calibri" panose="020F0502020204030204" pitchFamily="34" charset="0"/>
              </a:rPr>
              <a:t>Investopedia:  </a:t>
            </a:r>
            <a:r>
              <a:rPr lang="en-US" u="sng" dirty="0">
                <a:solidFill>
                  <a:schemeClr val="hlink"/>
                </a:solidFill>
                <a:latin typeface="Calibri" panose="020F0502020204030204" pitchFamily="34" charset="0"/>
                <a:cs typeface="Calibri" panose="020F0502020204030204" pitchFamily="34" charset="0"/>
                <a:hlinkClick r:id="rId5"/>
              </a:rPr>
              <a:t>https://www.investopedia.com/terms/l/law-of-supply-demand.asp</a:t>
            </a:r>
            <a:endParaRPr dirty="0">
              <a:latin typeface="Calibri" panose="020F0502020204030204" pitchFamily="34" charset="0"/>
              <a:cs typeface="Calibri" panose="020F0502020204030204" pitchFamily="34" charset="0"/>
            </a:endParaRPr>
          </a:p>
          <a:p>
            <a:pPr marL="342900" lvl="0" indent="-279400" algn="l" rtl="0">
              <a:spcBef>
                <a:spcPts val="0"/>
              </a:spcBef>
              <a:spcAft>
                <a:spcPts val="0"/>
              </a:spcAft>
              <a:buSzPts val="1800"/>
              <a:buChar char="•"/>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4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937" name="Google Shape;937;p140"/>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938" name="Google Shape;938;p140"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41"/>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944" name="Google Shape;944;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945" name="Google Shape;945;p141"/>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946" name="Google Shape;946;p141"/>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947" name="Google Shape;947;p141"/>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948" name="Google Shape;948;p141"/>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949" name="Google Shape;949;p141"/>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950" name="Google Shape;950;p141"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0" y="5542258"/>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dirty="0">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dirty="0">
                <a:solidFill>
                  <a:srgbClr val="CADB2C"/>
                </a:solidFill>
                <a:latin typeface="Arial" charset="0"/>
                <a:ea typeface="Arial" charset="0"/>
                <a:cs typeface="Arial" charset="0"/>
              </a:rPr>
              <a:t>Teach Economics?</a:t>
            </a:r>
          </a:p>
          <a:p>
            <a:pPr>
              <a:lnSpc>
                <a:spcPts val="1350"/>
              </a:lnSpc>
            </a:pPr>
            <a:r>
              <a:rPr lang="en-US" sz="1050" b="1" dirty="0">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dirty="0">
              <a:solidFill>
                <a:schemeClr val="bg1"/>
              </a:solidFill>
              <a:latin typeface="Arial" charset="0"/>
              <a:ea typeface="Arial" charset="0"/>
              <a:cs typeface="Arial" charset="0"/>
            </a:endParaRPr>
          </a:p>
          <a:p>
            <a:pPr>
              <a:lnSpc>
                <a:spcPts val="1350"/>
              </a:lnSpc>
            </a:pPr>
            <a:r>
              <a:rPr lang="en-US" dirty="0">
                <a:solidFill>
                  <a:srgbClr val="CADB2C"/>
                </a:solidFill>
                <a:latin typeface="Arial" charset="0"/>
                <a:ea typeface="Arial" charset="0"/>
                <a:cs typeface="Arial" charset="0"/>
              </a:rPr>
              <a:t>Why Play?</a:t>
            </a:r>
          </a:p>
          <a:p>
            <a:pPr>
              <a:lnSpc>
                <a:spcPts val="1350"/>
              </a:lnSpc>
            </a:pPr>
            <a:r>
              <a:rPr lang="en-US" sz="1050" b="1" dirty="0">
                <a:solidFill>
                  <a:srgbClr val="CADB2C"/>
                </a:solidFill>
                <a:latin typeface="Arial" charset="0"/>
                <a:ea typeface="Arial" charset="0"/>
                <a:cs typeface="Arial" charset="0"/>
              </a:rPr>
              <a:t>•</a:t>
            </a:r>
            <a:r>
              <a:rPr lang="en-US" sz="1050" dirty="0">
                <a:solidFill>
                  <a:srgbClr val="CADB2C"/>
                </a:solidFill>
                <a:latin typeface="Arial" charset="0"/>
                <a:ea typeface="Arial" charset="0"/>
                <a:cs typeface="Arial" charset="0"/>
              </a:rPr>
              <a:t> </a:t>
            </a:r>
            <a:r>
              <a:rPr lang="en-US" sz="1050" dirty="0">
                <a:solidFill>
                  <a:schemeClr val="bg1"/>
                </a:solidFill>
                <a:latin typeface="Arial" charset="0"/>
                <a:ea typeface="Arial" charset="0"/>
                <a:cs typeface="Arial" charset="0"/>
              </a:rPr>
              <a:t>Fun team learning experience</a:t>
            </a:r>
          </a:p>
          <a:p>
            <a:pPr>
              <a:lnSpc>
                <a:spcPts val="1350"/>
              </a:lnSpc>
            </a:pPr>
            <a:r>
              <a:rPr lang="en-US" sz="1050" b="1"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Great for college applications</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No other challenge like this </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Online participation makes access easy</a:t>
            </a:r>
          </a:p>
          <a:p>
            <a:pPr>
              <a:lnSpc>
                <a:spcPts val="1350"/>
              </a:lnSpc>
            </a:pPr>
            <a:r>
              <a:rPr lang="en-US" sz="1050" dirty="0">
                <a:solidFill>
                  <a:srgbClr val="CADB2C"/>
                </a:solidFill>
                <a:latin typeface="Arial" charset="0"/>
                <a:ea typeface="Arial" charset="0"/>
                <a:cs typeface="Arial" charset="0"/>
              </a:rPr>
              <a:t>•</a:t>
            </a:r>
            <a:r>
              <a:rPr lang="en-US" sz="1050" dirty="0">
                <a:solidFill>
                  <a:schemeClr val="bg1"/>
                </a:solidFill>
                <a:latin typeface="Arial" charset="0"/>
                <a:ea typeface="Arial" charset="0"/>
                <a:cs typeface="Arial" charset="0"/>
              </a:rPr>
              <a:t> Chance for cash prizes</a:t>
            </a:r>
          </a:p>
          <a:p>
            <a:endParaRPr lang="en-US" sz="1050" dirty="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dirty="0">
                <a:solidFill>
                  <a:srgbClr val="CADB2C"/>
                </a:solidFill>
                <a:latin typeface="Arial" charset="0"/>
                <a:ea typeface="Arial" charset="0"/>
                <a:cs typeface="Arial" charset="0"/>
              </a:rPr>
              <a:t>How it Works</a:t>
            </a:r>
          </a:p>
          <a:p>
            <a:pPr>
              <a:lnSpc>
                <a:spcPts val="1350"/>
              </a:lnSpc>
            </a:pPr>
            <a:r>
              <a:rPr lang="en-US" sz="1200" b="1" dirty="0">
                <a:solidFill>
                  <a:srgbClr val="FFC000"/>
                </a:solidFill>
                <a:latin typeface="Arial" charset="0"/>
                <a:ea typeface="Arial" charset="0"/>
                <a:cs typeface="Arial" charset="0"/>
              </a:rPr>
              <a:t>Teams register </a:t>
            </a:r>
          </a:p>
          <a:p>
            <a:pPr>
              <a:lnSpc>
                <a:spcPts val="1350"/>
              </a:lnSpc>
            </a:pPr>
            <a:r>
              <a:rPr lang="en-US" sz="1050" dirty="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Teams compete within their state</a:t>
            </a:r>
          </a:p>
          <a:p>
            <a:pPr>
              <a:lnSpc>
                <a:spcPts val="1350"/>
              </a:lnSpc>
            </a:pPr>
            <a:r>
              <a:rPr lang="en-US" sz="1050" dirty="0">
                <a:solidFill>
                  <a:schemeClr val="bg1"/>
                </a:solidFill>
                <a:latin typeface="Arial" charset="0"/>
                <a:ea typeface="Arial" charset="0"/>
                <a:cs typeface="Arial" charset="0"/>
              </a:rPr>
              <a:t>Compete to win your state competition for a </a:t>
            </a:r>
            <a:br>
              <a:rPr lang="en-US" sz="1050" dirty="0">
                <a:solidFill>
                  <a:schemeClr val="bg1"/>
                </a:solidFill>
                <a:latin typeface="Arial" charset="0"/>
                <a:ea typeface="Arial" charset="0"/>
                <a:cs typeface="Arial" charset="0"/>
              </a:rPr>
            </a:br>
            <a:r>
              <a:rPr lang="en-US" sz="1050" dirty="0">
                <a:solidFill>
                  <a:schemeClr val="bg1"/>
                </a:solidFill>
                <a:latin typeface="Arial" charset="0"/>
                <a:ea typeface="Arial" charset="0"/>
                <a:cs typeface="Arial" charset="0"/>
              </a:rPr>
              <a:t>chance to advance to the National Semi-Finals.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Semi-Finals:  May 3-20, 2021</a:t>
            </a:r>
          </a:p>
          <a:p>
            <a:pPr>
              <a:lnSpc>
                <a:spcPts val="1350"/>
              </a:lnSpc>
            </a:pPr>
            <a:r>
              <a:rPr lang="en-US" sz="1050" dirty="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dirty="0">
              <a:solidFill>
                <a:srgbClr val="000000"/>
              </a:solidFill>
              <a:latin typeface="Arial" charset="0"/>
              <a:ea typeface="Arial" charset="0"/>
              <a:cs typeface="Arial" charset="0"/>
            </a:endParaRPr>
          </a:p>
          <a:p>
            <a:pPr>
              <a:lnSpc>
                <a:spcPts val="1350"/>
              </a:lnSpc>
            </a:pPr>
            <a:r>
              <a:rPr lang="en-US" sz="1200" b="1" dirty="0">
                <a:solidFill>
                  <a:srgbClr val="FFC000"/>
                </a:solidFill>
                <a:latin typeface="Arial" charset="0"/>
                <a:ea typeface="Arial" charset="0"/>
                <a:cs typeface="Arial" charset="0"/>
              </a:rPr>
              <a:t>National Finals: May 22-24, 2021</a:t>
            </a:r>
          </a:p>
          <a:p>
            <a:pPr>
              <a:lnSpc>
                <a:spcPts val="1350"/>
              </a:lnSpc>
            </a:pPr>
            <a:r>
              <a:rPr lang="en-US" sz="1050" dirty="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dirty="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dirty="0">
                <a:solidFill>
                  <a:srgbClr val="CADB2A"/>
                </a:solidFill>
                <a:latin typeface="Arial" charset="0"/>
                <a:ea typeface="Arial" charset="0"/>
                <a:cs typeface="Arial" charset="0"/>
              </a:rPr>
              <a:t>Two divisions based on experience level</a:t>
            </a:r>
            <a:r>
              <a:rPr lang="en-US" b="1" dirty="0">
                <a:solidFill>
                  <a:srgbClr val="74BEE9"/>
                </a:solidFill>
                <a:latin typeface="Arial" charset="0"/>
                <a:ea typeface="Arial" charset="0"/>
                <a:cs typeface="Arial" charset="0"/>
              </a:rPr>
              <a:t> </a:t>
            </a:r>
            <a:endParaRPr lang="en-US" b="1" dirty="0">
              <a:solidFill>
                <a:srgbClr val="000000"/>
              </a:solidFill>
              <a:latin typeface="Arial" charset="0"/>
              <a:ea typeface="Arial" charset="0"/>
              <a:cs typeface="Arial" charset="0"/>
            </a:endParaRP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David Ricardo </a:t>
            </a:r>
            <a:r>
              <a:rPr lang="en-US" sz="1050" dirty="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dirty="0">
              <a:solidFill>
                <a:schemeClr val="bg1"/>
              </a:solidFill>
              <a:latin typeface="Arial" charset="0"/>
              <a:ea typeface="Arial" charset="0"/>
              <a:cs typeface="Arial" charset="0"/>
            </a:endParaRPr>
          </a:p>
          <a:p>
            <a:pPr>
              <a:lnSpc>
                <a:spcPts val="1200"/>
              </a:lnSpc>
            </a:pPr>
            <a:r>
              <a:rPr lang="en-US" sz="1050" b="1" dirty="0">
                <a:solidFill>
                  <a:schemeClr val="bg1"/>
                </a:solidFill>
                <a:latin typeface="Arial" charset="0"/>
                <a:ea typeface="Arial" charset="0"/>
                <a:cs typeface="Arial" charset="0"/>
              </a:rPr>
              <a:t>Adam Smith </a:t>
            </a:r>
            <a:r>
              <a:rPr lang="en-US" sz="1050" dirty="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dirty="0">
                <a:solidFill>
                  <a:schemeClr val="bg1"/>
                </a:solidFill>
                <a:latin typeface="Arial" charset="0"/>
                <a:ea typeface="Arial" charset="0"/>
                <a:cs typeface="Arial" charset="0"/>
              </a:rPr>
              <a:t>Register Today at </a:t>
            </a:r>
            <a:r>
              <a:rPr lang="en-US" b="1" dirty="0">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dirty="0">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dirty="0">
                <a:solidFill>
                  <a:schemeClr val="bg1"/>
                </a:solidFill>
                <a:latin typeface="Arial" charset="0"/>
                <a:ea typeface="Arial" charset="0"/>
                <a:cs typeface="Arial" charset="0"/>
              </a:rPr>
              <a:t>FIND YOUR LOCAL COMPETITION</a:t>
            </a:r>
            <a:br>
              <a:rPr lang="en-US" sz="1500" dirty="0">
                <a:solidFill>
                  <a:schemeClr val="bg1"/>
                </a:solidFill>
                <a:latin typeface="Arial" charset="0"/>
                <a:ea typeface="Arial" charset="0"/>
                <a:cs typeface="Arial" charset="0"/>
              </a:rPr>
            </a:br>
            <a:r>
              <a:rPr lang="en-US" sz="1500" dirty="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dirty="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dirty="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dirty="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dirty="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dirty="0">
                <a:solidFill>
                  <a:srgbClr val="CADB2C"/>
                </a:solidFill>
                <a:latin typeface="Arial" charset="0"/>
                <a:ea typeface="Arial" charset="0"/>
                <a:cs typeface="Arial" charset="0"/>
              </a:rPr>
              <a:t>Semi-Finals: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First round elimination via online multiple-choice questions.</a:t>
            </a:r>
          </a:p>
          <a:p>
            <a:r>
              <a:rPr lang="en-US" sz="1050" b="1" dirty="0">
                <a:solidFill>
                  <a:srgbClr val="CADB2C"/>
                </a:solidFill>
                <a:latin typeface="Arial" charset="0"/>
                <a:ea typeface="Arial" charset="0"/>
                <a:cs typeface="Arial" charset="0"/>
              </a:rPr>
              <a:t>Finals:</a:t>
            </a:r>
            <a:r>
              <a:rPr lang="en-US" sz="1050" b="1" dirty="0">
                <a:solidFill>
                  <a:schemeClr val="bg1"/>
                </a:solidFill>
                <a:latin typeface="Arial" charset="0"/>
                <a:ea typeface="Arial" charset="0"/>
                <a:cs typeface="Arial" charset="0"/>
              </a:rPr>
              <a:t> </a:t>
            </a:r>
            <a:r>
              <a:rPr lang="en-US" sz="1050" dirty="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dirty="0">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00" y="410487"/>
            <a:ext cx="8520600" cy="763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600" dirty="0"/>
              <a:t>Market Economy</a:t>
            </a:r>
            <a:endParaRPr sz="4600" dirty="0"/>
          </a:p>
        </p:txBody>
      </p:sp>
      <p:sp>
        <p:nvSpPr>
          <p:cNvPr id="158" name="Google Shape;158;p27"/>
          <p:cNvSpPr txBox="1">
            <a:spLocks noGrp="1"/>
          </p:cNvSpPr>
          <p:nvPr>
            <p:ph type="body" idx="1"/>
          </p:nvPr>
        </p:nvSpPr>
        <p:spPr>
          <a:xfrm>
            <a:off x="311700" y="1356877"/>
            <a:ext cx="8520600" cy="339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MARKET:</a:t>
            </a:r>
            <a:r>
              <a:rPr lang="en-US" dirty="0"/>
              <a:t>  Any arrangement that brings buyers and sellers together to exchange goods and services for money.</a:t>
            </a:r>
            <a:endParaRPr dirty="0"/>
          </a:p>
          <a:p>
            <a:pPr marL="0" lvl="0" indent="0" algn="l" rtl="0">
              <a:spcBef>
                <a:spcPts val="1800"/>
              </a:spcBef>
              <a:spcAft>
                <a:spcPts val="1800"/>
              </a:spcAft>
              <a:buNone/>
            </a:pPr>
            <a:r>
              <a:rPr lang="en-US" b="1" dirty="0"/>
              <a:t>FREE MARKET:</a:t>
            </a:r>
            <a:r>
              <a:rPr lang="en-US" dirty="0"/>
              <a:t>  Little to no government interference or involvement.  The forces of supply and demand determine output levels and prices.</a:t>
            </a:r>
            <a:endParaRPr dirty="0"/>
          </a:p>
        </p:txBody>
      </p:sp>
      <p:pic>
        <p:nvPicPr>
          <p:cNvPr id="159" name="Google Shape;159;p27"/>
          <p:cNvPicPr preferRelativeResize="0"/>
          <p:nvPr/>
        </p:nvPicPr>
        <p:blipFill>
          <a:blip r:embed="rId3">
            <a:alphaModFix/>
          </a:blip>
          <a:stretch>
            <a:fillRect/>
          </a:stretch>
        </p:blipFill>
        <p:spPr>
          <a:xfrm>
            <a:off x="3076666" y="4249270"/>
            <a:ext cx="2990667" cy="22842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p:nvPr/>
        </p:nvSpPr>
        <p:spPr>
          <a:xfrm>
            <a:off x="1945150" y="5729208"/>
            <a:ext cx="2642100" cy="93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u="sng">
                <a:solidFill>
                  <a:schemeClr val="hlink"/>
                </a:solidFill>
                <a:hlinkClick r:id="rId3"/>
              </a:rPr>
              <a:t>https://www.financialsamurai.com/housing-market-predictions-2021/</a:t>
            </a:r>
            <a:endParaRPr/>
          </a:p>
          <a:p>
            <a:pPr marL="0" lvl="0" indent="0" algn="l" rtl="0">
              <a:spcBef>
                <a:spcPts val="0"/>
              </a:spcBef>
              <a:spcAft>
                <a:spcPts val="0"/>
              </a:spcAft>
              <a:buNone/>
            </a:pPr>
            <a:endParaRPr/>
          </a:p>
        </p:txBody>
      </p:sp>
      <p:sp>
        <p:nvSpPr>
          <p:cNvPr id="165" name="Google Shape;165;p28"/>
          <p:cNvSpPr txBox="1"/>
          <p:nvPr/>
        </p:nvSpPr>
        <p:spPr>
          <a:xfrm>
            <a:off x="6501900" y="2161296"/>
            <a:ext cx="2642100" cy="2138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dirty="0"/>
              <a:t>Why do you think </a:t>
            </a:r>
            <a:r>
              <a:rPr lang="en-US" sz="2000" dirty="0">
                <a:solidFill>
                  <a:schemeClr val="accent3"/>
                </a:solidFill>
              </a:rPr>
              <a:t>home prices </a:t>
            </a:r>
            <a:r>
              <a:rPr lang="en-US" sz="2000" dirty="0"/>
              <a:t>have risen so rapidly in the past year?</a:t>
            </a:r>
            <a:endParaRPr sz="2000" dirty="0"/>
          </a:p>
          <a:p>
            <a:pPr marL="0" lvl="0" indent="0" algn="l" rtl="0">
              <a:spcBef>
                <a:spcPts val="0"/>
              </a:spcBef>
              <a:spcAft>
                <a:spcPts val="0"/>
              </a:spcAft>
              <a:buNone/>
            </a:pPr>
            <a:endParaRPr sz="2000" dirty="0"/>
          </a:p>
          <a:p>
            <a:pPr marL="457200" lvl="0" indent="-355600" algn="l" rtl="0">
              <a:spcBef>
                <a:spcPts val="0"/>
              </a:spcBef>
              <a:spcAft>
                <a:spcPts val="0"/>
              </a:spcAft>
              <a:buSzPts val="2000"/>
              <a:buChar char="●"/>
            </a:pPr>
            <a:r>
              <a:rPr lang="en-US" sz="2000" dirty="0"/>
              <a:t>Do you think prices will level off, or will they continue to increase at the current pace?  Why?</a:t>
            </a:r>
            <a:endParaRPr sz="2000" dirty="0"/>
          </a:p>
        </p:txBody>
      </p:sp>
      <p:pic>
        <p:nvPicPr>
          <p:cNvPr id="166" name="Google Shape;166;p28"/>
          <p:cNvPicPr preferRelativeResize="0"/>
          <p:nvPr/>
        </p:nvPicPr>
        <p:blipFill>
          <a:blip r:embed="rId4">
            <a:alphaModFix/>
          </a:blip>
          <a:stretch>
            <a:fillRect/>
          </a:stretch>
        </p:blipFill>
        <p:spPr>
          <a:xfrm>
            <a:off x="167649" y="1282943"/>
            <a:ext cx="6448303" cy="4074365"/>
          </a:xfrm>
          <a:prstGeom prst="rect">
            <a:avLst/>
          </a:prstGeom>
          <a:noFill/>
          <a:ln w="19050">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173" name="Google Shape;173;p29"/>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p:nvPr/>
        </p:nvSpPr>
        <p:spPr>
          <a:xfrm>
            <a:off x="222450" y="5515550"/>
            <a:ext cx="8699100" cy="957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dirty="0"/>
              <a:t>Choose a time period of a few years on the graph above regarding oil prices.</a:t>
            </a:r>
            <a:endParaRPr sz="1800" dirty="0"/>
          </a:p>
          <a:p>
            <a:pPr marL="457200" lvl="0" indent="-342900" algn="l" rtl="0">
              <a:spcBef>
                <a:spcPts val="0"/>
              </a:spcBef>
              <a:spcAft>
                <a:spcPts val="0"/>
              </a:spcAft>
              <a:buSzPts val="1800"/>
              <a:buChar char="●"/>
            </a:pPr>
            <a:r>
              <a:rPr lang="en-US" sz="1800" dirty="0"/>
              <a:t>Explain, to the best of your ability, why oil prices may have </a:t>
            </a:r>
            <a:r>
              <a:rPr lang="en-US" sz="1800" dirty="0">
                <a:solidFill>
                  <a:schemeClr val="accent3"/>
                </a:solidFill>
              </a:rPr>
              <a:t>risen, fallen or stayed constant </a:t>
            </a:r>
            <a:r>
              <a:rPr lang="en-US" sz="1800" dirty="0"/>
              <a:t>during that period.</a:t>
            </a:r>
            <a:endParaRPr sz="1800" dirty="0"/>
          </a:p>
        </p:txBody>
      </p:sp>
      <p:pic>
        <p:nvPicPr>
          <p:cNvPr id="179" name="Google Shape;179;p30"/>
          <p:cNvPicPr preferRelativeResize="0"/>
          <p:nvPr/>
        </p:nvPicPr>
        <p:blipFill>
          <a:blip r:embed="rId3">
            <a:alphaModFix/>
          </a:blip>
          <a:stretch>
            <a:fillRect/>
          </a:stretch>
        </p:blipFill>
        <p:spPr>
          <a:xfrm>
            <a:off x="222450" y="160541"/>
            <a:ext cx="6716232" cy="5116975"/>
          </a:xfrm>
          <a:prstGeom prst="rect">
            <a:avLst/>
          </a:prstGeom>
          <a:noFill/>
          <a:ln>
            <a:noFill/>
          </a:ln>
        </p:spPr>
      </p:pic>
      <p:pic>
        <p:nvPicPr>
          <p:cNvPr id="180" name="Google Shape;180;p30"/>
          <p:cNvPicPr preferRelativeResize="0"/>
          <p:nvPr/>
        </p:nvPicPr>
        <p:blipFill>
          <a:blip r:embed="rId4">
            <a:alphaModFix/>
          </a:blip>
          <a:stretch>
            <a:fillRect/>
          </a:stretch>
        </p:blipFill>
        <p:spPr>
          <a:xfrm>
            <a:off x="7100150" y="1841724"/>
            <a:ext cx="1928225" cy="13216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1"/>
          <p:cNvSpPr txBox="1"/>
          <p:nvPr/>
        </p:nvSpPr>
        <p:spPr>
          <a:xfrm>
            <a:off x="213450" y="1492650"/>
            <a:ext cx="8717100" cy="464739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dirty="0">
                <a:solidFill>
                  <a:schemeClr val="dk1"/>
                </a:solidFill>
              </a:rPr>
              <a:t>Introductory Teaching Activity</a:t>
            </a:r>
            <a:endParaRPr sz="3000" dirty="0">
              <a:solidFill>
                <a:schemeClr val="dk1"/>
              </a:solidFill>
            </a:endParaRPr>
          </a:p>
          <a:p>
            <a:pPr marL="0" lvl="0" indent="0" algn="l" rtl="0">
              <a:spcBef>
                <a:spcPts val="0"/>
              </a:spcBef>
              <a:spcAft>
                <a:spcPts val="0"/>
              </a:spcAft>
              <a:buNone/>
            </a:pPr>
            <a:endParaRPr sz="3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Hang various items (10) around the room with </a:t>
            </a:r>
            <a:r>
              <a:rPr lang="en-US" sz="2000" dirty="0">
                <a:solidFill>
                  <a:schemeClr val="accent3"/>
                </a:solidFill>
              </a:rPr>
              <a:t>incorrect prices</a:t>
            </a:r>
            <a:r>
              <a:rPr lang="en-US" sz="2000" dirty="0">
                <a:solidFill>
                  <a:schemeClr val="dk1"/>
                </a:solidFill>
              </a:rPr>
              <a:t>.</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Students examine a total of five items and record whether they think the price is lower or higher than the listed price.  They list one reason for their response.</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Display the actual prices.  Hold brief discussions introducing “supply and demand” concepts. For every correct response, students get two fictional dollars for an </a:t>
            </a:r>
            <a:r>
              <a:rPr lang="en-US" sz="2000" dirty="0">
                <a:solidFill>
                  <a:schemeClr val="accent3"/>
                </a:solidFill>
              </a:rPr>
              <a:t>auction</a:t>
            </a:r>
            <a:r>
              <a:rPr lang="en-US" sz="2000" dirty="0">
                <a:solidFill>
                  <a:schemeClr val="dk1"/>
                </a:solidFill>
              </a:rPr>
              <a:t>.</a:t>
            </a:r>
            <a:endParaRPr sz="2000" dirty="0">
              <a:solidFill>
                <a:schemeClr val="dk1"/>
              </a:solidFill>
            </a:endParaRPr>
          </a:p>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Auction (non-allergenic) food items to the class.  Construct supply and demand tables to display and discuss for selected items.  Discuss how supply and demand influence the prices of the items you auctioned.</a:t>
            </a:r>
            <a:endParaRPr sz="20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2"/>
          <p:cNvPicPr preferRelativeResize="0"/>
          <p:nvPr/>
        </p:nvPicPr>
        <p:blipFill>
          <a:blip r:embed="rId3">
            <a:alphaModFix/>
          </a:blip>
          <a:stretch>
            <a:fillRect/>
          </a:stretch>
        </p:blipFill>
        <p:spPr>
          <a:xfrm>
            <a:off x="457201" y="1487725"/>
            <a:ext cx="3955661" cy="4568362"/>
          </a:xfrm>
          <a:prstGeom prst="rect">
            <a:avLst/>
          </a:prstGeom>
          <a:noFill/>
          <a:ln>
            <a:noFill/>
          </a:ln>
        </p:spPr>
      </p:pic>
      <p:sp>
        <p:nvSpPr>
          <p:cNvPr id="193" name="Google Shape;193;p32"/>
          <p:cNvSpPr txBox="1"/>
          <p:nvPr/>
        </p:nvSpPr>
        <p:spPr>
          <a:xfrm>
            <a:off x="1531425" y="2241925"/>
            <a:ext cx="7148100" cy="2171100"/>
          </a:xfrm>
          <a:prstGeom prst="rect">
            <a:avLst/>
          </a:prstGeom>
          <a:noFill/>
          <a:ln>
            <a:noFill/>
          </a:ln>
        </p:spPr>
        <p:txBody>
          <a:bodyPr spcFirstLastPara="1" wrap="square" lIns="91425" tIns="91425" rIns="91425" bIns="91425" anchor="t" anchorCtr="0">
            <a:spAutoFit/>
          </a:bodyPr>
          <a:lstStyle/>
          <a:p>
            <a:pPr marL="3200400" lvl="0" indent="457200" algn="ctr" rtl="0">
              <a:lnSpc>
                <a:spcPct val="115000"/>
              </a:lnSpc>
              <a:spcBef>
                <a:spcPts val="0"/>
              </a:spcBef>
              <a:spcAft>
                <a:spcPts val="0"/>
              </a:spcAft>
              <a:buNone/>
            </a:pPr>
            <a:r>
              <a:rPr lang="en-US" sz="2300" b="1">
                <a:solidFill>
                  <a:srgbClr val="111111"/>
                </a:solidFill>
                <a:highlight>
                  <a:schemeClr val="lt1"/>
                </a:highlight>
              </a:rPr>
              <a:t>Snuggie Fleece Blanket with Sleeves Zebra</a:t>
            </a:r>
            <a:endParaRPr sz="2300" b="1">
              <a:solidFill>
                <a:srgbClr val="111111"/>
              </a:solidFill>
              <a:highlight>
                <a:schemeClr val="lt1"/>
              </a:highlight>
            </a:endParaRPr>
          </a:p>
          <a:p>
            <a:pPr marL="0" lvl="0" indent="0" algn="ctr" rtl="0">
              <a:lnSpc>
                <a:spcPct val="115000"/>
              </a:lnSpc>
              <a:spcBef>
                <a:spcPts val="600"/>
              </a:spcBef>
              <a:spcAft>
                <a:spcPts val="0"/>
              </a:spcAft>
              <a:buNone/>
            </a:pPr>
            <a:endParaRPr sz="1800" b="1">
              <a:solidFill>
                <a:srgbClr val="111111"/>
              </a:solidFill>
              <a:highlight>
                <a:schemeClr val="lt1"/>
              </a:highlight>
            </a:endParaRPr>
          </a:p>
          <a:p>
            <a:pPr marL="2743200" lvl="0" indent="457200" algn="ctr" rtl="0">
              <a:lnSpc>
                <a:spcPct val="115000"/>
              </a:lnSpc>
              <a:spcBef>
                <a:spcPts val="0"/>
              </a:spcBef>
              <a:spcAft>
                <a:spcPts val="0"/>
              </a:spcAft>
              <a:buNone/>
            </a:pPr>
            <a:r>
              <a:rPr lang="en-US" sz="2400" b="1">
                <a:solidFill>
                  <a:srgbClr val="111111"/>
                </a:solidFill>
                <a:highlight>
                  <a:schemeClr val="lt1"/>
                </a:highlight>
              </a:rPr>
              <a:t>$30</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00" name="Google Shape;200;p3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71" name="Google Shape;71;p16"/>
          <p:cNvSpPr txBox="1"/>
          <p:nvPr/>
        </p:nvSpPr>
        <p:spPr>
          <a:xfrm>
            <a:off x="482538" y="2114894"/>
            <a:ext cx="8175171"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title"/>
          </p:nvPr>
        </p:nvSpPr>
        <p:spPr>
          <a:xfrm>
            <a:off x="3618325" y="900975"/>
            <a:ext cx="2583300" cy="3984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Font typeface="Arial"/>
              <a:buNone/>
            </a:pPr>
            <a:r>
              <a:rPr lang="en-US" sz="2400" b="0">
                <a:solidFill>
                  <a:srgbClr val="004A80"/>
                </a:solidFill>
                <a:latin typeface="Gill Sans"/>
                <a:ea typeface="Gill Sans"/>
                <a:cs typeface="Gill Sans"/>
                <a:sym typeface="Gill Sans"/>
              </a:rPr>
              <a:t>Supply/Demand</a:t>
            </a:r>
            <a:endParaRPr sz="2400" b="0">
              <a:solidFill>
                <a:srgbClr val="004A80"/>
              </a:solidFill>
              <a:latin typeface="Gill Sans"/>
              <a:ea typeface="Gill Sans"/>
              <a:cs typeface="Gill Sans"/>
              <a:sym typeface="Gill Sans"/>
            </a:endParaRPr>
          </a:p>
          <a:p>
            <a:pPr marL="0" lvl="0" indent="0" algn="ctr" rtl="0">
              <a:spcBef>
                <a:spcPts val="0"/>
              </a:spcBef>
              <a:spcAft>
                <a:spcPts val="0"/>
              </a:spcAft>
              <a:buNone/>
            </a:pPr>
            <a:endParaRPr/>
          </a:p>
        </p:txBody>
      </p:sp>
      <p:sp>
        <p:nvSpPr>
          <p:cNvPr id="207" name="Google Shape;207;p34"/>
          <p:cNvSpPr txBox="1">
            <a:spLocks noGrp="1"/>
          </p:cNvSpPr>
          <p:nvPr>
            <p:ph type="body" idx="1"/>
          </p:nvPr>
        </p:nvSpPr>
        <p:spPr>
          <a:xfrm>
            <a:off x="363425" y="1359477"/>
            <a:ext cx="86109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latin typeface="Arial"/>
                <a:ea typeface="Arial"/>
                <a:cs typeface="Arial"/>
                <a:sym typeface="Arial"/>
              </a:rPr>
              <a:t>Law of Demand</a:t>
            </a:r>
            <a:endParaRPr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800" i="1" dirty="0">
                <a:latin typeface="Arial"/>
                <a:ea typeface="Arial"/>
                <a:cs typeface="Arial"/>
                <a:sym typeface="Arial"/>
              </a:rPr>
              <a:t>CETERIS PARIBUS</a:t>
            </a:r>
            <a:r>
              <a:rPr lang="en-US" sz="1800" dirty="0">
                <a:latin typeface="Arial"/>
                <a:ea typeface="Arial"/>
                <a:cs typeface="Arial"/>
                <a:sym typeface="Arial"/>
              </a:rPr>
              <a:t> (“holding all other things constant”)</a:t>
            </a:r>
            <a:endParaRPr sz="1800" dirty="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dirty="0">
                <a:latin typeface="Arial"/>
                <a:ea typeface="Arial"/>
                <a:cs typeface="Arial"/>
                <a:sym typeface="Arial"/>
              </a:rPr>
              <a:t>As prices rise, quantity demanded will fall;  as prices fall, quantity demanded will rise.</a:t>
            </a:r>
            <a:endParaRPr sz="1800" dirty="0">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US" sz="1800" dirty="0">
                <a:latin typeface="Arial"/>
                <a:ea typeface="Arial"/>
                <a:cs typeface="Arial"/>
                <a:sym typeface="Arial"/>
              </a:rPr>
              <a:t>WHY?</a:t>
            </a:r>
            <a:endParaRPr sz="1800" dirty="0">
              <a:latin typeface="Arial"/>
              <a:ea typeface="Arial"/>
              <a:cs typeface="Arial"/>
              <a:sym typeface="Arial"/>
            </a:endParaRPr>
          </a:p>
          <a:p>
            <a:pPr marL="457200" lvl="0" indent="-342900" algn="l" rtl="0">
              <a:lnSpc>
                <a:spcPct val="115000"/>
              </a:lnSpc>
              <a:spcBef>
                <a:spcPts val="1600"/>
              </a:spcBef>
              <a:spcAft>
                <a:spcPts val="0"/>
              </a:spcAft>
              <a:buClr>
                <a:schemeClr val="dk1"/>
              </a:buClr>
              <a:buSzPts val="1800"/>
              <a:buChar char="●"/>
            </a:pPr>
            <a:r>
              <a:rPr lang="en-US" sz="1800" dirty="0">
                <a:solidFill>
                  <a:schemeClr val="accent3"/>
                </a:solidFill>
                <a:latin typeface="Arial"/>
                <a:ea typeface="Arial"/>
                <a:cs typeface="Arial"/>
                <a:sym typeface="Arial"/>
              </a:rPr>
              <a:t>Income Effect </a:t>
            </a:r>
            <a:r>
              <a:rPr lang="en-US" sz="1800" dirty="0">
                <a:latin typeface="Arial"/>
                <a:ea typeface="Arial"/>
                <a:cs typeface="Arial"/>
                <a:sym typeface="Arial"/>
              </a:rPr>
              <a:t>- when price rises for a good or service, purchasing it takes up a greater share of your discretionary income.  </a:t>
            </a:r>
            <a:endParaRPr sz="1800" dirty="0">
              <a:latin typeface="Arial"/>
              <a:ea typeface="Arial"/>
              <a:cs typeface="Arial"/>
              <a:sym typeface="Arial"/>
            </a:endParaRPr>
          </a:p>
          <a:p>
            <a:pPr marL="457200" lvl="0" indent="-342900" algn="l" rtl="0">
              <a:lnSpc>
                <a:spcPct val="115000"/>
              </a:lnSpc>
              <a:spcBef>
                <a:spcPts val="0"/>
              </a:spcBef>
              <a:spcAft>
                <a:spcPts val="0"/>
              </a:spcAft>
              <a:buClr>
                <a:schemeClr val="dk1"/>
              </a:buClr>
              <a:buSzPts val="1800"/>
              <a:buChar char="●"/>
            </a:pPr>
            <a:r>
              <a:rPr lang="en-US" sz="1800" dirty="0">
                <a:solidFill>
                  <a:schemeClr val="accent3"/>
                </a:solidFill>
                <a:latin typeface="Arial"/>
                <a:ea typeface="Arial"/>
                <a:cs typeface="Arial"/>
                <a:sym typeface="Arial"/>
              </a:rPr>
              <a:t>Substitution Effect </a:t>
            </a:r>
            <a:r>
              <a:rPr lang="en-US" sz="1800" dirty="0">
                <a:latin typeface="Arial"/>
                <a:ea typeface="Arial"/>
                <a:cs typeface="Arial"/>
                <a:sym typeface="Arial"/>
              </a:rPr>
              <a:t>- when price rises for a good or service, consumers will purchase the good or service’s substitute </a:t>
            </a:r>
            <a:endParaRPr sz="1800" dirty="0">
              <a:latin typeface="Arial"/>
              <a:ea typeface="Arial"/>
              <a:cs typeface="Arial"/>
              <a:sym typeface="Arial"/>
            </a:endParaRPr>
          </a:p>
          <a:p>
            <a:pPr marL="342900" lvl="0" indent="-228600" algn="l" rtl="0">
              <a:spcBef>
                <a:spcPts val="1600"/>
              </a:spcBef>
              <a:spcAft>
                <a:spcPts val="0"/>
              </a:spcAft>
              <a:buClr>
                <a:srgbClr val="6EA92C"/>
              </a:buClr>
              <a:buSzPts val="1800"/>
              <a:buFont typeface="Arial"/>
              <a:buNone/>
            </a:pPr>
            <a:endParaRPr sz="1800" dirty="0">
              <a:solidFill>
                <a:srgbClr val="6EA92C"/>
              </a:solidFill>
              <a:latin typeface="Gill Sans"/>
              <a:ea typeface="Gill Sans"/>
              <a:cs typeface="Gill Sans"/>
              <a:sym typeface="Gill Sans"/>
            </a:endParaRPr>
          </a:p>
          <a:p>
            <a:pPr marL="0" lvl="0" indent="0" algn="l" rtl="0">
              <a:spcBef>
                <a:spcPts val="0"/>
              </a:spcBef>
              <a:spcAft>
                <a:spcPts val="180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618325" y="900975"/>
            <a:ext cx="2583300" cy="3984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2400" b="0">
                <a:solidFill>
                  <a:srgbClr val="004A80"/>
                </a:solidFill>
                <a:latin typeface="Gill Sans"/>
                <a:ea typeface="Gill Sans"/>
                <a:cs typeface="Gill Sans"/>
                <a:sym typeface="Gill Sans"/>
              </a:rPr>
              <a:t>Supply/Demand</a:t>
            </a:r>
            <a:endParaRPr sz="2400" b="0">
              <a:solidFill>
                <a:srgbClr val="004A80"/>
              </a:solidFill>
              <a:latin typeface="Gill Sans"/>
              <a:ea typeface="Gill Sans"/>
              <a:cs typeface="Gill Sans"/>
              <a:sym typeface="Gill Sans"/>
            </a:endParaRPr>
          </a:p>
          <a:p>
            <a:pPr marL="0" lvl="0" indent="0" algn="ctr" rtl="0">
              <a:spcBef>
                <a:spcPts val="0"/>
              </a:spcBef>
              <a:spcAft>
                <a:spcPts val="0"/>
              </a:spcAft>
              <a:buNone/>
            </a:pPr>
            <a:endParaRPr/>
          </a:p>
        </p:txBody>
      </p:sp>
      <p:pic>
        <p:nvPicPr>
          <p:cNvPr id="214" name="Google Shape;214;p35"/>
          <p:cNvPicPr preferRelativeResize="0"/>
          <p:nvPr/>
        </p:nvPicPr>
        <p:blipFill>
          <a:blip r:embed="rId3">
            <a:alphaModFix/>
          </a:blip>
          <a:stretch>
            <a:fillRect/>
          </a:stretch>
        </p:blipFill>
        <p:spPr>
          <a:xfrm>
            <a:off x="421725" y="1566563"/>
            <a:ext cx="4857051" cy="2709724"/>
          </a:xfrm>
          <a:prstGeom prst="rect">
            <a:avLst/>
          </a:prstGeom>
          <a:noFill/>
          <a:ln>
            <a:noFill/>
          </a:ln>
        </p:spPr>
      </p:pic>
      <p:pic>
        <p:nvPicPr>
          <p:cNvPr id="215" name="Google Shape;215;p35"/>
          <p:cNvPicPr preferRelativeResize="0"/>
          <p:nvPr/>
        </p:nvPicPr>
        <p:blipFill>
          <a:blip r:embed="rId4">
            <a:alphaModFix/>
          </a:blip>
          <a:stretch>
            <a:fillRect/>
          </a:stretch>
        </p:blipFill>
        <p:spPr>
          <a:xfrm>
            <a:off x="4339850" y="3296347"/>
            <a:ext cx="4357924" cy="29007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Font typeface="Arial"/>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pic>
        <p:nvPicPr>
          <p:cNvPr id="222" name="Google Shape;222;p36"/>
          <p:cNvPicPr preferRelativeResize="0"/>
          <p:nvPr/>
        </p:nvPicPr>
        <p:blipFill>
          <a:blip r:embed="rId3">
            <a:alphaModFix/>
          </a:blip>
          <a:stretch>
            <a:fillRect/>
          </a:stretch>
        </p:blipFill>
        <p:spPr>
          <a:xfrm>
            <a:off x="1831175" y="1291950"/>
            <a:ext cx="5421650" cy="474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pic>
        <p:nvPicPr>
          <p:cNvPr id="229" name="Google Shape;229;p37"/>
          <p:cNvPicPr preferRelativeResize="0"/>
          <p:nvPr/>
        </p:nvPicPr>
        <p:blipFill rotWithShape="1">
          <a:blip r:embed="rId3">
            <a:alphaModFix/>
          </a:blip>
          <a:srcRect l="7493" t="7493"/>
          <a:stretch/>
        </p:blipFill>
        <p:spPr>
          <a:xfrm>
            <a:off x="1928251" y="2305675"/>
            <a:ext cx="5570300" cy="4105525"/>
          </a:xfrm>
          <a:prstGeom prst="rect">
            <a:avLst/>
          </a:prstGeom>
          <a:noFill/>
          <a:ln>
            <a:noFill/>
          </a:ln>
        </p:spPr>
      </p:pic>
      <p:sp>
        <p:nvSpPr>
          <p:cNvPr id="230" name="Google Shape;230;p37"/>
          <p:cNvSpPr txBox="1"/>
          <p:nvPr/>
        </p:nvSpPr>
        <p:spPr>
          <a:xfrm>
            <a:off x="1826700" y="1245600"/>
            <a:ext cx="5205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rPr>
              <a:t>Change in Quantity Demanded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8"/>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pic>
        <p:nvPicPr>
          <p:cNvPr id="237" name="Google Shape;237;p38"/>
          <p:cNvPicPr preferRelativeResize="0"/>
          <p:nvPr/>
        </p:nvPicPr>
        <p:blipFill>
          <a:blip r:embed="rId3">
            <a:alphaModFix/>
          </a:blip>
          <a:stretch>
            <a:fillRect/>
          </a:stretch>
        </p:blipFill>
        <p:spPr>
          <a:xfrm>
            <a:off x="2163401" y="2221350"/>
            <a:ext cx="5203600" cy="4105075"/>
          </a:xfrm>
          <a:prstGeom prst="rect">
            <a:avLst/>
          </a:prstGeom>
          <a:noFill/>
          <a:ln>
            <a:noFill/>
          </a:ln>
        </p:spPr>
      </p:pic>
      <p:sp>
        <p:nvSpPr>
          <p:cNvPr id="238" name="Google Shape;238;p38"/>
          <p:cNvSpPr txBox="1"/>
          <p:nvPr/>
        </p:nvSpPr>
        <p:spPr>
          <a:xfrm>
            <a:off x="3042000" y="1422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Shift in Demand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pic>
        <p:nvPicPr>
          <p:cNvPr id="245" name="Google Shape;245;p39"/>
          <p:cNvPicPr preferRelativeResize="0"/>
          <p:nvPr/>
        </p:nvPicPr>
        <p:blipFill>
          <a:blip r:embed="rId3">
            <a:alphaModFix/>
          </a:blip>
          <a:stretch>
            <a:fillRect/>
          </a:stretch>
        </p:blipFill>
        <p:spPr>
          <a:xfrm>
            <a:off x="1764750" y="1238425"/>
            <a:ext cx="6129551" cy="5137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sp>
        <p:nvSpPr>
          <p:cNvPr id="252" name="Google Shape;252;p40"/>
          <p:cNvSpPr txBox="1"/>
          <p:nvPr/>
        </p:nvSpPr>
        <p:spPr>
          <a:xfrm>
            <a:off x="361650" y="1259075"/>
            <a:ext cx="85323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dirty="0">
                <a:solidFill>
                  <a:schemeClr val="dk1"/>
                </a:solidFill>
              </a:rPr>
              <a:t>Factors that Cause a Shift in Demand (Increase or Decrease in Demand)</a:t>
            </a:r>
            <a:endParaRPr sz="800" b="1" dirty="0">
              <a:solidFill>
                <a:schemeClr val="dk1"/>
              </a:solidFill>
            </a:endParaRPr>
          </a:p>
        </p:txBody>
      </p:sp>
      <p:sp>
        <p:nvSpPr>
          <p:cNvPr id="253" name="Google Shape;253;p40"/>
          <p:cNvSpPr txBox="1"/>
          <p:nvPr/>
        </p:nvSpPr>
        <p:spPr>
          <a:xfrm>
            <a:off x="0" y="1999375"/>
            <a:ext cx="9344400" cy="446273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dk1"/>
              </a:buClr>
              <a:buSzPts val="2200"/>
              <a:buChar char="●"/>
            </a:pPr>
            <a:r>
              <a:rPr lang="en-US" sz="2200" dirty="0">
                <a:solidFill>
                  <a:schemeClr val="dk1"/>
                </a:solidFill>
              </a:rPr>
              <a:t>Consumer </a:t>
            </a:r>
            <a:r>
              <a:rPr lang="en-US" sz="2200" dirty="0">
                <a:solidFill>
                  <a:schemeClr val="accent3"/>
                </a:solidFill>
              </a:rPr>
              <a:t>Preferences</a:t>
            </a:r>
            <a:endParaRPr sz="2200" dirty="0">
              <a:solidFill>
                <a:schemeClr val="accent3"/>
              </a:solidFill>
            </a:endParaRPr>
          </a:p>
          <a:p>
            <a:pPr marL="457200" lvl="0" indent="-368300" algn="l" rtl="0">
              <a:lnSpc>
                <a:spcPct val="115000"/>
              </a:lnSpc>
              <a:spcBef>
                <a:spcPts val="1000"/>
              </a:spcBef>
              <a:spcAft>
                <a:spcPts val="0"/>
              </a:spcAft>
              <a:buClr>
                <a:schemeClr val="dk1"/>
              </a:buClr>
              <a:buSzPts val="2200"/>
              <a:buChar char="●"/>
            </a:pPr>
            <a:r>
              <a:rPr lang="en-US" sz="2200" dirty="0">
                <a:solidFill>
                  <a:schemeClr val="dk1"/>
                </a:solidFill>
              </a:rPr>
              <a:t>Advertising/</a:t>
            </a:r>
            <a:r>
              <a:rPr lang="en-US" sz="2200" dirty="0">
                <a:solidFill>
                  <a:schemeClr val="accent3"/>
                </a:solidFill>
              </a:rPr>
              <a:t>Marketing</a:t>
            </a:r>
            <a:endParaRPr sz="2200" dirty="0">
              <a:solidFill>
                <a:schemeClr val="accent3"/>
              </a:solidFill>
            </a:endParaRPr>
          </a:p>
          <a:p>
            <a:pPr marL="457200" lvl="0" indent="-368300" algn="l" rtl="0">
              <a:lnSpc>
                <a:spcPct val="115000"/>
              </a:lnSpc>
              <a:spcBef>
                <a:spcPts val="1000"/>
              </a:spcBef>
              <a:spcAft>
                <a:spcPts val="0"/>
              </a:spcAft>
              <a:buClr>
                <a:schemeClr val="dk1"/>
              </a:buClr>
              <a:buSzPts val="2200"/>
              <a:buChar char="●"/>
            </a:pPr>
            <a:r>
              <a:rPr lang="en-US" sz="2200" dirty="0">
                <a:solidFill>
                  <a:schemeClr val="dk1"/>
                </a:solidFill>
              </a:rPr>
              <a:t> </a:t>
            </a:r>
            <a:r>
              <a:rPr lang="en-US" sz="2200" dirty="0">
                <a:solidFill>
                  <a:schemeClr val="accent3"/>
                </a:solidFill>
              </a:rPr>
              <a:t>Population</a:t>
            </a:r>
            <a:r>
              <a:rPr lang="en-US" sz="2200" dirty="0">
                <a:solidFill>
                  <a:schemeClr val="dk1"/>
                </a:solidFill>
              </a:rPr>
              <a:t> Level</a:t>
            </a:r>
            <a:endParaRPr sz="2200" dirty="0">
              <a:solidFill>
                <a:schemeClr val="dk1"/>
              </a:solidFill>
            </a:endParaRPr>
          </a:p>
          <a:p>
            <a:pPr marL="457200" lvl="0" indent="-368300" algn="l" rtl="0">
              <a:lnSpc>
                <a:spcPct val="115000"/>
              </a:lnSpc>
              <a:spcBef>
                <a:spcPts val="1000"/>
              </a:spcBef>
              <a:spcAft>
                <a:spcPts val="0"/>
              </a:spcAft>
              <a:buClr>
                <a:schemeClr val="dk1"/>
              </a:buClr>
              <a:buSzPts val="2200"/>
              <a:buChar char="●"/>
            </a:pPr>
            <a:r>
              <a:rPr lang="en-US" sz="2200" dirty="0">
                <a:solidFill>
                  <a:schemeClr val="dk1"/>
                </a:solidFill>
              </a:rPr>
              <a:t> </a:t>
            </a:r>
            <a:r>
              <a:rPr lang="en-US" sz="2200" dirty="0">
                <a:solidFill>
                  <a:schemeClr val="accent3"/>
                </a:solidFill>
              </a:rPr>
              <a:t>Income</a:t>
            </a:r>
            <a:r>
              <a:rPr lang="en-US" sz="2200" dirty="0">
                <a:solidFill>
                  <a:schemeClr val="dk1"/>
                </a:solidFill>
              </a:rPr>
              <a:t> Level</a:t>
            </a:r>
            <a:endParaRPr sz="2200" dirty="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dirty="0">
                <a:solidFill>
                  <a:schemeClr val="dk1"/>
                </a:solidFill>
              </a:rPr>
              <a:t>Normal Good:  income increases, demand increases;    income decreases, demand decreases</a:t>
            </a:r>
            <a:endParaRPr sz="2200" dirty="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dirty="0">
                <a:solidFill>
                  <a:schemeClr val="accent3"/>
                </a:solidFill>
              </a:rPr>
              <a:t>Examples</a:t>
            </a:r>
            <a:r>
              <a:rPr lang="en-US" sz="2200" dirty="0">
                <a:solidFill>
                  <a:schemeClr val="dk1"/>
                </a:solidFill>
              </a:rPr>
              <a:t>: </a:t>
            </a:r>
            <a:endParaRPr sz="2200" dirty="0">
              <a:solidFill>
                <a:schemeClr val="dk1"/>
              </a:solidFill>
            </a:endParaRPr>
          </a:p>
          <a:p>
            <a:pPr marL="914400" lvl="1" indent="-368300" algn="l" rtl="0">
              <a:lnSpc>
                <a:spcPct val="115000"/>
              </a:lnSpc>
              <a:spcBef>
                <a:spcPts val="0"/>
              </a:spcBef>
              <a:spcAft>
                <a:spcPts val="0"/>
              </a:spcAft>
              <a:buClr>
                <a:schemeClr val="dk1"/>
              </a:buClr>
              <a:buSzPts val="2200"/>
              <a:buChar char="○"/>
            </a:pPr>
            <a:r>
              <a:rPr lang="en-US" sz="2200" dirty="0">
                <a:solidFill>
                  <a:schemeClr val="dk1"/>
                </a:solidFill>
              </a:rPr>
              <a:t>Inferior Good: income increases, demand decreases;   income decreases, demand increases</a:t>
            </a:r>
            <a:endParaRPr sz="2200" dirty="0">
              <a:solidFill>
                <a:schemeClr val="dk1"/>
              </a:solidFill>
            </a:endParaRPr>
          </a:p>
          <a:p>
            <a:pPr marL="1371600" lvl="2" indent="-368300" algn="l" rtl="0">
              <a:lnSpc>
                <a:spcPct val="115000"/>
              </a:lnSpc>
              <a:spcBef>
                <a:spcPts val="0"/>
              </a:spcBef>
              <a:spcAft>
                <a:spcPts val="0"/>
              </a:spcAft>
              <a:buClr>
                <a:schemeClr val="dk1"/>
              </a:buClr>
              <a:buSzPts val="2200"/>
              <a:buChar char="■"/>
            </a:pPr>
            <a:r>
              <a:rPr lang="en-US" sz="2200" dirty="0">
                <a:solidFill>
                  <a:schemeClr val="accent3"/>
                </a:solidFill>
              </a:rPr>
              <a:t>Examples</a:t>
            </a:r>
            <a:r>
              <a:rPr lang="en-US" sz="2200" dirty="0">
                <a:solidFill>
                  <a:schemeClr val="dk1"/>
                </a:solidFill>
              </a:rPr>
              <a:t>:</a:t>
            </a:r>
            <a:endParaRPr sz="2200" dirty="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sp>
        <p:nvSpPr>
          <p:cNvPr id="260" name="Google Shape;260;p41"/>
          <p:cNvSpPr txBox="1"/>
          <p:nvPr/>
        </p:nvSpPr>
        <p:spPr>
          <a:xfrm>
            <a:off x="361650" y="1259075"/>
            <a:ext cx="8532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solidFill>
                  <a:schemeClr val="dk1"/>
                </a:solidFill>
              </a:rPr>
              <a:t>Normal or Inferior?</a:t>
            </a:r>
            <a:endParaRPr sz="800" b="1">
              <a:solidFill>
                <a:schemeClr val="dk1"/>
              </a:solidFill>
            </a:endParaRPr>
          </a:p>
        </p:txBody>
      </p:sp>
      <p:pic>
        <p:nvPicPr>
          <p:cNvPr id="261" name="Google Shape;261;p41"/>
          <p:cNvPicPr preferRelativeResize="0"/>
          <p:nvPr/>
        </p:nvPicPr>
        <p:blipFill>
          <a:blip r:embed="rId3">
            <a:alphaModFix/>
          </a:blip>
          <a:stretch>
            <a:fillRect/>
          </a:stretch>
        </p:blipFill>
        <p:spPr>
          <a:xfrm>
            <a:off x="1808775" y="3105075"/>
            <a:ext cx="2327375" cy="1936100"/>
          </a:xfrm>
          <a:prstGeom prst="rect">
            <a:avLst/>
          </a:prstGeom>
          <a:noFill/>
          <a:ln>
            <a:noFill/>
          </a:ln>
        </p:spPr>
      </p:pic>
      <p:pic>
        <p:nvPicPr>
          <p:cNvPr id="262" name="Google Shape;262;p41"/>
          <p:cNvPicPr preferRelativeResize="0"/>
          <p:nvPr/>
        </p:nvPicPr>
        <p:blipFill>
          <a:blip r:embed="rId4">
            <a:alphaModFix/>
          </a:blip>
          <a:stretch>
            <a:fillRect/>
          </a:stretch>
        </p:blipFill>
        <p:spPr>
          <a:xfrm>
            <a:off x="4136150" y="3105075"/>
            <a:ext cx="3296925" cy="2273375"/>
          </a:xfrm>
          <a:prstGeom prst="rect">
            <a:avLst/>
          </a:prstGeom>
          <a:noFill/>
          <a:ln>
            <a:noFill/>
          </a:ln>
        </p:spPr>
      </p:pic>
      <p:pic>
        <p:nvPicPr>
          <p:cNvPr id="263" name="Google Shape;263;p41"/>
          <p:cNvPicPr preferRelativeResize="0"/>
          <p:nvPr/>
        </p:nvPicPr>
        <p:blipFill>
          <a:blip r:embed="rId5">
            <a:alphaModFix/>
          </a:blip>
          <a:stretch>
            <a:fillRect/>
          </a:stretch>
        </p:blipFill>
        <p:spPr>
          <a:xfrm>
            <a:off x="6261499" y="4821150"/>
            <a:ext cx="2455236" cy="1687975"/>
          </a:xfrm>
          <a:prstGeom prst="rect">
            <a:avLst/>
          </a:prstGeom>
          <a:noFill/>
          <a:ln>
            <a:noFill/>
          </a:ln>
        </p:spPr>
      </p:pic>
      <p:pic>
        <p:nvPicPr>
          <p:cNvPr id="264" name="Google Shape;264;p41"/>
          <p:cNvPicPr preferRelativeResize="0"/>
          <p:nvPr/>
        </p:nvPicPr>
        <p:blipFill>
          <a:blip r:embed="rId6">
            <a:alphaModFix/>
          </a:blip>
          <a:stretch>
            <a:fillRect/>
          </a:stretch>
        </p:blipFill>
        <p:spPr>
          <a:xfrm>
            <a:off x="1077125" y="4386429"/>
            <a:ext cx="2700334" cy="2025251"/>
          </a:xfrm>
          <a:prstGeom prst="rect">
            <a:avLst/>
          </a:prstGeom>
          <a:noFill/>
          <a:ln>
            <a:noFill/>
          </a:ln>
        </p:spPr>
      </p:pic>
      <p:pic>
        <p:nvPicPr>
          <p:cNvPr id="265" name="Google Shape;265;p41"/>
          <p:cNvPicPr preferRelativeResize="0"/>
          <p:nvPr/>
        </p:nvPicPr>
        <p:blipFill>
          <a:blip r:embed="rId7">
            <a:alphaModFix/>
          </a:blip>
          <a:stretch>
            <a:fillRect/>
          </a:stretch>
        </p:blipFill>
        <p:spPr>
          <a:xfrm>
            <a:off x="3777459" y="4821142"/>
            <a:ext cx="2790040" cy="1687974"/>
          </a:xfrm>
          <a:prstGeom prst="rect">
            <a:avLst/>
          </a:prstGeom>
          <a:noFill/>
          <a:ln>
            <a:noFill/>
          </a:ln>
        </p:spPr>
      </p:pic>
      <p:sp>
        <p:nvSpPr>
          <p:cNvPr id="266" name="Google Shape;266;p41"/>
          <p:cNvSpPr txBox="1"/>
          <p:nvPr/>
        </p:nvSpPr>
        <p:spPr>
          <a:xfrm>
            <a:off x="1709150" y="1880075"/>
            <a:ext cx="5854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a:solidFill>
                  <a:schemeClr val="hlink"/>
                </a:solidFill>
                <a:hlinkClick r:id="rId8"/>
              </a:rPr>
              <a:t>https://forms.gle/sKgLWXco6ZEtGAW18</a:t>
            </a:r>
            <a:endParaRPr sz="2300"/>
          </a:p>
          <a:p>
            <a:pPr marL="0" lvl="0" indent="0" algn="l" rtl="0">
              <a:spcBef>
                <a:spcPts val="0"/>
              </a:spcBef>
              <a:spcAft>
                <a:spcPts val="0"/>
              </a:spcAft>
              <a:buNone/>
            </a:pPr>
            <a:endParaRPr sz="23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2"/>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sp>
        <p:nvSpPr>
          <p:cNvPr id="273" name="Google Shape;273;p42"/>
          <p:cNvSpPr txBox="1"/>
          <p:nvPr/>
        </p:nvSpPr>
        <p:spPr>
          <a:xfrm>
            <a:off x="128550" y="1151900"/>
            <a:ext cx="88269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dirty="0">
                <a:solidFill>
                  <a:schemeClr val="dk1"/>
                </a:solidFill>
              </a:rPr>
              <a:t>Factors that Cause a Shift in Demand (Increase or Decrease in Demand) Cont’d</a:t>
            </a:r>
            <a:endParaRPr sz="800" b="1" dirty="0"/>
          </a:p>
        </p:txBody>
      </p:sp>
      <p:sp>
        <p:nvSpPr>
          <p:cNvPr id="274" name="Google Shape;274;p42"/>
          <p:cNvSpPr txBox="1"/>
          <p:nvPr/>
        </p:nvSpPr>
        <p:spPr>
          <a:xfrm>
            <a:off x="128550" y="2134425"/>
            <a:ext cx="8826900" cy="4206249"/>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Char char="●"/>
            </a:pPr>
            <a:r>
              <a:rPr lang="en-US" sz="2000" dirty="0">
                <a:solidFill>
                  <a:schemeClr val="dk1"/>
                </a:solidFill>
              </a:rPr>
              <a:t>Prices of </a:t>
            </a:r>
            <a:r>
              <a:rPr lang="en-US" sz="2000" dirty="0">
                <a:solidFill>
                  <a:schemeClr val="accent3"/>
                </a:solidFill>
              </a:rPr>
              <a:t>Related Goods</a:t>
            </a:r>
            <a:r>
              <a:rPr lang="en-US" sz="2000" dirty="0">
                <a:solidFill>
                  <a:schemeClr val="dk1"/>
                </a:solidFill>
              </a:rPr>
              <a:t>:</a:t>
            </a:r>
            <a:endParaRPr sz="2000" dirty="0">
              <a:solidFill>
                <a:schemeClr val="dk1"/>
              </a:solidFill>
            </a:endParaRPr>
          </a:p>
          <a:p>
            <a:pPr marL="914400" lvl="1" indent="-355600" algn="l" rtl="0">
              <a:lnSpc>
                <a:spcPct val="115000"/>
              </a:lnSpc>
              <a:spcBef>
                <a:spcPts val="0"/>
              </a:spcBef>
              <a:spcAft>
                <a:spcPts val="0"/>
              </a:spcAft>
              <a:buClr>
                <a:schemeClr val="dk1"/>
              </a:buClr>
              <a:buSzPts val="2000"/>
              <a:buChar char="○"/>
            </a:pPr>
            <a:r>
              <a:rPr lang="en-US" sz="2000" u="sng" dirty="0">
                <a:solidFill>
                  <a:schemeClr val="dk1"/>
                </a:solidFill>
              </a:rPr>
              <a:t>Complementary</a:t>
            </a:r>
            <a:r>
              <a:rPr lang="en-US" sz="2000" dirty="0">
                <a:solidFill>
                  <a:schemeClr val="dk1"/>
                </a:solidFill>
              </a:rPr>
              <a:t> goods - goods that are bought and used together.  </a:t>
            </a:r>
            <a:endParaRPr sz="2000" dirty="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dirty="0">
                <a:solidFill>
                  <a:schemeClr val="dk1"/>
                </a:solidFill>
              </a:rPr>
              <a:t>Assume that pancakes and maple syrup are complementary goods.  If the price of pancakes increases, the quantity demanded for pancakes decreases; therefore the demand for syrup (pancake’s complement) decreases.</a:t>
            </a:r>
            <a:endParaRPr sz="2000" dirty="0">
              <a:solidFill>
                <a:schemeClr val="dk1"/>
              </a:solidFill>
            </a:endParaRPr>
          </a:p>
          <a:p>
            <a:pPr marL="914400" lvl="1" indent="-355600" algn="l" rtl="0">
              <a:lnSpc>
                <a:spcPct val="115000"/>
              </a:lnSpc>
              <a:spcBef>
                <a:spcPts val="1000"/>
              </a:spcBef>
              <a:spcAft>
                <a:spcPts val="0"/>
              </a:spcAft>
              <a:buClr>
                <a:schemeClr val="dk1"/>
              </a:buClr>
              <a:buSzPts val="2000"/>
              <a:buChar char="○"/>
            </a:pPr>
            <a:r>
              <a:rPr lang="en-US" sz="2000" u="sng" dirty="0">
                <a:solidFill>
                  <a:schemeClr val="dk1"/>
                </a:solidFill>
              </a:rPr>
              <a:t>Substitute</a:t>
            </a:r>
            <a:r>
              <a:rPr lang="en-US" sz="2000" dirty="0">
                <a:solidFill>
                  <a:schemeClr val="dk1"/>
                </a:solidFill>
              </a:rPr>
              <a:t> goods - goods that are used in place of one another. </a:t>
            </a:r>
            <a:endParaRPr sz="2000" dirty="0">
              <a:solidFill>
                <a:schemeClr val="dk1"/>
              </a:solidFill>
            </a:endParaRPr>
          </a:p>
          <a:p>
            <a:pPr marL="1371600" lvl="2" indent="-355600" algn="l" rtl="0">
              <a:lnSpc>
                <a:spcPct val="115000"/>
              </a:lnSpc>
              <a:spcBef>
                <a:spcPts val="0"/>
              </a:spcBef>
              <a:spcAft>
                <a:spcPts val="0"/>
              </a:spcAft>
              <a:buClr>
                <a:schemeClr val="dk1"/>
              </a:buClr>
              <a:buSzPts val="2000"/>
              <a:buChar char="■"/>
            </a:pPr>
            <a:r>
              <a:rPr lang="en-US" sz="2000" dirty="0">
                <a:solidFill>
                  <a:schemeClr val="dk1"/>
                </a:solidFill>
              </a:rPr>
              <a:t>Assume that pizza and hamburgers are substitute goods.  If the price of pizza increases the quantity demanded for pizza decreases; therefore the demand for hamburgers (pizza’s substitute) increases.</a:t>
            </a:r>
            <a:endParaRPr sz="2000" dirty="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3"/>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81" name="Google Shape;281;p43"/>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8" name="Google Shape;78;p17"/>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txBox="1">
            <a:spLocks noGrp="1"/>
          </p:cNvSpPr>
          <p:nvPr>
            <p:ph type="title"/>
          </p:nvPr>
        </p:nvSpPr>
        <p:spPr>
          <a:xfrm>
            <a:off x="3263700" y="244675"/>
            <a:ext cx="2556600" cy="786600"/>
          </a:xfrm>
          <a:prstGeom prst="rect">
            <a:avLst/>
          </a:prstGeom>
        </p:spPr>
        <p:txBody>
          <a:bodyPr spcFirstLastPara="1" wrap="square" lIns="91425" tIns="45700" rIns="91425" bIns="45700" anchor="ctr" anchorCtr="0">
            <a:noAutofit/>
          </a:bodyPr>
          <a:lstStyle/>
          <a:p>
            <a:pPr marL="0" lvl="0" indent="0" rtl="0">
              <a:lnSpc>
                <a:spcPct val="100000"/>
              </a:lnSpc>
              <a:spcBef>
                <a:spcPts val="0"/>
              </a:spcBef>
              <a:spcAft>
                <a:spcPts val="0"/>
              </a:spcAft>
              <a:buNone/>
            </a:pPr>
            <a:r>
              <a:rPr lang="en-US" sz="2400" b="0" dirty="0">
                <a:solidFill>
                  <a:srgbClr val="004A80"/>
                </a:solidFill>
                <a:latin typeface="Calibri" panose="020F0502020204030204" pitchFamily="34" charset="0"/>
                <a:ea typeface="Gill Sans"/>
                <a:cs typeface="Calibri" panose="020F0502020204030204" pitchFamily="34" charset="0"/>
                <a:sym typeface="Gill Sans"/>
              </a:rPr>
              <a:t>Supply/Demand</a:t>
            </a:r>
            <a:endParaRPr dirty="0">
              <a:latin typeface="Calibri" panose="020F0502020204030204" pitchFamily="34" charset="0"/>
              <a:cs typeface="Calibri" panose="020F0502020204030204" pitchFamily="34" charset="0"/>
            </a:endParaRPr>
          </a:p>
        </p:txBody>
      </p:sp>
      <p:sp>
        <p:nvSpPr>
          <p:cNvPr id="288" name="Google Shape;288;p44"/>
          <p:cNvSpPr txBox="1"/>
          <p:nvPr/>
        </p:nvSpPr>
        <p:spPr>
          <a:xfrm>
            <a:off x="3169125" y="1105700"/>
            <a:ext cx="25566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Law of Supply</a:t>
            </a:r>
            <a:endParaRPr sz="2800">
              <a:solidFill>
                <a:schemeClr val="dk1"/>
              </a:solidFill>
            </a:endParaRPr>
          </a:p>
          <a:p>
            <a:pPr marL="0" lvl="0" indent="0" algn="ctr" rtl="0">
              <a:spcBef>
                <a:spcPts val="0"/>
              </a:spcBef>
              <a:spcAft>
                <a:spcPts val="0"/>
              </a:spcAft>
              <a:buNone/>
            </a:pPr>
            <a:endParaRPr sz="2200" b="1">
              <a:solidFill>
                <a:schemeClr val="dk1"/>
              </a:solidFill>
            </a:endParaRPr>
          </a:p>
        </p:txBody>
      </p:sp>
      <p:sp>
        <p:nvSpPr>
          <p:cNvPr id="289" name="Google Shape;289;p44"/>
          <p:cNvSpPr txBox="1"/>
          <p:nvPr/>
        </p:nvSpPr>
        <p:spPr>
          <a:xfrm>
            <a:off x="158550" y="2060000"/>
            <a:ext cx="8826900" cy="414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i="1" dirty="0">
                <a:solidFill>
                  <a:schemeClr val="dk1"/>
                </a:solidFill>
              </a:rPr>
              <a:t>CETERIS PARIBUS . . .</a:t>
            </a:r>
            <a:endParaRPr sz="2000" i="1" dirty="0">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dirty="0">
                <a:solidFill>
                  <a:schemeClr val="dk1"/>
                </a:solidFill>
              </a:rPr>
              <a:t>As prices rise, the quantity supplied  increases;  as prices fall, the quantity supplied decreases</a:t>
            </a:r>
            <a:endParaRPr sz="2000" dirty="0">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US" sz="2000" dirty="0">
                <a:solidFill>
                  <a:schemeClr val="dk1"/>
                </a:solidFill>
              </a:rPr>
              <a:t>WHY?</a:t>
            </a:r>
            <a:endParaRPr sz="2000" dirty="0">
              <a:solidFill>
                <a:schemeClr val="dk1"/>
              </a:solidFill>
            </a:endParaRPr>
          </a:p>
          <a:p>
            <a:pPr marL="457200" lvl="0" indent="-355600" algn="l" rtl="0">
              <a:lnSpc>
                <a:spcPct val="115000"/>
              </a:lnSpc>
              <a:spcBef>
                <a:spcPts val="1600"/>
              </a:spcBef>
              <a:spcAft>
                <a:spcPts val="0"/>
              </a:spcAft>
              <a:buClr>
                <a:schemeClr val="dk1"/>
              </a:buClr>
              <a:buSzPts val="2000"/>
              <a:buChar char="●"/>
            </a:pPr>
            <a:r>
              <a:rPr lang="en-US" sz="2000" dirty="0">
                <a:solidFill>
                  <a:schemeClr val="dk1"/>
                </a:solidFill>
              </a:rPr>
              <a:t>At higher prices, suppliers make a larger profit so they have an incentive to produce/supply more of the good or service.</a:t>
            </a:r>
            <a:endParaRPr sz="2000" dirty="0">
              <a:solidFill>
                <a:schemeClr val="dk1"/>
              </a:solidFill>
            </a:endParaRPr>
          </a:p>
          <a:p>
            <a:pPr marL="457200" lvl="0" indent="-355600" algn="l" rtl="0">
              <a:lnSpc>
                <a:spcPct val="115000"/>
              </a:lnSpc>
              <a:spcBef>
                <a:spcPts val="0"/>
              </a:spcBef>
              <a:spcAft>
                <a:spcPts val="0"/>
              </a:spcAft>
              <a:buClr>
                <a:srgbClr val="595959"/>
              </a:buClr>
              <a:buSzPts val="2000"/>
              <a:buChar char="●"/>
            </a:pPr>
            <a:r>
              <a:rPr lang="en-US" sz="2000" dirty="0">
                <a:solidFill>
                  <a:schemeClr val="dk1"/>
                </a:solidFill>
              </a:rPr>
              <a:t>At lower prices, suppliers make a smaller profit so there is a disincentive to produce/supply more of  the good or service</a:t>
            </a:r>
            <a:r>
              <a:rPr lang="en-US" sz="2000" dirty="0">
                <a:solidFill>
                  <a:srgbClr val="595959"/>
                </a:solidFill>
              </a:rPr>
              <a:t>.</a:t>
            </a:r>
            <a:endParaRPr sz="2000" dirty="0">
              <a:solidFill>
                <a:srgbClr val="595959"/>
              </a:solidFill>
            </a:endParaRPr>
          </a:p>
          <a:p>
            <a:pPr marL="457200" lvl="0" indent="0" algn="l" rtl="0">
              <a:lnSpc>
                <a:spcPct val="115000"/>
              </a:lnSpc>
              <a:spcBef>
                <a:spcPts val="1600"/>
              </a:spcBef>
              <a:spcAft>
                <a:spcPts val="1600"/>
              </a:spcAft>
              <a:buNone/>
            </a:pPr>
            <a:endParaRPr sz="2000" dirty="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5"/>
          <p:cNvPicPr preferRelativeResize="0"/>
          <p:nvPr/>
        </p:nvPicPr>
        <p:blipFill>
          <a:blip r:embed="rId3">
            <a:alphaModFix/>
          </a:blip>
          <a:stretch>
            <a:fillRect/>
          </a:stretch>
        </p:blipFill>
        <p:spPr>
          <a:xfrm>
            <a:off x="1950875" y="1294325"/>
            <a:ext cx="4871225" cy="5245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46"/>
          <p:cNvPicPr preferRelativeResize="0"/>
          <p:nvPr/>
        </p:nvPicPr>
        <p:blipFill>
          <a:blip r:embed="rId3">
            <a:alphaModFix/>
          </a:blip>
          <a:stretch>
            <a:fillRect/>
          </a:stretch>
        </p:blipFill>
        <p:spPr>
          <a:xfrm>
            <a:off x="945950" y="1322700"/>
            <a:ext cx="6981526" cy="5236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7"/>
          <p:cNvPicPr preferRelativeResize="0"/>
          <p:nvPr/>
        </p:nvPicPr>
        <p:blipFill>
          <a:blip r:embed="rId3">
            <a:alphaModFix/>
          </a:blip>
          <a:stretch>
            <a:fillRect/>
          </a:stretch>
        </p:blipFill>
        <p:spPr>
          <a:xfrm>
            <a:off x="1267200" y="1182127"/>
            <a:ext cx="6741526" cy="5056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8"/>
          <p:cNvSpPr txBox="1"/>
          <p:nvPr/>
        </p:nvSpPr>
        <p:spPr>
          <a:xfrm>
            <a:off x="171900" y="1553775"/>
            <a:ext cx="8800200" cy="3129031"/>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What factors cause a </a:t>
            </a:r>
            <a:r>
              <a:rPr lang="en-US" sz="2400" b="1" dirty="0">
                <a:solidFill>
                  <a:schemeClr val="dk1"/>
                </a:solidFill>
                <a:latin typeface="Gill Sans"/>
                <a:ea typeface="Gill Sans"/>
                <a:cs typeface="Gill Sans"/>
                <a:sym typeface="Gill Sans"/>
              </a:rPr>
              <a:t>change in Supply </a:t>
            </a:r>
            <a:r>
              <a:rPr lang="en-US" sz="2400" dirty="0">
                <a:solidFill>
                  <a:schemeClr val="dk1"/>
                </a:solidFill>
                <a:latin typeface="Gill Sans"/>
                <a:ea typeface="Gill Sans"/>
                <a:cs typeface="Gill Sans"/>
                <a:sym typeface="Gill Sans"/>
              </a:rPr>
              <a:t>(shift of the supply curve)?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Changes in the price of </a:t>
            </a:r>
            <a:r>
              <a:rPr lang="en-US" sz="2400" dirty="0">
                <a:solidFill>
                  <a:schemeClr val="accent3"/>
                </a:solidFill>
                <a:latin typeface="Gill Sans"/>
                <a:ea typeface="Gill Sans"/>
                <a:cs typeface="Gill Sans"/>
                <a:sym typeface="Gill Sans"/>
              </a:rPr>
              <a:t>inputs/resources </a:t>
            </a:r>
            <a:r>
              <a:rPr lang="en-US" sz="2400" dirty="0">
                <a:solidFill>
                  <a:schemeClr val="dk1"/>
                </a:solidFill>
                <a:latin typeface="Gill Sans"/>
                <a:ea typeface="Gill Sans"/>
                <a:cs typeface="Gill Sans"/>
                <a:sym typeface="Gill Sans"/>
              </a:rPr>
              <a:t>used in production</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Changes in the number of </a:t>
            </a:r>
            <a:r>
              <a:rPr lang="en-US" sz="2400" dirty="0">
                <a:solidFill>
                  <a:schemeClr val="accent3"/>
                </a:solidFill>
                <a:latin typeface="Gill Sans"/>
                <a:ea typeface="Gill Sans"/>
                <a:cs typeface="Gill Sans"/>
                <a:sym typeface="Gill Sans"/>
              </a:rPr>
              <a:t>competitors</a:t>
            </a:r>
            <a:r>
              <a:rPr lang="en-US" sz="2400" dirty="0">
                <a:solidFill>
                  <a:schemeClr val="dk1"/>
                </a:solidFill>
                <a:latin typeface="Gill Sans"/>
                <a:ea typeface="Gill Sans"/>
                <a:cs typeface="Gill Sans"/>
                <a:sym typeface="Gill Sans"/>
              </a:rPr>
              <a:t> in the market</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Changes in </a:t>
            </a:r>
            <a:r>
              <a:rPr lang="en-US" sz="2400" dirty="0">
                <a:solidFill>
                  <a:schemeClr val="accent3"/>
                </a:solidFill>
                <a:latin typeface="Gill Sans"/>
                <a:ea typeface="Gill Sans"/>
                <a:cs typeface="Gill Sans"/>
                <a:sym typeface="Gill Sans"/>
              </a:rPr>
              <a:t>technology/productivity</a:t>
            </a:r>
            <a:endParaRPr sz="2400" dirty="0">
              <a:solidFill>
                <a:schemeClr val="accent3"/>
              </a:solidFill>
              <a:latin typeface="Gill Sans"/>
              <a:ea typeface="Gill Sans"/>
              <a:cs typeface="Gill Sans"/>
              <a:sym typeface="Gill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9"/>
          <p:cNvSpPr txBox="1"/>
          <p:nvPr/>
        </p:nvSpPr>
        <p:spPr>
          <a:xfrm>
            <a:off x="1806000" y="1379625"/>
            <a:ext cx="5532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solidFill>
                  <a:schemeClr val="dk1"/>
                </a:solidFill>
              </a:rPr>
              <a:t>DEMAND / SUPPLY FOR PIZZAS</a:t>
            </a:r>
            <a:endParaRPr/>
          </a:p>
        </p:txBody>
      </p:sp>
      <p:graphicFrame>
        <p:nvGraphicFramePr>
          <p:cNvPr id="320" name="Google Shape;320;p49"/>
          <p:cNvGraphicFramePr/>
          <p:nvPr/>
        </p:nvGraphicFramePr>
        <p:xfrm>
          <a:off x="952500" y="2360425"/>
          <a:ext cx="7239000" cy="3489720"/>
        </p:xfrm>
        <a:graphic>
          <a:graphicData uri="http://schemas.openxmlformats.org/drawingml/2006/table">
            <a:tbl>
              <a:tblPr>
                <a:noFill/>
                <a:tableStyleId>{6117D655-7D91-4E63-945C-95DD8B3EB1BF}</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508000">
                <a:tc>
                  <a:txBody>
                    <a:bodyPr/>
                    <a:lstStyle/>
                    <a:p>
                      <a:pPr marL="0" lvl="0" indent="0" algn="ctr" rtl="0">
                        <a:spcBef>
                          <a:spcPts val="0"/>
                        </a:spcBef>
                        <a:spcAft>
                          <a:spcPts val="0"/>
                        </a:spcAft>
                        <a:buNone/>
                      </a:pPr>
                      <a:r>
                        <a:rPr lang="en-US" sz="1900"/>
                        <a:t>PRICE</a:t>
                      </a:r>
                      <a:endParaRPr sz="1900"/>
                    </a:p>
                  </a:txBody>
                  <a:tcPr marL="91425" marR="91425" marT="121900" marB="121900"/>
                </a:tc>
                <a:tc>
                  <a:txBody>
                    <a:bodyPr/>
                    <a:lstStyle/>
                    <a:p>
                      <a:pPr marL="0" lvl="0" indent="0" algn="ctr" rtl="0">
                        <a:spcBef>
                          <a:spcPts val="0"/>
                        </a:spcBef>
                        <a:spcAft>
                          <a:spcPts val="0"/>
                        </a:spcAft>
                        <a:buNone/>
                      </a:pPr>
                      <a:r>
                        <a:rPr lang="en-US" sz="1900"/>
                        <a:t>QUANTITY DEMANDED</a:t>
                      </a:r>
                      <a:endParaRPr sz="1900"/>
                    </a:p>
                  </a:txBody>
                  <a:tcPr marL="91425" marR="91425" marT="121900" marB="121900"/>
                </a:tc>
                <a:tc>
                  <a:txBody>
                    <a:bodyPr/>
                    <a:lstStyle/>
                    <a:p>
                      <a:pPr marL="0" lvl="0" indent="0" algn="ctr" rtl="0">
                        <a:spcBef>
                          <a:spcPts val="0"/>
                        </a:spcBef>
                        <a:spcAft>
                          <a:spcPts val="0"/>
                        </a:spcAft>
                        <a:buNone/>
                      </a:pPr>
                      <a:r>
                        <a:rPr lang="en-US" sz="1900"/>
                        <a:t>QUANTITY SUPPLIED</a:t>
                      </a:r>
                      <a:endParaRPr sz="1900"/>
                    </a:p>
                  </a:txBody>
                  <a:tcPr marL="91425" marR="91425" marT="121900" marB="121900"/>
                </a:tc>
                <a:extLst>
                  <a:ext uri="{0D108BD9-81ED-4DB2-BD59-A6C34878D82A}">
                    <a16:rowId xmlns:a16="http://schemas.microsoft.com/office/drawing/2014/main" val="10000"/>
                  </a:ext>
                </a:extLst>
              </a:tr>
              <a:tr h="508000">
                <a:tc>
                  <a:txBody>
                    <a:bodyPr/>
                    <a:lstStyle/>
                    <a:p>
                      <a:pPr marL="0" lvl="0" indent="0" algn="ctr" rtl="0">
                        <a:spcBef>
                          <a:spcPts val="0"/>
                        </a:spcBef>
                        <a:spcAft>
                          <a:spcPts val="0"/>
                        </a:spcAft>
                        <a:buNone/>
                      </a:pPr>
                      <a:r>
                        <a:rPr lang="en-US" sz="1900"/>
                        <a:t>$8</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ctr" rtl="0">
                        <a:spcBef>
                          <a:spcPts val="0"/>
                        </a:spcBef>
                        <a:spcAft>
                          <a:spcPts val="0"/>
                        </a:spcAft>
                        <a:buNone/>
                      </a:pPr>
                      <a:r>
                        <a:rPr lang="en-US" sz="1900"/>
                        <a:t>10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extLst>
                  <a:ext uri="{0D108BD9-81ED-4DB2-BD59-A6C34878D82A}">
                    <a16:rowId xmlns:a16="http://schemas.microsoft.com/office/drawing/2014/main" val="10002"/>
                  </a:ext>
                </a:extLst>
              </a:tr>
              <a:tr h="508000">
                <a:tc>
                  <a:txBody>
                    <a:bodyPr/>
                    <a:lstStyle/>
                    <a:p>
                      <a:pPr marL="0" lvl="0" indent="0" algn="ctr" rtl="0">
                        <a:spcBef>
                          <a:spcPts val="0"/>
                        </a:spcBef>
                        <a:spcAft>
                          <a:spcPts val="0"/>
                        </a:spcAft>
                        <a:buNone/>
                      </a:pPr>
                      <a:r>
                        <a:rPr lang="en-US" sz="1900"/>
                        <a:t>12</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tc>
                  <a:txBody>
                    <a:bodyPr/>
                    <a:lstStyle/>
                    <a:p>
                      <a:pPr marL="0" lvl="0" indent="0" algn="ctr" rtl="0">
                        <a:spcBef>
                          <a:spcPts val="0"/>
                        </a:spcBef>
                        <a:spcAft>
                          <a:spcPts val="0"/>
                        </a:spcAft>
                        <a:buNone/>
                      </a:pPr>
                      <a:r>
                        <a:rPr lang="en-US" sz="1900"/>
                        <a:t>60</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ctr" rtl="0">
                        <a:spcBef>
                          <a:spcPts val="0"/>
                        </a:spcBef>
                        <a:spcAft>
                          <a:spcPts val="0"/>
                        </a:spcAft>
                        <a:buNone/>
                      </a:pPr>
                      <a:r>
                        <a:rPr lang="en-US" sz="1900"/>
                        <a:t>14</a:t>
                      </a:r>
                      <a:endParaRPr sz="1900"/>
                    </a:p>
                  </a:txBody>
                  <a:tcPr marL="91425" marR="91425" marT="121900" marB="121900"/>
                </a:tc>
                <a:tc>
                  <a:txBody>
                    <a:bodyPr/>
                    <a:lstStyle/>
                    <a:p>
                      <a:pPr marL="0" lvl="0" indent="0" algn="ctr" rtl="0">
                        <a:spcBef>
                          <a:spcPts val="0"/>
                        </a:spcBef>
                        <a:spcAft>
                          <a:spcPts val="0"/>
                        </a:spcAft>
                        <a:buNone/>
                      </a:pPr>
                      <a:r>
                        <a:rPr lang="en-US" sz="1900"/>
                        <a:t>40</a:t>
                      </a:r>
                      <a:endParaRPr sz="1900"/>
                    </a:p>
                  </a:txBody>
                  <a:tcPr marL="91425" marR="91425" marT="121900" marB="121900"/>
                </a:tc>
                <a:tc>
                  <a:txBody>
                    <a:bodyPr/>
                    <a:lstStyle/>
                    <a:p>
                      <a:pPr marL="0" lvl="0" indent="0" algn="ctr" rtl="0">
                        <a:spcBef>
                          <a:spcPts val="0"/>
                        </a:spcBef>
                        <a:spcAft>
                          <a:spcPts val="0"/>
                        </a:spcAft>
                        <a:buNone/>
                      </a:pPr>
                      <a:r>
                        <a:rPr lang="en-US" sz="1900"/>
                        <a:t>80</a:t>
                      </a:r>
                      <a:endParaRPr sz="1900"/>
                    </a:p>
                  </a:txBody>
                  <a:tcPr marL="91425" marR="91425" marT="121900" marB="121900"/>
                </a:tc>
                <a:extLst>
                  <a:ext uri="{0D108BD9-81ED-4DB2-BD59-A6C34878D82A}">
                    <a16:rowId xmlns:a16="http://schemas.microsoft.com/office/drawing/2014/main" val="10004"/>
                  </a:ext>
                </a:extLst>
              </a:tr>
              <a:tr h="508000">
                <a:tc>
                  <a:txBody>
                    <a:bodyPr/>
                    <a:lstStyle/>
                    <a:p>
                      <a:pPr marL="0" lvl="0" indent="0" algn="ctr" rtl="0">
                        <a:spcBef>
                          <a:spcPts val="0"/>
                        </a:spcBef>
                        <a:spcAft>
                          <a:spcPts val="0"/>
                        </a:spcAft>
                        <a:buNone/>
                      </a:pPr>
                      <a:r>
                        <a:rPr lang="en-US" sz="1900"/>
                        <a:t>16</a:t>
                      </a:r>
                      <a:endParaRPr sz="1900"/>
                    </a:p>
                  </a:txBody>
                  <a:tcPr marL="91425" marR="91425" marT="121900" marB="121900"/>
                </a:tc>
                <a:tc>
                  <a:txBody>
                    <a:bodyPr/>
                    <a:lstStyle/>
                    <a:p>
                      <a:pPr marL="0" lvl="0" indent="0" algn="ctr" rtl="0">
                        <a:spcBef>
                          <a:spcPts val="0"/>
                        </a:spcBef>
                        <a:spcAft>
                          <a:spcPts val="0"/>
                        </a:spcAft>
                        <a:buNone/>
                      </a:pPr>
                      <a:r>
                        <a:rPr lang="en-US" sz="1900"/>
                        <a:t>20</a:t>
                      </a:r>
                      <a:endParaRPr sz="1900"/>
                    </a:p>
                  </a:txBody>
                  <a:tcPr marL="91425" marR="91425" marT="121900" marB="121900"/>
                </a:tc>
                <a:tc>
                  <a:txBody>
                    <a:bodyPr/>
                    <a:lstStyle/>
                    <a:p>
                      <a:pPr marL="0" lvl="0" indent="0" algn="ctr" rtl="0">
                        <a:spcBef>
                          <a:spcPts val="0"/>
                        </a:spcBef>
                        <a:spcAft>
                          <a:spcPts val="0"/>
                        </a:spcAft>
                        <a:buNone/>
                      </a:pPr>
                      <a:r>
                        <a:rPr lang="en-US" sz="1900"/>
                        <a:t>100</a:t>
                      </a:r>
                      <a:endParaRPr sz="1900"/>
                    </a:p>
                  </a:txBody>
                  <a:tcPr marL="91425" marR="91425" marT="121900" marB="121900"/>
                </a:tc>
                <a:extLst>
                  <a:ext uri="{0D108BD9-81ED-4DB2-BD59-A6C34878D82A}">
                    <a16:rowId xmlns:a16="http://schemas.microsoft.com/office/drawing/2014/main" val="10005"/>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50"/>
          <p:cNvPicPr preferRelativeResize="0"/>
          <p:nvPr/>
        </p:nvPicPr>
        <p:blipFill>
          <a:blip r:embed="rId3">
            <a:alphaModFix/>
          </a:blip>
          <a:stretch>
            <a:fillRect/>
          </a:stretch>
        </p:blipFill>
        <p:spPr>
          <a:xfrm>
            <a:off x="1191937" y="1272475"/>
            <a:ext cx="6760124" cy="5089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51"/>
          <p:cNvPicPr preferRelativeResize="0"/>
          <p:nvPr/>
        </p:nvPicPr>
        <p:blipFill>
          <a:blip r:embed="rId3">
            <a:alphaModFix/>
          </a:blip>
          <a:stretch>
            <a:fillRect/>
          </a:stretch>
        </p:blipFill>
        <p:spPr>
          <a:xfrm>
            <a:off x="1232300" y="1190750"/>
            <a:ext cx="7016474" cy="52623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52"/>
          <p:cNvPicPr preferRelativeResize="0"/>
          <p:nvPr/>
        </p:nvPicPr>
        <p:blipFill>
          <a:blip r:embed="rId3">
            <a:alphaModFix/>
          </a:blip>
          <a:stretch>
            <a:fillRect/>
          </a:stretch>
        </p:blipFill>
        <p:spPr>
          <a:xfrm>
            <a:off x="1670250" y="1303750"/>
            <a:ext cx="6339675" cy="5209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3"/>
          <p:cNvSpPr txBox="1"/>
          <p:nvPr/>
        </p:nvSpPr>
        <p:spPr>
          <a:xfrm>
            <a:off x="267900" y="1875225"/>
            <a:ext cx="8237700" cy="255451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Graphing Example: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*The equilibrium price for </a:t>
            </a:r>
            <a:r>
              <a:rPr lang="en-US" sz="2400" b="1" dirty="0" err="1">
                <a:solidFill>
                  <a:schemeClr val="accent3"/>
                </a:solidFill>
                <a:latin typeface="Gill Sans"/>
                <a:ea typeface="Gill Sans"/>
                <a:cs typeface="Gill Sans"/>
                <a:sym typeface="Gill Sans"/>
              </a:rPr>
              <a:t>Uggs</a:t>
            </a:r>
            <a:r>
              <a:rPr lang="en-US" sz="2400" dirty="0">
                <a:solidFill>
                  <a:schemeClr val="dk1"/>
                </a:solidFill>
                <a:latin typeface="Gill Sans"/>
                <a:ea typeface="Gill Sans"/>
                <a:cs typeface="Gill Sans"/>
                <a:sym typeface="Gill Sans"/>
              </a:rPr>
              <a:t> is $150.  Draw a correctly labeled graph showing this.  Now assume that there is an increase in the price of materials used to produce </a:t>
            </a:r>
            <a:r>
              <a:rPr lang="en-US" sz="2400" dirty="0" err="1">
                <a:solidFill>
                  <a:schemeClr val="dk1"/>
                </a:solidFill>
                <a:latin typeface="Gill Sans"/>
                <a:ea typeface="Gill Sans"/>
                <a:cs typeface="Gill Sans"/>
                <a:sym typeface="Gill Sans"/>
              </a:rPr>
              <a:t>Uggs</a:t>
            </a:r>
            <a:r>
              <a:rPr lang="en-US" sz="2400" dirty="0">
                <a:solidFill>
                  <a:schemeClr val="dk1"/>
                </a:solidFill>
                <a:latin typeface="Gill Sans"/>
                <a:ea typeface="Gill Sans"/>
                <a:cs typeface="Gill Sans"/>
                <a:sym typeface="Gill Sans"/>
              </a:rPr>
              <a:t>.  Draw a new curve (supply or demand) that reflects this change.</a:t>
            </a:r>
            <a:endParaRPr sz="2400" dirty="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Agenda</a:t>
            </a:r>
            <a:endParaRPr sz="5500" b="1">
              <a:solidFill>
                <a:srgbClr val="005CB8"/>
              </a:solidFill>
              <a:latin typeface="Calibri"/>
              <a:ea typeface="Calibri"/>
              <a:cs typeface="Calibri"/>
              <a:sym typeface="Calibri"/>
            </a:endParaRPr>
          </a:p>
        </p:txBody>
      </p:sp>
      <p:sp>
        <p:nvSpPr>
          <p:cNvPr id="85" name="Google Shape;85;p18"/>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Supply and Demand</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Elasticity</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Government Price Controls</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Font typeface="Arial"/>
              <a:buChar char="•"/>
            </a:pPr>
            <a:r>
              <a:rPr lang="en-US" sz="2400" b="1">
                <a:solidFill>
                  <a:srgbClr val="38761D"/>
                </a:solidFill>
                <a:latin typeface="Arial"/>
                <a:ea typeface="Arial"/>
                <a:cs typeface="Arial"/>
                <a:sym typeface="Arial"/>
              </a:rPr>
              <a:t>Externalities</a:t>
            </a:r>
            <a:endParaRPr sz="2400" b="1">
              <a:solidFill>
                <a:srgbClr val="38761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400" b="1">
              <a:solidFill>
                <a:srgbClr val="38761D"/>
              </a:solidFill>
              <a:latin typeface="Arial"/>
              <a:ea typeface="Arial"/>
              <a:cs typeface="Arial"/>
              <a:sym typeface="Arial"/>
            </a:endParaRPr>
          </a:p>
          <a:p>
            <a:pPr marL="457200" lvl="0" indent="-381000" algn="l" rtl="0">
              <a:spcBef>
                <a:spcPts val="0"/>
              </a:spcBef>
              <a:spcAft>
                <a:spcPts val="0"/>
              </a:spcAft>
              <a:buClr>
                <a:srgbClr val="38761D"/>
              </a:buClr>
              <a:buSzPts val="2400"/>
              <a:buChar char="•"/>
            </a:pPr>
            <a:r>
              <a:rPr lang="en-US" sz="2400" b="1">
                <a:solidFill>
                  <a:srgbClr val="38761D"/>
                </a:solidFill>
                <a:latin typeface="Arial"/>
                <a:ea typeface="Arial"/>
                <a:cs typeface="Arial"/>
                <a:sym typeface="Arial"/>
              </a:rPr>
              <a:t>Consumer Theory</a:t>
            </a:r>
            <a:endParaRPr sz="2400" b="1">
              <a:solidFill>
                <a:srgbClr val="38761D"/>
              </a:solidFill>
              <a:latin typeface="Arial"/>
              <a:ea typeface="Arial"/>
              <a:cs typeface="Arial"/>
              <a:sym typeface="Arial"/>
            </a:endParaRPr>
          </a:p>
          <a:p>
            <a:pPr marL="0" lvl="0" indent="0" algn="l" rtl="0">
              <a:spcBef>
                <a:spcPts val="0"/>
              </a:spcBef>
              <a:spcAft>
                <a:spcPts val="0"/>
              </a:spcAft>
              <a:buNone/>
            </a:pP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54"/>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51" name="Google Shape;351;p54"/>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5"/>
          <p:cNvPicPr preferRelativeResize="0"/>
          <p:nvPr/>
        </p:nvPicPr>
        <p:blipFill>
          <a:blip r:embed="rId3">
            <a:alphaModFix/>
          </a:blip>
          <a:stretch>
            <a:fillRect/>
          </a:stretch>
        </p:blipFill>
        <p:spPr>
          <a:xfrm>
            <a:off x="1851313" y="1389175"/>
            <a:ext cx="5789629" cy="5105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p:nvPr/>
        </p:nvSpPr>
        <p:spPr>
          <a:xfrm>
            <a:off x="299100" y="2062750"/>
            <a:ext cx="8545800" cy="255451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Graphing Example: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*The equilibrium price for </a:t>
            </a:r>
            <a:r>
              <a:rPr lang="en-US" sz="2400" b="1" dirty="0">
                <a:solidFill>
                  <a:schemeClr val="accent3"/>
                </a:solidFill>
                <a:latin typeface="Gill Sans"/>
                <a:ea typeface="Gill Sans"/>
                <a:cs typeface="Gill Sans"/>
                <a:sym typeface="Gill Sans"/>
              </a:rPr>
              <a:t>Caribbean cruises </a:t>
            </a:r>
            <a:r>
              <a:rPr lang="en-US" sz="2400" dirty="0">
                <a:solidFill>
                  <a:schemeClr val="dk1"/>
                </a:solidFill>
                <a:latin typeface="Gill Sans"/>
                <a:ea typeface="Gill Sans"/>
                <a:cs typeface="Gill Sans"/>
                <a:sym typeface="Gill Sans"/>
              </a:rPr>
              <a:t>is $2,000.  There is a general increase in the national income level.  Assuming that cruises are a normal good, show this change on a supply and demand graph.</a:t>
            </a:r>
            <a:endParaRPr sz="2400" dirty="0">
              <a:solidFill>
                <a:schemeClr val="dk1"/>
              </a:solidFill>
              <a:latin typeface="Gill Sans"/>
              <a:ea typeface="Gill Sans"/>
              <a:cs typeface="Gill Sans"/>
              <a:sym typeface="Gill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70" name="Google Shape;370;p5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8"/>
          <p:cNvPicPr preferRelativeResize="0"/>
          <p:nvPr/>
        </p:nvPicPr>
        <p:blipFill>
          <a:blip r:embed="rId3">
            <a:alphaModFix/>
          </a:blip>
          <a:stretch>
            <a:fillRect/>
          </a:stretch>
        </p:blipFill>
        <p:spPr>
          <a:xfrm>
            <a:off x="1750425" y="1312675"/>
            <a:ext cx="5438825" cy="4796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9"/>
          <p:cNvSpPr txBox="1"/>
          <p:nvPr/>
        </p:nvSpPr>
        <p:spPr>
          <a:xfrm>
            <a:off x="406350" y="1701100"/>
            <a:ext cx="8331300" cy="2923847"/>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Graphing Examples: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*The equilibrium price for </a:t>
            </a:r>
            <a:r>
              <a:rPr lang="en-US" sz="2400" b="1" dirty="0">
                <a:solidFill>
                  <a:schemeClr val="accent3"/>
                </a:solidFill>
                <a:latin typeface="Gill Sans"/>
                <a:ea typeface="Gill Sans"/>
                <a:cs typeface="Gill Sans"/>
                <a:sym typeface="Gill Sans"/>
              </a:rPr>
              <a:t>M&amp;M’s </a:t>
            </a:r>
            <a:r>
              <a:rPr lang="en-US" sz="2400" dirty="0">
                <a:solidFill>
                  <a:schemeClr val="dk1"/>
                </a:solidFill>
                <a:latin typeface="Gill Sans"/>
                <a:ea typeface="Gill Sans"/>
                <a:cs typeface="Gill Sans"/>
                <a:sym typeface="Gill Sans"/>
              </a:rPr>
              <a:t>is $1.50.  Draw a correctly labeled graph to depict this.  Now assume that skittles are a substitute of M&amp;M’s.  The price of skittles decreases.  On a graph show how this might affect the supply or demand of M&amp;M’s.</a:t>
            </a:r>
            <a:endParaRPr sz="2400" dirty="0">
              <a:solidFill>
                <a:schemeClr val="dk1"/>
              </a:solidFill>
              <a:latin typeface="Gill Sans"/>
              <a:ea typeface="Gill Sans"/>
              <a:cs typeface="Gill Sans"/>
              <a:sym typeface="Gill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0"/>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389" name="Google Shape;389;p60"/>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61"/>
          <p:cNvPicPr preferRelativeResize="0"/>
          <p:nvPr/>
        </p:nvPicPr>
        <p:blipFill>
          <a:blip r:embed="rId3">
            <a:alphaModFix/>
          </a:blip>
          <a:stretch>
            <a:fillRect/>
          </a:stretch>
        </p:blipFill>
        <p:spPr>
          <a:xfrm>
            <a:off x="1837950" y="1213675"/>
            <a:ext cx="5588975" cy="49284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2"/>
          <p:cNvSpPr txBox="1"/>
          <p:nvPr/>
        </p:nvSpPr>
        <p:spPr>
          <a:xfrm>
            <a:off x="386250" y="1339450"/>
            <a:ext cx="8371500" cy="4843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Sample Project:</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r>
              <a:rPr lang="en-US" sz="1800" b="1" u="sng" dirty="0">
                <a:solidFill>
                  <a:schemeClr val="dk1"/>
                </a:solidFill>
              </a:rPr>
              <a:t>Choose up to ten products.</a:t>
            </a:r>
            <a:endParaRPr sz="1800" b="1" u="sng" dirty="0">
              <a:solidFill>
                <a:schemeClr val="dk1"/>
              </a:solidFill>
            </a:endParaRPr>
          </a:p>
          <a:p>
            <a:pPr marL="0" lvl="0" indent="0" algn="l" rtl="0">
              <a:lnSpc>
                <a:spcPct val="115000"/>
              </a:lnSpc>
              <a:spcBef>
                <a:spcPts val="1600"/>
              </a:spcBef>
              <a:spcAft>
                <a:spcPts val="0"/>
              </a:spcAft>
              <a:buNone/>
            </a:pPr>
            <a:r>
              <a:rPr lang="en-US" sz="1800" dirty="0">
                <a:solidFill>
                  <a:schemeClr val="dk1"/>
                </a:solidFill>
              </a:rPr>
              <a:t>Create a slide for each that includes the following:</a:t>
            </a:r>
            <a:endParaRPr sz="1800" dirty="0">
              <a:solidFill>
                <a:schemeClr val="dk1"/>
              </a:solidFill>
            </a:endParaRPr>
          </a:p>
          <a:p>
            <a:pPr marL="457200" lvl="0" indent="-342900" algn="l" rtl="0">
              <a:lnSpc>
                <a:spcPct val="115000"/>
              </a:lnSpc>
              <a:spcBef>
                <a:spcPts val="1600"/>
              </a:spcBef>
              <a:spcAft>
                <a:spcPts val="0"/>
              </a:spcAft>
              <a:buClr>
                <a:schemeClr val="dk1"/>
              </a:buClr>
              <a:buSzPts val="1800"/>
              <a:buChar char="●"/>
            </a:pPr>
            <a:r>
              <a:rPr lang="en-US" sz="1800" dirty="0">
                <a:solidFill>
                  <a:schemeClr val="dk1"/>
                </a:solidFill>
              </a:rPr>
              <a:t>Current market price</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An analysis of the price - is it higher; lower; is the price influenced by high or low supply or demand.</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Is it a normal or inferior good?</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Include one substitute good and one complementary good</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Is there a lot of competition and how might this influence supply?</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Are there any increases in technology or productivity that might influence the future supply?</a:t>
            </a:r>
            <a:endParaRPr sz="1800" dirty="0">
              <a:solidFill>
                <a:schemeClr val="dk1"/>
              </a:solidFill>
            </a:endParaRPr>
          </a:p>
          <a:p>
            <a:pPr marL="457200" lvl="0" indent="-342900" algn="l" rtl="0">
              <a:lnSpc>
                <a:spcPct val="115000"/>
              </a:lnSpc>
              <a:spcBef>
                <a:spcPts val="0"/>
              </a:spcBef>
              <a:spcAft>
                <a:spcPts val="0"/>
              </a:spcAft>
              <a:buClr>
                <a:schemeClr val="dk1"/>
              </a:buClr>
              <a:buSzPts val="1800"/>
              <a:buChar char="●"/>
            </a:pPr>
            <a:r>
              <a:rPr lang="en-US" sz="1800" dirty="0">
                <a:solidFill>
                  <a:schemeClr val="dk1"/>
                </a:solidFill>
              </a:rPr>
              <a:t>Where do you think the price of the product is heading?</a:t>
            </a:r>
            <a:endParaRPr sz="1800" dirty="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63"/>
          <p:cNvPicPr preferRelativeResize="0"/>
          <p:nvPr/>
        </p:nvPicPr>
        <p:blipFill>
          <a:blip r:embed="rId3">
            <a:alphaModFix/>
          </a:blip>
          <a:stretch>
            <a:fillRect/>
          </a:stretch>
        </p:blipFill>
        <p:spPr>
          <a:xfrm>
            <a:off x="55275" y="1946525"/>
            <a:ext cx="8991906" cy="27868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243575" y="87757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Objectives</a:t>
            </a:r>
            <a:endParaRPr sz="5500" b="1"/>
          </a:p>
        </p:txBody>
      </p:sp>
      <p:sp>
        <p:nvSpPr>
          <p:cNvPr id="92" name="Google Shape;92;p19"/>
          <p:cNvSpPr txBox="1">
            <a:spLocks noGrp="1"/>
          </p:cNvSpPr>
          <p:nvPr>
            <p:ph type="body" idx="4294967295"/>
          </p:nvPr>
        </p:nvSpPr>
        <p:spPr>
          <a:xfrm>
            <a:off x="457200" y="1804726"/>
            <a:ext cx="8229600" cy="4671377"/>
          </a:xfrm>
          <a:prstGeom prst="rect">
            <a:avLst/>
          </a:prstGeom>
          <a:noFill/>
          <a:ln>
            <a:noFill/>
          </a:ln>
        </p:spPr>
        <p:txBody>
          <a:bodyPr spcFirstLastPara="1" wrap="square" lIns="91425" tIns="45700" rIns="91425" bIns="45700" anchor="t" anchorCtr="0">
            <a:noAutofit/>
          </a:bodyPr>
          <a:lstStyle/>
          <a:p>
            <a:pPr marL="342900" lvl="0" indent="-323850" algn="l" rtl="0">
              <a:spcBef>
                <a:spcPts val="0"/>
              </a:spcBef>
              <a:spcAft>
                <a:spcPts val="0"/>
              </a:spcAft>
              <a:buSzPts val="2500"/>
              <a:buFont typeface="Calibri"/>
              <a:buChar char="•"/>
            </a:pPr>
            <a:r>
              <a:rPr lang="en-US" sz="2500" dirty="0"/>
              <a:t>To </a:t>
            </a:r>
            <a:r>
              <a:rPr lang="en-US" sz="2500" dirty="0">
                <a:solidFill>
                  <a:schemeClr val="accent3"/>
                </a:solidFill>
              </a:rPr>
              <a:t>discuss</a:t>
            </a:r>
            <a:r>
              <a:rPr lang="en-US" sz="2500" dirty="0"/>
              <a:t> how buyers and sellers interact in a free market to determine price signals that are influenced by supply and demand.</a:t>
            </a:r>
            <a:endParaRPr sz="2500" dirty="0">
              <a:latin typeface="Calibri"/>
              <a:ea typeface="Calibri"/>
              <a:cs typeface="Calibri"/>
              <a:sym typeface="Calibri"/>
            </a:endParaRPr>
          </a:p>
          <a:p>
            <a:pPr marL="342900" lvl="0" indent="-342900" algn="l" rtl="0">
              <a:spcBef>
                <a:spcPts val="0"/>
              </a:spcBef>
              <a:spcAft>
                <a:spcPts val="0"/>
              </a:spcAft>
              <a:buSzPts val="2500"/>
              <a:buChar char="•"/>
            </a:pPr>
            <a:r>
              <a:rPr lang="en-US" sz="2500" dirty="0"/>
              <a:t>To </a:t>
            </a:r>
            <a:r>
              <a:rPr lang="en-US" sz="2500" dirty="0">
                <a:solidFill>
                  <a:schemeClr val="accent3"/>
                </a:solidFill>
              </a:rPr>
              <a:t>explore</a:t>
            </a:r>
            <a:r>
              <a:rPr lang="en-US" sz="2500" dirty="0"/>
              <a:t> how elasticity affects consumption and production decisions.</a:t>
            </a:r>
            <a:endParaRPr sz="2500" dirty="0"/>
          </a:p>
          <a:p>
            <a:pPr marL="342900" lvl="0" indent="-342900" algn="l" rtl="0">
              <a:spcBef>
                <a:spcPts val="0"/>
              </a:spcBef>
              <a:spcAft>
                <a:spcPts val="0"/>
              </a:spcAft>
              <a:buSzPts val="2500"/>
              <a:buChar char="•"/>
            </a:pPr>
            <a:r>
              <a:rPr lang="en-US" sz="2500" dirty="0"/>
              <a:t>To </a:t>
            </a:r>
            <a:r>
              <a:rPr lang="en-US" sz="2500" dirty="0">
                <a:solidFill>
                  <a:schemeClr val="accent3"/>
                </a:solidFill>
              </a:rPr>
              <a:t>analyze</a:t>
            </a:r>
            <a:r>
              <a:rPr lang="en-US" sz="2500" dirty="0"/>
              <a:t> the impact of government intervention/ price controls in a market.</a:t>
            </a:r>
            <a:endParaRPr sz="2500" dirty="0"/>
          </a:p>
          <a:p>
            <a:pPr marL="342900" lvl="0" indent="-342900" algn="l" rtl="0">
              <a:spcBef>
                <a:spcPts val="0"/>
              </a:spcBef>
              <a:spcAft>
                <a:spcPts val="0"/>
              </a:spcAft>
              <a:buSzPts val="2500"/>
              <a:buChar char="•"/>
            </a:pPr>
            <a:r>
              <a:rPr lang="en-US" sz="2500" dirty="0"/>
              <a:t>To </a:t>
            </a:r>
            <a:r>
              <a:rPr lang="en-US" sz="2500" dirty="0">
                <a:solidFill>
                  <a:schemeClr val="accent3"/>
                </a:solidFill>
              </a:rPr>
              <a:t>introduce</a:t>
            </a:r>
            <a:r>
              <a:rPr lang="en-US" sz="2500" dirty="0"/>
              <a:t> dynamic learning activities and lesson plans to bring content alive for students.</a:t>
            </a:r>
            <a:endParaRPr sz="2500" dirty="0"/>
          </a:p>
          <a:p>
            <a:pPr marL="342900" lvl="0" indent="-342900" algn="l" rtl="0">
              <a:spcBef>
                <a:spcPts val="0"/>
              </a:spcBef>
              <a:spcAft>
                <a:spcPts val="0"/>
              </a:spcAft>
              <a:buSzPts val="2500"/>
              <a:buChar char="•"/>
            </a:pPr>
            <a:r>
              <a:rPr lang="en-US" sz="2500" dirty="0"/>
              <a:t>To </a:t>
            </a:r>
            <a:r>
              <a:rPr lang="en-US" sz="2500" dirty="0">
                <a:solidFill>
                  <a:schemeClr val="accent3"/>
                </a:solidFill>
              </a:rPr>
              <a:t>model</a:t>
            </a:r>
            <a:r>
              <a:rPr lang="en-US" sz="2500" dirty="0"/>
              <a:t> digital formative assessment tools to use with your students in order to maximize learning.</a:t>
            </a: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 calcmode="lin" valueType="num">
                                      <p:cBhvr additive="base">
                                        <p:cTn id="7" dur="500"/>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 calcmode="lin" valueType="num">
                                      <p:cBhvr additive="base">
                                        <p:cTn id="12" dur="500"/>
                                        <p:tgtEl>
                                          <p:spTgt spid="9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
                                            <p:txEl>
                                              <p:pRg st="2" end="2"/>
                                            </p:txEl>
                                          </p:spTgt>
                                        </p:tgtEl>
                                        <p:attrNameLst>
                                          <p:attrName>style.visibility</p:attrName>
                                        </p:attrNameLst>
                                      </p:cBhvr>
                                      <p:to>
                                        <p:strVal val="visible"/>
                                      </p:to>
                                    </p:set>
                                    <p:anim calcmode="lin" valueType="num">
                                      <p:cBhvr additive="base">
                                        <p:cTn id="17" dur="500"/>
                                        <p:tgtEl>
                                          <p:spTgt spid="9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2">
                                            <p:txEl>
                                              <p:pRg st="3" end="3"/>
                                            </p:txEl>
                                          </p:spTgt>
                                        </p:tgtEl>
                                        <p:attrNameLst>
                                          <p:attrName>style.visibility</p:attrName>
                                        </p:attrNameLst>
                                      </p:cBhvr>
                                      <p:to>
                                        <p:strVal val="visible"/>
                                      </p:to>
                                    </p:set>
                                    <p:anim calcmode="lin" valueType="num">
                                      <p:cBhvr additive="base">
                                        <p:cTn id="22" dur="500"/>
                                        <p:tgtEl>
                                          <p:spTgt spid="9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2">
                                            <p:txEl>
                                              <p:pRg st="4" end="4"/>
                                            </p:txEl>
                                          </p:spTgt>
                                        </p:tgtEl>
                                        <p:attrNameLst>
                                          <p:attrName>style.visibility</p:attrName>
                                        </p:attrNameLst>
                                      </p:cBhvr>
                                      <p:to>
                                        <p:strVal val="visible"/>
                                      </p:to>
                                    </p:set>
                                    <p:anim calcmode="lin" valueType="num">
                                      <p:cBhvr additive="base">
                                        <p:cTn id="27" dur="500"/>
                                        <p:tgtEl>
                                          <p:spTgt spid="9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2">
                                            <p:txEl>
                                              <p:pRg st="5" end="5"/>
                                            </p:txEl>
                                          </p:spTgt>
                                        </p:tgtEl>
                                        <p:attrNameLst>
                                          <p:attrName>style.visibility</p:attrName>
                                        </p:attrNameLst>
                                      </p:cBhvr>
                                      <p:to>
                                        <p:strVal val="visible"/>
                                      </p:to>
                                    </p:set>
                                    <p:anim calcmode="lin" valueType="num">
                                      <p:cBhvr additive="base">
                                        <p:cTn id="32" dur="500"/>
                                        <p:tgtEl>
                                          <p:spTgt spid="9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64"/>
          <p:cNvPicPr preferRelativeResize="0"/>
          <p:nvPr/>
        </p:nvPicPr>
        <p:blipFill>
          <a:blip r:embed="rId3">
            <a:alphaModFix/>
          </a:blip>
          <a:stretch>
            <a:fillRect/>
          </a:stretch>
        </p:blipFill>
        <p:spPr>
          <a:xfrm>
            <a:off x="1398075" y="1224275"/>
            <a:ext cx="6632876" cy="5334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5"/>
          <p:cNvSpPr txBox="1"/>
          <p:nvPr/>
        </p:nvSpPr>
        <p:spPr>
          <a:xfrm>
            <a:off x="951000" y="1888650"/>
            <a:ext cx="6938400" cy="11082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000">
                <a:solidFill>
                  <a:srgbClr val="6EA92C"/>
                </a:solidFill>
                <a:latin typeface="Gill Sans"/>
                <a:ea typeface="Gill Sans"/>
                <a:cs typeface="Gill Sans"/>
                <a:sym typeface="Gill Sans"/>
              </a:rPr>
              <a:t>Why is supply/demand important in the “real world?”</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6"/>
          <p:cNvSpPr txBox="1"/>
          <p:nvPr/>
        </p:nvSpPr>
        <p:spPr>
          <a:xfrm>
            <a:off x="2719075" y="388450"/>
            <a:ext cx="349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Supply and Demand</a:t>
            </a:r>
            <a:endParaRPr dirty="0">
              <a:latin typeface="Calibri" panose="020F0502020204030204" pitchFamily="34" charset="0"/>
              <a:cs typeface="Calibri" panose="020F0502020204030204" pitchFamily="34" charset="0"/>
            </a:endParaRPr>
          </a:p>
        </p:txBody>
      </p:sp>
      <p:sp>
        <p:nvSpPr>
          <p:cNvPr id="426" name="Google Shape;426;p66"/>
          <p:cNvSpPr txBox="1"/>
          <p:nvPr/>
        </p:nvSpPr>
        <p:spPr>
          <a:xfrm>
            <a:off x="201150" y="1264150"/>
            <a:ext cx="8741700" cy="4903876"/>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1800" b="1" dirty="0">
                <a:solidFill>
                  <a:schemeClr val="dk1"/>
                </a:solidFill>
                <a:latin typeface="Gill Sans"/>
                <a:ea typeface="Gill Sans"/>
                <a:cs typeface="Gill Sans"/>
                <a:sym typeface="Gill Sans"/>
              </a:rPr>
              <a:t>Resources…</a:t>
            </a: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dirty="0">
                <a:solidFill>
                  <a:schemeClr val="dk1"/>
                </a:solidFill>
                <a:latin typeface="Gill Sans"/>
                <a:ea typeface="Gill Sans"/>
                <a:cs typeface="Gill Sans"/>
                <a:sym typeface="Gill Sans"/>
              </a:rPr>
              <a:t>EconEdLink Lesson: </a:t>
            </a:r>
            <a:r>
              <a:rPr lang="en-US" sz="1800" dirty="0">
                <a:solidFill>
                  <a:schemeClr val="dk1"/>
                </a:solidFill>
                <a:highlight>
                  <a:srgbClr val="FFFF00"/>
                </a:highlight>
                <a:latin typeface="Gill Sans"/>
                <a:ea typeface="Gill Sans"/>
                <a:cs typeface="Gill Sans"/>
                <a:sym typeface="Gill Sans"/>
              </a:rPr>
              <a:t>Supply and Demand at the Gold Rush</a:t>
            </a:r>
            <a:r>
              <a:rPr lang="en-US" sz="1800" dirty="0">
                <a:solidFill>
                  <a:schemeClr val="dk1"/>
                </a:solidFill>
                <a:latin typeface="Gill Sans"/>
                <a:ea typeface="Gill Sans"/>
                <a:cs typeface="Gill Sans"/>
                <a:sym typeface="Gill Sans"/>
              </a:rPr>
              <a:t> </a:t>
            </a:r>
            <a:r>
              <a:rPr lang="en-US" sz="1800" u="sng" dirty="0">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https://www.econedlink.org/resources/economic-spotter-supply-and-demand-at-the-gold-rush/</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dirty="0">
                <a:solidFill>
                  <a:schemeClr val="dk1"/>
                </a:solidFill>
                <a:latin typeface="Gill Sans"/>
                <a:ea typeface="Gill Sans"/>
                <a:cs typeface="Gill Sans"/>
                <a:sym typeface="Gill Sans"/>
              </a:rPr>
              <a:t>EconEdLink Lesson:  </a:t>
            </a:r>
            <a:r>
              <a:rPr lang="en-US" sz="1800" dirty="0">
                <a:solidFill>
                  <a:schemeClr val="dk1"/>
                </a:solidFill>
                <a:highlight>
                  <a:srgbClr val="FFFF00"/>
                </a:highlight>
                <a:latin typeface="Gill Sans"/>
                <a:ea typeface="Gill Sans"/>
                <a:cs typeface="Gill Sans"/>
                <a:sym typeface="Gill Sans"/>
              </a:rPr>
              <a:t>Who Determines Wages?</a:t>
            </a:r>
            <a:endParaRPr sz="1800" dirty="0">
              <a:solidFill>
                <a:schemeClr val="dk1"/>
              </a:solidFill>
              <a:highlight>
                <a:srgbClr val="FFFF00"/>
              </a:highlight>
              <a:latin typeface="Gill Sans"/>
              <a:ea typeface="Gill Sans"/>
              <a:cs typeface="Gill Sans"/>
              <a:sym typeface="Gill Sans"/>
            </a:endParaRPr>
          </a:p>
          <a:p>
            <a:pPr marL="0" lvl="0" indent="0" algn="l" rtl="0">
              <a:spcBef>
                <a:spcPts val="360"/>
              </a:spcBef>
              <a:spcAft>
                <a:spcPts val="0"/>
              </a:spcAft>
              <a:buNone/>
            </a:pPr>
            <a:r>
              <a:rPr lang="en-US" sz="1800" u="sng" dirty="0">
                <a:solidFill>
                  <a:srgbClr val="009999"/>
                </a:solidFill>
                <a:latin typeface="Gill Sans"/>
                <a:ea typeface="Gill Sans"/>
                <a:cs typeface="Gill Sans"/>
                <a:sym typeface="Gill Sans"/>
                <a:hlinkClick r:id="rId4">
                  <a:extLst>
                    <a:ext uri="{A12FA001-AC4F-418D-AE19-62706E023703}">
                      <ahyp:hlinkClr xmlns:ahyp="http://schemas.microsoft.com/office/drawing/2018/hyperlinkcolor" val="tx"/>
                    </a:ext>
                  </a:extLst>
                </a:hlinkClick>
              </a:rPr>
              <a:t>https://www.econedlink.org/resources/who-decides-wage-rates/</a:t>
            </a:r>
            <a:endParaRPr sz="18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dirty="0">
                <a:solidFill>
                  <a:schemeClr val="dk1"/>
                </a:solidFill>
                <a:latin typeface="Gill Sans"/>
                <a:ea typeface="Gill Sans"/>
                <a:cs typeface="Gill Sans"/>
                <a:sym typeface="Gill Sans"/>
              </a:rPr>
              <a:t>EconEdLink Activity: </a:t>
            </a:r>
            <a:r>
              <a:rPr lang="en-US" sz="1800" dirty="0">
                <a:solidFill>
                  <a:schemeClr val="dk1"/>
                </a:solidFill>
                <a:highlight>
                  <a:srgbClr val="FFFF00"/>
                </a:highlight>
                <a:latin typeface="Gill Sans"/>
                <a:ea typeface="Gill Sans"/>
                <a:cs typeface="Gill Sans"/>
                <a:sym typeface="Gill Sans"/>
              </a:rPr>
              <a:t>Why Does Eli Manning Make $24 million a Year?  </a:t>
            </a:r>
            <a:r>
              <a:rPr lang="en-US" sz="1800" u="sng" dirty="0">
                <a:solidFill>
                  <a:srgbClr val="009999"/>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https://www.econedlink.org/teacher-lesson/650/Why-does-Eli-Manning-Make-$24-million-per-year</a:t>
            </a: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1800" dirty="0">
                <a:solidFill>
                  <a:schemeClr val="dk1"/>
                </a:solidFill>
                <a:latin typeface="Gill Sans"/>
                <a:ea typeface="Gill Sans"/>
                <a:cs typeface="Gill Sans"/>
                <a:sym typeface="Gill Sans"/>
              </a:rPr>
              <a:t>EconEdLink Lesson:  </a:t>
            </a:r>
            <a:r>
              <a:rPr lang="en-US" sz="1800" dirty="0">
                <a:solidFill>
                  <a:schemeClr val="dk1"/>
                </a:solidFill>
                <a:highlight>
                  <a:srgbClr val="FFFF00"/>
                </a:highlight>
                <a:latin typeface="Gill Sans"/>
                <a:ea typeface="Gill Sans"/>
                <a:cs typeface="Gill Sans"/>
                <a:sym typeface="Gill Sans"/>
              </a:rPr>
              <a:t>Where Does the Price of Pizza Come From? </a:t>
            </a:r>
            <a:endParaRPr sz="1800" dirty="0">
              <a:solidFill>
                <a:schemeClr val="dk1"/>
              </a:solidFill>
              <a:highlight>
                <a:srgbClr val="FFFF00"/>
              </a:highlight>
              <a:latin typeface="Gill Sans"/>
              <a:ea typeface="Gill Sans"/>
              <a:cs typeface="Gill Sans"/>
              <a:sym typeface="Gill Sans"/>
            </a:endParaRPr>
          </a:p>
          <a:p>
            <a:pPr marL="342900" lvl="0" indent="-228600" algn="l" rtl="0">
              <a:spcBef>
                <a:spcPts val="360"/>
              </a:spcBef>
              <a:spcAft>
                <a:spcPts val="0"/>
              </a:spcAft>
              <a:buNone/>
            </a:pPr>
            <a:r>
              <a:rPr lang="en-US" sz="1800" u="sng" dirty="0">
                <a:solidFill>
                  <a:srgbClr val="009999"/>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https://www.econedlink.org/resources/where-does-the-price-of-pizza-come-from/</a:t>
            </a:r>
            <a:endParaRPr sz="1800" dirty="0">
              <a:solidFill>
                <a:schemeClr val="dk1"/>
              </a:solidFill>
              <a:latin typeface="Gill Sans"/>
              <a:ea typeface="Gill Sans"/>
              <a:cs typeface="Gill Sans"/>
              <a:sym typeface="Gill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7"/>
          <p:cNvSpPr txBox="1"/>
          <p:nvPr/>
        </p:nvSpPr>
        <p:spPr>
          <a:xfrm>
            <a:off x="214075" y="1584450"/>
            <a:ext cx="8097000" cy="4821803"/>
          </a:xfrm>
          <a:prstGeom prst="rect">
            <a:avLst/>
          </a:prstGeom>
          <a:noFill/>
          <a:ln>
            <a:noFill/>
          </a:ln>
        </p:spPr>
        <p:txBody>
          <a:bodyPr spcFirstLastPara="1" wrap="square" lIns="91425" tIns="91425" rIns="91425" bIns="91425" anchor="t" anchorCtr="0">
            <a:spAutoFit/>
          </a:bodyPr>
          <a:lstStyle/>
          <a:p>
            <a:pPr marL="114300" lvl="0" indent="0" algn="ctr" rtl="0">
              <a:lnSpc>
                <a:spcPct val="150000"/>
              </a:lnSpc>
              <a:spcBef>
                <a:spcPts val="360"/>
              </a:spcBef>
              <a:spcAft>
                <a:spcPts val="0"/>
              </a:spcAft>
              <a:buNone/>
            </a:pPr>
            <a:r>
              <a:rPr lang="en-US" sz="4800" dirty="0">
                <a:solidFill>
                  <a:srgbClr val="0070C0"/>
                </a:solidFill>
                <a:latin typeface="Gill Sans"/>
                <a:ea typeface="Gill Sans"/>
                <a:cs typeface="Gill Sans"/>
                <a:sym typeface="Gill Sans"/>
              </a:rPr>
              <a:t>Formative Assessment Option:</a:t>
            </a:r>
            <a:endParaRPr sz="4800" dirty="0">
              <a:solidFill>
                <a:srgbClr val="0070C0"/>
              </a:solidFill>
              <a:latin typeface="Gill Sans"/>
              <a:ea typeface="Gill Sans"/>
              <a:cs typeface="Gill Sans"/>
              <a:sym typeface="Gill Sans"/>
            </a:endParaRPr>
          </a:p>
          <a:p>
            <a:pPr marL="114300" lvl="0" indent="0" algn="ctr" rtl="0">
              <a:lnSpc>
                <a:spcPct val="150000"/>
              </a:lnSpc>
              <a:spcBef>
                <a:spcPts val="360"/>
              </a:spcBef>
              <a:spcAft>
                <a:spcPts val="0"/>
              </a:spcAft>
              <a:buNone/>
            </a:pPr>
            <a:r>
              <a:rPr lang="en-US" sz="4800" dirty="0">
                <a:solidFill>
                  <a:srgbClr val="6EA92C"/>
                </a:solidFill>
                <a:latin typeface="Gill Sans"/>
                <a:ea typeface="Gill Sans"/>
                <a:cs typeface="Gill Sans"/>
                <a:sym typeface="Gill Sans"/>
              </a:rPr>
              <a:t>Kahoot</a:t>
            </a:r>
            <a:endParaRPr sz="4800" dirty="0">
              <a:solidFill>
                <a:srgbClr val="6EA92C"/>
              </a:solidFill>
              <a:latin typeface="Gill Sans"/>
              <a:ea typeface="Gill Sans"/>
              <a:cs typeface="Gill Sans"/>
              <a:sym typeface="Gill Sans"/>
            </a:endParaRPr>
          </a:p>
          <a:p>
            <a:pPr marL="0" lvl="0" indent="0" algn="ctr" rtl="0">
              <a:lnSpc>
                <a:spcPct val="150000"/>
              </a:lnSpc>
              <a:spcBef>
                <a:spcPts val="360"/>
              </a:spcBef>
              <a:spcAft>
                <a:spcPts val="0"/>
              </a:spcAft>
              <a:buNone/>
            </a:pPr>
            <a:r>
              <a:rPr lang="en-US" sz="4800" i="1" dirty="0">
                <a:solidFill>
                  <a:schemeClr val="tx1"/>
                </a:solidFill>
                <a:latin typeface="Gill Sans"/>
                <a:ea typeface="Gill Sans"/>
                <a:cs typeface="Gill Sans"/>
                <a:sym typeface="Gill Sans"/>
              </a:rPr>
              <a:t>Go to kahoot.it</a:t>
            </a:r>
            <a:endParaRPr sz="4800" i="1" dirty="0">
              <a:solidFill>
                <a:schemeClr val="tx1"/>
              </a:solidFill>
              <a:latin typeface="Gill Sans"/>
              <a:ea typeface="Gill Sans"/>
              <a:cs typeface="Gill Sans"/>
              <a:sym typeface="Gill Sans"/>
            </a:endParaRPr>
          </a:p>
          <a:p>
            <a:pPr marL="0" lvl="0" indent="0" algn="l" rtl="0">
              <a:lnSpc>
                <a:spcPct val="150000"/>
              </a:lnSpc>
              <a:spcBef>
                <a:spcPts val="360"/>
              </a:spcBef>
              <a:spcAft>
                <a:spcPts val="0"/>
              </a:spcAft>
              <a:buNone/>
            </a:pPr>
            <a:endParaRPr sz="4800" dirty="0">
              <a:solidFill>
                <a:srgbClr val="6EA92C"/>
              </a:solidFill>
              <a:latin typeface="Gill Sans"/>
              <a:ea typeface="Gill Sans"/>
              <a:cs typeface="Gill Sans"/>
              <a:sym typeface="Gill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8"/>
          <p:cNvSpPr txBox="1"/>
          <p:nvPr/>
        </p:nvSpPr>
        <p:spPr>
          <a:xfrm>
            <a:off x="2638725" y="334850"/>
            <a:ext cx="3000000" cy="84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rgbClr val="004A80"/>
                </a:solidFill>
                <a:latin typeface="Calibri" panose="020F0502020204030204" pitchFamily="34" charset="0"/>
                <a:ea typeface="Gill Sans"/>
                <a:cs typeface="Calibri" panose="020F0502020204030204" pitchFamily="34" charset="0"/>
                <a:sym typeface="Gill Sans"/>
              </a:rPr>
              <a:t>Elasticity</a:t>
            </a:r>
            <a:endParaRPr sz="2700" dirty="0">
              <a:latin typeface="Calibri" panose="020F0502020204030204" pitchFamily="34" charset="0"/>
              <a:cs typeface="Calibri" panose="020F0502020204030204" pitchFamily="34" charset="0"/>
            </a:endParaRPr>
          </a:p>
        </p:txBody>
      </p:sp>
      <p:pic>
        <p:nvPicPr>
          <p:cNvPr id="439" name="Google Shape;439;p68"/>
          <p:cNvPicPr preferRelativeResize="0"/>
          <p:nvPr/>
        </p:nvPicPr>
        <p:blipFill>
          <a:blip r:embed="rId3">
            <a:alphaModFix/>
          </a:blip>
          <a:stretch>
            <a:fillRect/>
          </a:stretch>
        </p:blipFill>
        <p:spPr>
          <a:xfrm>
            <a:off x="1274250" y="1435100"/>
            <a:ext cx="2859350" cy="2859350"/>
          </a:xfrm>
          <a:prstGeom prst="rect">
            <a:avLst/>
          </a:prstGeom>
          <a:noFill/>
          <a:ln>
            <a:noFill/>
          </a:ln>
        </p:spPr>
      </p:pic>
      <p:pic>
        <p:nvPicPr>
          <p:cNvPr id="440" name="Google Shape;440;p68"/>
          <p:cNvPicPr preferRelativeResize="0"/>
          <p:nvPr/>
        </p:nvPicPr>
        <p:blipFill>
          <a:blip r:embed="rId4">
            <a:alphaModFix/>
          </a:blip>
          <a:stretch>
            <a:fillRect/>
          </a:stretch>
        </p:blipFill>
        <p:spPr>
          <a:xfrm>
            <a:off x="4964500" y="1727625"/>
            <a:ext cx="3085700" cy="2058150"/>
          </a:xfrm>
          <a:prstGeom prst="rect">
            <a:avLst/>
          </a:prstGeom>
          <a:noFill/>
          <a:ln>
            <a:noFill/>
          </a:ln>
        </p:spPr>
      </p:pic>
      <p:pic>
        <p:nvPicPr>
          <p:cNvPr id="441" name="Google Shape;441;p68"/>
          <p:cNvPicPr preferRelativeResize="0"/>
          <p:nvPr/>
        </p:nvPicPr>
        <p:blipFill>
          <a:blip r:embed="rId5">
            <a:alphaModFix/>
          </a:blip>
          <a:stretch>
            <a:fillRect/>
          </a:stretch>
        </p:blipFill>
        <p:spPr>
          <a:xfrm>
            <a:off x="894515" y="4404250"/>
            <a:ext cx="3618825" cy="1843450"/>
          </a:xfrm>
          <a:prstGeom prst="rect">
            <a:avLst/>
          </a:prstGeom>
          <a:noFill/>
          <a:ln>
            <a:noFill/>
          </a:ln>
        </p:spPr>
      </p:pic>
      <p:pic>
        <p:nvPicPr>
          <p:cNvPr id="442" name="Google Shape;442;p68"/>
          <p:cNvPicPr preferRelativeResize="0"/>
          <p:nvPr/>
        </p:nvPicPr>
        <p:blipFill>
          <a:blip r:embed="rId6">
            <a:alphaModFix/>
          </a:blip>
          <a:stretch>
            <a:fillRect/>
          </a:stretch>
        </p:blipFill>
        <p:spPr>
          <a:xfrm>
            <a:off x="4673227" y="4016137"/>
            <a:ext cx="4276224" cy="24053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9"/>
          <p:cNvSpPr txBox="1"/>
          <p:nvPr/>
        </p:nvSpPr>
        <p:spPr>
          <a:xfrm>
            <a:off x="91500" y="2250300"/>
            <a:ext cx="8961000" cy="2062073"/>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800" dirty="0">
                <a:solidFill>
                  <a:schemeClr val="dk1"/>
                </a:solidFill>
                <a:latin typeface="Calibri" panose="020F0502020204030204" pitchFamily="34" charset="0"/>
                <a:ea typeface="Gill Sans"/>
                <a:cs typeface="Calibri" panose="020F0502020204030204" pitchFamily="34" charset="0"/>
                <a:sym typeface="Gill Sans"/>
              </a:rPr>
              <a:t>How </a:t>
            </a:r>
            <a:r>
              <a:rPr lang="en-US" sz="2800" b="1" dirty="0">
                <a:solidFill>
                  <a:schemeClr val="dk1"/>
                </a:solidFill>
                <a:latin typeface="Calibri" panose="020F0502020204030204" pitchFamily="34" charset="0"/>
                <a:ea typeface="Gill Sans"/>
                <a:cs typeface="Calibri" panose="020F0502020204030204" pitchFamily="34" charset="0"/>
                <a:sym typeface="Gill Sans"/>
              </a:rPr>
              <a:t>responsive</a:t>
            </a:r>
            <a:r>
              <a:rPr lang="en-US" sz="2800" dirty="0">
                <a:solidFill>
                  <a:schemeClr val="dk1"/>
                </a:solidFill>
                <a:latin typeface="Calibri" panose="020F0502020204030204" pitchFamily="34" charset="0"/>
                <a:ea typeface="Gill Sans"/>
                <a:cs typeface="Calibri" panose="020F0502020204030204" pitchFamily="34" charset="0"/>
                <a:sym typeface="Gill Sans"/>
              </a:rPr>
              <a:t> are consumers to changes in price?</a:t>
            </a:r>
            <a:endParaRPr sz="2800" dirty="0">
              <a:solidFill>
                <a:schemeClr val="dk1"/>
              </a:solidFill>
              <a:latin typeface="Calibri" panose="020F0502020204030204" pitchFamily="34" charset="0"/>
              <a:ea typeface="Gill Sans"/>
              <a:cs typeface="Calibri" panose="020F0502020204030204" pitchFamily="34" charset="0"/>
              <a:sym typeface="Gill Sans"/>
            </a:endParaRPr>
          </a:p>
          <a:p>
            <a:pPr marL="342900" lvl="0" indent="-228600" algn="l" rtl="0">
              <a:spcBef>
                <a:spcPts val="360"/>
              </a:spcBef>
              <a:spcAft>
                <a:spcPts val="0"/>
              </a:spcAft>
              <a:buNone/>
            </a:pPr>
            <a:endParaRPr sz="2800" dirty="0">
              <a:solidFill>
                <a:schemeClr val="dk1"/>
              </a:solidFill>
              <a:latin typeface="Calibri" panose="020F0502020204030204" pitchFamily="34" charset="0"/>
              <a:ea typeface="Gill Sans"/>
              <a:cs typeface="Calibri" panose="020F0502020204030204" pitchFamily="34" charset="0"/>
              <a:sym typeface="Gill Sans"/>
            </a:endParaRPr>
          </a:p>
          <a:p>
            <a:pPr marL="342900" lvl="0" indent="-228600" algn="l" rtl="0">
              <a:spcBef>
                <a:spcPts val="360"/>
              </a:spcBef>
              <a:spcAft>
                <a:spcPts val="0"/>
              </a:spcAft>
              <a:buNone/>
            </a:pPr>
            <a:r>
              <a:rPr lang="en-US" sz="2800" dirty="0">
                <a:solidFill>
                  <a:schemeClr val="dk1"/>
                </a:solidFill>
                <a:latin typeface="Calibri" panose="020F0502020204030204" pitchFamily="34" charset="0"/>
                <a:ea typeface="Gill Sans"/>
                <a:cs typeface="Calibri" panose="020F0502020204030204" pitchFamily="34" charset="0"/>
                <a:sym typeface="Gill Sans"/>
              </a:rPr>
              <a:t>To what extent will the quantity demanded change when the price of a good or service changes?</a:t>
            </a:r>
            <a:endParaRPr sz="2800" dirty="0">
              <a:solidFill>
                <a:schemeClr val="dk1"/>
              </a:solidFill>
              <a:latin typeface="Calibri" panose="020F0502020204030204" pitchFamily="34" charset="0"/>
              <a:ea typeface="Gill Sans"/>
              <a:cs typeface="Calibri" panose="020F0502020204030204" pitchFamily="34" charset="0"/>
              <a:sym typeface="Gill Sans"/>
            </a:endParaRPr>
          </a:p>
        </p:txBody>
      </p:sp>
      <p:sp>
        <p:nvSpPr>
          <p:cNvPr id="449" name="Google Shape;449;p69"/>
          <p:cNvSpPr txBox="1"/>
          <p:nvPr/>
        </p:nvSpPr>
        <p:spPr>
          <a:xfrm>
            <a:off x="3168818" y="315981"/>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0"/>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pic>
        <p:nvPicPr>
          <p:cNvPr id="456" name="Google Shape;456;p70"/>
          <p:cNvPicPr preferRelativeResize="0"/>
          <p:nvPr/>
        </p:nvPicPr>
        <p:blipFill>
          <a:blip r:embed="rId3">
            <a:alphaModFix/>
          </a:blip>
          <a:stretch>
            <a:fillRect/>
          </a:stretch>
        </p:blipFill>
        <p:spPr>
          <a:xfrm>
            <a:off x="146775" y="1852175"/>
            <a:ext cx="2871450" cy="2107650"/>
          </a:xfrm>
          <a:prstGeom prst="rect">
            <a:avLst/>
          </a:prstGeom>
          <a:noFill/>
          <a:ln>
            <a:noFill/>
          </a:ln>
        </p:spPr>
      </p:pic>
      <p:pic>
        <p:nvPicPr>
          <p:cNvPr id="457" name="Google Shape;457;p70"/>
          <p:cNvPicPr preferRelativeResize="0"/>
          <p:nvPr/>
        </p:nvPicPr>
        <p:blipFill>
          <a:blip r:embed="rId4">
            <a:alphaModFix/>
          </a:blip>
          <a:stretch>
            <a:fillRect/>
          </a:stretch>
        </p:blipFill>
        <p:spPr>
          <a:xfrm>
            <a:off x="3018223" y="1458350"/>
            <a:ext cx="3375450" cy="2531588"/>
          </a:xfrm>
          <a:prstGeom prst="rect">
            <a:avLst/>
          </a:prstGeom>
          <a:noFill/>
          <a:ln>
            <a:noFill/>
          </a:ln>
        </p:spPr>
      </p:pic>
      <p:pic>
        <p:nvPicPr>
          <p:cNvPr id="458" name="Google Shape;458;p70"/>
          <p:cNvPicPr preferRelativeResize="0"/>
          <p:nvPr/>
        </p:nvPicPr>
        <p:blipFill>
          <a:blip r:embed="rId5">
            <a:alphaModFix/>
          </a:blip>
          <a:stretch>
            <a:fillRect/>
          </a:stretch>
        </p:blipFill>
        <p:spPr>
          <a:xfrm>
            <a:off x="6488363" y="2156062"/>
            <a:ext cx="2275351" cy="1499875"/>
          </a:xfrm>
          <a:prstGeom prst="rect">
            <a:avLst/>
          </a:prstGeom>
          <a:noFill/>
          <a:ln>
            <a:noFill/>
          </a:ln>
        </p:spPr>
      </p:pic>
      <p:pic>
        <p:nvPicPr>
          <p:cNvPr id="459" name="Google Shape;459;p70"/>
          <p:cNvPicPr preferRelativeResize="0"/>
          <p:nvPr/>
        </p:nvPicPr>
        <p:blipFill>
          <a:blip r:embed="rId6">
            <a:alphaModFix/>
          </a:blip>
          <a:stretch>
            <a:fillRect/>
          </a:stretch>
        </p:blipFill>
        <p:spPr>
          <a:xfrm>
            <a:off x="-136723" y="4223025"/>
            <a:ext cx="3438451" cy="1934124"/>
          </a:xfrm>
          <a:prstGeom prst="rect">
            <a:avLst/>
          </a:prstGeom>
          <a:noFill/>
          <a:ln>
            <a:noFill/>
          </a:ln>
        </p:spPr>
      </p:pic>
      <p:pic>
        <p:nvPicPr>
          <p:cNvPr id="460" name="Google Shape;460;p70"/>
          <p:cNvPicPr preferRelativeResize="0"/>
          <p:nvPr/>
        </p:nvPicPr>
        <p:blipFill>
          <a:blip r:embed="rId7">
            <a:alphaModFix/>
          </a:blip>
          <a:stretch>
            <a:fillRect/>
          </a:stretch>
        </p:blipFill>
        <p:spPr>
          <a:xfrm>
            <a:off x="3133937" y="3780375"/>
            <a:ext cx="3144035" cy="2095499"/>
          </a:xfrm>
          <a:prstGeom prst="rect">
            <a:avLst/>
          </a:prstGeom>
          <a:noFill/>
          <a:ln>
            <a:noFill/>
          </a:ln>
        </p:spPr>
      </p:pic>
      <p:pic>
        <p:nvPicPr>
          <p:cNvPr id="461" name="Google Shape;461;p70"/>
          <p:cNvPicPr preferRelativeResize="0"/>
          <p:nvPr/>
        </p:nvPicPr>
        <p:blipFill>
          <a:blip r:embed="rId8">
            <a:alphaModFix/>
          </a:blip>
          <a:stretch>
            <a:fillRect/>
          </a:stretch>
        </p:blipFill>
        <p:spPr>
          <a:xfrm>
            <a:off x="6340847" y="4333288"/>
            <a:ext cx="2570416" cy="171361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1"/>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
        <p:nvSpPr>
          <p:cNvPr id="468" name="Google Shape;468;p71"/>
          <p:cNvSpPr txBox="1"/>
          <p:nvPr/>
        </p:nvSpPr>
        <p:spPr>
          <a:xfrm>
            <a:off x="359400" y="1604675"/>
            <a:ext cx="8425200" cy="3836918"/>
          </a:xfrm>
          <a:prstGeom prst="rect">
            <a:avLst/>
          </a:prstGeom>
          <a:noFill/>
          <a:ln>
            <a:noFill/>
          </a:ln>
        </p:spPr>
        <p:txBody>
          <a:bodyPr spcFirstLastPara="1" wrap="square" lIns="91425" tIns="91425" rIns="91425" bIns="91425" anchor="t" anchorCtr="0">
            <a:spAutoFit/>
          </a:bodyPr>
          <a:lstStyle/>
          <a:p>
            <a:pPr marL="457200" lvl="0" indent="-393700" algn="l" rtl="0">
              <a:spcBef>
                <a:spcPts val="360"/>
              </a:spcBef>
              <a:spcAft>
                <a:spcPts val="0"/>
              </a:spcAft>
              <a:buClr>
                <a:schemeClr val="dk1"/>
              </a:buClr>
              <a:buSzPts val="2600"/>
              <a:buChar char="•"/>
            </a:pPr>
            <a:r>
              <a:rPr lang="en-US" sz="2600" dirty="0">
                <a:solidFill>
                  <a:schemeClr val="dk1"/>
                </a:solidFill>
                <a:latin typeface="Gill Sans"/>
                <a:ea typeface="Gill Sans"/>
                <a:cs typeface="Gill Sans"/>
                <a:sym typeface="Gill Sans"/>
              </a:rPr>
              <a:t>If the percentage change in quantity demanded is </a:t>
            </a:r>
            <a:r>
              <a:rPr lang="en-US" sz="2600" dirty="0">
                <a:solidFill>
                  <a:schemeClr val="accent3"/>
                </a:solidFill>
                <a:latin typeface="Gill Sans"/>
                <a:ea typeface="Gill Sans"/>
                <a:cs typeface="Gill Sans"/>
                <a:sym typeface="Gill Sans"/>
              </a:rPr>
              <a:t>greater</a:t>
            </a:r>
            <a:r>
              <a:rPr lang="en-US" sz="2600" dirty="0">
                <a:solidFill>
                  <a:schemeClr val="dk1"/>
                </a:solidFill>
                <a:latin typeface="Gill Sans"/>
                <a:ea typeface="Gill Sans"/>
                <a:cs typeface="Gill Sans"/>
                <a:sym typeface="Gill Sans"/>
              </a:rPr>
              <a:t> than the percentage change in price, demand is considered to be </a:t>
            </a:r>
            <a:r>
              <a:rPr lang="en-US" sz="2600" b="1" u="sng" dirty="0">
                <a:solidFill>
                  <a:schemeClr val="dk1"/>
                </a:solidFill>
                <a:latin typeface="Gill Sans"/>
                <a:ea typeface="Gill Sans"/>
                <a:cs typeface="Gill Sans"/>
                <a:sym typeface="Gill Sans"/>
              </a:rPr>
              <a:t>elastic.</a:t>
            </a:r>
            <a:endParaRPr sz="2600" b="1" u="sng" dirty="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dirty="0">
                <a:solidFill>
                  <a:schemeClr val="dk1"/>
                </a:solidFill>
                <a:latin typeface="Gill Sans"/>
                <a:ea typeface="Gill Sans"/>
                <a:cs typeface="Gill Sans"/>
                <a:sym typeface="Gill Sans"/>
              </a:rPr>
              <a:t>If the percentage change in quantity demanded is </a:t>
            </a:r>
            <a:r>
              <a:rPr lang="en-US" sz="2600" dirty="0">
                <a:solidFill>
                  <a:schemeClr val="accent3"/>
                </a:solidFill>
                <a:latin typeface="Gill Sans"/>
                <a:ea typeface="Gill Sans"/>
                <a:cs typeface="Gill Sans"/>
                <a:sym typeface="Gill Sans"/>
              </a:rPr>
              <a:t>less</a:t>
            </a:r>
            <a:r>
              <a:rPr lang="en-US" sz="2600" dirty="0">
                <a:solidFill>
                  <a:schemeClr val="dk1"/>
                </a:solidFill>
                <a:latin typeface="Gill Sans"/>
                <a:ea typeface="Gill Sans"/>
                <a:cs typeface="Gill Sans"/>
                <a:sym typeface="Gill Sans"/>
              </a:rPr>
              <a:t> than the percentage change in price, demand is considered to be </a:t>
            </a:r>
            <a:r>
              <a:rPr lang="en-US" sz="2600" b="1" u="sng" dirty="0">
                <a:solidFill>
                  <a:schemeClr val="dk1"/>
                </a:solidFill>
                <a:latin typeface="Gill Sans"/>
                <a:ea typeface="Gill Sans"/>
                <a:cs typeface="Gill Sans"/>
                <a:sym typeface="Gill Sans"/>
              </a:rPr>
              <a:t>inelastic.</a:t>
            </a:r>
            <a:endParaRPr sz="2600" b="1" u="sng" dirty="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dirty="0">
                <a:solidFill>
                  <a:schemeClr val="dk1"/>
                </a:solidFill>
                <a:latin typeface="Gill Sans"/>
                <a:ea typeface="Gill Sans"/>
                <a:cs typeface="Gill Sans"/>
                <a:sym typeface="Gill Sans"/>
              </a:rPr>
              <a:t>If the percentage change in quantity demanded is </a:t>
            </a:r>
            <a:r>
              <a:rPr lang="en-US" sz="2600" dirty="0">
                <a:solidFill>
                  <a:schemeClr val="accent3"/>
                </a:solidFill>
                <a:latin typeface="Gill Sans"/>
                <a:ea typeface="Gill Sans"/>
                <a:cs typeface="Gill Sans"/>
                <a:sym typeface="Gill Sans"/>
              </a:rPr>
              <a:t>the</a:t>
            </a:r>
            <a:r>
              <a:rPr lang="en-US" sz="2600" dirty="0">
                <a:solidFill>
                  <a:schemeClr val="dk1"/>
                </a:solidFill>
                <a:latin typeface="Gill Sans"/>
                <a:ea typeface="Gill Sans"/>
                <a:cs typeface="Gill Sans"/>
                <a:sym typeface="Gill Sans"/>
              </a:rPr>
              <a:t> </a:t>
            </a:r>
            <a:r>
              <a:rPr lang="en-US" sz="2600" dirty="0">
                <a:solidFill>
                  <a:schemeClr val="accent3"/>
                </a:solidFill>
                <a:latin typeface="Gill Sans"/>
                <a:ea typeface="Gill Sans"/>
                <a:cs typeface="Gill Sans"/>
                <a:sym typeface="Gill Sans"/>
              </a:rPr>
              <a:t>same</a:t>
            </a:r>
            <a:r>
              <a:rPr lang="en-US" sz="2600" dirty="0">
                <a:solidFill>
                  <a:schemeClr val="dk1"/>
                </a:solidFill>
                <a:latin typeface="Gill Sans"/>
                <a:ea typeface="Gill Sans"/>
                <a:cs typeface="Gill Sans"/>
                <a:sym typeface="Gill Sans"/>
              </a:rPr>
              <a:t> as the percentage change in price, demand is considered to be </a:t>
            </a:r>
            <a:r>
              <a:rPr lang="en-US" sz="2600" b="1" u="sng" dirty="0">
                <a:solidFill>
                  <a:schemeClr val="dk1"/>
                </a:solidFill>
                <a:latin typeface="Gill Sans"/>
                <a:ea typeface="Gill Sans"/>
                <a:cs typeface="Gill Sans"/>
                <a:sym typeface="Gill Sans"/>
              </a:rPr>
              <a:t>unit elastic.</a:t>
            </a:r>
            <a:endParaRPr sz="2600" b="1" u="sng" dirty="0">
              <a:solidFill>
                <a:schemeClr val="dk1"/>
              </a:solidFill>
              <a:latin typeface="Gill Sans"/>
              <a:ea typeface="Gill Sans"/>
              <a:cs typeface="Gill Sans"/>
              <a:sym typeface="Gill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2"/>
          <p:cNvSpPr txBox="1"/>
          <p:nvPr/>
        </p:nvSpPr>
        <p:spPr>
          <a:xfrm>
            <a:off x="3072000" y="272950"/>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
        <p:nvSpPr>
          <p:cNvPr id="475" name="Google Shape;475;p72"/>
          <p:cNvSpPr txBox="1"/>
          <p:nvPr/>
        </p:nvSpPr>
        <p:spPr>
          <a:xfrm>
            <a:off x="359400" y="1604675"/>
            <a:ext cx="8425200" cy="4596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Clr>
                <a:schemeClr val="dk1"/>
              </a:buClr>
              <a:buSzPts val="1100"/>
              <a:buFont typeface="Arial"/>
              <a:buNone/>
            </a:pPr>
            <a:r>
              <a:rPr lang="en-US" sz="3000" b="1" dirty="0">
                <a:solidFill>
                  <a:schemeClr val="accent3"/>
                </a:solidFill>
                <a:latin typeface="Gill Sans"/>
                <a:ea typeface="Gill Sans"/>
                <a:cs typeface="Gill Sans"/>
                <a:sym typeface="Gill Sans"/>
              </a:rPr>
              <a:t>Elastic</a:t>
            </a:r>
            <a:r>
              <a:rPr lang="en-US" sz="3000" dirty="0">
                <a:solidFill>
                  <a:schemeClr val="dk1"/>
                </a:solidFill>
                <a:latin typeface="Gill Sans"/>
                <a:ea typeface="Gill Sans"/>
                <a:cs typeface="Gill Sans"/>
                <a:sym typeface="Gill Sans"/>
              </a:rPr>
              <a:t>:  Consumers are highly responsive to price changes.</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3000" b="1" dirty="0">
                <a:solidFill>
                  <a:schemeClr val="accent3"/>
                </a:solidFill>
                <a:latin typeface="Gill Sans"/>
                <a:ea typeface="Gill Sans"/>
                <a:cs typeface="Gill Sans"/>
                <a:sym typeface="Gill Sans"/>
              </a:rPr>
              <a:t>Inelastic</a:t>
            </a:r>
            <a:r>
              <a:rPr lang="en-US" sz="3000" dirty="0">
                <a:solidFill>
                  <a:schemeClr val="dk1"/>
                </a:solidFill>
                <a:latin typeface="Gill Sans"/>
                <a:ea typeface="Gill Sans"/>
                <a:cs typeface="Gill Sans"/>
                <a:sym typeface="Gill Sans"/>
              </a:rPr>
              <a:t>:  Consumers are relatively less responsive to price changes.</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dirty="0">
                <a:solidFill>
                  <a:schemeClr val="dk1"/>
                </a:solidFill>
                <a:latin typeface="Gill Sans"/>
                <a:ea typeface="Gill Sans"/>
                <a:cs typeface="Gill Sans"/>
                <a:sym typeface="Gill Sans"/>
              </a:rPr>
              <a:t>Examples of elastic goods?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r>
              <a:rPr lang="en-US" sz="2400" dirty="0">
                <a:solidFill>
                  <a:schemeClr val="dk1"/>
                </a:solidFill>
                <a:latin typeface="Gill Sans"/>
                <a:ea typeface="Gill Sans"/>
                <a:cs typeface="Gill Sans"/>
                <a:sym typeface="Gill Sans"/>
              </a:rPr>
              <a:t>Examples of inelastic goods?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Clr>
                <a:schemeClr val="dk1"/>
              </a:buClr>
              <a:buSzPts val="1100"/>
              <a:buFont typeface="Arial"/>
              <a:buNone/>
            </a:pPr>
            <a:endParaRPr sz="1800" dirty="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dirty="0">
              <a:solidFill>
                <a:schemeClr val="dk1"/>
              </a:solidFill>
              <a:latin typeface="Gill Sans"/>
              <a:ea typeface="Gill Sans"/>
              <a:cs typeface="Gill Sans"/>
              <a:sym typeface="Gill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3"/>
          <p:cNvSpPr txBox="1"/>
          <p:nvPr/>
        </p:nvSpPr>
        <p:spPr>
          <a:xfrm>
            <a:off x="3072000" y="294466"/>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
        <p:nvSpPr>
          <p:cNvPr id="482" name="Google Shape;482;p73"/>
          <p:cNvSpPr txBox="1"/>
          <p:nvPr/>
        </p:nvSpPr>
        <p:spPr>
          <a:xfrm>
            <a:off x="359400" y="1390350"/>
            <a:ext cx="8425200" cy="5088542"/>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800" dirty="0">
                <a:solidFill>
                  <a:schemeClr val="dk1"/>
                </a:solidFill>
                <a:latin typeface="Gill Sans"/>
                <a:ea typeface="Gill Sans"/>
                <a:cs typeface="Gill Sans"/>
                <a:sym typeface="Gill Sans"/>
              </a:rPr>
              <a:t>What factors influence the elasticity of demand for specific goods and services?</a:t>
            </a:r>
            <a:endParaRPr sz="28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800" dirty="0">
              <a:solidFill>
                <a:schemeClr val="dk1"/>
              </a:solidFill>
              <a:latin typeface="Gill Sans"/>
              <a:ea typeface="Gill Sans"/>
              <a:cs typeface="Gill Sans"/>
              <a:sym typeface="Gill Sans"/>
            </a:endParaRPr>
          </a:p>
          <a:p>
            <a:pPr marL="457200" lvl="0" indent="-406400" algn="l" rtl="0">
              <a:spcBef>
                <a:spcPts val="360"/>
              </a:spcBef>
              <a:spcAft>
                <a:spcPts val="0"/>
              </a:spcAft>
              <a:buClr>
                <a:schemeClr val="dk1"/>
              </a:buClr>
              <a:buSzPts val="2800"/>
              <a:buChar char="•"/>
            </a:pPr>
            <a:r>
              <a:rPr lang="en-US" sz="2800" dirty="0">
                <a:solidFill>
                  <a:schemeClr val="dk1"/>
                </a:solidFill>
                <a:latin typeface="Gill Sans"/>
                <a:ea typeface="Gill Sans"/>
                <a:cs typeface="Gill Sans"/>
                <a:sym typeface="Gill Sans"/>
              </a:rPr>
              <a:t>How many close </a:t>
            </a:r>
            <a:r>
              <a:rPr lang="en-US" sz="2800" dirty="0">
                <a:solidFill>
                  <a:schemeClr val="accent3"/>
                </a:solidFill>
                <a:latin typeface="Gill Sans"/>
                <a:ea typeface="Gill Sans"/>
                <a:cs typeface="Gill Sans"/>
                <a:sym typeface="Gill Sans"/>
              </a:rPr>
              <a:t>substitutes</a:t>
            </a:r>
            <a:r>
              <a:rPr lang="en-US" sz="2800" dirty="0">
                <a:solidFill>
                  <a:schemeClr val="dk1"/>
                </a:solidFill>
                <a:latin typeface="Gill Sans"/>
                <a:ea typeface="Gill Sans"/>
                <a:cs typeface="Gill Sans"/>
                <a:sym typeface="Gill Sans"/>
              </a:rPr>
              <a:t> are there for a good/service?</a:t>
            </a:r>
            <a:endParaRPr sz="2800" dirty="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dirty="0">
                <a:solidFill>
                  <a:schemeClr val="dk1"/>
                </a:solidFill>
                <a:latin typeface="Gill Sans"/>
                <a:ea typeface="Gill Sans"/>
                <a:cs typeface="Gill Sans"/>
                <a:sym typeface="Gill Sans"/>
              </a:rPr>
              <a:t>How much of a typical consumer’s </a:t>
            </a:r>
            <a:r>
              <a:rPr lang="en-US" sz="2800" dirty="0">
                <a:solidFill>
                  <a:schemeClr val="accent3"/>
                </a:solidFill>
                <a:latin typeface="Gill Sans"/>
                <a:ea typeface="Gill Sans"/>
                <a:cs typeface="Gill Sans"/>
                <a:sym typeface="Gill Sans"/>
              </a:rPr>
              <a:t>budget</a:t>
            </a:r>
            <a:r>
              <a:rPr lang="en-US" sz="2800" dirty="0">
                <a:solidFill>
                  <a:schemeClr val="dk1"/>
                </a:solidFill>
                <a:latin typeface="Gill Sans"/>
                <a:ea typeface="Gill Sans"/>
                <a:cs typeface="Gill Sans"/>
                <a:sym typeface="Gill Sans"/>
              </a:rPr>
              <a:t> does the good or service take up?</a:t>
            </a:r>
            <a:endParaRPr sz="2800" dirty="0">
              <a:solidFill>
                <a:schemeClr val="dk1"/>
              </a:solidFill>
              <a:latin typeface="Gill Sans"/>
              <a:ea typeface="Gill Sans"/>
              <a:cs typeface="Gill Sans"/>
              <a:sym typeface="Gill Sans"/>
            </a:endParaRPr>
          </a:p>
          <a:p>
            <a:pPr marL="457200" lvl="0" indent="-406400" algn="l" rtl="0">
              <a:spcBef>
                <a:spcPts val="0"/>
              </a:spcBef>
              <a:spcAft>
                <a:spcPts val="0"/>
              </a:spcAft>
              <a:buClr>
                <a:schemeClr val="dk1"/>
              </a:buClr>
              <a:buSzPts val="2800"/>
              <a:buChar char="•"/>
            </a:pPr>
            <a:r>
              <a:rPr lang="en-US" sz="2800" dirty="0">
                <a:solidFill>
                  <a:schemeClr val="dk1"/>
                </a:solidFill>
                <a:latin typeface="Gill Sans"/>
                <a:ea typeface="Gill Sans"/>
                <a:cs typeface="Gill Sans"/>
                <a:sym typeface="Gill Sans"/>
              </a:rPr>
              <a:t>How much </a:t>
            </a:r>
            <a:r>
              <a:rPr lang="en-US" sz="2800" dirty="0">
                <a:solidFill>
                  <a:schemeClr val="accent3"/>
                </a:solidFill>
                <a:latin typeface="Gill Sans"/>
                <a:ea typeface="Gill Sans"/>
                <a:cs typeface="Gill Sans"/>
                <a:sym typeface="Gill Sans"/>
              </a:rPr>
              <a:t>time</a:t>
            </a:r>
            <a:r>
              <a:rPr lang="en-US" sz="2800" dirty="0">
                <a:solidFill>
                  <a:schemeClr val="dk1"/>
                </a:solidFill>
                <a:latin typeface="Gill Sans"/>
                <a:ea typeface="Gill Sans"/>
                <a:cs typeface="Gill Sans"/>
                <a:sym typeface="Gill Sans"/>
              </a:rPr>
              <a:t> do consumers have to make a decision?</a:t>
            </a:r>
            <a:endParaRPr sz="1800" dirty="0">
              <a:solidFill>
                <a:schemeClr val="dk1"/>
              </a:solidFill>
              <a:latin typeface="Gill Sans"/>
              <a:ea typeface="Gill Sans"/>
              <a:cs typeface="Gill Sans"/>
              <a:sym typeface="Gill Sans"/>
            </a:endParaRPr>
          </a:p>
          <a:p>
            <a:pPr marL="457200" lvl="0" indent="0" algn="l" rtl="0">
              <a:spcBef>
                <a:spcPts val="360"/>
              </a:spcBef>
              <a:spcAft>
                <a:spcPts val="0"/>
              </a:spcAft>
              <a:buNone/>
            </a:pPr>
            <a:endParaRPr sz="2600" b="1" u="sng" dirty="0">
              <a:solidFill>
                <a:schemeClr val="dk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National Standards</a:t>
            </a:r>
            <a:endParaRPr sz="5500" b="1"/>
          </a:p>
        </p:txBody>
      </p:sp>
      <p:sp>
        <p:nvSpPr>
          <p:cNvPr id="99" name="Google Shape;99;p20"/>
          <p:cNvSpPr txBox="1">
            <a:spLocks noGrp="1"/>
          </p:cNvSpPr>
          <p:nvPr>
            <p:ph type="body" idx="4294967295"/>
          </p:nvPr>
        </p:nvSpPr>
        <p:spPr>
          <a:xfrm>
            <a:off x="457200" y="1990166"/>
            <a:ext cx="8229600" cy="4175760"/>
          </a:xfrm>
          <a:prstGeom prst="rect">
            <a:avLst/>
          </a:prstGeom>
          <a:noFill/>
          <a:ln>
            <a:noFill/>
          </a:ln>
        </p:spPr>
        <p:txBody>
          <a:bodyPr spcFirstLastPara="1" wrap="square" lIns="91425" tIns="45700" rIns="91425" bIns="45700" anchor="t" anchorCtr="0">
            <a:noAutofit/>
          </a:bodyPr>
          <a:lstStyle/>
          <a:p>
            <a:pPr marL="457200" lvl="0" indent="-387350" algn="l" rtl="0">
              <a:spcBef>
                <a:spcPts val="0"/>
              </a:spcBef>
              <a:spcAft>
                <a:spcPts val="0"/>
              </a:spcAft>
              <a:buSzPts val="2500"/>
              <a:buChar char="•"/>
            </a:pPr>
            <a:r>
              <a:rPr lang="en-US" sz="2400" b="1" dirty="0"/>
              <a:t>NCEE Standard 7: </a:t>
            </a:r>
            <a:r>
              <a:rPr lang="en-US" sz="2400" dirty="0"/>
              <a:t> </a:t>
            </a:r>
            <a:r>
              <a:rPr lang="en-US" sz="2400" b="1" dirty="0"/>
              <a:t>Markets and Prices. </a:t>
            </a:r>
            <a:r>
              <a:rPr lang="en-US" sz="2400" dirty="0"/>
              <a:t> A market exists when buyers and sellers interact. This interaction determines market prices and thereby allocates scarce goods and services. </a:t>
            </a:r>
            <a:endParaRPr sz="2400" dirty="0"/>
          </a:p>
          <a:p>
            <a:pPr marL="0" lvl="0" indent="0" algn="l" rtl="0">
              <a:spcBef>
                <a:spcPts val="0"/>
              </a:spcBef>
              <a:spcAft>
                <a:spcPts val="0"/>
              </a:spcAft>
              <a:buNone/>
            </a:pPr>
            <a:endParaRPr sz="2400" dirty="0"/>
          </a:p>
          <a:p>
            <a:pPr marL="457200" lvl="0" indent="-387350" algn="l" rtl="0">
              <a:spcBef>
                <a:spcPts val="0"/>
              </a:spcBef>
              <a:spcAft>
                <a:spcPts val="0"/>
              </a:spcAft>
              <a:buSzPts val="2500"/>
              <a:buChar char="•"/>
            </a:pPr>
            <a:r>
              <a:rPr lang="en-US" sz="2400" b="1" dirty="0"/>
              <a:t>NCEE Standard 8:  Role of Prices.  </a:t>
            </a:r>
            <a:r>
              <a:rPr lang="en-US" sz="2400" dirty="0"/>
              <a:t>Prices send signals and provide incentives to buyers and sellers. When supply or demand changes, market prices adjust, affecting incentives</a:t>
            </a:r>
            <a:endParaRPr sz="2400" dirty="0"/>
          </a:p>
          <a:p>
            <a:pPr marL="0" lvl="0" indent="0" algn="ctr" rtl="0">
              <a:spcBef>
                <a:spcPts val="1800"/>
              </a:spcBef>
              <a:spcAft>
                <a:spcPts val="0"/>
              </a:spcAft>
              <a:buClr>
                <a:schemeClr val="dk1"/>
              </a:buClr>
              <a:buSzPts val="2500"/>
              <a:buNone/>
            </a:pPr>
            <a:r>
              <a:rPr lang="en-US" sz="2400" dirty="0">
                <a:sym typeface="Calibri"/>
              </a:rPr>
              <a:t> </a:t>
            </a:r>
            <a:r>
              <a:rPr lang="en-US" sz="2400" u="sng" dirty="0">
                <a:solidFill>
                  <a:schemeClr val="hlink"/>
                </a:solidFill>
                <a:sym typeface="Calibri"/>
                <a:hlinkClick r:id="rId3"/>
              </a:rPr>
              <a:t>https://www.councilforeconed.org/wp-content/uploads/2012/03/voluntary-national-content-standards-2010.pdf</a:t>
            </a:r>
            <a:endParaRPr sz="24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xEl>
                                              <p:pRg st="0" end="0"/>
                                            </p:txEl>
                                          </p:spTgt>
                                        </p:tgtEl>
                                        <p:attrNameLst>
                                          <p:attrName>style.visibility</p:attrName>
                                        </p:attrNameLst>
                                      </p:cBhvr>
                                      <p:to>
                                        <p:strVal val="visible"/>
                                      </p:to>
                                    </p:set>
                                    <p:anim calcmode="lin" valueType="num">
                                      <p:cBhvr additive="base">
                                        <p:cTn id="7" dur="500"/>
                                        <p:tgtEl>
                                          <p:spTgt spid="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9">
                                            <p:txEl>
                                              <p:pRg st="1" end="1"/>
                                            </p:txEl>
                                          </p:spTgt>
                                        </p:tgtEl>
                                        <p:attrNameLst>
                                          <p:attrName>style.visibility</p:attrName>
                                        </p:attrNameLst>
                                      </p:cBhvr>
                                      <p:to>
                                        <p:strVal val="visible"/>
                                      </p:to>
                                    </p:set>
                                    <p:anim calcmode="lin" valueType="num">
                                      <p:cBhvr additive="base">
                                        <p:cTn id="12" dur="500"/>
                                        <p:tgtEl>
                                          <p:spTgt spid="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9">
                                            <p:txEl>
                                              <p:pRg st="2" end="2"/>
                                            </p:txEl>
                                          </p:spTgt>
                                        </p:tgtEl>
                                        <p:attrNameLst>
                                          <p:attrName>style.visibility</p:attrName>
                                        </p:attrNameLst>
                                      </p:cBhvr>
                                      <p:to>
                                        <p:strVal val="visible"/>
                                      </p:to>
                                    </p:set>
                                    <p:anim calcmode="lin" valueType="num">
                                      <p:cBhvr additive="base">
                                        <p:cTn id="17" dur="500"/>
                                        <p:tgtEl>
                                          <p:spTgt spid="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9">
                                            <p:txEl>
                                              <p:pRg st="3" end="3"/>
                                            </p:txEl>
                                          </p:spTgt>
                                        </p:tgtEl>
                                        <p:attrNameLst>
                                          <p:attrName>style.visibility</p:attrName>
                                        </p:attrNameLst>
                                      </p:cBhvr>
                                      <p:to>
                                        <p:strVal val="visible"/>
                                      </p:to>
                                    </p:set>
                                    <p:anim calcmode="lin" valueType="num">
                                      <p:cBhvr additive="base">
                                        <p:cTn id="22" dur="500"/>
                                        <p:tgtEl>
                                          <p:spTgt spid="9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9">
                                            <p:txEl>
                                              <p:pRg st="4" end="4"/>
                                            </p:txEl>
                                          </p:spTgt>
                                        </p:tgtEl>
                                        <p:attrNameLst>
                                          <p:attrName>style.visibility</p:attrName>
                                        </p:attrNameLst>
                                      </p:cBhvr>
                                      <p:to>
                                        <p:strVal val="visible"/>
                                      </p:to>
                                    </p:set>
                                    <p:anim calcmode="lin" valueType="num">
                                      <p:cBhvr additive="base">
                                        <p:cTn id="27" dur="500"/>
                                        <p:tgtEl>
                                          <p:spTgt spid="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74"/>
          <p:cNvPicPr preferRelativeResize="0"/>
          <p:nvPr/>
        </p:nvPicPr>
        <p:blipFill>
          <a:blip r:embed="rId3">
            <a:alphaModFix/>
          </a:blip>
          <a:stretch>
            <a:fillRect/>
          </a:stretch>
        </p:blipFill>
        <p:spPr>
          <a:xfrm>
            <a:off x="1542500" y="1219200"/>
            <a:ext cx="5010700" cy="5323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5"/>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495" name="Google Shape;495;p75"/>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76"/>
          <p:cNvPicPr preferRelativeResize="0"/>
          <p:nvPr/>
        </p:nvPicPr>
        <p:blipFill>
          <a:blip r:embed="rId3">
            <a:alphaModFix/>
          </a:blip>
          <a:stretch>
            <a:fillRect/>
          </a:stretch>
        </p:blipFill>
        <p:spPr>
          <a:xfrm>
            <a:off x="2568300" y="1353275"/>
            <a:ext cx="4192400" cy="49896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7"/>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508" name="Google Shape;508;p77"/>
          <p:cNvPicPr preferRelativeResize="0"/>
          <p:nvPr/>
        </p:nvPicPr>
        <p:blipFill>
          <a:blip r:embed="rId4">
            <a:alphaModFix/>
          </a:blip>
          <a:stretch>
            <a:fillRect/>
          </a:stretch>
        </p:blipFill>
        <p:spPr>
          <a:xfrm>
            <a:off x="0" y="0"/>
            <a:ext cx="9144002" cy="685800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78"/>
          <p:cNvPicPr preferRelativeResize="0"/>
          <p:nvPr/>
        </p:nvPicPr>
        <p:blipFill>
          <a:blip r:embed="rId3">
            <a:alphaModFix/>
          </a:blip>
          <a:stretch>
            <a:fillRect/>
          </a:stretch>
        </p:blipFill>
        <p:spPr>
          <a:xfrm>
            <a:off x="2266950" y="1683325"/>
            <a:ext cx="4286250" cy="42862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79"/>
          <p:cNvPicPr preferRelativeResize="0"/>
          <p:nvPr/>
        </p:nvPicPr>
        <p:blipFill>
          <a:blip r:embed="rId3">
            <a:alphaModFix/>
          </a:blip>
          <a:stretch>
            <a:fillRect/>
          </a:stretch>
        </p:blipFill>
        <p:spPr>
          <a:xfrm>
            <a:off x="1539625" y="1304625"/>
            <a:ext cx="5400976" cy="54009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80"/>
          <p:cNvPicPr preferRelativeResize="0"/>
          <p:nvPr/>
        </p:nvPicPr>
        <p:blipFill>
          <a:blip r:embed="rId3">
            <a:alphaModFix/>
          </a:blip>
          <a:stretch>
            <a:fillRect/>
          </a:stretch>
        </p:blipFill>
        <p:spPr>
          <a:xfrm>
            <a:off x="1905000" y="1071850"/>
            <a:ext cx="5334001" cy="53340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81"/>
          <p:cNvPicPr preferRelativeResize="0"/>
          <p:nvPr/>
        </p:nvPicPr>
        <p:blipFill>
          <a:blip r:embed="rId3">
            <a:alphaModFix/>
          </a:blip>
          <a:stretch>
            <a:fillRect/>
          </a:stretch>
        </p:blipFill>
        <p:spPr>
          <a:xfrm>
            <a:off x="1968375" y="1153375"/>
            <a:ext cx="5402674" cy="54026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2"/>
          <p:cNvSpPr txBox="1"/>
          <p:nvPr/>
        </p:nvSpPr>
        <p:spPr>
          <a:xfrm>
            <a:off x="624900" y="1281750"/>
            <a:ext cx="3947100" cy="42945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Calculating Elasticity:</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Q2 - Q1</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_______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Q1</a:t>
            </a:r>
            <a:endParaRPr sz="2400">
              <a:solidFill>
                <a:schemeClr val="dk1"/>
              </a:solidFill>
              <a:latin typeface="Gill Sans"/>
              <a:ea typeface="Gill Sans"/>
              <a:cs typeface="Gill Sans"/>
              <a:sym typeface="Gill Sans"/>
            </a:endParaRPr>
          </a:p>
          <a:p>
            <a:pPr marL="914400" lvl="0" indent="457200" algn="l" rtl="0">
              <a:spcBef>
                <a:spcPts val="360"/>
              </a:spcBef>
              <a:spcAft>
                <a:spcPts val="0"/>
              </a:spcAft>
              <a:buNone/>
            </a:pPr>
            <a:r>
              <a:rPr lang="en-US" sz="2400">
                <a:solidFill>
                  <a:schemeClr val="dk1"/>
                </a:solidFill>
                <a:latin typeface="Gill Sans"/>
                <a:ea typeface="Gill Sans"/>
                <a:cs typeface="Gill Sans"/>
                <a:sym typeface="Gill Sans"/>
              </a:rPr>
              <a:t> ____________</a:t>
            </a:r>
            <a:endParaRPr sz="2400">
              <a:solidFill>
                <a:schemeClr val="dk1"/>
              </a:solidFill>
              <a:latin typeface="Gill Sans"/>
              <a:ea typeface="Gill Sans"/>
              <a:cs typeface="Gill Sans"/>
              <a:sym typeface="Gill Sans"/>
            </a:endParaRPr>
          </a:p>
          <a:p>
            <a:pPr marL="2171700" lvl="0" indent="-228600" algn="l" rtl="0">
              <a:spcBef>
                <a:spcPts val="360"/>
              </a:spcBef>
              <a:spcAft>
                <a:spcPts val="0"/>
              </a:spcAft>
              <a:buNone/>
            </a:pPr>
            <a:r>
              <a:rPr lang="en-US" sz="2400">
                <a:solidFill>
                  <a:schemeClr val="dk1"/>
                </a:solidFill>
                <a:latin typeface="Gill Sans"/>
                <a:ea typeface="Gill Sans"/>
                <a:cs typeface="Gill Sans"/>
                <a:sym typeface="Gill Sans"/>
              </a:rPr>
              <a:t>P2 - P1</a:t>
            </a:r>
            <a:endParaRPr sz="2400">
              <a:solidFill>
                <a:schemeClr val="dk1"/>
              </a:solidFill>
              <a:latin typeface="Gill Sans"/>
              <a:ea typeface="Gill Sans"/>
              <a:cs typeface="Gill Sans"/>
              <a:sym typeface="Gill Sans"/>
            </a:endParaRPr>
          </a:p>
          <a:p>
            <a:pPr marL="1371600" lvl="0" indent="457200" algn="l" rtl="0">
              <a:spcBef>
                <a:spcPts val="360"/>
              </a:spcBef>
              <a:spcAft>
                <a:spcPts val="0"/>
              </a:spcAft>
              <a:buNone/>
            </a:pPr>
            <a:r>
              <a:rPr lang="en-US" sz="2400">
                <a:solidFill>
                  <a:schemeClr val="dk1"/>
                </a:solidFill>
                <a:latin typeface="Gill Sans"/>
                <a:ea typeface="Gill Sans"/>
                <a:cs typeface="Gill Sans"/>
                <a:sym typeface="Gill Sans"/>
              </a:rPr>
              <a:t>______</a:t>
            </a:r>
            <a:endParaRPr sz="2400">
              <a:solidFill>
                <a:schemeClr val="dk1"/>
              </a:solidFill>
              <a:latin typeface="Gill Sans"/>
              <a:ea typeface="Gill Sans"/>
              <a:cs typeface="Gill Sans"/>
              <a:sym typeface="Gill Sans"/>
            </a:endParaRPr>
          </a:p>
          <a:p>
            <a:pPr marL="1943100" lvl="0" indent="342900" algn="l" rtl="0">
              <a:spcBef>
                <a:spcPts val="360"/>
              </a:spcBef>
              <a:spcAft>
                <a:spcPts val="0"/>
              </a:spcAft>
              <a:buNone/>
            </a:pPr>
            <a:r>
              <a:rPr lang="en-US" sz="2400">
                <a:solidFill>
                  <a:schemeClr val="dk1"/>
                </a:solidFill>
                <a:latin typeface="Gill Sans"/>
                <a:ea typeface="Gill Sans"/>
                <a:cs typeface="Gill Sans"/>
                <a:sym typeface="Gill Sans"/>
              </a:rPr>
              <a:t>P1</a:t>
            </a:r>
            <a:endParaRPr sz="2400">
              <a:solidFill>
                <a:schemeClr val="dk1"/>
              </a:solidFill>
              <a:latin typeface="Gill Sans"/>
              <a:ea typeface="Gill Sans"/>
              <a:cs typeface="Gill Sans"/>
              <a:sym typeface="Gill Sans"/>
            </a:endParaRPr>
          </a:p>
          <a:p>
            <a:pPr marL="114300" lvl="0" indent="0" algn="ctr" rtl="0">
              <a:spcBef>
                <a:spcPts val="360"/>
              </a:spcBef>
              <a:spcAft>
                <a:spcPts val="0"/>
              </a:spcAft>
              <a:buNone/>
            </a:pPr>
            <a:endParaRPr sz="2400">
              <a:solidFill>
                <a:schemeClr val="dk1"/>
              </a:solidFill>
              <a:latin typeface="Gill Sans"/>
              <a:ea typeface="Gill Sans"/>
              <a:cs typeface="Gill Sans"/>
              <a:sym typeface="Gill Sans"/>
            </a:endParaRPr>
          </a:p>
        </p:txBody>
      </p:sp>
      <p:sp>
        <p:nvSpPr>
          <p:cNvPr id="539" name="Google Shape;539;p82"/>
          <p:cNvSpPr txBox="1"/>
          <p:nvPr/>
        </p:nvSpPr>
        <p:spPr>
          <a:xfrm>
            <a:off x="5041425" y="1143600"/>
            <a:ext cx="34239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dirty="0">
                <a:solidFill>
                  <a:schemeClr val="dk1"/>
                </a:solidFill>
              </a:rPr>
              <a:t>If the </a:t>
            </a:r>
            <a:r>
              <a:rPr lang="en-US" sz="2400" dirty="0">
                <a:solidFill>
                  <a:schemeClr val="accent3"/>
                </a:solidFill>
              </a:rPr>
              <a:t>absolute value </a:t>
            </a:r>
            <a:r>
              <a:rPr lang="en-US" sz="2400" dirty="0">
                <a:solidFill>
                  <a:schemeClr val="dk1"/>
                </a:solidFill>
              </a:rPr>
              <a:t>of the answer is </a:t>
            </a:r>
            <a:r>
              <a:rPr lang="en-US" sz="2400" dirty="0">
                <a:solidFill>
                  <a:schemeClr val="accent3"/>
                </a:solidFill>
              </a:rPr>
              <a:t>greater</a:t>
            </a:r>
            <a:r>
              <a:rPr lang="en-US" sz="2400" dirty="0">
                <a:solidFill>
                  <a:schemeClr val="dk1"/>
                </a:solidFill>
              </a:rPr>
              <a:t> than 1, demand is elastic</a:t>
            </a:r>
            <a:endParaRPr sz="2400" dirty="0">
              <a:solidFill>
                <a:schemeClr val="dk1"/>
              </a:solidFill>
            </a:endParaRPr>
          </a:p>
          <a:p>
            <a:pPr marL="457200" lvl="0" indent="-381000" algn="l" rtl="0">
              <a:spcBef>
                <a:spcPts val="0"/>
              </a:spcBef>
              <a:spcAft>
                <a:spcPts val="0"/>
              </a:spcAft>
              <a:buClr>
                <a:schemeClr val="dk1"/>
              </a:buClr>
              <a:buSzPts val="2400"/>
              <a:buChar char="●"/>
            </a:pPr>
            <a:r>
              <a:rPr lang="en-US" sz="2400" dirty="0">
                <a:solidFill>
                  <a:schemeClr val="dk1"/>
                </a:solidFill>
              </a:rPr>
              <a:t>If the absolute value of the answer is </a:t>
            </a:r>
            <a:r>
              <a:rPr lang="en-US" sz="2400" dirty="0">
                <a:solidFill>
                  <a:schemeClr val="accent3"/>
                </a:solidFill>
              </a:rPr>
              <a:t>less</a:t>
            </a:r>
            <a:r>
              <a:rPr lang="en-US" sz="2400" dirty="0">
                <a:solidFill>
                  <a:schemeClr val="dk1"/>
                </a:solidFill>
              </a:rPr>
              <a:t> than 1, demand is inelastic</a:t>
            </a:r>
            <a:endParaRPr sz="2400" dirty="0">
              <a:solidFill>
                <a:schemeClr val="dk1"/>
              </a:solidFill>
            </a:endParaRPr>
          </a:p>
          <a:p>
            <a:pPr marL="457200" lvl="0" indent="-381000" algn="l" rtl="0">
              <a:spcBef>
                <a:spcPts val="0"/>
              </a:spcBef>
              <a:spcAft>
                <a:spcPts val="0"/>
              </a:spcAft>
              <a:buClr>
                <a:schemeClr val="dk1"/>
              </a:buClr>
              <a:buSzPts val="2400"/>
              <a:buChar char="●"/>
            </a:pPr>
            <a:r>
              <a:rPr lang="en-US" sz="2400" dirty="0">
                <a:solidFill>
                  <a:schemeClr val="dk1"/>
                </a:solidFill>
              </a:rPr>
              <a:t>If the answer is </a:t>
            </a:r>
            <a:r>
              <a:rPr lang="en-US" sz="2400" dirty="0">
                <a:solidFill>
                  <a:schemeClr val="accent3"/>
                </a:solidFill>
              </a:rPr>
              <a:t>equal</a:t>
            </a:r>
            <a:r>
              <a:rPr lang="en-US" sz="2400" dirty="0">
                <a:solidFill>
                  <a:schemeClr val="dk1"/>
                </a:solidFill>
              </a:rPr>
              <a:t> to 1, demand is unit elastic</a:t>
            </a:r>
            <a:endParaRPr sz="2400" dirty="0">
              <a:solidFill>
                <a:schemeClr val="dk1"/>
              </a:solidFill>
            </a:endParaRPr>
          </a:p>
        </p:txBody>
      </p:sp>
      <p:sp>
        <p:nvSpPr>
          <p:cNvPr id="540" name="Google Shape;540;p82"/>
          <p:cNvSpPr txBox="1"/>
          <p:nvPr/>
        </p:nvSpPr>
        <p:spPr>
          <a:xfrm>
            <a:off x="485025" y="5729600"/>
            <a:ext cx="830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rPr>
              <a:t>% change in quantity demanded  /    % change in price</a:t>
            </a:r>
            <a:endParaRPr sz="2400" b="1">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3"/>
          <p:cNvPicPr preferRelativeResize="0"/>
          <p:nvPr/>
        </p:nvPicPr>
        <p:blipFill>
          <a:blip r:embed="rId3">
            <a:alphaModFix/>
          </a:blip>
          <a:stretch>
            <a:fillRect/>
          </a:stretch>
        </p:blipFill>
        <p:spPr>
          <a:xfrm>
            <a:off x="457200" y="941732"/>
            <a:ext cx="7792901" cy="55774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06" name="Google Shape;106;p21"/>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dirty="0"/>
              <a:t>NY State Common Core Social Studies Standard 12.E2b:  </a:t>
            </a:r>
            <a:r>
              <a:rPr lang="en-US" sz="2500" dirty="0"/>
              <a:t>The choices of buyers and sellers in the marketplace determine supply and demand, market prices, allocation of scarce resources, and the goods and services that are produced. In a perfect world, consumers influence product availability and price through their purchasing </a:t>
            </a:r>
            <a:endParaRPr sz="2500" dirty="0"/>
          </a:p>
          <a:p>
            <a:pPr marL="0" lvl="0" indent="0" algn="l" rtl="0">
              <a:spcBef>
                <a:spcPts val="0"/>
              </a:spcBef>
              <a:spcAft>
                <a:spcPts val="0"/>
              </a:spcAft>
              <a:buClr>
                <a:schemeClr val="dk1"/>
              </a:buClr>
              <a:buSzPts val="2500"/>
              <a:buNone/>
            </a:pPr>
            <a:endParaRPr lang="en-US" sz="2500" dirty="0"/>
          </a:p>
          <a:p>
            <a:pPr marL="0" lvl="0" indent="0" algn="ctr" rtl="0">
              <a:spcBef>
                <a:spcPts val="0"/>
              </a:spcBef>
              <a:spcAft>
                <a:spcPts val="0"/>
              </a:spcAft>
              <a:buClr>
                <a:schemeClr val="dk1"/>
              </a:buClr>
              <a:buSzPts val="2500"/>
              <a:buNone/>
            </a:pPr>
            <a:r>
              <a:rPr lang="en-US" sz="2500" dirty="0">
                <a:latin typeface="Calibri"/>
                <a:ea typeface="Calibri"/>
                <a:cs typeface="Calibri"/>
                <a:sym typeface="Calibri"/>
              </a:rPr>
              <a:t> </a:t>
            </a:r>
            <a:r>
              <a:rPr lang="en-US" sz="2500" u="sng" dirty="0">
                <a:solidFill>
                  <a:schemeClr val="hlink"/>
                </a:solidFill>
                <a:latin typeface="Calibri"/>
                <a:ea typeface="Calibri"/>
                <a:cs typeface="Calibri"/>
                <a:sym typeface="Calibri"/>
                <a:hlinkClick r:id="rId3"/>
              </a:rPr>
              <a:t>http://www.nysed.gov/curriculum-instruction</a:t>
            </a: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 calcmode="lin" valueType="num">
                                      <p:cBhvr additive="base">
                                        <p:cTn id="7" dur="500"/>
                                        <p:tgtEl>
                                          <p:spTgt spid="1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6">
                                            <p:txEl>
                                              <p:pRg st="2" end="2"/>
                                            </p:txEl>
                                          </p:spTgt>
                                        </p:tgtEl>
                                        <p:attrNameLst>
                                          <p:attrName>style.visibility</p:attrName>
                                        </p:attrNameLst>
                                      </p:cBhvr>
                                      <p:to>
                                        <p:strVal val="visible"/>
                                      </p:to>
                                    </p:set>
                                    <p:anim calcmode="lin" valueType="num">
                                      <p:cBhvr additive="base">
                                        <p:cTn id="12" dur="500"/>
                                        <p:tgtEl>
                                          <p:spTgt spid="10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4"/>
          <p:cNvSpPr txBox="1"/>
          <p:nvPr/>
        </p:nvSpPr>
        <p:spPr>
          <a:xfrm>
            <a:off x="495600" y="1500175"/>
            <a:ext cx="8371500" cy="4185731"/>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dirty="0">
                <a:solidFill>
                  <a:schemeClr val="dk1"/>
                </a:solidFill>
                <a:latin typeface="Gill Sans"/>
                <a:ea typeface="Gill Sans"/>
                <a:cs typeface="Gill Sans"/>
                <a:sym typeface="Gill Sans"/>
              </a:rPr>
              <a:t>Example:  </a:t>
            </a:r>
            <a:endParaRPr sz="3000" b="1"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The price of a </a:t>
            </a:r>
            <a:r>
              <a:rPr lang="en-US" sz="3000" dirty="0">
                <a:solidFill>
                  <a:schemeClr val="accent3"/>
                </a:solidFill>
                <a:latin typeface="Gill Sans"/>
                <a:ea typeface="Gill Sans"/>
                <a:cs typeface="Gill Sans"/>
                <a:sym typeface="Gill Sans"/>
              </a:rPr>
              <a:t>subway fare </a:t>
            </a:r>
            <a:r>
              <a:rPr lang="en-US" sz="3000" dirty="0">
                <a:solidFill>
                  <a:schemeClr val="dk1"/>
                </a:solidFill>
                <a:latin typeface="Gill Sans"/>
                <a:ea typeface="Gill Sans"/>
                <a:cs typeface="Gill Sans"/>
                <a:sym typeface="Gill Sans"/>
              </a:rPr>
              <a:t>is $3.  At this price, the quantity demanded is 100.</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The price increases to $4, and the quantity demanded drops to 80.</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Is demand for subway fares elastic or inelastic?</a:t>
            </a:r>
            <a:endParaRPr sz="3000" dirty="0">
              <a:solidFill>
                <a:schemeClr val="dk1"/>
              </a:solidFill>
              <a:latin typeface="Gill Sans"/>
              <a:ea typeface="Gill Sans"/>
              <a:cs typeface="Gill Sans"/>
              <a:sym typeface="Gill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5"/>
          <p:cNvSpPr txBox="1"/>
          <p:nvPr/>
        </p:nvSpPr>
        <p:spPr>
          <a:xfrm>
            <a:off x="568200" y="1965700"/>
            <a:ext cx="8575800" cy="38790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80 - 100				-20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    /2    =    ___  /2  =    -.056</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 80 + 100				180</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a:solidFill>
                  <a:schemeClr val="dk1"/>
                </a:solidFill>
                <a:latin typeface="Gill Sans"/>
                <a:ea typeface="Gill Sans"/>
                <a:cs typeface="Gill Sans"/>
                <a:sym typeface="Gill Sans"/>
              </a:rPr>
              <a:t>__________			____             ___    =   [-.8] = 0.8</a:t>
            </a:r>
            <a:endParaRPr sz="240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1</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____	/2	=		__	/2  	=       .07</a:t>
            </a:r>
            <a:endParaRPr sz="2400">
              <a:solidFill>
                <a:schemeClr val="dk1"/>
              </a:solidFill>
              <a:latin typeface="Gill Sans"/>
              <a:ea typeface="Gill Sans"/>
              <a:cs typeface="Gill Sans"/>
              <a:sym typeface="Gill Sans"/>
            </a:endParaRPr>
          </a:p>
          <a:p>
            <a:pPr marL="0" lvl="0" indent="457200" algn="l" rtl="0">
              <a:spcBef>
                <a:spcPts val="360"/>
              </a:spcBef>
              <a:spcAft>
                <a:spcPts val="0"/>
              </a:spcAft>
              <a:buNone/>
            </a:pPr>
            <a:r>
              <a:rPr lang="en-US" sz="2400">
                <a:solidFill>
                  <a:schemeClr val="dk1"/>
                </a:solidFill>
                <a:latin typeface="Gill Sans"/>
                <a:ea typeface="Gill Sans"/>
                <a:cs typeface="Gill Sans"/>
                <a:sym typeface="Gill Sans"/>
              </a:rPr>
              <a:t>4 + 3				 7</a:t>
            </a:r>
            <a:endParaRPr sz="2400">
              <a:solidFill>
                <a:schemeClr val="dk1"/>
              </a:solidFill>
              <a:latin typeface="Gill Sans"/>
              <a:ea typeface="Gill Sans"/>
              <a:cs typeface="Gill Sans"/>
              <a:sym typeface="Gill Sans"/>
            </a:endParaRPr>
          </a:p>
          <a:p>
            <a:pPr marL="800100" lvl="0" indent="-228600" algn="l" rtl="0">
              <a:spcBef>
                <a:spcPts val="360"/>
              </a:spcBef>
              <a:spcAft>
                <a:spcPts val="0"/>
              </a:spcAft>
              <a:buNone/>
            </a:pPr>
            <a:endParaRPr sz="2400">
              <a:solidFill>
                <a:schemeClr val="dk1"/>
              </a:solidFill>
              <a:latin typeface="Gill Sans"/>
              <a:ea typeface="Gill Sans"/>
              <a:cs typeface="Gill Sans"/>
              <a:sym typeface="Gill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86"/>
          <p:cNvSpPr txBox="1"/>
          <p:nvPr/>
        </p:nvSpPr>
        <p:spPr>
          <a:xfrm>
            <a:off x="379500" y="1326050"/>
            <a:ext cx="8385000" cy="498595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Total Revenue Test</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accent3"/>
                </a:solidFill>
                <a:latin typeface="Gill Sans"/>
                <a:ea typeface="Gill Sans"/>
                <a:cs typeface="Gill Sans"/>
                <a:sym typeface="Gill Sans"/>
              </a:rPr>
              <a:t>Total Revenue = Price x Quantity Sold</a:t>
            </a:r>
            <a:endParaRPr sz="2600" dirty="0">
              <a:solidFill>
                <a:schemeClr val="accent3"/>
              </a:solidFill>
              <a:latin typeface="Gill Sans"/>
              <a:ea typeface="Gill Sans"/>
              <a:cs typeface="Gill Sans"/>
              <a:sym typeface="Gill Sans"/>
            </a:endParaRPr>
          </a:p>
          <a:p>
            <a:pPr marL="342900" lvl="0" indent="-228600" algn="l" rtl="0">
              <a:spcBef>
                <a:spcPts val="360"/>
              </a:spcBef>
              <a:spcAft>
                <a:spcPts val="0"/>
              </a:spcAft>
              <a:buNone/>
            </a:pPr>
            <a:endParaRPr sz="26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dirty="0">
                <a:solidFill>
                  <a:schemeClr val="dk1"/>
                </a:solidFill>
                <a:latin typeface="Gill Sans"/>
                <a:ea typeface="Gill Sans"/>
                <a:cs typeface="Gill Sans"/>
                <a:sym typeface="Gill Sans"/>
              </a:rPr>
              <a:t>Demand is elastic if:</a:t>
            </a:r>
            <a:endParaRPr sz="2600" dirty="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dirty="0">
                <a:solidFill>
                  <a:schemeClr val="dk1"/>
                </a:solidFill>
                <a:latin typeface="Gill Sans"/>
                <a:ea typeface="Gill Sans"/>
                <a:cs typeface="Gill Sans"/>
                <a:sym typeface="Gill Sans"/>
              </a:rPr>
              <a:t>Price increases, total revenue decreases</a:t>
            </a:r>
            <a:endParaRPr sz="2600" dirty="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dirty="0">
                <a:solidFill>
                  <a:schemeClr val="dk1"/>
                </a:solidFill>
                <a:latin typeface="Gill Sans"/>
                <a:ea typeface="Gill Sans"/>
                <a:cs typeface="Gill Sans"/>
                <a:sym typeface="Gill Sans"/>
              </a:rPr>
              <a:t>Price decreases, total revenue increases</a:t>
            </a:r>
            <a:endParaRPr sz="2600" dirty="0">
              <a:solidFill>
                <a:schemeClr val="dk1"/>
              </a:solidFill>
              <a:latin typeface="Gill Sans"/>
              <a:ea typeface="Gill Sans"/>
              <a:cs typeface="Gill Sans"/>
              <a:sym typeface="Gill Sans"/>
            </a:endParaRPr>
          </a:p>
          <a:p>
            <a:pPr marL="0" lvl="0" indent="0" algn="l" rtl="0">
              <a:spcBef>
                <a:spcPts val="360"/>
              </a:spcBef>
              <a:spcAft>
                <a:spcPts val="0"/>
              </a:spcAft>
              <a:buNone/>
            </a:pPr>
            <a:endParaRPr sz="26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dirty="0">
                <a:solidFill>
                  <a:schemeClr val="dk1"/>
                </a:solidFill>
                <a:latin typeface="Gill Sans"/>
                <a:ea typeface="Gill Sans"/>
                <a:cs typeface="Gill Sans"/>
                <a:sym typeface="Gill Sans"/>
              </a:rPr>
              <a:t>Demand is inelastic if:</a:t>
            </a:r>
            <a:endParaRPr sz="2600" dirty="0">
              <a:solidFill>
                <a:schemeClr val="dk1"/>
              </a:solidFill>
              <a:latin typeface="Gill Sans"/>
              <a:ea typeface="Gill Sans"/>
              <a:cs typeface="Gill Sans"/>
              <a:sym typeface="Gill Sans"/>
            </a:endParaRPr>
          </a:p>
          <a:p>
            <a:pPr marL="457200" lvl="0" indent="-393700" algn="l" rtl="0">
              <a:spcBef>
                <a:spcPts val="360"/>
              </a:spcBef>
              <a:spcAft>
                <a:spcPts val="0"/>
              </a:spcAft>
              <a:buClr>
                <a:schemeClr val="dk1"/>
              </a:buClr>
              <a:buSzPts val="2600"/>
              <a:buChar char="•"/>
            </a:pPr>
            <a:r>
              <a:rPr lang="en-US" sz="2600" dirty="0">
                <a:solidFill>
                  <a:schemeClr val="dk1"/>
                </a:solidFill>
                <a:latin typeface="Gill Sans"/>
                <a:ea typeface="Gill Sans"/>
                <a:cs typeface="Gill Sans"/>
                <a:sym typeface="Gill Sans"/>
              </a:rPr>
              <a:t>Price increases, total revenue increases</a:t>
            </a:r>
            <a:endParaRPr sz="2600" dirty="0">
              <a:solidFill>
                <a:schemeClr val="dk1"/>
              </a:solidFill>
              <a:latin typeface="Gill Sans"/>
              <a:ea typeface="Gill Sans"/>
              <a:cs typeface="Gill Sans"/>
              <a:sym typeface="Gill Sans"/>
            </a:endParaRPr>
          </a:p>
          <a:p>
            <a:pPr marL="457200" lvl="0" indent="-393700" algn="l" rtl="0">
              <a:spcBef>
                <a:spcPts val="0"/>
              </a:spcBef>
              <a:spcAft>
                <a:spcPts val="0"/>
              </a:spcAft>
              <a:buClr>
                <a:schemeClr val="dk1"/>
              </a:buClr>
              <a:buSzPts val="2600"/>
              <a:buChar char="•"/>
            </a:pPr>
            <a:r>
              <a:rPr lang="en-US" sz="2600" dirty="0">
                <a:solidFill>
                  <a:schemeClr val="dk1"/>
                </a:solidFill>
                <a:latin typeface="Gill Sans"/>
                <a:ea typeface="Gill Sans"/>
                <a:cs typeface="Gill Sans"/>
                <a:sym typeface="Gill Sans"/>
              </a:rPr>
              <a:t>Price decreases, total revenue decreases</a:t>
            </a:r>
            <a:endParaRPr sz="2600" dirty="0">
              <a:solidFill>
                <a:schemeClr val="dk1"/>
              </a:solidFill>
              <a:latin typeface="Gill Sans"/>
              <a:ea typeface="Gill Sans"/>
              <a:cs typeface="Gill Sans"/>
              <a:sym typeface="Gill Sans"/>
            </a:endParaRPr>
          </a:p>
        </p:txBody>
      </p:sp>
      <p:sp>
        <p:nvSpPr>
          <p:cNvPr id="565" name="Google Shape;565;p86"/>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pic>
        <p:nvPicPr>
          <p:cNvPr id="566" name="Google Shape;566;p86"/>
          <p:cNvPicPr preferRelativeResize="0"/>
          <p:nvPr/>
        </p:nvPicPr>
        <p:blipFill>
          <a:blip r:embed="rId3">
            <a:alphaModFix/>
          </a:blip>
          <a:stretch>
            <a:fillRect/>
          </a:stretch>
        </p:blipFill>
        <p:spPr>
          <a:xfrm>
            <a:off x="6399250" y="1518975"/>
            <a:ext cx="2365250" cy="1817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7"/>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
        <p:nvSpPr>
          <p:cNvPr id="573" name="Google Shape;573;p87"/>
          <p:cNvSpPr txBox="1"/>
          <p:nvPr/>
        </p:nvSpPr>
        <p:spPr>
          <a:xfrm>
            <a:off x="0" y="1326050"/>
            <a:ext cx="9144000" cy="5047505"/>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2600" u="sng" dirty="0">
                <a:solidFill>
                  <a:schemeClr val="dk1"/>
                </a:solidFill>
                <a:latin typeface="Gill Sans"/>
                <a:ea typeface="Gill Sans"/>
                <a:cs typeface="Gill Sans"/>
                <a:sym typeface="Gill Sans"/>
              </a:rPr>
              <a:t>Total Revenue Example:</a:t>
            </a:r>
            <a:endParaRPr sz="2600"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600" dirty="0">
                <a:solidFill>
                  <a:schemeClr val="dk1"/>
                </a:solidFill>
                <a:latin typeface="Gill Sans"/>
                <a:ea typeface="Gill Sans"/>
                <a:cs typeface="Gill Sans"/>
                <a:sym typeface="Gill Sans"/>
              </a:rPr>
              <a:t>The price of a </a:t>
            </a:r>
            <a:r>
              <a:rPr lang="en-US" sz="2600" dirty="0">
                <a:solidFill>
                  <a:schemeClr val="accent3"/>
                </a:solidFill>
                <a:latin typeface="Gill Sans"/>
                <a:ea typeface="Gill Sans"/>
                <a:cs typeface="Gill Sans"/>
                <a:sym typeface="Gill Sans"/>
              </a:rPr>
              <a:t>subway fare </a:t>
            </a:r>
            <a:r>
              <a:rPr lang="en-US" sz="2600" dirty="0">
                <a:solidFill>
                  <a:schemeClr val="dk1"/>
                </a:solidFill>
                <a:latin typeface="Gill Sans"/>
                <a:ea typeface="Gill Sans"/>
                <a:cs typeface="Gill Sans"/>
                <a:sym typeface="Gill Sans"/>
              </a:rPr>
              <a:t>is $3.  At this price the quantity demanded is 100.</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The price increases to $4 and the quantity demanded drops to 80.</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dirty="0">
                <a:solidFill>
                  <a:schemeClr val="dk1"/>
                </a:solidFill>
                <a:latin typeface="Gill Sans"/>
                <a:ea typeface="Gill Sans"/>
                <a:cs typeface="Gill Sans"/>
                <a:sym typeface="Gill Sans"/>
              </a:rPr>
              <a:t>Total Revenue 1 = $3 x 100 = $300</a:t>
            </a:r>
            <a:endParaRPr sz="26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2600" dirty="0">
                <a:solidFill>
                  <a:schemeClr val="dk1"/>
                </a:solidFill>
                <a:latin typeface="Gill Sans"/>
                <a:ea typeface="Gill Sans"/>
                <a:cs typeface="Gill Sans"/>
                <a:sym typeface="Gill Sans"/>
              </a:rPr>
              <a:t>Total Revenue 2 = $4 x 80 = $320</a:t>
            </a:r>
            <a:endParaRPr sz="26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24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dirty="0">
                <a:solidFill>
                  <a:schemeClr val="dk1"/>
                </a:solidFill>
                <a:latin typeface="Gill Sans"/>
                <a:ea typeface="Gill Sans"/>
                <a:cs typeface="Gill Sans"/>
                <a:sym typeface="Gill Sans"/>
              </a:rPr>
              <a:t>Price increased and total revenue increased </a:t>
            </a:r>
            <a:r>
              <a:rPr lang="en-US" sz="2400" dirty="0">
                <a:solidFill>
                  <a:schemeClr val="dk1"/>
                </a:solidFill>
                <a:latin typeface="Gill Sans"/>
                <a:ea typeface="Gill Sans"/>
                <a:cs typeface="Gill Sans"/>
                <a:sym typeface="Gill Sans"/>
              </a:rPr>
              <a:t>= _____________</a:t>
            </a:r>
            <a:endParaRPr sz="2400" dirty="0">
              <a:solidFill>
                <a:schemeClr val="dk1"/>
              </a:solidFill>
              <a:latin typeface="Gill Sans"/>
              <a:ea typeface="Gill Sans"/>
              <a:cs typeface="Gill Sans"/>
              <a:sym typeface="Gill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8"/>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Elasticity</a:t>
            </a:r>
            <a:endParaRPr dirty="0">
              <a:latin typeface="Calibri" panose="020F0502020204030204" pitchFamily="34" charset="0"/>
              <a:cs typeface="Calibri" panose="020F0502020204030204" pitchFamily="34" charset="0"/>
            </a:endParaRPr>
          </a:p>
        </p:txBody>
      </p:sp>
      <p:sp>
        <p:nvSpPr>
          <p:cNvPr id="580" name="Google Shape;580;p88"/>
          <p:cNvSpPr txBox="1"/>
          <p:nvPr/>
        </p:nvSpPr>
        <p:spPr>
          <a:xfrm>
            <a:off x="147350" y="2116325"/>
            <a:ext cx="8639400" cy="1847100"/>
          </a:xfrm>
          <a:prstGeom prst="rect">
            <a:avLst/>
          </a:prstGeom>
          <a:noFill/>
          <a:ln>
            <a:noFill/>
          </a:ln>
        </p:spPr>
        <p:txBody>
          <a:bodyPr spcFirstLastPara="1" wrap="square" lIns="91425" tIns="91425" rIns="91425" bIns="91425" anchor="t" anchorCtr="0">
            <a:spAutoFit/>
          </a:bodyPr>
          <a:lstStyle/>
          <a:p>
            <a:pPr marL="342900" lvl="0" indent="-228600" algn="ctr" rtl="0">
              <a:spcBef>
                <a:spcPts val="360"/>
              </a:spcBef>
              <a:spcAft>
                <a:spcPts val="0"/>
              </a:spcAft>
              <a:buNone/>
            </a:pPr>
            <a:r>
              <a:rPr lang="en-US" sz="3600" b="1" dirty="0">
                <a:solidFill>
                  <a:srgbClr val="6EA92C"/>
                </a:solidFill>
                <a:latin typeface="Gill Sans"/>
                <a:ea typeface="Gill Sans"/>
                <a:cs typeface="Gill Sans"/>
                <a:sym typeface="Gill Sans"/>
              </a:rPr>
              <a:t>Why is the concept of elasticity so important in the “real world”, especially for business firms?</a:t>
            </a:r>
            <a:endParaRPr sz="3600" b="1" dirty="0">
              <a:solidFill>
                <a:srgbClr val="6EA92C"/>
              </a:solidFill>
              <a:latin typeface="Gill Sans"/>
              <a:ea typeface="Gill Sans"/>
              <a:cs typeface="Gill Sans"/>
              <a:sym typeface="Gill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9"/>
          <p:cNvSpPr txBox="1"/>
          <p:nvPr/>
        </p:nvSpPr>
        <p:spPr>
          <a:xfrm>
            <a:off x="3259950" y="33992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004A80"/>
                </a:solidFill>
                <a:latin typeface="Gill Sans"/>
                <a:ea typeface="Gill Sans"/>
                <a:cs typeface="Gill Sans"/>
                <a:sym typeface="Gill Sans"/>
              </a:rPr>
              <a:t>Elasticity</a:t>
            </a:r>
            <a:endParaRPr/>
          </a:p>
        </p:txBody>
      </p:sp>
      <p:sp>
        <p:nvSpPr>
          <p:cNvPr id="587" name="Google Shape;587;p89"/>
          <p:cNvSpPr txBox="1"/>
          <p:nvPr/>
        </p:nvSpPr>
        <p:spPr>
          <a:xfrm>
            <a:off x="215153" y="1468725"/>
            <a:ext cx="8767482" cy="486283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100" b="1" u="sng" dirty="0">
                <a:solidFill>
                  <a:schemeClr val="dk1"/>
                </a:solidFill>
                <a:latin typeface="Gill Sans"/>
                <a:ea typeface="Gill Sans"/>
                <a:cs typeface="Gill Sans"/>
                <a:sym typeface="Gill Sans"/>
              </a:rPr>
              <a:t>Activities:</a:t>
            </a:r>
            <a:endParaRPr sz="21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100" b="1" u="sng" dirty="0">
              <a:solidFill>
                <a:schemeClr val="dk1"/>
              </a:solidFill>
              <a:latin typeface="Gill Sans"/>
              <a:ea typeface="Gill Sans"/>
              <a:cs typeface="Gill Sans"/>
              <a:sym typeface="Gill Sans"/>
            </a:endParaRPr>
          </a:p>
          <a:p>
            <a:pPr marL="457200" lvl="0" indent="-361950" algn="l" rtl="0">
              <a:spcBef>
                <a:spcPts val="360"/>
              </a:spcBef>
              <a:spcAft>
                <a:spcPts val="0"/>
              </a:spcAft>
              <a:buClr>
                <a:schemeClr val="dk1"/>
              </a:buClr>
              <a:buSzPts val="2100"/>
              <a:buChar char="•"/>
            </a:pPr>
            <a:r>
              <a:rPr lang="en-US" sz="2100" dirty="0">
                <a:solidFill>
                  <a:schemeClr val="dk1"/>
                </a:solidFill>
                <a:latin typeface="Gill Sans"/>
                <a:ea typeface="Gill Sans"/>
                <a:cs typeface="Gill Sans"/>
                <a:sym typeface="Gill Sans"/>
              </a:rPr>
              <a:t>Students create a </a:t>
            </a:r>
            <a:r>
              <a:rPr lang="en-US" sz="2100" dirty="0">
                <a:solidFill>
                  <a:schemeClr val="accent3"/>
                </a:solidFill>
                <a:latin typeface="Gill Sans"/>
                <a:ea typeface="Gill Sans"/>
                <a:cs typeface="Gill Sans"/>
                <a:sym typeface="Gill Sans"/>
              </a:rPr>
              <a:t>tutorial video </a:t>
            </a:r>
            <a:r>
              <a:rPr lang="en-US" sz="2100" dirty="0">
                <a:solidFill>
                  <a:schemeClr val="dk1"/>
                </a:solidFill>
                <a:latin typeface="Gill Sans"/>
                <a:ea typeface="Gill Sans"/>
                <a:cs typeface="Gill Sans"/>
                <a:sym typeface="Gill Sans"/>
              </a:rPr>
              <a:t>on the issue of elasticity.  In the video, they must teach the concept and interview at least two small business owners regarding their pricing decisions.</a:t>
            </a:r>
            <a:endParaRPr sz="2100" dirty="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dirty="0">
                <a:solidFill>
                  <a:schemeClr val="dk1"/>
                </a:solidFill>
                <a:latin typeface="Gill Sans"/>
                <a:ea typeface="Gill Sans"/>
                <a:cs typeface="Gill Sans"/>
                <a:sym typeface="Gill Sans"/>
              </a:rPr>
              <a:t>Students create an </a:t>
            </a:r>
            <a:r>
              <a:rPr lang="en-US" sz="2100" dirty="0">
                <a:solidFill>
                  <a:schemeClr val="accent3"/>
                </a:solidFill>
                <a:latin typeface="Gill Sans"/>
                <a:ea typeface="Gill Sans"/>
                <a:cs typeface="Gill Sans"/>
                <a:sym typeface="Gill Sans"/>
              </a:rPr>
              <a:t>original skit </a:t>
            </a:r>
            <a:r>
              <a:rPr lang="en-US" sz="2100" dirty="0">
                <a:solidFill>
                  <a:schemeClr val="dk1"/>
                </a:solidFill>
                <a:latin typeface="Gill Sans"/>
                <a:ea typeface="Gill Sans"/>
                <a:cs typeface="Gill Sans"/>
                <a:sym typeface="Gill Sans"/>
              </a:rPr>
              <a:t>centered on the concept of elasticity in which they portray consumers’ and producers’ reactions to pricing decisions.</a:t>
            </a:r>
            <a:endParaRPr sz="2100" dirty="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dirty="0">
                <a:solidFill>
                  <a:schemeClr val="dk1"/>
                </a:solidFill>
                <a:latin typeface="Gill Sans"/>
                <a:ea typeface="Gill Sans"/>
                <a:cs typeface="Gill Sans"/>
                <a:sym typeface="Gill Sans"/>
              </a:rPr>
              <a:t>Students choose a product and </a:t>
            </a:r>
            <a:r>
              <a:rPr lang="en-US" sz="2100" dirty="0">
                <a:solidFill>
                  <a:schemeClr val="accent3"/>
                </a:solidFill>
                <a:latin typeface="Gill Sans"/>
                <a:ea typeface="Gill Sans"/>
                <a:cs typeface="Gill Sans"/>
                <a:sym typeface="Gill Sans"/>
              </a:rPr>
              <a:t>survey consumers </a:t>
            </a:r>
            <a:r>
              <a:rPr lang="en-US" sz="2100" dirty="0">
                <a:solidFill>
                  <a:schemeClr val="dk1"/>
                </a:solidFill>
                <a:latin typeface="Gill Sans"/>
                <a:ea typeface="Gill Sans"/>
                <a:cs typeface="Gill Sans"/>
                <a:sym typeface="Gill Sans"/>
              </a:rPr>
              <a:t>regarding their reactions to various prices.  The students then compile a table of data and corresponding graphs and conclude whether the product’s demand is elastic or inelastic. </a:t>
            </a:r>
            <a:endParaRPr sz="2100" dirty="0">
              <a:solidFill>
                <a:schemeClr val="dk1"/>
              </a:solidFill>
              <a:latin typeface="Gill Sans"/>
              <a:ea typeface="Gill Sans"/>
              <a:cs typeface="Gill Sans"/>
              <a:sym typeface="Gill Sans"/>
            </a:endParaRPr>
          </a:p>
          <a:p>
            <a:pPr marL="457200" lvl="0" indent="-361950" algn="l" rtl="0">
              <a:spcBef>
                <a:spcPts val="0"/>
              </a:spcBef>
              <a:spcAft>
                <a:spcPts val="0"/>
              </a:spcAft>
              <a:buClr>
                <a:schemeClr val="dk1"/>
              </a:buClr>
              <a:buSzPts val="2100"/>
              <a:buChar char="•"/>
            </a:pPr>
            <a:r>
              <a:rPr lang="en-US" sz="2100" dirty="0">
                <a:solidFill>
                  <a:schemeClr val="dk1"/>
                </a:solidFill>
                <a:latin typeface="Gill Sans"/>
                <a:ea typeface="Gill Sans"/>
                <a:cs typeface="Gill Sans"/>
                <a:sym typeface="Gill Sans"/>
              </a:rPr>
              <a:t>Students create an </a:t>
            </a:r>
            <a:r>
              <a:rPr lang="en-US" sz="2100" dirty="0">
                <a:solidFill>
                  <a:schemeClr val="accent3"/>
                </a:solidFill>
                <a:latin typeface="Gill Sans"/>
                <a:ea typeface="Gill Sans"/>
                <a:cs typeface="Gill Sans"/>
                <a:sym typeface="Gill Sans"/>
              </a:rPr>
              <a:t>original rap </a:t>
            </a:r>
            <a:r>
              <a:rPr lang="en-US" sz="2100" dirty="0">
                <a:solidFill>
                  <a:schemeClr val="dk1"/>
                </a:solidFill>
                <a:latin typeface="Gill Sans"/>
                <a:ea typeface="Gill Sans"/>
                <a:cs typeface="Gill Sans"/>
                <a:sym typeface="Gill Sans"/>
              </a:rPr>
              <a:t>(can use a released song as a base) about the concept of elasticity.</a:t>
            </a:r>
            <a:endParaRPr sz="11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0"/>
          <p:cNvSpPr txBox="1"/>
          <p:nvPr/>
        </p:nvSpPr>
        <p:spPr>
          <a:xfrm>
            <a:off x="1004600" y="2459250"/>
            <a:ext cx="5786400" cy="3211105"/>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3600" dirty="0">
                <a:solidFill>
                  <a:srgbClr val="0070C0"/>
                </a:solidFill>
                <a:latin typeface="Gill Sans"/>
                <a:ea typeface="Gill Sans"/>
                <a:cs typeface="Gill Sans"/>
                <a:sym typeface="Gill Sans"/>
              </a:rPr>
              <a:t>EdTech Tool</a:t>
            </a:r>
          </a:p>
          <a:p>
            <a:pPr marL="0" lvl="0" indent="0" algn="l" rtl="0">
              <a:spcBef>
                <a:spcPts val="360"/>
              </a:spcBef>
              <a:spcAft>
                <a:spcPts val="0"/>
              </a:spcAft>
              <a:buNone/>
            </a:pPr>
            <a:endParaRPr lang="en-US" sz="3600" dirty="0">
              <a:solidFill>
                <a:srgbClr val="6EA92C"/>
              </a:solidFill>
              <a:latin typeface="Gill Sans"/>
              <a:ea typeface="Gill Sans"/>
              <a:cs typeface="Gill Sans"/>
              <a:sym typeface="Gill Sans"/>
            </a:endParaRPr>
          </a:p>
          <a:p>
            <a:pPr marL="0" lvl="0" indent="0" algn="l" rtl="0">
              <a:spcBef>
                <a:spcPts val="360"/>
              </a:spcBef>
              <a:spcAft>
                <a:spcPts val="0"/>
              </a:spcAft>
              <a:buNone/>
            </a:pPr>
            <a:r>
              <a:rPr lang="en-US" sz="3600" dirty="0">
                <a:solidFill>
                  <a:srgbClr val="6EA92C"/>
                </a:solidFill>
                <a:latin typeface="Gill Sans"/>
                <a:ea typeface="Gill Sans"/>
                <a:cs typeface="Gill Sans"/>
                <a:sym typeface="Gill Sans"/>
              </a:rPr>
              <a:t>b.socrative.com</a:t>
            </a:r>
            <a:endParaRPr sz="3600" dirty="0">
              <a:solidFill>
                <a:srgbClr val="6EA92C"/>
              </a:solidFill>
              <a:latin typeface="Gill Sans"/>
              <a:ea typeface="Gill Sans"/>
              <a:cs typeface="Gill Sans"/>
              <a:sym typeface="Gill Sans"/>
            </a:endParaRPr>
          </a:p>
          <a:p>
            <a:pPr marL="0" lvl="0" indent="0" algn="l" rtl="0">
              <a:spcBef>
                <a:spcPts val="360"/>
              </a:spcBef>
              <a:spcAft>
                <a:spcPts val="0"/>
              </a:spcAft>
              <a:buNone/>
            </a:pPr>
            <a:endParaRPr sz="3600" dirty="0">
              <a:solidFill>
                <a:srgbClr val="6EA92C"/>
              </a:solidFill>
              <a:latin typeface="Gill Sans"/>
              <a:ea typeface="Gill Sans"/>
              <a:cs typeface="Gill Sans"/>
              <a:sym typeface="Gill Sans"/>
            </a:endParaRPr>
          </a:p>
          <a:p>
            <a:pPr marL="0" lvl="0" indent="0" algn="l" rtl="0">
              <a:spcBef>
                <a:spcPts val="360"/>
              </a:spcBef>
              <a:spcAft>
                <a:spcPts val="0"/>
              </a:spcAft>
              <a:buNone/>
            </a:pPr>
            <a:r>
              <a:rPr lang="en-US" sz="3600" dirty="0">
                <a:solidFill>
                  <a:schemeClr val="tx1"/>
                </a:solidFill>
                <a:latin typeface="Gill Sans"/>
                <a:ea typeface="Gill Sans"/>
                <a:cs typeface="Gill Sans"/>
                <a:sym typeface="Gill Sans"/>
              </a:rPr>
              <a:t>Room:  Opderbeck</a:t>
            </a:r>
            <a:endParaRPr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1"/>
          <p:cNvPicPr preferRelativeResize="0"/>
          <p:nvPr/>
        </p:nvPicPr>
        <p:blipFill>
          <a:blip r:embed="rId3">
            <a:alphaModFix/>
          </a:blip>
          <a:stretch>
            <a:fillRect/>
          </a:stretch>
        </p:blipFill>
        <p:spPr>
          <a:xfrm>
            <a:off x="364679" y="1235350"/>
            <a:ext cx="4894749" cy="2753300"/>
          </a:xfrm>
          <a:prstGeom prst="rect">
            <a:avLst/>
          </a:prstGeom>
          <a:noFill/>
          <a:ln>
            <a:noFill/>
          </a:ln>
        </p:spPr>
      </p:pic>
      <p:pic>
        <p:nvPicPr>
          <p:cNvPr id="600" name="Google Shape;600;p91"/>
          <p:cNvPicPr preferRelativeResize="0"/>
          <p:nvPr/>
        </p:nvPicPr>
        <p:blipFill>
          <a:blip r:embed="rId4">
            <a:alphaModFix/>
          </a:blip>
          <a:stretch>
            <a:fillRect/>
          </a:stretch>
        </p:blipFill>
        <p:spPr>
          <a:xfrm>
            <a:off x="5433424" y="1908750"/>
            <a:ext cx="2960700" cy="3527350"/>
          </a:xfrm>
          <a:prstGeom prst="rect">
            <a:avLst/>
          </a:prstGeom>
          <a:noFill/>
          <a:ln>
            <a:noFill/>
          </a:ln>
        </p:spPr>
      </p:pic>
      <p:pic>
        <p:nvPicPr>
          <p:cNvPr id="601" name="Google Shape;601;p91"/>
          <p:cNvPicPr preferRelativeResize="0"/>
          <p:nvPr/>
        </p:nvPicPr>
        <p:blipFill>
          <a:blip r:embed="rId5">
            <a:alphaModFix/>
          </a:blip>
          <a:stretch>
            <a:fillRect/>
          </a:stretch>
        </p:blipFill>
        <p:spPr>
          <a:xfrm>
            <a:off x="1451450" y="4116850"/>
            <a:ext cx="3318975" cy="2405925"/>
          </a:xfrm>
          <a:prstGeom prst="rect">
            <a:avLst/>
          </a:prstGeom>
          <a:noFill/>
          <a:ln>
            <a:noFill/>
          </a:ln>
        </p:spPr>
      </p:pic>
      <p:sp>
        <p:nvSpPr>
          <p:cNvPr id="602" name="Google Shape;602;p91"/>
          <p:cNvSpPr txBox="1"/>
          <p:nvPr/>
        </p:nvSpPr>
        <p:spPr>
          <a:xfrm>
            <a:off x="2381750" y="323300"/>
            <a:ext cx="5106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04A80"/>
                </a:solidFill>
                <a:latin typeface="Gill Sans"/>
                <a:ea typeface="Gill Sans"/>
                <a:cs typeface="Gill Sans"/>
                <a:sym typeface="Gill Sans"/>
              </a:rPr>
              <a:t>Government Price Controls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92"/>
          <p:cNvSpPr txBox="1"/>
          <p:nvPr/>
        </p:nvSpPr>
        <p:spPr>
          <a:xfrm>
            <a:off x="2640727" y="384575"/>
            <a:ext cx="6281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Government Price Supports</a:t>
            </a:r>
            <a:endParaRPr sz="2400" dirty="0">
              <a:solidFill>
                <a:srgbClr val="004A80"/>
              </a:solidFill>
              <a:latin typeface="Calibri" panose="020F0502020204030204" pitchFamily="34" charset="0"/>
              <a:ea typeface="Gill Sans"/>
              <a:cs typeface="Calibri" panose="020F0502020204030204" pitchFamily="34" charset="0"/>
              <a:sym typeface="Gill Sans"/>
            </a:endParaRPr>
          </a:p>
        </p:txBody>
      </p:sp>
      <p:sp>
        <p:nvSpPr>
          <p:cNvPr id="609" name="Google Shape;609;p92"/>
          <p:cNvSpPr txBox="1"/>
          <p:nvPr/>
        </p:nvSpPr>
        <p:spPr>
          <a:xfrm>
            <a:off x="193638" y="1605175"/>
            <a:ext cx="8585862" cy="3211105"/>
          </a:xfrm>
          <a:prstGeom prst="rect">
            <a:avLst/>
          </a:prstGeom>
          <a:noFill/>
          <a:ln>
            <a:noFill/>
          </a:ln>
        </p:spPr>
        <p:txBody>
          <a:bodyPr spcFirstLastPara="1" wrap="square" lIns="91425" tIns="91425" rIns="91425" bIns="91425" anchor="t" anchorCtr="0">
            <a:spAutoFit/>
          </a:bodyPr>
          <a:lstStyle/>
          <a:p>
            <a:pPr marL="114300" lvl="0" indent="0" algn="l" rtl="0">
              <a:spcBef>
                <a:spcPts val="360"/>
              </a:spcBef>
              <a:spcAft>
                <a:spcPts val="0"/>
              </a:spcAft>
              <a:buNone/>
            </a:pPr>
            <a:r>
              <a:rPr lang="en-US" sz="3000" dirty="0">
                <a:solidFill>
                  <a:schemeClr val="dk1"/>
                </a:solidFill>
                <a:latin typeface="Gill Sans"/>
                <a:ea typeface="Gill Sans"/>
                <a:cs typeface="Gill Sans"/>
                <a:sym typeface="Gill Sans"/>
              </a:rPr>
              <a:t>In certain situations, the </a:t>
            </a:r>
            <a:r>
              <a:rPr lang="en-US" sz="3000" b="1" dirty="0">
                <a:solidFill>
                  <a:schemeClr val="dk1"/>
                </a:solidFill>
                <a:latin typeface="Gill Sans"/>
                <a:ea typeface="Gill Sans"/>
                <a:cs typeface="Gill Sans"/>
                <a:sym typeface="Gill Sans"/>
              </a:rPr>
              <a:t>government</a:t>
            </a:r>
            <a:r>
              <a:rPr lang="en-US" sz="3000" dirty="0">
                <a:solidFill>
                  <a:schemeClr val="dk1"/>
                </a:solidFill>
                <a:latin typeface="Gill Sans"/>
                <a:ea typeface="Gill Sans"/>
                <a:cs typeface="Gill Sans"/>
                <a:sym typeface="Gill Sans"/>
              </a:rPr>
              <a:t> intervenes in a market to establish minimum or maximum prices.</a:t>
            </a:r>
            <a:endParaRPr sz="30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dirty="0">
                <a:solidFill>
                  <a:srgbClr val="6AA84F"/>
                </a:solidFill>
                <a:latin typeface="Gill Sans"/>
                <a:ea typeface="Gill Sans"/>
                <a:cs typeface="Gill Sans"/>
                <a:sym typeface="Gill Sans"/>
              </a:rPr>
              <a:t>Price Floor</a:t>
            </a:r>
            <a:r>
              <a:rPr lang="en-US" sz="3000" dirty="0">
                <a:solidFill>
                  <a:schemeClr val="dk1"/>
                </a:solidFill>
                <a:latin typeface="Gill Sans"/>
                <a:ea typeface="Gill Sans"/>
                <a:cs typeface="Gill Sans"/>
                <a:sym typeface="Gill Sans"/>
              </a:rPr>
              <a:t> - minimum price set by the government</a:t>
            </a:r>
            <a:endParaRPr sz="3000" dirty="0">
              <a:solidFill>
                <a:schemeClr val="dk1"/>
              </a:solidFill>
              <a:latin typeface="Gill Sans"/>
              <a:ea typeface="Gill Sans"/>
              <a:cs typeface="Gill Sans"/>
              <a:sym typeface="Gill Sans"/>
            </a:endParaRPr>
          </a:p>
          <a:p>
            <a:pPr marL="114300" lvl="0" indent="0" algn="l" rtl="0">
              <a:spcBef>
                <a:spcPts val="360"/>
              </a:spcBef>
              <a:spcAft>
                <a:spcPts val="0"/>
              </a:spcAft>
              <a:buNone/>
            </a:pPr>
            <a:endParaRPr sz="3000" dirty="0">
              <a:solidFill>
                <a:schemeClr val="dk1"/>
              </a:solidFill>
              <a:latin typeface="Gill Sans"/>
              <a:ea typeface="Gill Sans"/>
              <a:cs typeface="Gill Sans"/>
              <a:sym typeface="Gill Sans"/>
            </a:endParaRPr>
          </a:p>
          <a:p>
            <a:pPr marL="114300" lvl="0" indent="0" algn="l" rtl="0">
              <a:spcBef>
                <a:spcPts val="360"/>
              </a:spcBef>
              <a:spcAft>
                <a:spcPts val="0"/>
              </a:spcAft>
              <a:buNone/>
            </a:pPr>
            <a:r>
              <a:rPr lang="en-US" sz="3000" b="1" u="sng" dirty="0">
                <a:solidFill>
                  <a:srgbClr val="6AA84F"/>
                </a:solidFill>
                <a:latin typeface="Gill Sans"/>
                <a:ea typeface="Gill Sans"/>
                <a:cs typeface="Gill Sans"/>
                <a:sym typeface="Gill Sans"/>
              </a:rPr>
              <a:t>Price Ceiling </a:t>
            </a:r>
            <a:r>
              <a:rPr lang="en-US" sz="3000" dirty="0">
                <a:solidFill>
                  <a:schemeClr val="dk1"/>
                </a:solidFill>
                <a:latin typeface="Gill Sans"/>
                <a:ea typeface="Gill Sans"/>
                <a:cs typeface="Gill Sans"/>
                <a:sym typeface="Gill Sans"/>
              </a:rPr>
              <a:t>- maximum price set by the government</a:t>
            </a:r>
            <a:endParaRPr sz="3000" dirty="0">
              <a:solidFill>
                <a:schemeClr val="dk1"/>
              </a:solidFill>
              <a:latin typeface="Gill Sans"/>
              <a:ea typeface="Gill Sans"/>
              <a:cs typeface="Gill Sans"/>
              <a:sym typeface="Gill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3"/>
          <p:cNvSpPr txBox="1"/>
          <p:nvPr/>
        </p:nvSpPr>
        <p:spPr>
          <a:xfrm>
            <a:off x="384550" y="1858950"/>
            <a:ext cx="8012100" cy="321110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b="1" u="sng" dirty="0">
                <a:solidFill>
                  <a:schemeClr val="dk1"/>
                </a:solidFill>
                <a:latin typeface="Gill Sans"/>
                <a:ea typeface="Gill Sans"/>
                <a:cs typeface="Gill Sans"/>
                <a:sym typeface="Gill Sans"/>
              </a:rPr>
              <a:t>Price Floors - Minimum Wage</a:t>
            </a:r>
            <a:endParaRPr sz="30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Minimum price that employers must pay employees.</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u="sng" dirty="0">
                <a:solidFill>
                  <a:srgbClr val="009999"/>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http://playspent.org/</a:t>
            </a:r>
            <a:endParaRPr sz="3000" dirty="0">
              <a:solidFill>
                <a:schemeClr val="dk1"/>
              </a:solidFill>
              <a:latin typeface="Gill Sans"/>
              <a:ea typeface="Gill Sans"/>
              <a:cs typeface="Gill Sans"/>
              <a:sym typeface="Gill Sans"/>
            </a:endParaRPr>
          </a:p>
        </p:txBody>
      </p:sp>
      <p:sp>
        <p:nvSpPr>
          <p:cNvPr id="616" name="Google Shape;616;p93"/>
          <p:cNvSpPr txBox="1"/>
          <p:nvPr/>
        </p:nvSpPr>
        <p:spPr>
          <a:xfrm>
            <a:off x="2288875" y="323325"/>
            <a:ext cx="6257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004A80"/>
                </a:solidFill>
                <a:latin typeface="Calibri" panose="020F0502020204030204" pitchFamily="34" charset="0"/>
                <a:ea typeface="Gill Sans"/>
                <a:cs typeface="Calibri" panose="020F0502020204030204" pitchFamily="34" charset="0"/>
                <a:sym typeface="Gill Sans"/>
              </a:rPr>
              <a:t>Government Price Controls</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t>State Standards</a:t>
            </a:r>
            <a:endParaRPr sz="5500" b="1"/>
          </a:p>
        </p:txBody>
      </p:sp>
      <p:sp>
        <p:nvSpPr>
          <p:cNvPr id="113" name="Google Shape;113;p22"/>
          <p:cNvSpPr txBox="1">
            <a:spLocks noGrp="1"/>
          </p:cNvSpPr>
          <p:nvPr>
            <p:ph type="body" idx="4294967295"/>
          </p:nvPr>
        </p:nvSpPr>
        <p:spPr>
          <a:xfrm>
            <a:off x="106800" y="1977825"/>
            <a:ext cx="89304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dirty="0"/>
              <a:t>NY State Common Core Social Studies Standard 12.E2c </a:t>
            </a:r>
            <a:r>
              <a:rPr lang="en-US" sz="2500" dirty="0"/>
              <a:t>Businesses choose what to supply in the product market, based on product market prices, available technology, and prices of factors of production. The prices of those factors are determined based on supply and demand in the factor market. The supply and demand of each factor market is directly related to employment. Debates surround various ways to minimize unemployment (frictional, structural, cyclical).</a:t>
            </a:r>
            <a:endParaRPr sz="2500" dirty="0"/>
          </a:p>
          <a:p>
            <a:pPr marL="342900" lvl="0" indent="0" algn="l" rtl="0">
              <a:spcBef>
                <a:spcPts val="0"/>
              </a:spcBef>
              <a:spcAft>
                <a:spcPts val="0"/>
              </a:spcAft>
              <a:buNone/>
            </a:pPr>
            <a:endParaRPr sz="2500" dirty="0"/>
          </a:p>
          <a:p>
            <a:pPr marL="0" lvl="0" indent="0" algn="ctr" rtl="0">
              <a:spcBef>
                <a:spcPts val="0"/>
              </a:spcBef>
              <a:spcAft>
                <a:spcPts val="0"/>
              </a:spcAft>
              <a:buClr>
                <a:schemeClr val="dk1"/>
              </a:buClr>
              <a:buSzPts val="2500"/>
              <a:buNone/>
            </a:pPr>
            <a:r>
              <a:rPr lang="en-US" sz="2500" u="sng" dirty="0">
                <a:solidFill>
                  <a:schemeClr val="hlink"/>
                </a:solidFill>
                <a:latin typeface="Calibri"/>
                <a:ea typeface="Calibri"/>
                <a:cs typeface="Calibri"/>
                <a:sym typeface="Calibri"/>
                <a:hlinkClick r:id="rId3"/>
              </a:rPr>
              <a:t>http://www.nysed.gov/curriculum-instruction</a:t>
            </a: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additive="base">
                                        <p:cTn id="7" dur="500"/>
                                        <p:tgtEl>
                                          <p:spTgt spid="1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3">
                                            <p:txEl>
                                              <p:pRg st="2" end="2"/>
                                            </p:txEl>
                                          </p:spTgt>
                                        </p:tgtEl>
                                        <p:attrNameLst>
                                          <p:attrName>style.visibility</p:attrName>
                                        </p:attrNameLst>
                                      </p:cBhvr>
                                      <p:to>
                                        <p:strVal val="visible"/>
                                      </p:to>
                                    </p:set>
                                    <p:anim calcmode="lin" valueType="num">
                                      <p:cBhvr additive="base">
                                        <p:cTn id="12" dur="500"/>
                                        <p:tgtEl>
                                          <p:spTgt spid="1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94"/>
          <p:cNvPicPr preferRelativeResize="0"/>
          <p:nvPr/>
        </p:nvPicPr>
        <p:blipFill>
          <a:blip r:embed="rId3">
            <a:alphaModFix/>
          </a:blip>
          <a:stretch>
            <a:fillRect/>
          </a:stretch>
        </p:blipFill>
        <p:spPr>
          <a:xfrm>
            <a:off x="152400" y="152400"/>
            <a:ext cx="8737600" cy="65532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95"/>
          <p:cNvPicPr preferRelativeResize="0"/>
          <p:nvPr/>
        </p:nvPicPr>
        <p:blipFill>
          <a:blip r:embed="rId3">
            <a:alphaModFix/>
          </a:blip>
          <a:stretch>
            <a:fillRect/>
          </a:stretch>
        </p:blipFill>
        <p:spPr>
          <a:xfrm>
            <a:off x="622400" y="1135175"/>
            <a:ext cx="8325525" cy="50619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96"/>
          <p:cNvPicPr preferRelativeResize="0"/>
          <p:nvPr/>
        </p:nvPicPr>
        <p:blipFill>
          <a:blip r:embed="rId3">
            <a:alphaModFix/>
          </a:blip>
          <a:stretch>
            <a:fillRect/>
          </a:stretch>
        </p:blipFill>
        <p:spPr>
          <a:xfrm>
            <a:off x="174288" y="1423813"/>
            <a:ext cx="8795425" cy="48485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97"/>
          <p:cNvPicPr preferRelativeResize="0"/>
          <p:nvPr/>
        </p:nvPicPr>
        <p:blipFill>
          <a:blip r:embed="rId3">
            <a:alphaModFix/>
          </a:blip>
          <a:stretch>
            <a:fillRect/>
          </a:stretch>
        </p:blipFill>
        <p:spPr>
          <a:xfrm>
            <a:off x="1581425" y="2151100"/>
            <a:ext cx="6088849" cy="4383975"/>
          </a:xfrm>
          <a:prstGeom prst="rect">
            <a:avLst/>
          </a:prstGeom>
          <a:noFill/>
          <a:ln>
            <a:noFill/>
          </a:ln>
        </p:spPr>
      </p:pic>
      <p:sp>
        <p:nvSpPr>
          <p:cNvPr id="641" name="Google Shape;641;p97"/>
          <p:cNvSpPr txBox="1"/>
          <p:nvPr/>
        </p:nvSpPr>
        <p:spPr>
          <a:xfrm>
            <a:off x="1199250" y="996700"/>
            <a:ext cx="5424000" cy="1210558"/>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Is minimum wage </a:t>
            </a:r>
            <a:r>
              <a:rPr lang="en-US" sz="3000" dirty="0">
                <a:solidFill>
                  <a:schemeClr val="accent3"/>
                </a:solidFill>
                <a:latin typeface="Gill Sans"/>
                <a:ea typeface="Gill Sans"/>
                <a:cs typeface="Gill Sans"/>
                <a:sym typeface="Gill Sans"/>
              </a:rPr>
              <a:t>fair</a:t>
            </a:r>
            <a:r>
              <a:rPr lang="en-US" sz="3000" dirty="0">
                <a:solidFill>
                  <a:schemeClr val="dk1"/>
                </a:solidFill>
                <a:latin typeface="Gill Sans"/>
                <a:ea typeface="Gill Sans"/>
                <a:cs typeface="Gill Sans"/>
                <a:sym typeface="Gill Sans"/>
              </a:rPr>
              <a:t>?</a:t>
            </a:r>
            <a:endParaRPr sz="30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3000" dirty="0">
                <a:solidFill>
                  <a:schemeClr val="dk1"/>
                </a:solidFill>
                <a:latin typeface="Gill Sans"/>
                <a:ea typeface="Gill Sans"/>
                <a:cs typeface="Gill Sans"/>
                <a:sym typeface="Gill Sans"/>
              </a:rPr>
              <a:t>Is minimum wage </a:t>
            </a:r>
            <a:r>
              <a:rPr lang="en-US" sz="3000" dirty="0">
                <a:solidFill>
                  <a:schemeClr val="accent3"/>
                </a:solidFill>
                <a:latin typeface="Gill Sans"/>
                <a:ea typeface="Gill Sans"/>
                <a:cs typeface="Gill Sans"/>
                <a:sym typeface="Gill Sans"/>
              </a:rPr>
              <a:t>efficient</a:t>
            </a:r>
            <a:r>
              <a:rPr lang="en-US" sz="3000" dirty="0">
                <a:solidFill>
                  <a:schemeClr val="dk1"/>
                </a:solidFill>
                <a:latin typeface="Gill Sans"/>
                <a:ea typeface="Gill Sans"/>
                <a:cs typeface="Gill Sans"/>
                <a:sym typeface="Gill Sans"/>
              </a:rPr>
              <a:t>?</a:t>
            </a: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8"/>
          <p:cNvSpPr txBox="1"/>
          <p:nvPr/>
        </p:nvSpPr>
        <p:spPr>
          <a:xfrm>
            <a:off x="983050" y="2844150"/>
            <a:ext cx="7456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u="sng">
                <a:solidFill>
                  <a:schemeClr val="hlink"/>
                </a:solidFill>
                <a:hlinkClick r:id="rId3"/>
              </a:rPr>
              <a:t>https://forms.gle/xciT3hGatt1naQcf7</a:t>
            </a:r>
            <a:endParaRPr sz="3200"/>
          </a:p>
          <a:p>
            <a:pPr marL="0" lvl="0" indent="0" algn="l" rtl="0">
              <a:spcBef>
                <a:spcPts val="0"/>
              </a:spcBef>
              <a:spcAft>
                <a:spcPts val="0"/>
              </a:spcAft>
              <a:buNone/>
            </a:pPr>
            <a:endParaRPr sz="3200"/>
          </a:p>
        </p:txBody>
      </p:sp>
      <p:sp>
        <p:nvSpPr>
          <p:cNvPr id="648" name="Google Shape;648;p98"/>
          <p:cNvSpPr txBox="1"/>
          <p:nvPr/>
        </p:nvSpPr>
        <p:spPr>
          <a:xfrm>
            <a:off x="2307300" y="1731925"/>
            <a:ext cx="6836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a:latin typeface="Calibri"/>
                <a:ea typeface="Calibri"/>
                <a:cs typeface="Calibri"/>
                <a:sym typeface="Calibri"/>
              </a:rPr>
              <a:t>Minimum Wage Survey</a:t>
            </a:r>
            <a:endParaRPr sz="2700">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9"/>
          <p:cNvSpPr txBox="1"/>
          <p:nvPr/>
        </p:nvSpPr>
        <p:spPr>
          <a:xfrm>
            <a:off x="0" y="1004125"/>
            <a:ext cx="9272700" cy="5611762"/>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Minimum Wage Simulation:</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dirty="0">
                <a:solidFill>
                  <a:schemeClr val="dk1"/>
                </a:solidFill>
                <a:latin typeface="Gill Sans"/>
                <a:ea typeface="Gill Sans"/>
                <a:cs typeface="Gill Sans"/>
                <a:sym typeface="Gill Sans"/>
              </a:rPr>
              <a:t>Round One:</a:t>
            </a:r>
            <a:endParaRPr sz="2400" b="1"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dk1"/>
                </a:solidFill>
                <a:latin typeface="Gill Sans"/>
                <a:ea typeface="Gill Sans"/>
                <a:cs typeface="Gill Sans"/>
                <a:sym typeface="Gill Sans"/>
              </a:rPr>
              <a:t>A few students are solicited to be “managers” of a business that rearranges classroom furniture.</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The rest of the class are workers seeking money to earn and spend for some incentive (a lollipop, extra points, </a:t>
            </a:r>
            <a:r>
              <a:rPr lang="en-US" sz="2400" dirty="0" err="1">
                <a:solidFill>
                  <a:schemeClr val="dk1"/>
                </a:solidFill>
                <a:latin typeface="Gill Sans"/>
                <a:ea typeface="Gill Sans"/>
                <a:cs typeface="Gill Sans"/>
                <a:sym typeface="Gill Sans"/>
              </a:rPr>
              <a:t>etc</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Students are hired in a free market with no minimum wage.  They rearrange the room furniture as to the managers directions.</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dk1"/>
                </a:solidFill>
                <a:latin typeface="Gill Sans"/>
                <a:ea typeface="Gill Sans"/>
                <a:cs typeface="Gill Sans"/>
                <a:sym typeface="Gill Sans"/>
              </a:rPr>
              <a:t>An equilibrium wage rate is established and a graph is drawn on the board.</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b="1" dirty="0">
                <a:solidFill>
                  <a:schemeClr val="dk1"/>
                </a:solidFill>
                <a:latin typeface="Gill Sans"/>
                <a:ea typeface="Gill Sans"/>
                <a:cs typeface="Gill Sans"/>
                <a:sym typeface="Gill Sans"/>
              </a:rPr>
              <a:t>Round Two:</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dirty="0">
                <a:solidFill>
                  <a:schemeClr val="dk1"/>
                </a:solidFill>
                <a:latin typeface="Gill Sans"/>
                <a:ea typeface="Gill Sans"/>
                <a:cs typeface="Gill Sans"/>
                <a:sym typeface="Gill Sans"/>
              </a:rPr>
              <a:t>Same as round one, but the teacher now introduces and enforces a minimum wage.  There should be a surplus of workers and some unemployment.  </a:t>
            </a:r>
            <a:endParaRPr sz="2400" dirty="0">
              <a:solidFill>
                <a:schemeClr val="dk1"/>
              </a:solidFill>
              <a:latin typeface="Gill Sans"/>
              <a:ea typeface="Gill Sans"/>
              <a:cs typeface="Gill Sans"/>
              <a:sym typeface="Gill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659"/>
        <p:cNvGrpSpPr/>
        <p:nvPr/>
      </p:nvGrpSpPr>
      <p:grpSpPr>
        <a:xfrm>
          <a:off x="0" y="0"/>
          <a:ext cx="0" cy="0"/>
          <a:chOff x="0" y="0"/>
          <a:chExt cx="0" cy="0"/>
        </a:xfrm>
      </p:grpSpPr>
      <p:sp>
        <p:nvSpPr>
          <p:cNvPr id="660" name="Google Shape;660;p100"/>
          <p:cNvSpPr txBox="1">
            <a:spLocks noGrp="1"/>
          </p:cNvSpPr>
          <p:nvPr>
            <p:ph type="body" idx="1"/>
          </p:nvPr>
        </p:nvSpPr>
        <p:spPr>
          <a:xfrm>
            <a:off x="1028700" y="1752600"/>
            <a:ext cx="7086600" cy="36576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Clr>
                <a:srgbClr val="38761D"/>
              </a:buClr>
              <a:buSzPts val="1800"/>
              <a:buChar char="•"/>
            </a:pPr>
            <a:r>
              <a:rPr lang="en-US" dirty="0">
                <a:solidFill>
                  <a:schemeClr val="tx1"/>
                </a:solidFill>
              </a:rPr>
              <a:t>Minimum Wage: Background, Arguments For/Against</a:t>
            </a:r>
            <a:endParaRPr dirty="0">
              <a:solidFill>
                <a:schemeClr val="tx1"/>
              </a:solidFill>
            </a:endParaRPr>
          </a:p>
          <a:p>
            <a:pPr marL="0" lvl="0" indent="0" algn="l" rtl="0">
              <a:spcBef>
                <a:spcPts val="360"/>
              </a:spcBef>
              <a:spcAft>
                <a:spcPts val="0"/>
              </a:spcAft>
              <a:buNone/>
            </a:pPr>
            <a:endParaRPr dirty="0"/>
          </a:p>
          <a:p>
            <a:pPr marL="0" lvl="0" indent="0" algn="l" rtl="0">
              <a:spcBef>
                <a:spcPts val="360"/>
              </a:spcBef>
              <a:spcAft>
                <a:spcPts val="0"/>
              </a:spcAft>
              <a:buNone/>
            </a:pPr>
            <a:r>
              <a:rPr lang="en-US" u="sng" dirty="0">
                <a:solidFill>
                  <a:schemeClr val="hlink"/>
                </a:solidFill>
                <a:hlinkClick r:id="rId3"/>
              </a:rPr>
              <a:t>https://drive.google.com/file/d/1Gll26pbBcmwfwfmLKBO0dKF_q33YqVDr/view?usp=sharing</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457200" lvl="0" indent="-342900" algn="l" rtl="0">
              <a:spcBef>
                <a:spcPts val="360"/>
              </a:spcBef>
              <a:spcAft>
                <a:spcPts val="0"/>
              </a:spcAft>
              <a:buClr>
                <a:srgbClr val="38761D"/>
              </a:buClr>
              <a:buSzPts val="1800"/>
              <a:buChar char="•"/>
            </a:pPr>
            <a:r>
              <a:rPr lang="en-US" dirty="0">
                <a:solidFill>
                  <a:schemeClr val="tx1"/>
                </a:solidFill>
              </a:rPr>
              <a:t>Minimum Wage </a:t>
            </a:r>
            <a:r>
              <a:rPr lang="en-US" dirty="0" err="1">
                <a:solidFill>
                  <a:schemeClr val="tx1"/>
                </a:solidFill>
              </a:rPr>
              <a:t>Webquest</a:t>
            </a:r>
            <a:endParaRPr dirty="0">
              <a:solidFill>
                <a:schemeClr val="tx1"/>
              </a:solidFill>
            </a:endParaRPr>
          </a:p>
          <a:p>
            <a:pPr marL="0" lvl="0" indent="0" algn="l" rtl="0">
              <a:spcBef>
                <a:spcPts val="360"/>
              </a:spcBef>
              <a:spcAft>
                <a:spcPts val="0"/>
              </a:spcAft>
              <a:buNone/>
            </a:pPr>
            <a:r>
              <a:rPr lang="en-US" u="sng" dirty="0">
                <a:solidFill>
                  <a:schemeClr val="hlink"/>
                </a:solidFill>
                <a:hlinkClick r:id="rId4"/>
              </a:rPr>
              <a:t>https://docs.google.com/document/d/1_PjMfYPSSd2_GAEWz3J7dGSmuVEpRy8oLC8109oxagQ/edit?usp=sharing</a:t>
            </a:r>
            <a:endParaRPr dirty="0"/>
          </a:p>
          <a:p>
            <a:pPr marL="0" lvl="0" indent="0" algn="l" rtl="0">
              <a:spcBef>
                <a:spcPts val="360"/>
              </a:spcBef>
              <a:spcAft>
                <a:spcPts val="0"/>
              </a:spcAft>
              <a:buNone/>
            </a:pPr>
            <a:endParaRPr dirty="0"/>
          </a:p>
        </p:txBody>
      </p:sp>
      <p:sp>
        <p:nvSpPr>
          <p:cNvPr id="661" name="Google Shape;661;p100"/>
          <p:cNvSpPr txBox="1">
            <a:spLocks noGrp="1"/>
          </p:cNvSpPr>
          <p:nvPr>
            <p:ph type="title"/>
          </p:nvPr>
        </p:nvSpPr>
        <p:spPr>
          <a:xfrm>
            <a:off x="-199017" y="609600"/>
            <a:ext cx="8229600" cy="609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                      </a:t>
            </a:r>
            <a:r>
              <a:rPr lang="en-US" dirty="0">
                <a:latin typeface="Calibri" panose="020F0502020204030204" pitchFamily="34" charset="0"/>
                <a:cs typeface="Calibri" panose="020F0502020204030204" pitchFamily="34" charset="0"/>
              </a:rPr>
              <a:t>Background Information</a:t>
            </a:r>
            <a:endParaRPr dirty="0">
              <a:latin typeface="Calibri" panose="020F0502020204030204" pitchFamily="34" charset="0"/>
              <a:cs typeface="Calibri" panose="020F0502020204030204" pitchFamily="34" charset="0"/>
            </a:endParaRPr>
          </a:p>
        </p:txBody>
      </p:sp>
      <p:sp>
        <p:nvSpPr>
          <p:cNvPr id="662" name="Google Shape;662;p100"/>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667"/>
        <p:cNvGrpSpPr/>
        <p:nvPr/>
      </p:nvGrpSpPr>
      <p:grpSpPr>
        <a:xfrm>
          <a:off x="0" y="0"/>
          <a:ext cx="0" cy="0"/>
          <a:chOff x="0" y="0"/>
          <a:chExt cx="0" cy="0"/>
        </a:xfrm>
      </p:grpSpPr>
      <p:sp>
        <p:nvSpPr>
          <p:cNvPr id="668" name="Google Shape;668;p101"/>
          <p:cNvSpPr txBox="1">
            <a:spLocks noGrp="1"/>
          </p:cNvSpPr>
          <p:nvPr>
            <p:ph type="body" idx="1"/>
          </p:nvPr>
        </p:nvSpPr>
        <p:spPr>
          <a:xfrm>
            <a:off x="401700" y="1511363"/>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u="sng" dirty="0">
                <a:solidFill>
                  <a:srgbClr val="38761D"/>
                </a:solidFill>
              </a:rPr>
              <a:t>Objective</a:t>
            </a:r>
            <a:r>
              <a:rPr lang="en-US" sz="2000" dirty="0">
                <a:solidFill>
                  <a:srgbClr val="38761D"/>
                </a:solidFill>
              </a:rPr>
              <a:t>:  </a:t>
            </a:r>
            <a:r>
              <a:rPr lang="en-US" sz="2000" dirty="0">
                <a:solidFill>
                  <a:schemeClr val="tx1"/>
                </a:solidFill>
              </a:rPr>
              <a:t>Stage a mock Congressional hearing on whether the U.S. should enact a </a:t>
            </a:r>
            <a:r>
              <a:rPr lang="en-US" sz="2000" b="1" dirty="0">
                <a:solidFill>
                  <a:schemeClr val="tx1"/>
                </a:solidFill>
              </a:rPr>
              <a:t>$15 minimum wage in the U.S</a:t>
            </a:r>
            <a:r>
              <a:rPr lang="en-US" sz="2000" dirty="0">
                <a:solidFill>
                  <a:schemeClr val="tx1"/>
                </a:solidFill>
              </a:rPr>
              <a:t>.   Students will be assigned or choose a role which they will fill during the hearing.</a:t>
            </a:r>
            <a:endParaRPr sz="2000" dirty="0">
              <a:solidFill>
                <a:schemeClr val="tx1"/>
              </a:solidFill>
            </a:endParaRPr>
          </a:p>
          <a:p>
            <a:pPr marL="0" lvl="0" indent="0" algn="l" rtl="0">
              <a:spcBef>
                <a:spcPts val="360"/>
              </a:spcBef>
              <a:spcAft>
                <a:spcPts val="0"/>
              </a:spcAft>
              <a:buNone/>
            </a:pPr>
            <a:r>
              <a:rPr lang="en-US" sz="2000" u="sng" dirty="0">
                <a:solidFill>
                  <a:srgbClr val="38761D"/>
                </a:solidFill>
              </a:rPr>
              <a:t>Procedure:</a:t>
            </a:r>
            <a:endParaRPr sz="2000" u="sng" dirty="0">
              <a:solidFill>
                <a:srgbClr val="38761D"/>
              </a:solidFill>
            </a:endParaRPr>
          </a:p>
          <a:p>
            <a:pPr marL="457200" lvl="0" indent="-355600" algn="l" rtl="0">
              <a:spcBef>
                <a:spcPts val="360"/>
              </a:spcBef>
              <a:spcAft>
                <a:spcPts val="0"/>
              </a:spcAft>
              <a:buClr>
                <a:srgbClr val="38761D"/>
              </a:buClr>
              <a:buSzPts val="2000"/>
              <a:buChar char="•"/>
            </a:pPr>
            <a:r>
              <a:rPr lang="en-US" sz="2000" dirty="0">
                <a:solidFill>
                  <a:schemeClr val="tx1"/>
                </a:solidFill>
              </a:rPr>
              <a:t>Teacher introduces the topic and provides some historical context.</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Students are assigned roles. Here are some </a:t>
            </a:r>
            <a:r>
              <a:rPr lang="en-US" sz="2000" u="sng" dirty="0">
                <a:solidFill>
                  <a:schemeClr val="hlink"/>
                </a:solidFill>
                <a:hlinkClick r:id="rId3"/>
              </a:rPr>
              <a:t>roles</a:t>
            </a:r>
            <a:r>
              <a:rPr lang="en-US" sz="2000" dirty="0">
                <a:solidFill>
                  <a:srgbClr val="38761D"/>
                </a:solidFill>
              </a:rPr>
              <a:t> </a:t>
            </a:r>
            <a:r>
              <a:rPr lang="en-US" sz="2000" dirty="0">
                <a:solidFill>
                  <a:schemeClr val="tx1"/>
                </a:solidFill>
              </a:rPr>
              <a:t>to use as examples.</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Students research their roles and prepare for discussion.  </a:t>
            </a:r>
            <a:r>
              <a:rPr lang="en-US" sz="2000" u="sng" dirty="0">
                <a:solidFill>
                  <a:schemeClr val="hlink"/>
                </a:solidFill>
                <a:hlinkClick r:id="rId4"/>
              </a:rPr>
              <a:t>Here</a:t>
            </a:r>
            <a:r>
              <a:rPr lang="en-US" sz="2000" dirty="0">
                <a:solidFill>
                  <a:srgbClr val="38761D"/>
                </a:solidFill>
              </a:rPr>
              <a:t> </a:t>
            </a:r>
            <a:r>
              <a:rPr lang="en-US" sz="2000" dirty="0">
                <a:solidFill>
                  <a:schemeClr val="tx1"/>
                </a:solidFill>
              </a:rPr>
              <a:t>is a sample graphic organizer to help them prepare.</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Stage a mock “Congressional Hearing” style meeting where students present in their roles and openly discuss the issue of agricultural price supports and their impact on the economy</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Debrief with a formative assessment.</a:t>
            </a:r>
            <a:endParaRPr sz="2000" dirty="0">
              <a:solidFill>
                <a:schemeClr val="tx1"/>
              </a:solidFill>
            </a:endParaRPr>
          </a:p>
          <a:p>
            <a:pPr marL="0" lvl="0" indent="0" algn="l" rtl="0">
              <a:spcBef>
                <a:spcPts val="360"/>
              </a:spcBef>
              <a:spcAft>
                <a:spcPts val="0"/>
              </a:spcAft>
              <a:buNone/>
            </a:pPr>
            <a:endParaRPr u="sng"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p:txBody>
      </p:sp>
      <p:sp>
        <p:nvSpPr>
          <p:cNvPr id="669" name="Google Shape;669;p101"/>
          <p:cNvSpPr txBox="1">
            <a:spLocks noGrp="1"/>
          </p:cNvSpPr>
          <p:nvPr>
            <p:ph type="title"/>
          </p:nvPr>
        </p:nvSpPr>
        <p:spPr>
          <a:xfrm>
            <a:off x="1964141" y="608045"/>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r>
              <a:rPr lang="en-US" dirty="0">
                <a:latin typeface="Calibri" panose="020F0502020204030204" pitchFamily="34" charset="0"/>
                <a:cs typeface="Calibri" panose="020F0502020204030204" pitchFamily="34" charset="0"/>
              </a:rPr>
              <a:t>Mock Congressional Hearing</a:t>
            </a:r>
            <a:endParaRPr dirty="0">
              <a:latin typeface="Calibri" panose="020F0502020204030204" pitchFamily="34" charset="0"/>
              <a:cs typeface="Calibri" panose="020F0502020204030204" pitchFamily="34" charset="0"/>
            </a:endParaRPr>
          </a:p>
        </p:txBody>
      </p:sp>
      <p:sp>
        <p:nvSpPr>
          <p:cNvPr id="670" name="Google Shape;670;p101"/>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2"/>
          <p:cNvSpPr txBox="1"/>
          <p:nvPr/>
        </p:nvSpPr>
        <p:spPr>
          <a:xfrm>
            <a:off x="0" y="1345975"/>
            <a:ext cx="9144000" cy="5129579"/>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Price Floors - Agricultural Price Supports</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-Minimum prices set by the government for farm produce</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-Introduced in the </a:t>
            </a:r>
            <a:r>
              <a:rPr lang="en-US" sz="2400" dirty="0">
                <a:solidFill>
                  <a:schemeClr val="accent3"/>
                </a:solidFill>
                <a:latin typeface="Gill Sans"/>
                <a:ea typeface="Gill Sans"/>
                <a:cs typeface="Gill Sans"/>
                <a:sym typeface="Gill Sans"/>
              </a:rPr>
              <a:t>1930’s as farm prices dropped dramatically</a:t>
            </a:r>
            <a:endParaRPr sz="2400" dirty="0">
              <a:solidFill>
                <a:schemeClr val="accent3"/>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b="1" dirty="0">
                <a:solidFill>
                  <a:schemeClr val="dk1"/>
                </a:solidFill>
                <a:latin typeface="Gill Sans"/>
                <a:ea typeface="Gill Sans"/>
                <a:cs typeface="Gill Sans"/>
                <a:sym typeface="Gill Sans"/>
              </a:rPr>
              <a:t>Implementation:</a:t>
            </a:r>
            <a:endParaRPr sz="2400" b="1"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*Isolate the domestic market through quotas and tariffs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*Introduce a price floor above equilibrium</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*The government offers a subsidy to farmers in exchange for the surplus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*The government distributes surplus in foreign markets or offers as direct aid</a:t>
            </a:r>
            <a:endParaRPr sz="2400" dirty="0">
              <a:solidFill>
                <a:schemeClr val="dk1"/>
              </a:solidFill>
              <a:latin typeface="Gill Sans"/>
              <a:ea typeface="Gill Sans"/>
              <a:cs typeface="Gill Sans"/>
              <a:sym typeface="Gill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103"/>
          <p:cNvPicPr preferRelativeResize="0"/>
          <p:nvPr/>
        </p:nvPicPr>
        <p:blipFill>
          <a:blip r:embed="rId3">
            <a:alphaModFix/>
          </a:blip>
          <a:stretch>
            <a:fillRect/>
          </a:stretch>
        </p:blipFill>
        <p:spPr>
          <a:xfrm>
            <a:off x="1790700" y="987675"/>
            <a:ext cx="5794125" cy="5794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500"/>
              <a:t>Question of the Day</a:t>
            </a:r>
            <a:endParaRPr sz="4500"/>
          </a:p>
        </p:txBody>
      </p:sp>
      <p:sp>
        <p:nvSpPr>
          <p:cNvPr id="120" name="Google Shape;120;p23"/>
          <p:cNvSpPr txBox="1">
            <a:spLocks noGrp="1"/>
          </p:cNvSpPr>
          <p:nvPr>
            <p:ph type="body" idx="1"/>
          </p:nvPr>
        </p:nvSpPr>
        <p:spPr>
          <a:xfrm>
            <a:off x="457200" y="205739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Which “Shark Tank” featured product has been the most successful in terms of sales revenue?</a:t>
            </a:r>
            <a:endParaRPr dirty="0">
              <a:latin typeface="Arial"/>
              <a:ea typeface="Arial"/>
              <a:cs typeface="Arial"/>
              <a:sym typeface="Arial"/>
            </a:endParaRPr>
          </a:p>
          <a:p>
            <a:pPr marL="0" lvl="0" indent="0" algn="l" rtl="0">
              <a:spcBef>
                <a:spcPts val="0"/>
              </a:spcBef>
              <a:spcAft>
                <a:spcPts val="0"/>
              </a:spcAft>
              <a:buNone/>
            </a:pPr>
            <a:endParaRPr dirty="0">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dirty="0">
                <a:solidFill>
                  <a:srgbClr val="38761D"/>
                </a:solidFill>
                <a:latin typeface="Arial"/>
                <a:ea typeface="Arial"/>
                <a:cs typeface="Arial"/>
                <a:sym typeface="Arial"/>
              </a:rPr>
              <a:t>Squatty Potty</a:t>
            </a:r>
            <a:endParaRPr sz="3000" dirty="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dirty="0">
                <a:solidFill>
                  <a:srgbClr val="38761D"/>
                </a:solidFill>
                <a:latin typeface="Arial"/>
                <a:ea typeface="Arial"/>
                <a:cs typeface="Arial"/>
                <a:sym typeface="Arial"/>
              </a:rPr>
              <a:t>Wicked Good Cupcakes</a:t>
            </a:r>
            <a:endParaRPr sz="3000" dirty="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dirty="0">
                <a:solidFill>
                  <a:srgbClr val="38761D"/>
                </a:solidFill>
                <a:latin typeface="Arial"/>
                <a:ea typeface="Arial"/>
                <a:cs typeface="Arial"/>
                <a:sym typeface="Arial"/>
              </a:rPr>
              <a:t>Scrub Daddy</a:t>
            </a:r>
            <a:endParaRPr sz="3000" dirty="0">
              <a:solidFill>
                <a:srgbClr val="38761D"/>
              </a:solidFill>
              <a:latin typeface="Arial"/>
              <a:ea typeface="Arial"/>
              <a:cs typeface="Arial"/>
              <a:sym typeface="Arial"/>
            </a:endParaRPr>
          </a:p>
          <a:p>
            <a:pPr marL="457200" lvl="0" indent="-419100" algn="l" rtl="0">
              <a:lnSpc>
                <a:spcPct val="115000"/>
              </a:lnSpc>
              <a:spcBef>
                <a:spcPts val="0"/>
              </a:spcBef>
              <a:spcAft>
                <a:spcPts val="0"/>
              </a:spcAft>
              <a:buClr>
                <a:srgbClr val="38761D"/>
              </a:buClr>
              <a:buSzPts val="3000"/>
              <a:buAutoNum type="alphaUcPeriod"/>
            </a:pPr>
            <a:r>
              <a:rPr lang="en-US" sz="3000" dirty="0" err="1">
                <a:solidFill>
                  <a:srgbClr val="38761D"/>
                </a:solidFill>
                <a:latin typeface="Arial"/>
                <a:ea typeface="Arial"/>
                <a:cs typeface="Arial"/>
                <a:sym typeface="Arial"/>
              </a:rPr>
              <a:t>Bombas</a:t>
            </a:r>
            <a:r>
              <a:rPr lang="en-US" sz="3000" dirty="0">
                <a:solidFill>
                  <a:srgbClr val="38761D"/>
                </a:solidFill>
                <a:latin typeface="Arial"/>
                <a:ea typeface="Arial"/>
                <a:cs typeface="Arial"/>
                <a:sym typeface="Arial"/>
              </a:rPr>
              <a:t> Socks</a:t>
            </a:r>
            <a:endParaRPr dirty="0">
              <a:solidFill>
                <a:srgbClr val="38761D"/>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104"/>
          <p:cNvSpPr txBox="1">
            <a:spLocks noGrp="1"/>
          </p:cNvSpPr>
          <p:nvPr>
            <p:ph type="title"/>
          </p:nvPr>
        </p:nvSpPr>
        <p:spPr>
          <a:xfrm>
            <a:off x="457200" y="60960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104"/>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pic>
        <p:nvPicPr>
          <p:cNvPr id="690" name="Google Shape;690;p104"/>
          <p:cNvPicPr preferRelativeResize="0"/>
          <p:nvPr/>
        </p:nvPicPr>
        <p:blipFill>
          <a:blip r:embed="rId3">
            <a:alphaModFix/>
          </a:blip>
          <a:stretch>
            <a:fillRect/>
          </a:stretch>
        </p:blipFill>
        <p:spPr>
          <a:xfrm>
            <a:off x="592775" y="1219200"/>
            <a:ext cx="7407661" cy="53793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5"/>
          <p:cNvSpPr txBox="1"/>
          <p:nvPr/>
        </p:nvSpPr>
        <p:spPr>
          <a:xfrm>
            <a:off x="752850" y="1388725"/>
            <a:ext cx="7638300" cy="4596100"/>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600" b="1" dirty="0">
                <a:solidFill>
                  <a:schemeClr val="dk1"/>
                </a:solidFill>
                <a:latin typeface="Gill Sans"/>
                <a:ea typeface="Gill Sans"/>
                <a:cs typeface="Gill Sans"/>
                <a:sym typeface="Gill Sans"/>
              </a:rPr>
              <a:t>Consequences</a:t>
            </a:r>
            <a:r>
              <a:rPr lang="en-US" sz="2600" dirty="0">
                <a:solidFill>
                  <a:schemeClr val="dk1"/>
                </a:solidFill>
                <a:latin typeface="Gill Sans"/>
                <a:ea typeface="Gill Sans"/>
                <a:cs typeface="Gill Sans"/>
                <a:sym typeface="Gill Sans"/>
              </a:rPr>
              <a:t> of Agricultural Price Controls:</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-Artificially </a:t>
            </a:r>
            <a:r>
              <a:rPr lang="en-US" sz="2600" dirty="0">
                <a:solidFill>
                  <a:schemeClr val="accent3"/>
                </a:solidFill>
                <a:latin typeface="Gill Sans"/>
                <a:ea typeface="Gill Sans"/>
                <a:cs typeface="Gill Sans"/>
                <a:sym typeface="Gill Sans"/>
              </a:rPr>
              <a:t>high</a:t>
            </a:r>
            <a:r>
              <a:rPr lang="en-US" sz="2600" dirty="0">
                <a:solidFill>
                  <a:schemeClr val="dk1"/>
                </a:solidFill>
                <a:latin typeface="Gill Sans"/>
                <a:ea typeface="Gill Sans"/>
                <a:cs typeface="Gill Sans"/>
                <a:sym typeface="Gill Sans"/>
              </a:rPr>
              <a:t> agricultural commodity prices</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-Arbitrary </a:t>
            </a:r>
            <a:r>
              <a:rPr lang="en-US" sz="2600" dirty="0">
                <a:solidFill>
                  <a:schemeClr val="accent3"/>
                </a:solidFill>
                <a:latin typeface="Gill Sans"/>
                <a:ea typeface="Gill Sans"/>
                <a:cs typeface="Gill Sans"/>
                <a:sym typeface="Gill Sans"/>
              </a:rPr>
              <a:t>enforcement</a:t>
            </a:r>
            <a:r>
              <a:rPr lang="en-US" sz="2600" dirty="0">
                <a:solidFill>
                  <a:schemeClr val="dk1"/>
                </a:solidFill>
                <a:latin typeface="Gill Sans"/>
                <a:ea typeface="Gill Sans"/>
                <a:cs typeface="Gill Sans"/>
                <a:sym typeface="Gill Sans"/>
              </a:rPr>
              <a:t> of which products are supported</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-Subsidies go to </a:t>
            </a:r>
            <a:r>
              <a:rPr lang="en-US" sz="2600" dirty="0">
                <a:solidFill>
                  <a:schemeClr val="accent3"/>
                </a:solidFill>
                <a:latin typeface="Gill Sans"/>
                <a:ea typeface="Gill Sans"/>
                <a:cs typeface="Gill Sans"/>
                <a:sym typeface="Gill Sans"/>
              </a:rPr>
              <a:t>corporate “farmers” </a:t>
            </a:r>
            <a:r>
              <a:rPr lang="en-US" sz="2600" dirty="0">
                <a:solidFill>
                  <a:schemeClr val="dk1"/>
                </a:solidFill>
                <a:latin typeface="Gill Sans"/>
                <a:ea typeface="Gill Sans"/>
                <a:cs typeface="Gill Sans"/>
                <a:sym typeface="Gill Sans"/>
              </a:rPr>
              <a:t>who donate to politicians </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-Over </a:t>
            </a:r>
            <a:r>
              <a:rPr lang="en-US" sz="2600" dirty="0">
                <a:solidFill>
                  <a:schemeClr val="accent3"/>
                </a:solidFill>
                <a:latin typeface="Gill Sans"/>
                <a:ea typeface="Gill Sans"/>
                <a:cs typeface="Gill Sans"/>
                <a:sym typeface="Gill Sans"/>
              </a:rPr>
              <a:t>production</a:t>
            </a:r>
            <a:r>
              <a:rPr lang="en-US" sz="2600" dirty="0">
                <a:solidFill>
                  <a:schemeClr val="dk1"/>
                </a:solidFill>
                <a:latin typeface="Gill Sans"/>
                <a:ea typeface="Gill Sans"/>
                <a:cs typeface="Gill Sans"/>
                <a:sym typeface="Gill Sans"/>
              </a:rPr>
              <a:t> of cheap processed food</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a:t>
            </a:r>
            <a:r>
              <a:rPr lang="en-US" sz="2600" dirty="0">
                <a:solidFill>
                  <a:schemeClr val="accent3"/>
                </a:solidFill>
                <a:latin typeface="Gill Sans"/>
                <a:ea typeface="Gill Sans"/>
                <a:cs typeface="Gill Sans"/>
                <a:sym typeface="Gill Sans"/>
              </a:rPr>
              <a:t>Environmental</a:t>
            </a:r>
            <a:r>
              <a:rPr lang="en-US" sz="2600" dirty="0">
                <a:solidFill>
                  <a:schemeClr val="dk1"/>
                </a:solidFill>
                <a:latin typeface="Gill Sans"/>
                <a:ea typeface="Gill Sans"/>
                <a:cs typeface="Gill Sans"/>
                <a:sym typeface="Gill Sans"/>
              </a:rPr>
              <a:t> consequences</a:t>
            </a:r>
            <a:endParaRPr sz="26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600" dirty="0">
                <a:solidFill>
                  <a:schemeClr val="dk1"/>
                </a:solidFill>
                <a:latin typeface="Gill Sans"/>
                <a:ea typeface="Gill Sans"/>
                <a:cs typeface="Gill Sans"/>
                <a:sym typeface="Gill Sans"/>
              </a:rPr>
              <a:t>-Depressed </a:t>
            </a:r>
            <a:r>
              <a:rPr lang="en-US" sz="2600" dirty="0">
                <a:solidFill>
                  <a:schemeClr val="accent3"/>
                </a:solidFill>
                <a:latin typeface="Gill Sans"/>
                <a:ea typeface="Gill Sans"/>
                <a:cs typeface="Gill Sans"/>
                <a:sym typeface="Gill Sans"/>
              </a:rPr>
              <a:t>prices</a:t>
            </a:r>
            <a:r>
              <a:rPr lang="en-US" sz="2600" dirty="0">
                <a:solidFill>
                  <a:schemeClr val="dk1"/>
                </a:solidFill>
                <a:latin typeface="Gill Sans"/>
                <a:ea typeface="Gill Sans"/>
                <a:cs typeface="Gill Sans"/>
                <a:sym typeface="Gill Sans"/>
              </a:rPr>
              <a:t> in less developed foreign markets</a:t>
            </a:r>
            <a:endParaRPr sz="1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106"/>
          <p:cNvPicPr preferRelativeResize="0"/>
          <p:nvPr/>
        </p:nvPicPr>
        <p:blipFill>
          <a:blip r:embed="rId3">
            <a:alphaModFix/>
          </a:blip>
          <a:stretch>
            <a:fillRect/>
          </a:stretch>
        </p:blipFill>
        <p:spPr>
          <a:xfrm>
            <a:off x="1191062" y="1039706"/>
            <a:ext cx="6761876" cy="55626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107"/>
          <p:cNvPicPr preferRelativeResize="0"/>
          <p:nvPr/>
        </p:nvPicPr>
        <p:blipFill>
          <a:blip r:embed="rId3">
            <a:alphaModFix/>
          </a:blip>
          <a:stretch>
            <a:fillRect/>
          </a:stretch>
        </p:blipFill>
        <p:spPr>
          <a:xfrm>
            <a:off x="1183600" y="1197825"/>
            <a:ext cx="7600700" cy="52318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8"/>
          <p:cNvSpPr txBox="1"/>
          <p:nvPr/>
        </p:nvSpPr>
        <p:spPr>
          <a:xfrm>
            <a:off x="170900" y="1132325"/>
            <a:ext cx="8567700" cy="5611762"/>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Agricultural Price Support Simulation:</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457200" lvl="0" indent="-381000" algn="l" rtl="0">
              <a:spcBef>
                <a:spcPts val="360"/>
              </a:spcBef>
              <a:spcAft>
                <a:spcPts val="0"/>
              </a:spcAft>
              <a:buClr>
                <a:schemeClr val="dk1"/>
              </a:buClr>
              <a:buSzPts val="2400"/>
              <a:buChar char="•"/>
            </a:pPr>
            <a:r>
              <a:rPr lang="en-US" sz="2400" dirty="0">
                <a:solidFill>
                  <a:schemeClr val="accent3"/>
                </a:solidFill>
                <a:latin typeface="Gill Sans"/>
                <a:ea typeface="Gill Sans"/>
                <a:cs typeface="Gill Sans"/>
                <a:sym typeface="Gill Sans"/>
              </a:rPr>
              <a:t>Round 1</a:t>
            </a:r>
            <a:r>
              <a:rPr lang="en-US" sz="2400" dirty="0">
                <a:solidFill>
                  <a:schemeClr val="dk1"/>
                </a:solidFill>
                <a:latin typeface="Gill Sans"/>
                <a:ea typeface="Gill Sans"/>
                <a:cs typeface="Gill Sans"/>
                <a:sym typeface="Gill Sans"/>
              </a:rPr>
              <a:t>: Three students represent “farmers” from the U.S. and two other nations.  Rest of class is given fake money.  The farmers sell a product (pretzels, M&amp;M’s, etc.).  An equilibrium price is established and a graph is drawn on the board.</a:t>
            </a:r>
            <a:endParaRPr sz="2400" dirty="0">
              <a:solidFill>
                <a:schemeClr val="dk1"/>
              </a:solidFill>
              <a:latin typeface="Gill Sans"/>
              <a:ea typeface="Gill Sans"/>
              <a:cs typeface="Gill Sans"/>
              <a:sym typeface="Gill Sans"/>
            </a:endParaRPr>
          </a:p>
          <a:p>
            <a:pPr marL="457200" lvl="0" indent="-381000" algn="l" rtl="0">
              <a:spcBef>
                <a:spcPts val="0"/>
              </a:spcBef>
              <a:spcAft>
                <a:spcPts val="0"/>
              </a:spcAft>
              <a:buClr>
                <a:schemeClr val="dk1"/>
              </a:buClr>
              <a:buSzPts val="2400"/>
              <a:buChar char="•"/>
            </a:pPr>
            <a:r>
              <a:rPr lang="en-US" sz="2400" dirty="0">
                <a:solidFill>
                  <a:schemeClr val="accent3"/>
                </a:solidFill>
                <a:latin typeface="Gill Sans"/>
                <a:ea typeface="Gill Sans"/>
                <a:cs typeface="Gill Sans"/>
                <a:sym typeface="Gill Sans"/>
              </a:rPr>
              <a:t>Round 2</a:t>
            </a:r>
            <a:r>
              <a:rPr lang="en-US" sz="2400" dirty="0">
                <a:solidFill>
                  <a:schemeClr val="dk1"/>
                </a:solidFill>
                <a:latin typeface="Gill Sans"/>
                <a:ea typeface="Gill Sans"/>
                <a:cs typeface="Gill Sans"/>
                <a:sym typeface="Gill Sans"/>
              </a:rPr>
              <a:t>: The teacher removes the two foreign farmers and explains that quotas and tariffs are introduced.</a:t>
            </a:r>
            <a:endParaRPr sz="2400" dirty="0">
              <a:solidFill>
                <a:schemeClr val="dk1"/>
              </a:solidFill>
              <a:latin typeface="Gill Sans"/>
              <a:ea typeface="Gill Sans"/>
              <a:cs typeface="Gill Sans"/>
              <a:sym typeface="Gill Sans"/>
            </a:endParaRPr>
          </a:p>
          <a:p>
            <a:pPr marL="0" lvl="0" indent="0" algn="l" rtl="0">
              <a:spcBef>
                <a:spcPts val="360"/>
              </a:spcBef>
              <a:spcAft>
                <a:spcPts val="0"/>
              </a:spcAft>
              <a:buNone/>
            </a:pPr>
            <a:r>
              <a:rPr lang="en-US" sz="2400" dirty="0">
                <a:solidFill>
                  <a:schemeClr val="dk1"/>
                </a:solidFill>
                <a:latin typeface="Gill Sans"/>
                <a:ea typeface="Gill Sans"/>
                <a:cs typeface="Gill Sans"/>
                <a:sym typeface="Gill Sans"/>
              </a:rPr>
              <a:t>	The teacher introduces a price support (price floor)</a:t>
            </a:r>
            <a:endParaRPr sz="2400" dirty="0">
              <a:solidFill>
                <a:schemeClr val="dk1"/>
              </a:solidFill>
              <a:latin typeface="Gill Sans"/>
              <a:ea typeface="Gill Sans"/>
              <a:cs typeface="Gill Sans"/>
              <a:sym typeface="Gill Sans"/>
            </a:endParaRPr>
          </a:p>
          <a:p>
            <a:pPr marL="914400" lvl="0" indent="-381000" algn="l" rtl="0">
              <a:spcBef>
                <a:spcPts val="360"/>
              </a:spcBef>
              <a:spcAft>
                <a:spcPts val="0"/>
              </a:spcAft>
              <a:buClr>
                <a:schemeClr val="dk1"/>
              </a:buClr>
              <a:buSzPts val="2400"/>
              <a:buFont typeface="Courier New" panose="02070309020205020404" pitchFamily="49" charset="0"/>
              <a:buChar char="o"/>
            </a:pPr>
            <a:r>
              <a:rPr lang="en-US" sz="2400" dirty="0">
                <a:solidFill>
                  <a:schemeClr val="dk1"/>
                </a:solidFill>
                <a:latin typeface="Gill Sans"/>
                <a:ea typeface="Gill Sans"/>
                <a:cs typeface="Gill Sans"/>
                <a:sym typeface="Gill Sans"/>
              </a:rPr>
              <a:t>Students purchase the produce at the new higher price.  There should be a </a:t>
            </a:r>
            <a:r>
              <a:rPr lang="en-US" sz="2400" i="1" dirty="0">
                <a:solidFill>
                  <a:schemeClr val="dk1"/>
                </a:solidFill>
                <a:latin typeface="Gill Sans"/>
                <a:ea typeface="Gill Sans"/>
                <a:cs typeface="Gill Sans"/>
                <a:sym typeface="Gill Sans"/>
              </a:rPr>
              <a:t>surplus</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Font typeface="Courier New" panose="02070309020205020404" pitchFamily="49" charset="0"/>
              <a:buChar char="o"/>
            </a:pPr>
            <a:r>
              <a:rPr lang="en-US" sz="2400" dirty="0">
                <a:solidFill>
                  <a:schemeClr val="dk1"/>
                </a:solidFill>
                <a:latin typeface="Gill Sans"/>
                <a:ea typeface="Gill Sans"/>
                <a:cs typeface="Gill Sans"/>
                <a:sym typeface="Gill Sans"/>
              </a:rPr>
              <a:t>The teacher then buys the surplus and pays the U.S. farmer a </a:t>
            </a:r>
            <a:r>
              <a:rPr lang="en-US" sz="2400" i="1" dirty="0">
                <a:solidFill>
                  <a:schemeClr val="dk1"/>
                </a:solidFill>
                <a:latin typeface="Gill Sans"/>
                <a:ea typeface="Gill Sans"/>
                <a:cs typeface="Gill Sans"/>
                <a:sym typeface="Gill Sans"/>
              </a:rPr>
              <a:t>subsidy</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a:p>
            <a:pPr marL="914400" lvl="0" indent="-381000" algn="l" rtl="0">
              <a:spcBef>
                <a:spcPts val="0"/>
              </a:spcBef>
              <a:spcAft>
                <a:spcPts val="0"/>
              </a:spcAft>
              <a:buClr>
                <a:schemeClr val="dk1"/>
              </a:buClr>
              <a:buSzPts val="2400"/>
              <a:buFont typeface="Courier New" panose="02070309020205020404" pitchFamily="49" charset="0"/>
              <a:buChar char="o"/>
            </a:pPr>
            <a:r>
              <a:rPr lang="en-US" sz="2400" dirty="0">
                <a:solidFill>
                  <a:schemeClr val="dk1"/>
                </a:solidFill>
                <a:latin typeface="Gill Sans"/>
                <a:ea typeface="Gill Sans"/>
                <a:cs typeface="Gill Sans"/>
                <a:sym typeface="Gill Sans"/>
              </a:rPr>
              <a:t>The teacher sells the surplus in the foreign </a:t>
            </a:r>
            <a:r>
              <a:rPr lang="en-US" sz="2400" i="1" dirty="0">
                <a:solidFill>
                  <a:schemeClr val="dk1"/>
                </a:solidFill>
                <a:latin typeface="Gill Sans"/>
                <a:ea typeface="Gill Sans"/>
                <a:cs typeface="Gill Sans"/>
                <a:sym typeface="Gill Sans"/>
              </a:rPr>
              <a:t>markets</a:t>
            </a:r>
            <a:r>
              <a:rPr lang="en-US" sz="2400" dirty="0">
                <a:solidFill>
                  <a:schemeClr val="dk1"/>
                </a:solidFill>
                <a:latin typeface="Gill Sans"/>
                <a:ea typeface="Gill Sans"/>
                <a:cs typeface="Gill Sans"/>
                <a:sym typeface="Gill Sans"/>
              </a:rPr>
              <a:t>.</a:t>
            </a:r>
            <a:endParaRPr sz="2400" dirty="0">
              <a:solidFill>
                <a:schemeClr val="dk1"/>
              </a:solidFill>
              <a:latin typeface="Gill Sans"/>
              <a:ea typeface="Gill Sans"/>
              <a:cs typeface="Gill Sans"/>
              <a:sym typeface="Gill San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719"/>
        <p:cNvGrpSpPr/>
        <p:nvPr/>
      </p:nvGrpSpPr>
      <p:grpSpPr>
        <a:xfrm>
          <a:off x="0" y="0"/>
          <a:ext cx="0" cy="0"/>
          <a:chOff x="0" y="0"/>
          <a:chExt cx="0" cy="0"/>
        </a:xfrm>
      </p:grpSpPr>
      <p:sp>
        <p:nvSpPr>
          <p:cNvPr id="720" name="Google Shape;720;p109"/>
          <p:cNvSpPr txBox="1">
            <a:spLocks noGrp="1"/>
          </p:cNvSpPr>
          <p:nvPr>
            <p:ph type="body" idx="1"/>
          </p:nvPr>
        </p:nvSpPr>
        <p:spPr>
          <a:xfrm>
            <a:off x="401700" y="1425638"/>
            <a:ext cx="8118600" cy="43782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000" u="sng" dirty="0">
                <a:solidFill>
                  <a:srgbClr val="38761D"/>
                </a:solidFill>
              </a:rPr>
              <a:t>Objective</a:t>
            </a:r>
            <a:r>
              <a:rPr lang="en-US" sz="2000" dirty="0">
                <a:solidFill>
                  <a:srgbClr val="38761D"/>
                </a:solidFill>
              </a:rPr>
              <a:t>:  </a:t>
            </a:r>
            <a:r>
              <a:rPr lang="en-US" sz="2000" dirty="0">
                <a:solidFill>
                  <a:schemeClr val="tx1"/>
                </a:solidFill>
              </a:rPr>
              <a:t>Stage a mock Congressional hearing on the economic impact of Farm Subsidies in the U.S.  Students will be assigned or choose a role which they will fill during the hearing.</a:t>
            </a:r>
            <a:endParaRPr sz="2000" dirty="0">
              <a:solidFill>
                <a:schemeClr val="tx1"/>
              </a:solidFill>
            </a:endParaRPr>
          </a:p>
          <a:p>
            <a:pPr marL="0" lvl="0" indent="0" algn="l" rtl="0">
              <a:spcBef>
                <a:spcPts val="360"/>
              </a:spcBef>
              <a:spcAft>
                <a:spcPts val="0"/>
              </a:spcAft>
              <a:buNone/>
            </a:pPr>
            <a:r>
              <a:rPr lang="en-US" sz="2000" u="sng" dirty="0">
                <a:solidFill>
                  <a:srgbClr val="38761D"/>
                </a:solidFill>
              </a:rPr>
              <a:t>Procedure:</a:t>
            </a:r>
            <a:endParaRPr sz="2000" u="sng" dirty="0">
              <a:solidFill>
                <a:srgbClr val="38761D"/>
              </a:solidFill>
            </a:endParaRPr>
          </a:p>
          <a:p>
            <a:pPr marL="457200" lvl="0" indent="-355600" algn="l" rtl="0">
              <a:spcBef>
                <a:spcPts val="360"/>
              </a:spcBef>
              <a:spcAft>
                <a:spcPts val="0"/>
              </a:spcAft>
              <a:buClr>
                <a:srgbClr val="38761D"/>
              </a:buClr>
              <a:buSzPts val="2000"/>
              <a:buChar char="•"/>
            </a:pPr>
            <a:r>
              <a:rPr lang="en-US" sz="2000" dirty="0">
                <a:solidFill>
                  <a:schemeClr val="tx1"/>
                </a:solidFill>
              </a:rPr>
              <a:t>Teacher introduces the topic and provides some historical context.</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Students are assigned roles. Here are some </a:t>
            </a:r>
            <a:r>
              <a:rPr lang="en-US" sz="2000" u="sng" dirty="0">
                <a:solidFill>
                  <a:schemeClr val="hlink"/>
                </a:solidFill>
                <a:hlinkClick r:id="rId3"/>
              </a:rPr>
              <a:t>roles</a:t>
            </a:r>
            <a:r>
              <a:rPr lang="en-US" sz="2000" dirty="0">
                <a:solidFill>
                  <a:srgbClr val="38761D"/>
                </a:solidFill>
              </a:rPr>
              <a:t> </a:t>
            </a:r>
            <a:r>
              <a:rPr lang="en-US" sz="2000" dirty="0">
                <a:solidFill>
                  <a:schemeClr val="tx1"/>
                </a:solidFill>
              </a:rPr>
              <a:t>to use as examples.</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Students research their roles and prepare for discussion.</a:t>
            </a:r>
            <a:r>
              <a:rPr lang="en-US" sz="2000" dirty="0">
                <a:solidFill>
                  <a:srgbClr val="38761D"/>
                </a:solidFill>
              </a:rPr>
              <a:t>  </a:t>
            </a:r>
            <a:r>
              <a:rPr lang="en-US" sz="2000" u="sng" dirty="0">
                <a:solidFill>
                  <a:schemeClr val="hlink"/>
                </a:solidFill>
                <a:hlinkClick r:id="rId4"/>
              </a:rPr>
              <a:t>Here </a:t>
            </a:r>
            <a:r>
              <a:rPr lang="en-US" sz="2000" dirty="0">
                <a:solidFill>
                  <a:schemeClr val="tx1"/>
                </a:solidFill>
              </a:rPr>
              <a:t>is a sample graphic organizer to help them prepare.</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Stage a mock “town hall” style meeting where students present in their roles and openly discuss the issue of agricultural price supports and their impact on the economy</a:t>
            </a:r>
            <a:endParaRPr sz="2000" dirty="0">
              <a:solidFill>
                <a:schemeClr val="tx1"/>
              </a:solidFill>
            </a:endParaRPr>
          </a:p>
          <a:p>
            <a:pPr marL="457200" lvl="0" indent="-355600" algn="l" rtl="0">
              <a:spcBef>
                <a:spcPts val="0"/>
              </a:spcBef>
              <a:spcAft>
                <a:spcPts val="0"/>
              </a:spcAft>
              <a:buClr>
                <a:srgbClr val="38761D"/>
              </a:buClr>
              <a:buSzPts val="2000"/>
              <a:buChar char="•"/>
            </a:pPr>
            <a:r>
              <a:rPr lang="en-US" sz="2000" dirty="0">
                <a:solidFill>
                  <a:schemeClr val="tx1"/>
                </a:solidFill>
              </a:rPr>
              <a:t>Debrief with a formative assessment.</a:t>
            </a:r>
            <a:endParaRPr sz="2000" dirty="0">
              <a:solidFill>
                <a:schemeClr val="tx1"/>
              </a:solidFill>
            </a:endParaRPr>
          </a:p>
          <a:p>
            <a:pPr marL="0" lvl="0" indent="0" algn="l" rtl="0">
              <a:spcBef>
                <a:spcPts val="360"/>
              </a:spcBef>
              <a:spcAft>
                <a:spcPts val="0"/>
              </a:spcAft>
              <a:buNone/>
            </a:pPr>
            <a:endParaRPr u="sng"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a:p>
            <a:pPr marL="0" lvl="0" indent="0" algn="l" rtl="0">
              <a:spcBef>
                <a:spcPts val="360"/>
              </a:spcBef>
              <a:spcAft>
                <a:spcPts val="0"/>
              </a:spcAft>
              <a:buNone/>
            </a:pPr>
            <a:endParaRPr dirty="0">
              <a:solidFill>
                <a:srgbClr val="38761D"/>
              </a:solidFill>
            </a:endParaRPr>
          </a:p>
        </p:txBody>
      </p:sp>
      <p:sp>
        <p:nvSpPr>
          <p:cNvPr id="721" name="Google Shape;721;p109"/>
          <p:cNvSpPr txBox="1">
            <a:spLocks noGrp="1"/>
          </p:cNvSpPr>
          <p:nvPr>
            <p:ph type="title"/>
          </p:nvPr>
        </p:nvSpPr>
        <p:spPr>
          <a:xfrm>
            <a:off x="668929" y="479457"/>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a:t>
            </a:r>
            <a:r>
              <a:rPr lang="en-US" dirty="0">
                <a:latin typeface="Calibri" panose="020F0502020204030204" pitchFamily="34" charset="0"/>
                <a:cs typeface="Calibri" panose="020F0502020204030204" pitchFamily="34" charset="0"/>
              </a:rPr>
              <a:t>Mock Congressional Hearing</a:t>
            </a:r>
            <a:endParaRPr dirty="0">
              <a:latin typeface="Calibri" panose="020F0502020204030204" pitchFamily="34" charset="0"/>
              <a:cs typeface="Calibri" panose="020F0502020204030204" pitchFamily="34" charset="0"/>
            </a:endParaRPr>
          </a:p>
        </p:txBody>
      </p:sp>
      <p:sp>
        <p:nvSpPr>
          <p:cNvPr id="722" name="Google Shape;722;p109"/>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10"/>
          <p:cNvSpPr txBox="1"/>
          <p:nvPr/>
        </p:nvSpPr>
        <p:spPr>
          <a:xfrm>
            <a:off x="341825" y="1175075"/>
            <a:ext cx="8631600" cy="3077735"/>
          </a:xfrm>
          <a:prstGeom prst="rect">
            <a:avLst/>
          </a:prstGeom>
          <a:noFill/>
          <a:ln>
            <a:noFill/>
          </a:ln>
        </p:spPr>
        <p:txBody>
          <a:bodyPr spcFirstLastPara="1" wrap="square" lIns="91425" tIns="91425" rIns="91425" bIns="91425" anchor="t" anchorCtr="0">
            <a:spAutoFit/>
          </a:bodyPr>
          <a:lstStyle/>
          <a:p>
            <a:pPr marL="342900" lvl="0" indent="-228600" algn="l" rtl="0">
              <a:spcBef>
                <a:spcPts val="360"/>
              </a:spcBef>
              <a:spcAft>
                <a:spcPts val="0"/>
              </a:spcAft>
              <a:buNone/>
            </a:pPr>
            <a:r>
              <a:rPr lang="en-US" sz="2400" b="1" u="sng" dirty="0">
                <a:solidFill>
                  <a:schemeClr val="dk1"/>
                </a:solidFill>
                <a:latin typeface="Gill Sans"/>
                <a:ea typeface="Gill Sans"/>
                <a:cs typeface="Gill Sans"/>
                <a:sym typeface="Gill Sans"/>
              </a:rPr>
              <a:t>Price Ceilings - Rent Control</a:t>
            </a: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-Maximum prices allowed to be charged in housing rental markets.</a:t>
            </a:r>
          </a:p>
          <a:p>
            <a:pPr marL="342900" lvl="0" indent="-228600" algn="l" rtl="0">
              <a:spcBef>
                <a:spcPts val="360"/>
              </a:spcBef>
              <a:spcAft>
                <a:spcPts val="0"/>
              </a:spcAft>
              <a:buNone/>
            </a:pP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r>
              <a:rPr lang="en-US" sz="2400" dirty="0">
                <a:solidFill>
                  <a:schemeClr val="dk1"/>
                </a:solidFill>
                <a:latin typeface="Gill Sans"/>
                <a:ea typeface="Gill Sans"/>
                <a:cs typeface="Gill Sans"/>
                <a:sym typeface="Gill Sans"/>
              </a:rPr>
              <a:t>-Designed to help the </a:t>
            </a:r>
            <a:r>
              <a:rPr lang="en-US" sz="2400" dirty="0">
                <a:solidFill>
                  <a:schemeClr val="accent3"/>
                </a:solidFill>
                <a:latin typeface="Gill Sans"/>
                <a:ea typeface="Gill Sans"/>
                <a:cs typeface="Gill Sans"/>
                <a:sym typeface="Gill Sans"/>
              </a:rPr>
              <a:t>working class </a:t>
            </a:r>
            <a:r>
              <a:rPr lang="en-US" sz="2400" dirty="0">
                <a:solidFill>
                  <a:schemeClr val="dk1"/>
                </a:solidFill>
                <a:latin typeface="Gill Sans"/>
                <a:ea typeface="Gill Sans"/>
                <a:cs typeface="Gill Sans"/>
                <a:sym typeface="Gill Sans"/>
              </a:rPr>
              <a:t>afford housing in urban locations.</a:t>
            </a:r>
            <a:endParaRPr sz="2400" dirty="0">
              <a:solidFill>
                <a:schemeClr val="dk1"/>
              </a:solidFill>
              <a:latin typeface="Gill Sans"/>
              <a:ea typeface="Gill Sans"/>
              <a:cs typeface="Gill Sans"/>
              <a:sym typeface="Gill Sans"/>
            </a:endParaRPr>
          </a:p>
          <a:p>
            <a:pPr marL="342900" lvl="0" indent="-228600" algn="l" rtl="0">
              <a:spcBef>
                <a:spcPts val="360"/>
              </a:spcBef>
              <a:spcAft>
                <a:spcPts val="0"/>
              </a:spcAft>
              <a:buNone/>
            </a:pPr>
            <a:endParaRPr sz="2400" b="1" u="sng" dirty="0">
              <a:solidFill>
                <a:schemeClr val="dk1"/>
              </a:solidFill>
              <a:latin typeface="Gill Sans"/>
              <a:ea typeface="Gill Sans"/>
              <a:cs typeface="Gill Sans"/>
              <a:sym typeface="Gill Sans"/>
            </a:endParaRPr>
          </a:p>
        </p:txBody>
      </p:sp>
      <p:pic>
        <p:nvPicPr>
          <p:cNvPr id="729" name="Google Shape;729;p110"/>
          <p:cNvPicPr preferRelativeResize="0"/>
          <p:nvPr/>
        </p:nvPicPr>
        <p:blipFill>
          <a:blip r:embed="rId3">
            <a:alphaModFix/>
          </a:blip>
          <a:stretch>
            <a:fillRect/>
          </a:stretch>
        </p:blipFill>
        <p:spPr>
          <a:xfrm>
            <a:off x="3605205" y="3429000"/>
            <a:ext cx="4552800" cy="307882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111" descr="http://si.wsj.net/public/resources/images/NY-BU255_NYBROO_G_20120724184204.jpg"/>
          <p:cNvPicPr preferRelativeResize="0"/>
          <p:nvPr/>
        </p:nvPicPr>
        <p:blipFill rotWithShape="1">
          <a:blip r:embed="rId3">
            <a:alphaModFix/>
          </a:blip>
          <a:srcRect/>
          <a:stretch/>
        </p:blipFill>
        <p:spPr>
          <a:xfrm>
            <a:off x="267300" y="118525"/>
            <a:ext cx="8679600" cy="6631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112"/>
          <p:cNvPicPr preferRelativeResize="0"/>
          <p:nvPr/>
        </p:nvPicPr>
        <p:blipFill>
          <a:blip r:embed="rId3">
            <a:alphaModFix/>
          </a:blip>
          <a:stretch>
            <a:fillRect/>
          </a:stretch>
        </p:blipFill>
        <p:spPr>
          <a:xfrm>
            <a:off x="1196225" y="977300"/>
            <a:ext cx="6206124" cy="5707325"/>
          </a:xfrm>
          <a:prstGeom prst="rect">
            <a:avLst/>
          </a:prstGeom>
          <a:noFill/>
          <a:ln>
            <a:noFill/>
          </a:ln>
        </p:spPr>
      </p:pic>
      <p:sp>
        <p:nvSpPr>
          <p:cNvPr id="742" name="Google Shape;742;p112"/>
          <p:cNvSpPr txBox="1"/>
          <p:nvPr/>
        </p:nvSpPr>
        <p:spPr>
          <a:xfrm>
            <a:off x="2371875" y="492775"/>
            <a:ext cx="43155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Rent Control</a:t>
            </a:r>
            <a:endParaRPr sz="3500">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113"/>
          <p:cNvPicPr preferRelativeResize="0"/>
          <p:nvPr/>
        </p:nvPicPr>
        <p:blipFill>
          <a:blip r:embed="rId3">
            <a:alphaModFix/>
          </a:blip>
          <a:stretch>
            <a:fillRect/>
          </a:stretch>
        </p:blipFill>
        <p:spPr>
          <a:xfrm>
            <a:off x="1043800" y="1176475"/>
            <a:ext cx="7056400" cy="5251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2CAA0F-D3B4-4AFB-A9E7-9A00CA241979}">
  <ds:schemaRefs>
    <ds:schemaRef ds:uri="http://schemas.microsoft.com/sharepoint/v3/contenttype/forms"/>
  </ds:schemaRefs>
</ds:datastoreItem>
</file>

<file path=customXml/itemProps2.xml><?xml version="1.0" encoding="utf-8"?>
<ds:datastoreItem xmlns:ds="http://schemas.openxmlformats.org/officeDocument/2006/customXml" ds:itemID="{E2E45673-278D-44AC-B91A-F10AD017B5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A0A9CC-FC8F-4176-AAE0-0EE4E1ED5D5B}">
  <ds:schemaRefs>
    <ds:schemaRef ds:uri="http://purl.org/dc/terms/"/>
    <ds:schemaRef ds:uri="bfa4db11-c700-41fb-b639-f7e6b4e680b5"/>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9cd82c5b-74c9-4827-94f1-5bf219ae6b2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110</TotalTime>
  <Words>4587</Words>
  <Application>Microsoft Office PowerPoint</Application>
  <PresentationFormat>On-screen Show (4:3)</PresentationFormat>
  <Paragraphs>652</Paragraphs>
  <Slides>129</Slides>
  <Notes>127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129</vt:i4>
      </vt:variant>
    </vt:vector>
  </HeadingPairs>
  <TitlesOfParts>
    <vt:vector size="136" baseType="lpstr">
      <vt:lpstr>Arial</vt:lpstr>
      <vt:lpstr>Arial </vt:lpstr>
      <vt:lpstr>Calibri</vt:lpstr>
      <vt:lpstr>Courier New</vt:lpstr>
      <vt:lpstr>Gill Sans</vt:lpstr>
      <vt:lpstr>Times New Roman</vt:lpstr>
      <vt:lpstr>Office Theme</vt:lpstr>
      <vt:lpstr>  Economics Bootcamp 2021:  Key Concepts in Microeconomics   Presented by  Theodore Opderbeck  February 16, 2021 opderbeckt@waldwickschools.org</vt:lpstr>
      <vt:lpstr>EconEdLink Membership</vt:lpstr>
      <vt:lpstr>Professional Development Certificate</vt:lpstr>
      <vt:lpstr>Agenda</vt:lpstr>
      <vt:lpstr>Objectives</vt:lpstr>
      <vt:lpstr>National Standards</vt:lpstr>
      <vt:lpstr>State Standards</vt:lpstr>
      <vt:lpstr>State Standards</vt:lpstr>
      <vt:lpstr>Question of the Day</vt:lpstr>
      <vt:lpstr>PowerPoint Presentation</vt:lpstr>
      <vt:lpstr>PowerPoint Presentation</vt:lpstr>
      <vt:lpstr>Supply and Demand</vt:lpstr>
      <vt:lpstr>Market Economy</vt:lpstr>
      <vt:lpstr>PowerPoint Presentation</vt:lpstr>
      <vt:lpstr>PowerPoint Presentation</vt:lpstr>
      <vt:lpstr>PowerPoint Presentation</vt:lpstr>
      <vt:lpstr>PowerPoint Presentation</vt:lpstr>
      <vt:lpstr>PowerPoint Presentation</vt:lpstr>
      <vt:lpstr>PowerPoint Presentation</vt:lpstr>
      <vt:lpstr>Supply/Demand </vt:lpstr>
      <vt:lpstr>Supply/Demand </vt:lpstr>
      <vt:lpstr>Supply/Demand</vt:lpstr>
      <vt:lpstr>Supply/Demand</vt:lpstr>
      <vt:lpstr>Supply/Demand</vt:lpstr>
      <vt:lpstr>Supply/Demand</vt:lpstr>
      <vt:lpstr>Supply/Demand</vt:lpstr>
      <vt:lpstr>Supply/Demand</vt:lpstr>
      <vt:lpstr>Supply/Demand</vt:lpstr>
      <vt:lpstr>PowerPoint Presentation</vt:lpstr>
      <vt:lpstr>Supply/Demand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Background Information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Mock Congressional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Assessment Questions</vt:lpstr>
      <vt:lpstr>References</vt:lpstr>
      <vt:lpstr>CEE Affiliates</vt:lpstr>
      <vt:lpstr>Thank You to Our Sponsors!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Key Concepts in Microeconomics Econ Boot Camp 2021  Presented by  Theodore Opderbeck  February 16, 2021 opderbeckt@waldwickschools.org</dc:title>
  <cp:lastModifiedBy>Jarvon Carson</cp:lastModifiedBy>
  <cp:revision>2</cp:revision>
  <dcterms:modified xsi:type="dcterms:W3CDTF">2021-02-15T16:31:03Z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