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RYnpEGsmt7ASaPOD6sEsX3Lez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934D0-3B70-46D6-9C5C-1BF2C6D3662E}" v="11" dt="2021-02-15T18:38:06.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08" autoAdjust="0"/>
  </p:normalViewPr>
  <p:slideViewPr>
    <p:cSldViewPr snapToGrid="0">
      <p:cViewPr varScale="1">
        <p:scale>
          <a:sx n="62" d="100"/>
          <a:sy n="62" d="100"/>
        </p:scale>
        <p:origin x="2050"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1" name="Google Shape;5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d35fcb627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d35fcb627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457200" lvl="0" indent="-317500" algn="l" rtl="0">
              <a:spcBef>
                <a:spcPts val="360"/>
              </a:spcBef>
              <a:spcAft>
                <a:spcPts val="0"/>
              </a:spcAft>
              <a:buSzPts val="1400"/>
              <a:buFont typeface="Times New Roman"/>
              <a:buChar char="●"/>
            </a:pPr>
            <a:r>
              <a:rPr lang="en-US" dirty="0">
                <a:highlight>
                  <a:srgbClr val="FFFFFF"/>
                </a:highlight>
                <a:latin typeface="Times New Roman"/>
                <a:ea typeface="Times New Roman"/>
                <a:cs typeface="Times New Roman"/>
                <a:sym typeface="Times New Roman"/>
              </a:rPr>
              <a:t>From its inception, Black English has been the product of oppressive practices enacted by a ruling class interested in othering, dividing, and subjugating a targeted population. </a:t>
            </a:r>
            <a:endParaRPr dirty="0">
              <a:highlight>
                <a:srgbClr val="FFFFFF"/>
              </a:highlight>
              <a:latin typeface="Times New Roman"/>
              <a:ea typeface="Times New Roman"/>
              <a:cs typeface="Times New Roman"/>
              <a:sym typeface="Times New Roman"/>
            </a:endParaRPr>
          </a:p>
          <a:p>
            <a:pPr marL="0" lvl="0" indent="0" algn="l" rtl="0">
              <a:spcBef>
                <a:spcPts val="360"/>
              </a:spcBef>
              <a:spcAft>
                <a:spcPts val="0"/>
              </a:spcAft>
              <a:buNone/>
            </a:pPr>
            <a:endParaRPr dirty="0">
              <a:highlight>
                <a:srgbClr val="FFFFFF"/>
              </a:highlight>
              <a:latin typeface="Times New Roman"/>
              <a:ea typeface="Times New Roman"/>
              <a:cs typeface="Times New Roman"/>
              <a:sym typeface="Times New Roman"/>
            </a:endParaRPr>
          </a:p>
          <a:p>
            <a:pPr marL="457200" lvl="0" indent="-317500" algn="l" rtl="0">
              <a:spcBef>
                <a:spcPts val="360"/>
              </a:spcBef>
              <a:spcAft>
                <a:spcPts val="0"/>
              </a:spcAft>
              <a:buSzPts val="1400"/>
              <a:buFont typeface="Times New Roman"/>
              <a:buChar char="●"/>
            </a:pPr>
            <a:r>
              <a:rPr lang="en-US" dirty="0">
                <a:highlight>
                  <a:srgbClr val="FFFFFF"/>
                </a:highlight>
                <a:latin typeface="Times New Roman"/>
                <a:ea typeface="Times New Roman"/>
                <a:cs typeface="Times New Roman"/>
                <a:sym typeface="Times New Roman"/>
              </a:rPr>
              <a:t>This language, born out of bondage, is oftentimes more complex grammatically and functionally than any other form of American English (Alim &amp; Smitherman, 2012.) However, due to its circumstance and its societal position within the hierarchy of power, it is viewed as anything but complex and functional (Alim &amp; Smitherman, 2012).</a:t>
            </a:r>
            <a:endParaRPr dirty="0">
              <a:highlight>
                <a:srgbClr val="FFFFFF"/>
              </a:highlight>
              <a:latin typeface="Times New Roman"/>
              <a:ea typeface="Times New Roman"/>
              <a:cs typeface="Times New Roman"/>
              <a:sym typeface="Times New Roman"/>
            </a:endParaRPr>
          </a:p>
        </p:txBody>
      </p:sp>
      <p:sp>
        <p:nvSpPr>
          <p:cNvPr id="113" name="Google Shape;113;gbd35fcb627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bd35fcb62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bd35fcb62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457200" lvl="0" indent="-317500" algn="l" rtl="0">
              <a:spcBef>
                <a:spcPts val="360"/>
              </a:spcBef>
              <a:spcAft>
                <a:spcPts val="0"/>
              </a:spcAft>
              <a:buSzPts val="1400"/>
              <a:buFont typeface="Times New Roman"/>
              <a:buChar char="●"/>
            </a:pPr>
            <a:r>
              <a:rPr lang="en-US">
                <a:highlight>
                  <a:srgbClr val="FFFFFF"/>
                </a:highlight>
                <a:latin typeface="Times New Roman"/>
                <a:ea typeface="Times New Roman"/>
                <a:cs typeface="Times New Roman"/>
                <a:sym typeface="Times New Roman"/>
              </a:rPr>
              <a:t>Enslaved peoples, stripped of their native tongue by the threat of the “lash”, were not given reading materials, other than the Bible. Laws were enacted and enforced forbidding them to learn to read or write anything beyond the “Good Book”. They were to shed their native tongues and were forced to develop their own version of a foreign language (Rickford &amp; Rickford, 2000). Under these circumstances, a variety of English had to be developed by Black people to articulate their communal experience.</a:t>
            </a:r>
            <a:endParaRPr>
              <a:highlight>
                <a:srgbClr val="FFFFFF"/>
              </a:highlight>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a:highlight>
                <a:srgbClr val="FFFFFF"/>
              </a:highlight>
              <a:latin typeface="Times New Roman"/>
              <a:ea typeface="Times New Roman"/>
              <a:cs typeface="Times New Roman"/>
              <a:sym typeface="Times New Roman"/>
            </a:endParaRPr>
          </a:p>
          <a:p>
            <a:pPr marL="457200" lvl="0" indent="-317500" algn="l" rtl="0">
              <a:lnSpc>
                <a:spcPct val="100000"/>
              </a:lnSpc>
              <a:spcBef>
                <a:spcPts val="0"/>
              </a:spcBef>
              <a:spcAft>
                <a:spcPts val="0"/>
              </a:spcAft>
              <a:buSzPts val="1400"/>
              <a:buFont typeface="Times New Roman"/>
              <a:buChar char="●"/>
            </a:pPr>
            <a:r>
              <a:rPr lang="en-US">
                <a:highlight>
                  <a:srgbClr val="FFFFFF"/>
                </a:highlight>
                <a:latin typeface="Times New Roman"/>
                <a:ea typeface="Times New Roman"/>
                <a:cs typeface="Times New Roman"/>
                <a:sym typeface="Times New Roman"/>
              </a:rPr>
              <a:t>... is a symbol of a culture and a life-style that have had to continue to have a profound impact on American popular life; it retains the association of warmth and closeness for the many blacks who first learned it from their mothers and fathers and other family members; it expresses camaraderie and solidarity among friends; it establishes rapport among blacks; and it serves as a creative and expressive instrument in the present and as a vibrant link with this nation’s past.  (p. 10</a:t>
            </a:r>
            <a:r>
              <a:rPr lang="en-US" i="1">
                <a:highlight>
                  <a:srgbClr val="FFFFFF"/>
                </a:highlight>
                <a:latin typeface="Times New Roman"/>
                <a:ea typeface="Times New Roman"/>
                <a:cs typeface="Times New Roman"/>
                <a:sym typeface="Times New Roman"/>
              </a:rPr>
              <a:t>)</a:t>
            </a:r>
            <a:endParaRPr i="1">
              <a:highlight>
                <a:srgbClr val="FFFFFF"/>
              </a:highlight>
              <a:latin typeface="Times New Roman"/>
              <a:ea typeface="Times New Roman"/>
              <a:cs typeface="Times New Roman"/>
              <a:sym typeface="Times New Roman"/>
            </a:endParaRPr>
          </a:p>
          <a:p>
            <a:pPr marL="0" lvl="0" indent="0" algn="l" rtl="0">
              <a:spcBef>
                <a:spcPts val="360"/>
              </a:spcBef>
              <a:spcAft>
                <a:spcPts val="0"/>
              </a:spcAft>
              <a:buNone/>
            </a:pPr>
            <a:endParaRPr>
              <a:highlight>
                <a:srgbClr val="FFFFFF"/>
              </a:highlight>
              <a:latin typeface="Times New Roman"/>
              <a:ea typeface="Times New Roman"/>
              <a:cs typeface="Times New Roman"/>
              <a:sym typeface="Times New Roman"/>
            </a:endParaRPr>
          </a:p>
        </p:txBody>
      </p:sp>
      <p:sp>
        <p:nvSpPr>
          <p:cNvPr id="122" name="Google Shape;122;gbd35fcb627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bd35fcb627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bd35fcb627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highlight>
                  <a:srgbClr val="FFFFFF"/>
                </a:highlight>
                <a:latin typeface="Times New Roman"/>
                <a:ea typeface="Times New Roman"/>
                <a:cs typeface="Times New Roman"/>
                <a:sym typeface="Times New Roman"/>
              </a:rPr>
              <a:t>This distortion </a:t>
            </a:r>
            <a:r>
              <a:rPr lang="en-US" dirty="0" err="1">
                <a:highlight>
                  <a:srgbClr val="FFFFFF"/>
                </a:highlight>
                <a:latin typeface="Times New Roman"/>
                <a:ea typeface="Times New Roman"/>
                <a:cs typeface="Times New Roman"/>
                <a:sym typeface="Times New Roman"/>
              </a:rPr>
              <a:t>Bloomquist</a:t>
            </a:r>
            <a:r>
              <a:rPr lang="en-US" dirty="0">
                <a:highlight>
                  <a:srgbClr val="FFFFFF"/>
                </a:highlight>
                <a:latin typeface="Times New Roman"/>
                <a:ea typeface="Times New Roman"/>
                <a:cs typeface="Times New Roman"/>
                <a:sym typeface="Times New Roman"/>
              </a:rPr>
              <a:t> speaks of does not rest in the realm of entertainment and popular culture; Black student’s use of Black language often suffers the collateral damage of this linguistic legacy, as they navigate educational and cultural spaces.</a:t>
            </a:r>
            <a:endParaRPr dirty="0"/>
          </a:p>
        </p:txBody>
      </p:sp>
      <p:sp>
        <p:nvSpPr>
          <p:cNvPr id="130" name="Google Shape;130;gbd35fcb627_0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bd35fcb627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bd35fcb627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457200" lvl="0" indent="-317500" algn="l" rtl="0">
              <a:spcBef>
                <a:spcPts val="360"/>
              </a:spcBef>
              <a:spcAft>
                <a:spcPts val="0"/>
              </a:spcAft>
              <a:buSzPts val="1400"/>
              <a:buFont typeface="Times New Roman"/>
              <a:buChar char="●"/>
            </a:pPr>
            <a:r>
              <a:rPr lang="en-US" dirty="0">
                <a:highlight>
                  <a:srgbClr val="FFFFFF"/>
                </a:highlight>
                <a:latin typeface="Times New Roman"/>
                <a:ea typeface="Times New Roman"/>
                <a:cs typeface="Times New Roman"/>
                <a:sym typeface="Times New Roman"/>
              </a:rPr>
              <a:t>  </a:t>
            </a:r>
            <a:r>
              <a:rPr lang="en-US" dirty="0" err="1">
                <a:highlight>
                  <a:srgbClr val="FFFFFF"/>
                </a:highlight>
                <a:latin typeface="Times New Roman"/>
                <a:ea typeface="Times New Roman"/>
                <a:cs typeface="Times New Roman"/>
                <a:sym typeface="Times New Roman"/>
              </a:rPr>
              <a:t>Raciolinguistics</a:t>
            </a:r>
            <a:r>
              <a:rPr lang="en-US" dirty="0">
                <a:highlight>
                  <a:srgbClr val="FFFFFF"/>
                </a:highlight>
                <a:latin typeface="Times New Roman"/>
                <a:ea typeface="Times New Roman"/>
                <a:cs typeface="Times New Roman"/>
                <a:sym typeface="Times New Roman"/>
              </a:rPr>
              <a:t>, scholarship seeking to demonstrate the </a:t>
            </a:r>
            <a:r>
              <a:rPr lang="en-US" dirty="0" err="1">
                <a:highlight>
                  <a:srgbClr val="FFFFFF"/>
                </a:highlight>
                <a:latin typeface="Times New Roman"/>
                <a:ea typeface="Times New Roman"/>
                <a:cs typeface="Times New Roman"/>
                <a:sym typeface="Times New Roman"/>
              </a:rPr>
              <a:t>languaging</a:t>
            </a:r>
            <a:r>
              <a:rPr lang="en-US" dirty="0">
                <a:highlight>
                  <a:srgbClr val="FFFFFF"/>
                </a:highlight>
                <a:latin typeface="Times New Roman"/>
                <a:ea typeface="Times New Roman"/>
                <a:cs typeface="Times New Roman"/>
                <a:sym typeface="Times New Roman"/>
              </a:rPr>
              <a:t> of race, i.e. “using race theory to better understand the social and political process of sociolinguistic variation” (Alim, 2016, p. 12). It is scholarship that is interested in the way in which language plays a crucial role in the development of race and ethnicity (Alim &amp; Smitherman, 2012).</a:t>
            </a:r>
            <a:endParaRPr dirty="0">
              <a:highlight>
                <a:srgbClr val="FFFFFF"/>
              </a:highlight>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US" dirty="0">
                <a:highlight>
                  <a:srgbClr val="FFFFFF"/>
                </a:highlight>
                <a:latin typeface="Times New Roman"/>
                <a:ea typeface="Times New Roman"/>
                <a:cs typeface="Times New Roman"/>
                <a:sym typeface="Times New Roman"/>
              </a:rPr>
              <a:t>Flores and Rosa (2015) discuss “</a:t>
            </a:r>
            <a:r>
              <a:rPr lang="en-US" dirty="0" err="1">
                <a:highlight>
                  <a:srgbClr val="FFFFFF"/>
                </a:highlight>
                <a:latin typeface="Times New Roman"/>
                <a:ea typeface="Times New Roman"/>
                <a:cs typeface="Times New Roman"/>
                <a:sym typeface="Times New Roman"/>
              </a:rPr>
              <a:t>raciolinguistic</a:t>
            </a:r>
            <a:r>
              <a:rPr lang="en-US" dirty="0">
                <a:highlight>
                  <a:srgbClr val="FFFFFF"/>
                </a:highlight>
                <a:latin typeface="Times New Roman"/>
                <a:ea typeface="Times New Roman"/>
                <a:cs typeface="Times New Roman"/>
                <a:sym typeface="Times New Roman"/>
              </a:rPr>
              <a:t> ideologies,” specifically they indicate that, “...the ideological construction and value of standardized language practices are anchored in what we term </a:t>
            </a:r>
            <a:r>
              <a:rPr lang="en-US" i="1" dirty="0" err="1">
                <a:highlight>
                  <a:srgbClr val="FFFFFF"/>
                </a:highlight>
                <a:latin typeface="Times New Roman"/>
                <a:ea typeface="Times New Roman"/>
                <a:cs typeface="Times New Roman"/>
                <a:sym typeface="Times New Roman"/>
              </a:rPr>
              <a:t>raciolinguistic</a:t>
            </a:r>
            <a:r>
              <a:rPr lang="en-US" i="1" dirty="0">
                <a:highlight>
                  <a:srgbClr val="FFFFFF"/>
                </a:highlight>
                <a:latin typeface="Times New Roman"/>
                <a:ea typeface="Times New Roman"/>
                <a:cs typeface="Times New Roman"/>
                <a:sym typeface="Times New Roman"/>
              </a:rPr>
              <a:t> ideologies</a:t>
            </a:r>
            <a:r>
              <a:rPr lang="en-US" dirty="0">
                <a:highlight>
                  <a:srgbClr val="FFFFFF"/>
                </a:highlight>
                <a:latin typeface="Times New Roman"/>
                <a:ea typeface="Times New Roman"/>
                <a:cs typeface="Times New Roman"/>
                <a:sym typeface="Times New Roman"/>
              </a:rPr>
              <a:t> that conflate certain racialized bodies with linguistic deficiency unrelated to any objective linguistic practice” (p. 150)</a:t>
            </a:r>
            <a:endParaRPr dirty="0">
              <a:highlight>
                <a:srgbClr val="FFFFFF"/>
              </a:highlight>
              <a:latin typeface="Times New Roman"/>
              <a:ea typeface="Times New Roman"/>
              <a:cs typeface="Times New Roman"/>
              <a:sym typeface="Times New Roman"/>
            </a:endParaRPr>
          </a:p>
        </p:txBody>
      </p:sp>
      <p:sp>
        <p:nvSpPr>
          <p:cNvPr id="142" name="Google Shape;142;gbd35fcb627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d35fcb627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bd35fcb627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dirty="0">
                <a:highlight>
                  <a:srgbClr val="FFFFFF"/>
                </a:highlight>
                <a:latin typeface="Times New Roman"/>
                <a:ea typeface="Times New Roman"/>
                <a:cs typeface="Times New Roman"/>
                <a:sym typeface="Times New Roman"/>
              </a:rPr>
              <a:t>The nation, or at least those with a platform to share their thoughts, believed that OUSD had made a decision to teach Black students using slang and federal dollars. Though the decision made by the Task Force was one made with the intent of leveraging students home language the same way bilingual instruction is created and developed for a student who may speak Spanish, outsiders “heard” that OUSD wants to teach Black students ghetto talk (Rickford &amp; Rickford, 2000).</a:t>
            </a:r>
            <a:endParaRPr dirty="0">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dirty="0">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dirty="0">
              <a:highlight>
                <a:srgbClr val="FFFFFF"/>
              </a:highlight>
              <a:latin typeface="Times New Roman"/>
              <a:ea typeface="Times New Roman"/>
              <a:cs typeface="Times New Roman"/>
              <a:sym typeface="Times New Roman"/>
            </a:endParaRPr>
          </a:p>
          <a:p>
            <a:pPr marL="0" lvl="0" indent="0" algn="l" rtl="0">
              <a:spcBef>
                <a:spcPts val="360"/>
              </a:spcBef>
              <a:spcAft>
                <a:spcPts val="0"/>
              </a:spcAft>
              <a:buNone/>
            </a:pPr>
            <a:endParaRPr dirty="0"/>
          </a:p>
        </p:txBody>
      </p:sp>
      <p:sp>
        <p:nvSpPr>
          <p:cNvPr id="150" name="Google Shape;150;gbd35fcb627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d35fcb627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d35fcb627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sz="1400" dirty="0"/>
              <a:t>Denver public school is one example of how home language usage can become mandated. Years ago, DPS add a consent decree that created a legal standing that Spanish speaking students must have the opportunity to speak, be taught in and learn their home language. Because of this consent decree, money is allocated by the state and ultimately the district, along with training and instructors to ensure that Spanish speaking students receive this level of language support. </a:t>
            </a:r>
            <a:endParaRPr dirty="0"/>
          </a:p>
        </p:txBody>
      </p:sp>
      <p:sp>
        <p:nvSpPr>
          <p:cNvPr id="158" name="Google Shape;158;gbd35fcb627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d35fcb627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d35fcb627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67" name="Google Shape;167;gbd35fcb627_0_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4" name="Google Shape;17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8" name="Google Shape;1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57" name="Google Shape;5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64" name="Google Shape;6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d35fcb62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d35fcb62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1" name="Google Shape;71;gbd35fcb62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d35fcb627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d35fcb627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8" name="Google Shape;78;gbd35fcb627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5" name="Google Shape;8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2" name="Google Shape;9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9" name="Google Shape;9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d35fcb627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d35fcb627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06" name="Google Shape;106;gbd35fcb627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22"/>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2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732764230"/>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2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2"/>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slate.com/articles/life/the_history_of_american_slavery/2015/06/animated_interactive_of_the_history_of_the_atlantic_slave_trade.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cseYyv72FB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orestandards.org/ELA-Literacy/RH/11-12/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corestandards.org/ELA-Literacy/RH/11-12/9/" TargetMode="External"/><Relationship Id="rId4" Type="http://schemas.openxmlformats.org/officeDocument/2006/relationships/hyperlink" Target="http://www.corestandards.org/ELA-Literacy/RH/11-12/7/"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txBox="1">
            <a:spLocks noGrp="1"/>
          </p:cNvSpPr>
          <p:nvPr>
            <p:ph type="ctrTitle"/>
          </p:nvPr>
        </p:nvSpPr>
        <p:spPr>
          <a:xfrm>
            <a:off x="685800" y="1088994"/>
            <a:ext cx="7772400" cy="3458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dirty="0"/>
            </a:br>
            <a:br>
              <a:rPr lang="en-US" sz="6000" dirty="0"/>
            </a:br>
            <a:r>
              <a:rPr lang="en-US" sz="6000" dirty="0"/>
              <a:t>The Price of Excluding the Black Vernacular in Schools</a:t>
            </a:r>
            <a:br>
              <a:rPr lang="en-US" sz="4400" dirty="0"/>
            </a:br>
            <a:r>
              <a:rPr lang="en-US" sz="2755" i="1" dirty="0">
                <a:solidFill>
                  <a:schemeClr val="dk1"/>
                </a:solidFill>
              </a:rPr>
              <a:t>William Anderson</a:t>
            </a:r>
            <a:br>
              <a:rPr lang="en-US" sz="2155" dirty="0"/>
            </a:br>
            <a:r>
              <a:rPr lang="en-US" sz="2755" dirty="0">
                <a:solidFill>
                  <a:schemeClr val="dk1"/>
                </a:solidFill>
              </a:rPr>
              <a:t>2/16/2021</a:t>
            </a:r>
            <a:br>
              <a:rPr lang="en-US" sz="2155" dirty="0">
                <a:solidFill>
                  <a:schemeClr val="dk1"/>
                </a:solidFill>
                <a:latin typeface="Calibri"/>
                <a:ea typeface="Calibri"/>
                <a:cs typeface="Calibri"/>
                <a:sym typeface="Calibri"/>
              </a:rPr>
            </a:br>
            <a:r>
              <a:rPr lang="en-US" sz="2755" dirty="0">
                <a:solidFill>
                  <a:schemeClr val="dk1"/>
                </a:solidFill>
              </a:rPr>
              <a:t>Love1stedcon@gmail.com</a:t>
            </a:r>
            <a:endParaRPr sz="2755"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bd35fcb627_0_45"/>
          <p:cNvSpPr txBox="1">
            <a:spLocks noGrp="1"/>
          </p:cNvSpPr>
          <p:nvPr>
            <p:ph type="title"/>
          </p:nvPr>
        </p:nvSpPr>
        <p:spPr>
          <a:xfrm>
            <a:off x="457200" y="639950"/>
            <a:ext cx="8229600" cy="741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100" dirty="0"/>
              <a:t>History/</a:t>
            </a:r>
            <a:r>
              <a:rPr lang="en-US" sz="5100" dirty="0">
                <a:solidFill>
                  <a:schemeClr val="accent3"/>
                </a:solidFill>
              </a:rPr>
              <a:t>The How</a:t>
            </a:r>
            <a:endParaRPr sz="5100" dirty="0">
              <a:solidFill>
                <a:schemeClr val="accent3"/>
              </a:solidFill>
            </a:endParaRPr>
          </a:p>
        </p:txBody>
      </p:sp>
      <p:pic>
        <p:nvPicPr>
          <p:cNvPr id="116" name="Google Shape;116;gbd35fcb627_0_45"/>
          <p:cNvPicPr preferRelativeResize="0"/>
          <p:nvPr/>
        </p:nvPicPr>
        <p:blipFill>
          <a:blip r:embed="rId3">
            <a:alphaModFix/>
          </a:blip>
          <a:stretch>
            <a:fillRect/>
          </a:stretch>
        </p:blipFill>
        <p:spPr>
          <a:xfrm>
            <a:off x="289200" y="1803800"/>
            <a:ext cx="3184675" cy="3672650"/>
          </a:xfrm>
          <a:prstGeom prst="rect">
            <a:avLst/>
          </a:prstGeom>
          <a:noFill/>
          <a:ln>
            <a:noFill/>
          </a:ln>
        </p:spPr>
      </p:pic>
      <p:pic>
        <p:nvPicPr>
          <p:cNvPr id="117" name="Google Shape;117;gbd35fcb627_0_45">
            <a:hlinkClick r:id="rId4"/>
          </p:cNvPr>
          <p:cNvPicPr preferRelativeResize="0"/>
          <p:nvPr/>
        </p:nvPicPr>
        <p:blipFill>
          <a:blip r:embed="rId5">
            <a:alphaModFix/>
          </a:blip>
          <a:stretch>
            <a:fillRect/>
          </a:stretch>
        </p:blipFill>
        <p:spPr>
          <a:xfrm>
            <a:off x="4005075" y="1862200"/>
            <a:ext cx="4986524" cy="3555850"/>
          </a:xfrm>
          <a:prstGeom prst="rect">
            <a:avLst/>
          </a:prstGeom>
          <a:noFill/>
          <a:ln>
            <a:noFill/>
          </a:ln>
        </p:spPr>
      </p:pic>
      <p:sp>
        <p:nvSpPr>
          <p:cNvPr id="118" name="Google Shape;118;gbd35fcb627_0_45"/>
          <p:cNvSpPr txBox="1"/>
          <p:nvPr/>
        </p:nvSpPr>
        <p:spPr>
          <a:xfrm>
            <a:off x="289200" y="5418050"/>
            <a:ext cx="87024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dirty="0">
                <a:solidFill>
                  <a:schemeClr val="dk1"/>
                </a:solidFill>
                <a:highlight>
                  <a:srgbClr val="FFFFFF"/>
                </a:highlight>
                <a:latin typeface="Times New Roman"/>
                <a:ea typeface="Times New Roman"/>
                <a:cs typeface="Times New Roman"/>
                <a:sym typeface="Times New Roman"/>
              </a:rPr>
              <a:t>Alim and Smitherman describe the development of Black English as “a linguistic system born out of a Creolization process that merged African and European languages and ways of using them. As the linguistic legacy of the African slave trade” (Alim &amp; Smitherman, 2012, p.169).</a:t>
            </a:r>
            <a:endParaRPr sz="1900"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bd35fcb627_0_27"/>
          <p:cNvSpPr txBox="1">
            <a:spLocks noGrp="1"/>
          </p:cNvSpPr>
          <p:nvPr>
            <p:ph type="title"/>
          </p:nvPr>
        </p:nvSpPr>
        <p:spPr>
          <a:xfrm>
            <a:off x="361050" y="770949"/>
            <a:ext cx="8229600" cy="98370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5100" dirty="0"/>
              <a:t>History/</a:t>
            </a:r>
            <a:r>
              <a:rPr lang="en-US" sz="5100" dirty="0">
                <a:solidFill>
                  <a:schemeClr val="accent3"/>
                </a:solidFill>
              </a:rPr>
              <a:t>The How</a:t>
            </a:r>
            <a:endParaRPr dirty="0">
              <a:solidFill>
                <a:schemeClr val="accent3"/>
              </a:solidFill>
            </a:endParaRPr>
          </a:p>
        </p:txBody>
      </p:sp>
      <p:sp>
        <p:nvSpPr>
          <p:cNvPr id="125" name="Google Shape;125;gbd35fcb627_0_27"/>
          <p:cNvSpPr txBox="1">
            <a:spLocks noGrp="1"/>
          </p:cNvSpPr>
          <p:nvPr>
            <p:ph type="body" idx="1"/>
          </p:nvPr>
        </p:nvSpPr>
        <p:spPr>
          <a:xfrm>
            <a:off x="4475850" y="1996850"/>
            <a:ext cx="4367100" cy="44679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SzPts val="2200"/>
              <a:buFont typeface="Times New Roman"/>
              <a:buChar char="•"/>
            </a:pPr>
            <a:r>
              <a:rPr lang="en-US" sz="2200">
                <a:highlight>
                  <a:srgbClr val="FFFFFF"/>
                </a:highlight>
                <a:latin typeface="Times New Roman"/>
                <a:ea typeface="Times New Roman"/>
                <a:cs typeface="Times New Roman"/>
                <a:sym typeface="Times New Roman"/>
              </a:rPr>
              <a:t>Baldwin (1979) indicates that “a language comes into existence by means of brutal necessity, and the rules of the language are dictated by what the language must convey” (p. 1)</a:t>
            </a:r>
            <a:r>
              <a:rPr lang="en-US" sz="2200" i="1">
                <a:highlight>
                  <a:srgbClr val="FFFFFF"/>
                </a:highlight>
                <a:latin typeface="Times New Roman"/>
                <a:ea typeface="Times New Roman"/>
                <a:cs typeface="Times New Roman"/>
                <a:sym typeface="Times New Roman"/>
              </a:rPr>
              <a:t>.</a:t>
            </a:r>
            <a:endParaRPr sz="2200" i="1">
              <a:highlight>
                <a:srgbClr val="FFFFFF"/>
              </a:highlight>
              <a:latin typeface="Times New Roman"/>
              <a:ea typeface="Times New Roman"/>
              <a:cs typeface="Times New Roman"/>
              <a:sym typeface="Times New Roman"/>
            </a:endParaRPr>
          </a:p>
          <a:p>
            <a:pPr marL="0" lvl="0" indent="0" algn="l" rtl="0">
              <a:spcBef>
                <a:spcPts val="1800"/>
              </a:spcBef>
              <a:spcAft>
                <a:spcPts val="0"/>
              </a:spcAft>
              <a:buNone/>
            </a:pPr>
            <a:endParaRPr sz="2200" i="1">
              <a:highlight>
                <a:srgbClr val="FFFFFF"/>
              </a:highlight>
              <a:latin typeface="Times New Roman"/>
              <a:ea typeface="Times New Roman"/>
              <a:cs typeface="Times New Roman"/>
              <a:sym typeface="Times New Roman"/>
            </a:endParaRPr>
          </a:p>
          <a:p>
            <a:pPr marL="457200" lvl="0" indent="-368300" algn="l" rtl="0">
              <a:spcBef>
                <a:spcPts val="1800"/>
              </a:spcBef>
              <a:spcAft>
                <a:spcPts val="0"/>
              </a:spcAft>
              <a:buSzPts val="2200"/>
              <a:buFont typeface="Times New Roman"/>
              <a:buChar char="•"/>
            </a:pPr>
            <a:r>
              <a:rPr lang="en-US" sz="2200">
                <a:highlight>
                  <a:srgbClr val="FFFFFF"/>
                </a:highlight>
                <a:latin typeface="Times New Roman"/>
                <a:ea typeface="Times New Roman"/>
                <a:cs typeface="Times New Roman"/>
                <a:sym typeface="Times New Roman"/>
              </a:rPr>
              <a:t>Rickford &amp; Rickford (2000) refer to Black English as “Spoken Soul”</a:t>
            </a:r>
            <a:endParaRPr sz="2200" i="1">
              <a:highlight>
                <a:srgbClr val="FFFFFF"/>
              </a:highlight>
              <a:latin typeface="Times New Roman"/>
              <a:ea typeface="Times New Roman"/>
              <a:cs typeface="Times New Roman"/>
              <a:sym typeface="Times New Roman"/>
            </a:endParaRPr>
          </a:p>
        </p:txBody>
      </p:sp>
      <p:pic>
        <p:nvPicPr>
          <p:cNvPr id="126" name="Google Shape;126;gbd35fcb627_0_27"/>
          <p:cNvPicPr preferRelativeResize="0"/>
          <p:nvPr/>
        </p:nvPicPr>
        <p:blipFill>
          <a:blip r:embed="rId3">
            <a:alphaModFix/>
          </a:blip>
          <a:stretch>
            <a:fillRect/>
          </a:stretch>
        </p:blipFill>
        <p:spPr>
          <a:xfrm>
            <a:off x="152400" y="1996850"/>
            <a:ext cx="4499099" cy="409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bd35fcb627_0_70"/>
          <p:cNvSpPr txBox="1">
            <a:spLocks noGrp="1"/>
          </p:cNvSpPr>
          <p:nvPr>
            <p:ph type="title"/>
          </p:nvPr>
        </p:nvSpPr>
        <p:spPr>
          <a:xfrm>
            <a:off x="457200" y="1086250"/>
            <a:ext cx="8229600" cy="6918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700" dirty="0"/>
              <a:t>Currently (Relatively)/</a:t>
            </a:r>
            <a:r>
              <a:rPr lang="en-US" sz="4700" dirty="0">
                <a:solidFill>
                  <a:schemeClr val="accent3"/>
                </a:solidFill>
              </a:rPr>
              <a:t>The What</a:t>
            </a:r>
            <a:endParaRPr sz="4700" dirty="0">
              <a:solidFill>
                <a:schemeClr val="accent3"/>
              </a:solidFill>
            </a:endParaRPr>
          </a:p>
        </p:txBody>
      </p:sp>
      <p:pic>
        <p:nvPicPr>
          <p:cNvPr id="133" name="Google Shape;133;gbd35fcb627_0_70"/>
          <p:cNvPicPr preferRelativeResize="0"/>
          <p:nvPr/>
        </p:nvPicPr>
        <p:blipFill>
          <a:blip r:embed="rId3">
            <a:alphaModFix/>
          </a:blip>
          <a:stretch>
            <a:fillRect/>
          </a:stretch>
        </p:blipFill>
        <p:spPr>
          <a:xfrm>
            <a:off x="152400" y="1949975"/>
            <a:ext cx="2433197" cy="1368673"/>
          </a:xfrm>
          <a:prstGeom prst="rect">
            <a:avLst/>
          </a:prstGeom>
          <a:noFill/>
          <a:ln>
            <a:noFill/>
          </a:ln>
        </p:spPr>
      </p:pic>
      <p:pic>
        <p:nvPicPr>
          <p:cNvPr id="134" name="Google Shape;134;gbd35fcb627_0_70"/>
          <p:cNvPicPr preferRelativeResize="0"/>
          <p:nvPr/>
        </p:nvPicPr>
        <p:blipFill>
          <a:blip r:embed="rId4">
            <a:alphaModFix/>
          </a:blip>
          <a:stretch>
            <a:fillRect/>
          </a:stretch>
        </p:blipFill>
        <p:spPr>
          <a:xfrm>
            <a:off x="6784047" y="2046700"/>
            <a:ext cx="1681602" cy="2387876"/>
          </a:xfrm>
          <a:prstGeom prst="rect">
            <a:avLst/>
          </a:prstGeom>
          <a:noFill/>
          <a:ln>
            <a:noFill/>
          </a:ln>
        </p:spPr>
      </p:pic>
      <p:pic>
        <p:nvPicPr>
          <p:cNvPr id="135" name="Google Shape;135;gbd35fcb627_0_70"/>
          <p:cNvPicPr preferRelativeResize="0"/>
          <p:nvPr/>
        </p:nvPicPr>
        <p:blipFill>
          <a:blip r:embed="rId5">
            <a:alphaModFix/>
          </a:blip>
          <a:stretch>
            <a:fillRect/>
          </a:stretch>
        </p:blipFill>
        <p:spPr>
          <a:xfrm>
            <a:off x="527300" y="3799100"/>
            <a:ext cx="2152000" cy="2582650"/>
          </a:xfrm>
          <a:prstGeom prst="rect">
            <a:avLst/>
          </a:prstGeom>
          <a:noFill/>
          <a:ln>
            <a:noFill/>
          </a:ln>
        </p:spPr>
      </p:pic>
      <p:pic>
        <p:nvPicPr>
          <p:cNvPr id="136" name="Google Shape;136;gbd35fcb627_0_70"/>
          <p:cNvPicPr preferRelativeResize="0"/>
          <p:nvPr/>
        </p:nvPicPr>
        <p:blipFill>
          <a:blip r:embed="rId6">
            <a:alphaModFix/>
          </a:blip>
          <a:stretch>
            <a:fillRect/>
          </a:stretch>
        </p:blipFill>
        <p:spPr>
          <a:xfrm>
            <a:off x="6237275" y="4575176"/>
            <a:ext cx="1962798" cy="1962798"/>
          </a:xfrm>
          <a:prstGeom prst="rect">
            <a:avLst/>
          </a:prstGeom>
          <a:noFill/>
          <a:ln>
            <a:noFill/>
          </a:ln>
        </p:spPr>
      </p:pic>
      <p:pic>
        <p:nvPicPr>
          <p:cNvPr id="137" name="Google Shape;137;gbd35fcb627_0_70"/>
          <p:cNvPicPr preferRelativeResize="0"/>
          <p:nvPr/>
        </p:nvPicPr>
        <p:blipFill>
          <a:blip r:embed="rId7">
            <a:alphaModFix/>
          </a:blip>
          <a:stretch>
            <a:fillRect/>
          </a:stretch>
        </p:blipFill>
        <p:spPr>
          <a:xfrm>
            <a:off x="3194825" y="1950425"/>
            <a:ext cx="3284424" cy="2150400"/>
          </a:xfrm>
          <a:prstGeom prst="rect">
            <a:avLst/>
          </a:prstGeom>
          <a:noFill/>
          <a:ln>
            <a:noFill/>
          </a:ln>
        </p:spPr>
      </p:pic>
      <p:pic>
        <p:nvPicPr>
          <p:cNvPr id="138" name="Google Shape;138;gbd35fcb627_0_70"/>
          <p:cNvPicPr preferRelativeResize="0"/>
          <p:nvPr/>
        </p:nvPicPr>
        <p:blipFill>
          <a:blip r:embed="rId8">
            <a:alphaModFix/>
          </a:blip>
          <a:stretch>
            <a:fillRect/>
          </a:stretch>
        </p:blipFill>
        <p:spPr>
          <a:xfrm>
            <a:off x="3024687" y="4273193"/>
            <a:ext cx="2867210" cy="21504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bd35fcb627_0_33"/>
          <p:cNvSpPr txBox="1">
            <a:spLocks noGrp="1"/>
          </p:cNvSpPr>
          <p:nvPr>
            <p:ph type="title"/>
          </p:nvPr>
        </p:nvSpPr>
        <p:spPr>
          <a:xfrm>
            <a:off x="457200" y="593125"/>
            <a:ext cx="8229600" cy="863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100" dirty="0"/>
              <a:t>Currently/</a:t>
            </a:r>
            <a:r>
              <a:rPr lang="en-US" sz="5100" dirty="0">
                <a:solidFill>
                  <a:schemeClr val="accent3"/>
                </a:solidFill>
              </a:rPr>
              <a:t>The What</a:t>
            </a:r>
            <a:endParaRPr sz="5100" dirty="0">
              <a:solidFill>
                <a:schemeClr val="accent3"/>
              </a:solidFill>
            </a:endParaRPr>
          </a:p>
        </p:txBody>
      </p:sp>
      <p:sp>
        <p:nvSpPr>
          <p:cNvPr id="145" name="Google Shape;145;gbd35fcb627_0_33"/>
          <p:cNvSpPr txBox="1">
            <a:spLocks noGrp="1"/>
          </p:cNvSpPr>
          <p:nvPr>
            <p:ph type="body" idx="1"/>
          </p:nvPr>
        </p:nvSpPr>
        <p:spPr>
          <a:xfrm>
            <a:off x="3917092" y="1965600"/>
            <a:ext cx="4769708" cy="4452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700" dirty="0">
                <a:highlight>
                  <a:srgbClr val="FFFFFF"/>
                </a:highlight>
                <a:latin typeface="Times New Roman"/>
                <a:ea typeface="Times New Roman"/>
                <a:cs typeface="Times New Roman"/>
                <a:sym typeface="Times New Roman"/>
              </a:rPr>
              <a:t>Schools’ role in language subjugation…</a:t>
            </a:r>
            <a:endParaRPr sz="1700" dirty="0">
              <a:highlight>
                <a:srgbClr val="FFFFFF"/>
              </a:highlight>
              <a:latin typeface="Times New Roman"/>
              <a:ea typeface="Times New Roman"/>
              <a:cs typeface="Times New Roman"/>
              <a:sym typeface="Times New Roman"/>
            </a:endParaRPr>
          </a:p>
          <a:p>
            <a:pPr marL="0" lvl="0" indent="0" algn="l" rtl="0">
              <a:spcBef>
                <a:spcPts val="1800"/>
              </a:spcBef>
              <a:spcAft>
                <a:spcPts val="0"/>
              </a:spcAft>
              <a:buNone/>
            </a:pPr>
            <a:r>
              <a:rPr lang="en-US" sz="1700" dirty="0">
                <a:highlight>
                  <a:srgbClr val="FFFFFF"/>
                </a:highlight>
                <a:latin typeface="Times New Roman"/>
                <a:ea typeface="Times New Roman"/>
                <a:cs typeface="Times New Roman"/>
                <a:sym typeface="Times New Roman"/>
              </a:rPr>
              <a:t>“to instill linguistic insecurity, to discriminate linguistically, to channel children in ways that have an integral linguistic component, while appearing open and fair to all” (</a:t>
            </a:r>
            <a:r>
              <a:rPr lang="en-US" sz="1700" dirty="0" err="1">
                <a:highlight>
                  <a:srgbClr val="FFFFFF"/>
                </a:highlight>
                <a:latin typeface="Times New Roman"/>
                <a:ea typeface="Times New Roman"/>
                <a:cs typeface="Times New Roman"/>
                <a:sym typeface="Times New Roman"/>
              </a:rPr>
              <a:t>Hymes</a:t>
            </a:r>
            <a:r>
              <a:rPr lang="en-US" sz="1700" dirty="0">
                <a:highlight>
                  <a:srgbClr val="FFFFFF"/>
                </a:highlight>
                <a:latin typeface="Times New Roman"/>
                <a:ea typeface="Times New Roman"/>
                <a:cs typeface="Times New Roman"/>
                <a:sym typeface="Times New Roman"/>
              </a:rPr>
              <a:t>, 1983, p. 207).</a:t>
            </a:r>
            <a:endParaRPr sz="1700" dirty="0">
              <a:highlight>
                <a:srgbClr val="FFFFFF"/>
              </a:highlight>
              <a:latin typeface="Times New Roman"/>
              <a:ea typeface="Times New Roman"/>
              <a:cs typeface="Times New Roman"/>
              <a:sym typeface="Times New Roman"/>
            </a:endParaRPr>
          </a:p>
          <a:p>
            <a:pPr marL="0" lvl="0" indent="0" algn="l" rtl="0">
              <a:spcBef>
                <a:spcPts val="1800"/>
              </a:spcBef>
              <a:spcAft>
                <a:spcPts val="0"/>
              </a:spcAft>
              <a:buNone/>
            </a:pPr>
            <a:endParaRPr sz="1700" dirty="0">
              <a:highlight>
                <a:srgbClr val="FFFFFF"/>
              </a:highlight>
              <a:latin typeface="Times New Roman"/>
              <a:ea typeface="Times New Roman"/>
              <a:cs typeface="Times New Roman"/>
              <a:sym typeface="Times New Roman"/>
            </a:endParaRPr>
          </a:p>
          <a:p>
            <a:pPr marL="0" lvl="0" indent="0" algn="l" rtl="0">
              <a:spcBef>
                <a:spcPts val="1800"/>
              </a:spcBef>
              <a:spcAft>
                <a:spcPts val="1800"/>
              </a:spcAft>
              <a:buNone/>
            </a:pPr>
            <a:r>
              <a:rPr lang="en-US" sz="1700" dirty="0">
                <a:highlight>
                  <a:srgbClr val="FFFFFF"/>
                </a:highlight>
                <a:latin typeface="Times New Roman"/>
                <a:ea typeface="Times New Roman"/>
                <a:cs typeface="Times New Roman"/>
                <a:sym typeface="Times New Roman"/>
              </a:rPr>
              <a:t>Baker-Bell (2020) ... “When Black students experience Anti-Black Linguistic Racism, it is not only an attempt to eradicate their group’s language, it is also an attempt to eradicate their identity, community intelligence, theories of reality and centuries of Black survival philosophy” (p. 25).</a:t>
            </a:r>
            <a:endParaRPr sz="1700" dirty="0">
              <a:highlight>
                <a:srgbClr val="FFFFFF"/>
              </a:highlight>
              <a:latin typeface="Times New Roman"/>
              <a:ea typeface="Times New Roman"/>
              <a:cs typeface="Times New Roman"/>
              <a:sym typeface="Times New Roman"/>
            </a:endParaRPr>
          </a:p>
        </p:txBody>
      </p:sp>
      <p:pic>
        <p:nvPicPr>
          <p:cNvPr id="146" name="Google Shape;146;gbd35fcb627_0_33"/>
          <p:cNvPicPr preferRelativeResize="0"/>
          <p:nvPr/>
        </p:nvPicPr>
        <p:blipFill>
          <a:blip r:embed="rId3">
            <a:alphaModFix/>
          </a:blip>
          <a:stretch>
            <a:fillRect/>
          </a:stretch>
        </p:blipFill>
        <p:spPr>
          <a:xfrm>
            <a:off x="386725" y="1778100"/>
            <a:ext cx="3244084" cy="4775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bd35fcb627_0_39"/>
          <p:cNvSpPr txBox="1">
            <a:spLocks noGrp="1"/>
          </p:cNvSpPr>
          <p:nvPr>
            <p:ph type="title"/>
          </p:nvPr>
        </p:nvSpPr>
        <p:spPr>
          <a:xfrm>
            <a:off x="457300" y="674475"/>
            <a:ext cx="8229600" cy="660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100" dirty="0"/>
              <a:t>Currently/</a:t>
            </a:r>
            <a:r>
              <a:rPr lang="en-US" sz="5100" dirty="0">
                <a:solidFill>
                  <a:schemeClr val="accent3"/>
                </a:solidFill>
              </a:rPr>
              <a:t>The What</a:t>
            </a:r>
            <a:endParaRPr dirty="0">
              <a:solidFill>
                <a:schemeClr val="accent3"/>
              </a:solidFill>
            </a:endParaRPr>
          </a:p>
        </p:txBody>
      </p:sp>
      <p:pic>
        <p:nvPicPr>
          <p:cNvPr id="153" name="Google Shape;153;gbd35fcb627_0_39" descr="Early in my career I was asked to put together this video on the media storm surrounding  the Oakland Unified School district's Ebonic's controversy." title="Oakland Unified School District">
            <a:hlinkClick r:id="rId3"/>
          </p:cNvPr>
          <p:cNvPicPr preferRelativeResize="0"/>
          <p:nvPr/>
        </p:nvPicPr>
        <p:blipFill>
          <a:blip r:embed="rId4">
            <a:alphaModFix/>
          </a:blip>
          <a:stretch>
            <a:fillRect/>
          </a:stretch>
        </p:blipFill>
        <p:spPr>
          <a:xfrm>
            <a:off x="101725" y="1852400"/>
            <a:ext cx="4967750" cy="4331125"/>
          </a:xfrm>
          <a:prstGeom prst="rect">
            <a:avLst/>
          </a:prstGeom>
          <a:noFill/>
          <a:ln>
            <a:noFill/>
          </a:ln>
        </p:spPr>
      </p:pic>
      <p:sp>
        <p:nvSpPr>
          <p:cNvPr id="154" name="Google Shape;154;gbd35fcb627_0_39"/>
          <p:cNvSpPr txBox="1"/>
          <p:nvPr/>
        </p:nvSpPr>
        <p:spPr>
          <a:xfrm>
            <a:off x="5506900" y="1852400"/>
            <a:ext cx="3180000" cy="486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highlight>
                  <a:srgbClr val="FFFFFF"/>
                </a:highlight>
                <a:latin typeface="Times New Roman"/>
                <a:ea typeface="Times New Roman"/>
                <a:cs typeface="Times New Roman"/>
                <a:sym typeface="Times New Roman"/>
              </a:rPr>
              <a:t>Lippi-Green... “A standard language ideology, which proposes that an idealized nation-state has one perfect, homogenous language, becomes the means by which discourse is seized, and provides rationalization for limiting access to discourse” (p. 65).</a:t>
            </a:r>
            <a:endParaRPr sz="19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900" dirty="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US" sz="1900" dirty="0">
                <a:solidFill>
                  <a:schemeClr val="dk1"/>
                </a:solidFill>
                <a:highlight>
                  <a:srgbClr val="FFFFFF"/>
                </a:highlight>
                <a:latin typeface="Times New Roman"/>
                <a:ea typeface="Times New Roman"/>
                <a:cs typeface="Times New Roman"/>
                <a:sym typeface="Times New Roman"/>
              </a:rPr>
              <a:t>“...Black students are taught to hate their language which indirectly teaches them to hate themselves” (Baker-Bell, p. 25, 2020).</a:t>
            </a:r>
            <a:endParaRPr sz="2300" dirty="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bd35fcb627_0_88"/>
          <p:cNvSpPr txBox="1">
            <a:spLocks noGrp="1"/>
          </p:cNvSpPr>
          <p:nvPr>
            <p:ph type="title"/>
          </p:nvPr>
        </p:nvSpPr>
        <p:spPr>
          <a:xfrm>
            <a:off x="457200" y="1137650"/>
            <a:ext cx="8229600" cy="7656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100" dirty="0"/>
              <a:t>Moving Forward/</a:t>
            </a:r>
            <a:r>
              <a:rPr lang="en-US" sz="5100" dirty="0">
                <a:solidFill>
                  <a:schemeClr val="accent3"/>
                </a:solidFill>
              </a:rPr>
              <a:t>The Why</a:t>
            </a:r>
            <a:endParaRPr sz="5100" dirty="0">
              <a:solidFill>
                <a:schemeClr val="accent3"/>
              </a:solidFill>
            </a:endParaRPr>
          </a:p>
        </p:txBody>
      </p:sp>
      <p:pic>
        <p:nvPicPr>
          <p:cNvPr id="161" name="Google Shape;161;gbd35fcb627_0_88"/>
          <p:cNvPicPr preferRelativeResize="0"/>
          <p:nvPr/>
        </p:nvPicPr>
        <p:blipFill>
          <a:blip r:embed="rId3">
            <a:alphaModFix/>
          </a:blip>
          <a:stretch>
            <a:fillRect/>
          </a:stretch>
        </p:blipFill>
        <p:spPr>
          <a:xfrm>
            <a:off x="1941625" y="1903250"/>
            <a:ext cx="5260749" cy="2046401"/>
          </a:xfrm>
          <a:prstGeom prst="rect">
            <a:avLst/>
          </a:prstGeom>
          <a:noFill/>
          <a:ln>
            <a:noFill/>
          </a:ln>
        </p:spPr>
      </p:pic>
      <p:pic>
        <p:nvPicPr>
          <p:cNvPr id="162" name="Google Shape;162;gbd35fcb627_0_88"/>
          <p:cNvPicPr preferRelativeResize="0"/>
          <p:nvPr/>
        </p:nvPicPr>
        <p:blipFill>
          <a:blip r:embed="rId4">
            <a:alphaModFix/>
          </a:blip>
          <a:stretch>
            <a:fillRect/>
          </a:stretch>
        </p:blipFill>
        <p:spPr>
          <a:xfrm>
            <a:off x="243025" y="4014600"/>
            <a:ext cx="4072425" cy="2477450"/>
          </a:xfrm>
          <a:prstGeom prst="rect">
            <a:avLst/>
          </a:prstGeom>
          <a:noFill/>
          <a:ln>
            <a:noFill/>
          </a:ln>
        </p:spPr>
      </p:pic>
      <p:pic>
        <p:nvPicPr>
          <p:cNvPr id="163" name="Google Shape;163;gbd35fcb627_0_88"/>
          <p:cNvPicPr preferRelativeResize="0"/>
          <p:nvPr/>
        </p:nvPicPr>
        <p:blipFill>
          <a:blip r:embed="rId5">
            <a:alphaModFix/>
          </a:blip>
          <a:stretch>
            <a:fillRect/>
          </a:stretch>
        </p:blipFill>
        <p:spPr>
          <a:xfrm>
            <a:off x="4614375" y="4014600"/>
            <a:ext cx="4072425" cy="247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bd35fcb627_0_98"/>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700"/>
              <a:t>Questions/Comments/Concerns</a:t>
            </a:r>
            <a:endParaRPr sz="4700"/>
          </a:p>
        </p:txBody>
      </p:sp>
      <p:pic>
        <p:nvPicPr>
          <p:cNvPr id="170" name="Google Shape;170;gbd35fcb627_0_98"/>
          <p:cNvPicPr preferRelativeResize="0"/>
          <p:nvPr/>
        </p:nvPicPr>
        <p:blipFill>
          <a:blip r:embed="rId3">
            <a:alphaModFix/>
          </a:blip>
          <a:stretch>
            <a:fillRect/>
          </a:stretch>
        </p:blipFill>
        <p:spPr>
          <a:xfrm>
            <a:off x="1200150" y="1937550"/>
            <a:ext cx="6743704" cy="44958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References</a:t>
            </a:r>
            <a:endParaRPr sz="5500" b="1"/>
          </a:p>
        </p:txBody>
      </p:sp>
      <p:sp>
        <p:nvSpPr>
          <p:cNvPr id="177" name="Google Shape;177;p9"/>
          <p:cNvSpPr txBox="1">
            <a:spLocks noGrp="1"/>
          </p:cNvSpPr>
          <p:nvPr>
            <p:ph type="body" idx="1"/>
          </p:nvPr>
        </p:nvSpPr>
        <p:spPr>
          <a:xfrm>
            <a:off x="457200" y="2377451"/>
            <a:ext cx="8229600" cy="4112400"/>
          </a:xfrm>
          <a:prstGeom prst="rect">
            <a:avLst/>
          </a:prstGeom>
          <a:noFill/>
          <a:ln>
            <a:noFill/>
          </a:ln>
        </p:spPr>
        <p:txBody>
          <a:bodyPr spcFirstLastPara="1" wrap="square" lIns="91425" tIns="45700" rIns="91425" bIns="45700" anchor="t" anchorCtr="0">
            <a:noAutofit/>
          </a:bodyPr>
          <a:lstStyle/>
          <a:p>
            <a:pPr marL="457200" lvl="0" indent="-327025" algn="l" rtl="0">
              <a:lnSpc>
                <a:spcPct val="178571"/>
              </a:lnSpc>
              <a:spcBef>
                <a:spcPts val="0"/>
              </a:spcBef>
              <a:spcAft>
                <a:spcPts val="0"/>
              </a:spcAft>
              <a:buSzPts val="1550"/>
              <a:buFont typeface="Times New Roman"/>
              <a:buChar char="•"/>
            </a:pPr>
            <a:r>
              <a:rPr lang="en-US" sz="1550" dirty="0">
                <a:highlight>
                  <a:srgbClr val="FFFFFF"/>
                </a:highlight>
                <a:latin typeface="Times New Roman"/>
                <a:ea typeface="Times New Roman"/>
                <a:cs typeface="Times New Roman"/>
                <a:sym typeface="Times New Roman"/>
              </a:rPr>
              <a:t>Alim, S., &amp; Smitherman, G. (2012). </a:t>
            </a:r>
            <a:r>
              <a:rPr lang="en-US" sz="1550" i="1" dirty="0">
                <a:highlight>
                  <a:srgbClr val="FFFFFF"/>
                </a:highlight>
                <a:latin typeface="Times New Roman"/>
                <a:ea typeface="Times New Roman"/>
                <a:cs typeface="Times New Roman"/>
                <a:sym typeface="Times New Roman"/>
              </a:rPr>
              <a:t>Articulate while Black</a:t>
            </a:r>
            <a:r>
              <a:rPr lang="en-US" sz="1550" dirty="0">
                <a:highlight>
                  <a:srgbClr val="FFFFFF"/>
                </a:highlight>
                <a:latin typeface="Times New Roman"/>
                <a:ea typeface="Times New Roman"/>
                <a:cs typeface="Times New Roman"/>
                <a:sym typeface="Times New Roman"/>
              </a:rPr>
              <a:t>. Oxford.</a:t>
            </a:r>
            <a:endParaRPr sz="1550" dirty="0">
              <a:highlight>
                <a:srgbClr val="FFFFFF"/>
              </a:highlight>
              <a:latin typeface="Times New Roman"/>
              <a:ea typeface="Times New Roman"/>
              <a:cs typeface="Times New Roman"/>
              <a:sym typeface="Times New Roman"/>
            </a:endParaRPr>
          </a:p>
          <a:p>
            <a:pPr marL="457200" lvl="0" indent="-327025" algn="l" rtl="0">
              <a:lnSpc>
                <a:spcPct val="178571"/>
              </a:lnSpc>
              <a:spcBef>
                <a:spcPts val="0"/>
              </a:spcBef>
              <a:spcAft>
                <a:spcPts val="0"/>
              </a:spcAft>
              <a:buSzPts val="1550"/>
              <a:buFont typeface="Times New Roman"/>
              <a:buChar char="•"/>
            </a:pPr>
            <a:r>
              <a:rPr lang="en-US" sz="1550" dirty="0">
                <a:highlight>
                  <a:srgbClr val="FFFFFF"/>
                </a:highlight>
                <a:latin typeface="Times New Roman"/>
                <a:ea typeface="Times New Roman"/>
                <a:cs typeface="Times New Roman"/>
                <a:sym typeface="Times New Roman"/>
              </a:rPr>
              <a:t>Baker-Bell, A. (2020). </a:t>
            </a:r>
            <a:r>
              <a:rPr lang="en-US" sz="1550" i="1" dirty="0">
                <a:highlight>
                  <a:srgbClr val="FFFFFF"/>
                </a:highlight>
                <a:latin typeface="Times New Roman"/>
                <a:ea typeface="Times New Roman"/>
                <a:cs typeface="Times New Roman"/>
                <a:sym typeface="Times New Roman"/>
              </a:rPr>
              <a:t>Linguistic justice Black language, literacy, and pedagogy</a:t>
            </a:r>
            <a:r>
              <a:rPr lang="en-US" sz="1550" dirty="0">
                <a:highlight>
                  <a:srgbClr val="FFFFFF"/>
                </a:highlight>
                <a:latin typeface="Times New Roman"/>
                <a:ea typeface="Times New Roman"/>
                <a:cs typeface="Times New Roman"/>
                <a:sym typeface="Times New Roman"/>
              </a:rPr>
              <a:t>. Routledge.</a:t>
            </a:r>
            <a:endParaRPr sz="1550" dirty="0">
              <a:highlight>
                <a:srgbClr val="FFFFFF"/>
              </a:highlight>
              <a:latin typeface="Times New Roman"/>
              <a:ea typeface="Times New Roman"/>
              <a:cs typeface="Times New Roman"/>
              <a:sym typeface="Times New Roman"/>
            </a:endParaRPr>
          </a:p>
          <a:p>
            <a:pPr marL="457200" lvl="0" indent="-327025" algn="l" rtl="0">
              <a:lnSpc>
                <a:spcPct val="178571"/>
              </a:lnSpc>
              <a:spcBef>
                <a:spcPts val="0"/>
              </a:spcBef>
              <a:spcAft>
                <a:spcPts val="0"/>
              </a:spcAft>
              <a:buSzPts val="1550"/>
              <a:buFont typeface="Times New Roman"/>
              <a:buChar char="•"/>
            </a:pPr>
            <a:r>
              <a:rPr lang="en-US" sz="1550" dirty="0">
                <a:highlight>
                  <a:srgbClr val="FFFFFF"/>
                </a:highlight>
                <a:latin typeface="Times New Roman"/>
                <a:ea typeface="Times New Roman"/>
                <a:cs typeface="Times New Roman"/>
                <a:sym typeface="Times New Roman"/>
              </a:rPr>
              <a:t>Lippi-Green, R. (1997). </a:t>
            </a:r>
            <a:r>
              <a:rPr lang="en-US" sz="1550" i="1" dirty="0">
                <a:highlight>
                  <a:srgbClr val="FFFFFF"/>
                </a:highlight>
                <a:latin typeface="Times New Roman"/>
                <a:ea typeface="Times New Roman"/>
                <a:cs typeface="Times New Roman"/>
                <a:sym typeface="Times New Roman"/>
              </a:rPr>
              <a:t>English with an accent: Language, ideology, and discrimination in the United States</a:t>
            </a:r>
            <a:r>
              <a:rPr lang="en-US" sz="1550" dirty="0">
                <a:highlight>
                  <a:srgbClr val="FFFFFF"/>
                </a:highlight>
                <a:latin typeface="Times New Roman"/>
                <a:ea typeface="Times New Roman"/>
                <a:cs typeface="Times New Roman"/>
                <a:sym typeface="Times New Roman"/>
              </a:rPr>
              <a:t>. Routledge.</a:t>
            </a:r>
            <a:endParaRPr sz="1550" dirty="0">
              <a:highlight>
                <a:srgbClr val="FFFFFF"/>
              </a:highlight>
              <a:latin typeface="Times New Roman"/>
              <a:ea typeface="Times New Roman"/>
              <a:cs typeface="Times New Roman"/>
              <a:sym typeface="Times New Roman"/>
            </a:endParaRPr>
          </a:p>
          <a:p>
            <a:pPr marL="457200" lvl="0" indent="-327025" algn="l" rtl="0">
              <a:lnSpc>
                <a:spcPct val="178571"/>
              </a:lnSpc>
              <a:spcBef>
                <a:spcPts val="0"/>
              </a:spcBef>
              <a:spcAft>
                <a:spcPts val="0"/>
              </a:spcAft>
              <a:buSzPts val="1550"/>
              <a:buFont typeface="Times New Roman"/>
              <a:buChar char="•"/>
            </a:pPr>
            <a:r>
              <a:rPr lang="en-US" sz="1550" dirty="0">
                <a:highlight>
                  <a:srgbClr val="FFFFFF"/>
                </a:highlight>
                <a:latin typeface="Times New Roman"/>
                <a:ea typeface="Times New Roman"/>
                <a:cs typeface="Times New Roman"/>
                <a:sym typeface="Times New Roman"/>
              </a:rPr>
              <a:t>Rickford, J. R., &amp; Rickford, R. J. (2000). </a:t>
            </a:r>
            <a:r>
              <a:rPr lang="en-US" sz="1550" i="1" dirty="0">
                <a:highlight>
                  <a:srgbClr val="FFFFFF"/>
                </a:highlight>
                <a:latin typeface="Times New Roman"/>
                <a:ea typeface="Times New Roman"/>
                <a:cs typeface="Times New Roman"/>
                <a:sym typeface="Times New Roman"/>
              </a:rPr>
              <a:t>Spoken soul the story of Black English</a:t>
            </a:r>
            <a:r>
              <a:rPr lang="en-US" sz="1550" dirty="0">
                <a:highlight>
                  <a:srgbClr val="FFFFFF"/>
                </a:highlight>
                <a:latin typeface="Times New Roman"/>
                <a:ea typeface="Times New Roman"/>
                <a:cs typeface="Times New Roman"/>
                <a:sym typeface="Times New Roman"/>
              </a:rPr>
              <a:t>. Wiley.</a:t>
            </a:r>
            <a:endParaRPr sz="1550" dirty="0">
              <a:highlight>
                <a:srgbClr val="FFFFFF"/>
              </a:highlight>
              <a:latin typeface="Times New Roman"/>
              <a:ea typeface="Times New Roman"/>
              <a:cs typeface="Times New Roman"/>
              <a:sym typeface="Times New Roman"/>
            </a:endParaRPr>
          </a:p>
          <a:p>
            <a:pPr marL="0" lvl="0" indent="0" algn="l" rtl="0">
              <a:lnSpc>
                <a:spcPct val="178571"/>
              </a:lnSpc>
              <a:spcBef>
                <a:spcPts val="0"/>
              </a:spcBef>
              <a:spcAft>
                <a:spcPts val="0"/>
              </a:spcAft>
              <a:buNone/>
            </a:pPr>
            <a:endParaRPr sz="1050" dirty="0">
              <a:highlight>
                <a:srgbClr val="FFFFFF"/>
              </a:highlight>
              <a:latin typeface="Courier New"/>
              <a:ea typeface="Courier New"/>
              <a:cs typeface="Courier New"/>
              <a:sym typeface="Courier New"/>
            </a:endParaRPr>
          </a:p>
          <a:p>
            <a:pPr marL="457200" lvl="0" indent="0" algn="l" rtl="0">
              <a:lnSpc>
                <a:spcPct val="178571"/>
              </a:lnSpc>
              <a:spcBef>
                <a:spcPts val="0"/>
              </a:spcBef>
              <a:spcAft>
                <a:spcPts val="0"/>
              </a:spcAft>
              <a:buNone/>
            </a:pPr>
            <a:endParaRPr sz="1050" dirty="0">
              <a:highlight>
                <a:srgbClr val="FFFFFF"/>
              </a:highlight>
              <a:latin typeface="Courier New"/>
              <a:ea typeface="Courier New"/>
              <a:cs typeface="Courier New"/>
              <a:sym typeface="Courier New"/>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184" name="Google Shape;184;p10"/>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5" name="Google Shape;185;p10"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191" name="Google Shape;191;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192" name="Google Shape;192;p11"/>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193" name="Google Shape;193;p11"/>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194" name="Google Shape;194;p11"/>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195" name="Google Shape;195;p11"/>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196" name="Google Shape;196;p11"/>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197" name="Google Shape;197;p11"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2"/>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0" name="Google Shape;60;p2"/>
          <p:cNvSpPr txBox="1"/>
          <p:nvPr/>
        </p:nvSpPr>
        <p:spPr>
          <a:xfrm>
            <a:off x="482538" y="2114894"/>
            <a:ext cx="8175171"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0" y="5542258"/>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i="1" dirty="0">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dirty="0">
                <a:solidFill>
                  <a:srgbClr val="CADB2C"/>
                </a:solidFill>
                <a:latin typeface="Arial" charset="0"/>
                <a:ea typeface="Arial" charset="0"/>
                <a:cs typeface="Arial" charset="0"/>
              </a:rPr>
              <a:t>Teach Economics?</a:t>
            </a:r>
          </a:p>
          <a:p>
            <a:pPr>
              <a:lnSpc>
                <a:spcPts val="1350"/>
              </a:lnSpc>
            </a:pPr>
            <a:r>
              <a:rPr lang="en-US" sz="1050" b="1" dirty="0">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dirty="0">
              <a:solidFill>
                <a:schemeClr val="bg1"/>
              </a:solidFill>
              <a:latin typeface="Arial" charset="0"/>
              <a:ea typeface="Arial" charset="0"/>
              <a:cs typeface="Arial" charset="0"/>
            </a:endParaRPr>
          </a:p>
          <a:p>
            <a:pPr>
              <a:lnSpc>
                <a:spcPts val="1350"/>
              </a:lnSpc>
            </a:pPr>
            <a:r>
              <a:rPr lang="en-US" dirty="0">
                <a:solidFill>
                  <a:srgbClr val="CADB2C"/>
                </a:solidFill>
                <a:latin typeface="Arial" charset="0"/>
                <a:ea typeface="Arial" charset="0"/>
                <a:cs typeface="Arial" charset="0"/>
              </a:rPr>
              <a:t>Why Play?</a:t>
            </a:r>
          </a:p>
          <a:p>
            <a:pPr>
              <a:lnSpc>
                <a:spcPts val="1350"/>
              </a:lnSpc>
            </a:pPr>
            <a:r>
              <a:rPr lang="en-US" sz="1050" b="1" dirty="0">
                <a:solidFill>
                  <a:srgbClr val="CADB2C"/>
                </a:solidFill>
                <a:latin typeface="Arial" charset="0"/>
                <a:ea typeface="Arial" charset="0"/>
                <a:cs typeface="Arial" charset="0"/>
              </a:rPr>
              <a:t>•</a:t>
            </a:r>
            <a:r>
              <a:rPr lang="en-US" sz="1050" dirty="0">
                <a:solidFill>
                  <a:srgbClr val="CADB2C"/>
                </a:solidFill>
                <a:latin typeface="Arial" charset="0"/>
                <a:ea typeface="Arial" charset="0"/>
                <a:cs typeface="Arial" charset="0"/>
              </a:rPr>
              <a:t> </a:t>
            </a:r>
            <a:r>
              <a:rPr lang="en-US" sz="1050" dirty="0">
                <a:solidFill>
                  <a:schemeClr val="bg1"/>
                </a:solidFill>
                <a:latin typeface="Arial" charset="0"/>
                <a:ea typeface="Arial" charset="0"/>
                <a:cs typeface="Arial" charset="0"/>
              </a:rPr>
              <a:t>Fun team learning experience</a:t>
            </a:r>
          </a:p>
          <a:p>
            <a:pPr>
              <a:lnSpc>
                <a:spcPts val="1350"/>
              </a:lnSpc>
            </a:pPr>
            <a:r>
              <a:rPr lang="en-US" sz="1050" b="1"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Great for college applications</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No other challenge like this </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Online participation makes access easy</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Chance for cash prizes</a:t>
            </a:r>
          </a:p>
          <a:p>
            <a:endParaRPr lang="en-US" sz="1050" dirty="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dirty="0">
                <a:solidFill>
                  <a:srgbClr val="CADB2C"/>
                </a:solidFill>
                <a:latin typeface="Arial" charset="0"/>
                <a:ea typeface="Arial" charset="0"/>
                <a:cs typeface="Arial" charset="0"/>
              </a:rPr>
              <a:t>How it Works</a:t>
            </a:r>
          </a:p>
          <a:p>
            <a:pPr>
              <a:lnSpc>
                <a:spcPts val="1350"/>
              </a:lnSpc>
            </a:pPr>
            <a:r>
              <a:rPr lang="en-US" sz="1200" b="1" dirty="0">
                <a:solidFill>
                  <a:srgbClr val="FFC000"/>
                </a:solidFill>
                <a:latin typeface="Arial" charset="0"/>
                <a:ea typeface="Arial" charset="0"/>
                <a:cs typeface="Arial" charset="0"/>
              </a:rPr>
              <a:t>Teams register </a:t>
            </a:r>
          </a:p>
          <a:p>
            <a:pPr>
              <a:lnSpc>
                <a:spcPts val="1350"/>
              </a:lnSpc>
            </a:pPr>
            <a:r>
              <a:rPr lang="en-US" sz="1050" dirty="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Teams compete within their state</a:t>
            </a:r>
          </a:p>
          <a:p>
            <a:pPr>
              <a:lnSpc>
                <a:spcPts val="1350"/>
              </a:lnSpc>
            </a:pPr>
            <a:r>
              <a:rPr lang="en-US" sz="1050" dirty="0">
                <a:solidFill>
                  <a:schemeClr val="bg1"/>
                </a:solidFill>
                <a:latin typeface="Arial" charset="0"/>
                <a:ea typeface="Arial" charset="0"/>
                <a:cs typeface="Arial" charset="0"/>
              </a:rPr>
              <a:t>Compete to win your state competition for a </a:t>
            </a:r>
            <a:br>
              <a:rPr lang="en-US" sz="1050" dirty="0">
                <a:solidFill>
                  <a:schemeClr val="bg1"/>
                </a:solidFill>
                <a:latin typeface="Arial" charset="0"/>
                <a:ea typeface="Arial" charset="0"/>
                <a:cs typeface="Arial" charset="0"/>
              </a:rPr>
            </a:br>
            <a:r>
              <a:rPr lang="en-US" sz="1050" dirty="0">
                <a:solidFill>
                  <a:schemeClr val="bg1"/>
                </a:solidFill>
                <a:latin typeface="Arial" charset="0"/>
                <a:ea typeface="Arial" charset="0"/>
                <a:cs typeface="Arial" charset="0"/>
              </a:rPr>
              <a:t>chance to advance to the National Semi-Finals.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Semi-Finals:  May 3-20, 2021</a:t>
            </a:r>
          </a:p>
          <a:p>
            <a:pPr>
              <a:lnSpc>
                <a:spcPts val="1350"/>
              </a:lnSpc>
            </a:pPr>
            <a:r>
              <a:rPr lang="en-US" sz="1050" dirty="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Finals: May 22-24, 2021</a:t>
            </a:r>
          </a:p>
          <a:p>
            <a:pPr>
              <a:lnSpc>
                <a:spcPts val="1350"/>
              </a:lnSpc>
            </a:pPr>
            <a:r>
              <a:rPr lang="en-US" sz="1050" dirty="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dirty="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dirty="0">
                <a:solidFill>
                  <a:srgbClr val="CADB2A"/>
                </a:solidFill>
                <a:latin typeface="Arial" charset="0"/>
                <a:ea typeface="Arial" charset="0"/>
                <a:cs typeface="Arial" charset="0"/>
              </a:rPr>
              <a:t>Two divisions based on experience level</a:t>
            </a:r>
            <a:r>
              <a:rPr lang="en-US" b="1" dirty="0">
                <a:solidFill>
                  <a:srgbClr val="74BEE9"/>
                </a:solidFill>
                <a:latin typeface="Arial" charset="0"/>
                <a:ea typeface="Arial" charset="0"/>
                <a:cs typeface="Arial" charset="0"/>
              </a:rPr>
              <a:t> </a:t>
            </a:r>
            <a:endParaRPr lang="en-US" b="1" dirty="0">
              <a:solidFill>
                <a:srgbClr val="000000"/>
              </a:solidFill>
              <a:latin typeface="Arial" charset="0"/>
              <a:ea typeface="Arial" charset="0"/>
              <a:cs typeface="Arial" charset="0"/>
            </a:endParaRP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David Ricardo </a:t>
            </a:r>
            <a:r>
              <a:rPr lang="en-US" sz="1050" dirty="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Adam Smith </a:t>
            </a:r>
            <a:r>
              <a:rPr lang="en-US" sz="1050" dirty="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dirty="0">
                <a:solidFill>
                  <a:schemeClr val="bg1"/>
                </a:solidFill>
                <a:latin typeface="Arial" charset="0"/>
                <a:ea typeface="Arial" charset="0"/>
                <a:cs typeface="Arial" charset="0"/>
              </a:rPr>
              <a:t>Register Today at </a:t>
            </a:r>
            <a:r>
              <a:rPr lang="en-US" b="1" dirty="0">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dirty="0">
                <a:solidFill>
                  <a:schemeClr val="bg1"/>
                </a:solidFill>
                <a:latin typeface="Arial" charset="0"/>
                <a:ea typeface="Arial" charset="0"/>
                <a:cs typeface="Arial" charset="0"/>
              </a:rPr>
              <a:t>FIND YOUR LOCAL COMPETITION</a:t>
            </a:r>
            <a:br>
              <a:rPr lang="en-US" sz="1500" dirty="0">
                <a:solidFill>
                  <a:schemeClr val="bg1"/>
                </a:solidFill>
                <a:latin typeface="Arial" charset="0"/>
                <a:ea typeface="Arial" charset="0"/>
                <a:cs typeface="Arial" charset="0"/>
              </a:rPr>
            </a:br>
            <a:r>
              <a:rPr lang="en-US" sz="1500" dirty="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dirty="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dirty="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dirty="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dirty="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dirty="0">
                <a:solidFill>
                  <a:srgbClr val="CADB2C"/>
                </a:solidFill>
                <a:latin typeface="Arial" charset="0"/>
                <a:ea typeface="Arial" charset="0"/>
                <a:cs typeface="Arial" charset="0"/>
              </a:rPr>
              <a:t>Semi-Finals: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First round elimination via online multiple-choice questions.</a:t>
            </a:r>
          </a:p>
          <a:p>
            <a:r>
              <a:rPr lang="en-US" sz="1050" b="1" dirty="0">
                <a:solidFill>
                  <a:srgbClr val="CADB2C"/>
                </a:solidFill>
                <a:latin typeface="Arial" charset="0"/>
                <a:ea typeface="Arial" charset="0"/>
                <a:cs typeface="Arial" charset="0"/>
              </a:rPr>
              <a:t>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59490" y="5042645"/>
            <a:ext cx="934682" cy="415498"/>
          </a:xfrm>
          <a:prstGeom prst="rect">
            <a:avLst/>
          </a:prstGeom>
          <a:noFill/>
        </p:spPr>
        <p:txBody>
          <a:bodyPr wrap="square" rtlCol="0">
            <a:spAutoFit/>
          </a:bodyPr>
          <a:lstStyle/>
          <a:p>
            <a:r>
              <a:rPr lang="en-US" sz="1050" b="1" dirty="0">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67" name="Google Shape;67;p3"/>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bd35fcb627_0_0"/>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Agenda</a:t>
            </a:r>
            <a:endParaRPr/>
          </a:p>
        </p:txBody>
      </p:sp>
      <p:sp>
        <p:nvSpPr>
          <p:cNvPr id="74" name="Google Shape;74;gbd35fcb627_0_0"/>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500" dirty="0">
                <a:latin typeface="Arial"/>
                <a:ea typeface="Arial"/>
                <a:cs typeface="Arial"/>
                <a:sym typeface="Arial"/>
              </a:rPr>
              <a:t>• Intro/Norms</a:t>
            </a:r>
            <a:endParaRPr sz="25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2500" dirty="0">
                <a:latin typeface="Arial"/>
                <a:ea typeface="Arial"/>
                <a:cs typeface="Arial"/>
                <a:sym typeface="Arial"/>
              </a:rPr>
              <a:t>• Zen PowerPoint</a:t>
            </a:r>
            <a:endParaRPr sz="25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2500" dirty="0">
                <a:latin typeface="Arial"/>
                <a:ea typeface="Arial"/>
                <a:cs typeface="Arial"/>
                <a:sym typeface="Arial"/>
              </a:rPr>
              <a:t>• History of Black English Vernacular (BEV) </a:t>
            </a:r>
            <a:endParaRPr sz="25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2500" dirty="0">
                <a:latin typeface="Arial"/>
                <a:ea typeface="Arial"/>
                <a:cs typeface="Arial"/>
                <a:sym typeface="Arial"/>
              </a:rPr>
              <a:t>• Current State of BEV</a:t>
            </a:r>
            <a:endParaRPr sz="25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2500" dirty="0">
                <a:latin typeface="Arial"/>
                <a:ea typeface="Arial"/>
                <a:cs typeface="Arial"/>
                <a:sym typeface="Arial"/>
              </a:rPr>
              <a:t>• The Cost and Moving Forward </a:t>
            </a:r>
            <a:endParaRPr sz="2500"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endParaRPr sz="2500" dirty="0">
              <a:latin typeface="Arial"/>
              <a:ea typeface="Arial"/>
              <a:cs typeface="Arial"/>
              <a:sym typeface="Arial"/>
            </a:endParaRPr>
          </a:p>
          <a:p>
            <a:pPr marL="457200" lvl="0" indent="0" algn="l" rtl="0">
              <a:spcBef>
                <a:spcPts val="1800"/>
              </a:spcBef>
              <a:spcAft>
                <a:spcPts val="180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bd35fcb627_0_9"/>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Norms</a:t>
            </a:r>
            <a:endParaRPr/>
          </a:p>
        </p:txBody>
      </p:sp>
      <p:sp>
        <p:nvSpPr>
          <p:cNvPr id="81" name="Google Shape;81;gbd35fcb627_0_9"/>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 It’s all LOVE</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 Things may get uncomfortable…That’s okay.</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 Just consider it.</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 Chances are we will not solve all the problems here today.</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 DO NOT let the work stop here.</a:t>
            </a:r>
            <a:endParaRPr dirty="0">
              <a:latin typeface="Arial"/>
              <a:ea typeface="Arial"/>
              <a:cs typeface="Arial"/>
              <a:sym typeface="Arial"/>
            </a:endParaRPr>
          </a:p>
          <a:p>
            <a:pPr marL="0" lvl="0" indent="0" algn="l" rtl="0">
              <a:spcBef>
                <a:spcPts val="1800"/>
              </a:spcBef>
              <a:spcAft>
                <a:spcPts val="180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Objectives</a:t>
            </a:r>
            <a:endParaRPr sz="5500" b="1"/>
          </a:p>
        </p:txBody>
      </p:sp>
      <p:sp>
        <p:nvSpPr>
          <p:cNvPr id="88" name="Google Shape;88;p5"/>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EWBAT: Discuss and critically think about aspects of the </a:t>
            </a:r>
            <a:r>
              <a:rPr lang="en-US" sz="2500" dirty="0">
                <a:solidFill>
                  <a:schemeClr val="accent3"/>
                </a:solidFill>
              </a:rPr>
              <a:t>history and impact </a:t>
            </a:r>
            <a:r>
              <a:rPr lang="en-US" sz="2500" dirty="0"/>
              <a:t>of the varieties of the Black English Vernacular </a:t>
            </a:r>
            <a:endParaRPr sz="2500" dirty="0"/>
          </a:p>
          <a:p>
            <a:pPr marL="342900" lvl="0" indent="-342900" algn="l" rtl="0">
              <a:spcBef>
                <a:spcPts val="0"/>
              </a:spcBef>
              <a:spcAft>
                <a:spcPts val="0"/>
              </a:spcAft>
              <a:buSzPts val="2500"/>
              <a:buChar char="•"/>
            </a:pPr>
            <a:r>
              <a:rPr lang="en-US" sz="2500" dirty="0"/>
              <a:t>EWBAT: Analyze the potential impacts of </a:t>
            </a:r>
            <a:r>
              <a:rPr lang="en-US" sz="2500" dirty="0">
                <a:solidFill>
                  <a:schemeClr val="accent3"/>
                </a:solidFill>
              </a:rPr>
              <a:t>Standard Language practices </a:t>
            </a:r>
            <a:r>
              <a:rPr lang="en-US" sz="2500" dirty="0"/>
              <a:t>on students who use BEV as their home language</a:t>
            </a:r>
            <a:endParaRPr sz="2500" dirty="0"/>
          </a:p>
          <a:p>
            <a:pPr marL="342900" lvl="0" indent="-342900" algn="l" rtl="0">
              <a:spcBef>
                <a:spcPts val="0"/>
              </a:spcBef>
              <a:spcAft>
                <a:spcPts val="0"/>
              </a:spcAft>
              <a:buSzPts val="2500"/>
              <a:buChar char="•"/>
            </a:pPr>
            <a:r>
              <a:rPr lang="en-US" sz="2500" dirty="0"/>
              <a:t>EWBAT: Consider the impact of how </a:t>
            </a:r>
            <a:r>
              <a:rPr lang="en-US" sz="2500" dirty="0">
                <a:solidFill>
                  <a:schemeClr val="accent3"/>
                </a:solidFill>
              </a:rPr>
              <a:t>fiscal support </a:t>
            </a:r>
            <a:r>
              <a:rPr lang="en-US" sz="2500" dirty="0"/>
              <a:t>of students using BEV could impact the educational outcomes of the students using the language. </a:t>
            </a:r>
            <a:endParaRPr sz="25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 calcmode="lin" valueType="num">
                                      <p:cBhvr additive="base">
                                        <p:cTn id="7" dur="500"/>
                                        <p:tgtEl>
                                          <p:spTgt spid="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 calcmode="lin" valueType="num">
                                      <p:cBhvr additive="base">
                                        <p:cTn id="12" dur="500"/>
                                        <p:tgtEl>
                                          <p:spTgt spid="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 calcmode="lin" valueType="num">
                                      <p:cBhvr additive="base">
                                        <p:cTn id="17" dur="500"/>
                                        <p:tgtEl>
                                          <p:spTgt spid="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 calcmode="lin" valueType="num">
                                      <p:cBhvr additive="base">
                                        <p:cTn id="22" dur="500"/>
                                        <p:tgtEl>
                                          <p:spTgt spid="8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6"/>
          <p:cNvSpPr txBox="1">
            <a:spLocks noGrp="1"/>
          </p:cNvSpPr>
          <p:nvPr>
            <p:ph type="title"/>
          </p:nvPr>
        </p:nvSpPr>
        <p:spPr>
          <a:xfrm>
            <a:off x="457200" y="78557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National Standards</a:t>
            </a:r>
            <a:endParaRPr sz="5500" b="1"/>
          </a:p>
        </p:txBody>
      </p:sp>
      <p:sp>
        <p:nvSpPr>
          <p:cNvPr id="95" name="Google Shape;95;p6"/>
          <p:cNvSpPr txBox="1">
            <a:spLocks noGrp="1"/>
          </p:cNvSpPr>
          <p:nvPr>
            <p:ph type="body" idx="4294967295"/>
          </p:nvPr>
        </p:nvSpPr>
        <p:spPr>
          <a:xfrm>
            <a:off x="457200" y="1999650"/>
            <a:ext cx="8229600" cy="455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3"/>
              </a:rPr>
              <a:t>CCSS.ELA-LITERACY.RH.11-12.3</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Evaluate various explanations for actions or events and determine which explanation best accords with textual evidence, acknowledging where the text leaves matters uncertain.</a:t>
            </a:r>
            <a:endParaRPr sz="160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4"/>
              </a:rPr>
              <a:t>CCSS.ELA-LITERACY.RH.11-12.7</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Integrate and evaluate multiple sources of information presented in diverse formats and media (e.g., visually, quantitatively, as well as in words) in order to address a question or solve a problem.</a:t>
            </a:r>
            <a:endParaRPr sz="160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u="sng">
                <a:solidFill>
                  <a:schemeClr val="hlink"/>
                </a:solidFill>
                <a:latin typeface="Arial"/>
                <a:ea typeface="Arial"/>
                <a:cs typeface="Arial"/>
                <a:sym typeface="Arial"/>
                <a:hlinkClick r:id="rId5"/>
              </a:rPr>
              <a:t>CCSS.ELA-LITERACY.RH.11-12.9</a:t>
            </a:r>
            <a:endParaRPr sz="1600" u="sng">
              <a:solidFill>
                <a:schemeClr val="hlink"/>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sz="1600">
                <a:latin typeface="Arial"/>
                <a:ea typeface="Arial"/>
                <a:cs typeface="Arial"/>
                <a:sym typeface="Arial"/>
              </a:rPr>
              <a:t>Integrate information from diverse sources, both primary and secondary, into a coherent understanding of an idea or event, noting discrepancies among sources.</a:t>
            </a:r>
            <a:endParaRPr sz="1600">
              <a:latin typeface="Arial"/>
              <a:ea typeface="Arial"/>
              <a:cs typeface="Arial"/>
              <a:sym typeface="Arial"/>
            </a:endParaRPr>
          </a:p>
          <a:p>
            <a:pPr marL="457200" lvl="0" indent="0" algn="l" rtl="0">
              <a:spcBef>
                <a:spcPts val="1800"/>
              </a:spcBef>
              <a:spcAft>
                <a:spcPts val="0"/>
              </a:spcAft>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 calcmode="lin" valueType="num">
                                      <p:cBhvr additive="base">
                                        <p:cTn id="7" dur="500"/>
                                        <p:tgtEl>
                                          <p:spTgt spid="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
                                            <p:txEl>
                                              <p:pRg st="1" end="1"/>
                                            </p:txEl>
                                          </p:spTgt>
                                        </p:tgtEl>
                                        <p:attrNameLst>
                                          <p:attrName>style.visibility</p:attrName>
                                        </p:attrNameLst>
                                      </p:cBhvr>
                                      <p:to>
                                        <p:strVal val="visible"/>
                                      </p:to>
                                    </p:set>
                                    <p:anim calcmode="lin" valueType="num">
                                      <p:cBhvr additive="base">
                                        <p:cTn id="12" dur="500"/>
                                        <p:tgtEl>
                                          <p:spTgt spid="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5">
                                            <p:txEl>
                                              <p:pRg st="2" end="2"/>
                                            </p:txEl>
                                          </p:spTgt>
                                        </p:tgtEl>
                                        <p:attrNameLst>
                                          <p:attrName>style.visibility</p:attrName>
                                        </p:attrNameLst>
                                      </p:cBhvr>
                                      <p:to>
                                        <p:strVal val="visible"/>
                                      </p:to>
                                    </p:set>
                                    <p:anim calcmode="lin" valueType="num">
                                      <p:cBhvr additive="base">
                                        <p:cTn id="17" dur="500"/>
                                        <p:tgtEl>
                                          <p:spTgt spid="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5">
                                            <p:txEl>
                                              <p:pRg st="3" end="3"/>
                                            </p:txEl>
                                          </p:spTgt>
                                        </p:tgtEl>
                                        <p:attrNameLst>
                                          <p:attrName>style.visibility</p:attrName>
                                        </p:attrNameLst>
                                      </p:cBhvr>
                                      <p:to>
                                        <p:strVal val="visible"/>
                                      </p:to>
                                    </p:set>
                                    <p:anim calcmode="lin" valueType="num">
                                      <p:cBhvr additive="base">
                                        <p:cTn id="22" dur="500"/>
                                        <p:tgtEl>
                                          <p:spTgt spid="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5">
                                            <p:txEl>
                                              <p:pRg st="4" end="4"/>
                                            </p:txEl>
                                          </p:spTgt>
                                        </p:tgtEl>
                                        <p:attrNameLst>
                                          <p:attrName>style.visibility</p:attrName>
                                        </p:attrNameLst>
                                      </p:cBhvr>
                                      <p:to>
                                        <p:strVal val="visible"/>
                                      </p:to>
                                    </p:set>
                                    <p:anim calcmode="lin" valueType="num">
                                      <p:cBhvr additive="base">
                                        <p:cTn id="27" dur="500"/>
                                        <p:tgtEl>
                                          <p:spTgt spid="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5">
                                            <p:txEl>
                                              <p:pRg st="5" end="5"/>
                                            </p:txEl>
                                          </p:spTgt>
                                        </p:tgtEl>
                                        <p:attrNameLst>
                                          <p:attrName>style.visibility</p:attrName>
                                        </p:attrNameLst>
                                      </p:cBhvr>
                                      <p:to>
                                        <p:strVal val="visible"/>
                                      </p:to>
                                    </p:set>
                                    <p:anim calcmode="lin" valueType="num">
                                      <p:cBhvr additive="base">
                                        <p:cTn id="32" dur="500"/>
                                        <p:tgtEl>
                                          <p:spTgt spid="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5">
                                            <p:txEl>
                                              <p:pRg st="6" end="6"/>
                                            </p:txEl>
                                          </p:spTgt>
                                        </p:tgtEl>
                                        <p:attrNameLst>
                                          <p:attrName>style.visibility</p:attrName>
                                        </p:attrNameLst>
                                      </p:cBhvr>
                                      <p:to>
                                        <p:strVal val="visible"/>
                                      </p:to>
                                    </p:set>
                                    <p:anim calcmode="lin" valueType="num">
                                      <p:cBhvr additive="base">
                                        <p:cTn id="37" dur="500"/>
                                        <p:tgtEl>
                                          <p:spTgt spid="9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Assessment Questions</a:t>
            </a:r>
            <a:endParaRPr sz="5500" b="1"/>
          </a:p>
        </p:txBody>
      </p:sp>
      <p:sp>
        <p:nvSpPr>
          <p:cNvPr id="102" name="Google Shape;102;p8"/>
          <p:cNvSpPr txBox="1">
            <a:spLocks noGrp="1"/>
          </p:cNvSpPr>
          <p:nvPr>
            <p:ph type="body" idx="4294967295"/>
          </p:nvPr>
        </p:nvSpPr>
        <p:spPr>
          <a:xfrm>
            <a:off x="457200" y="1965415"/>
            <a:ext cx="8229600" cy="4175700"/>
          </a:xfrm>
          <a:prstGeom prst="rect">
            <a:avLst/>
          </a:prstGeom>
          <a:noFill/>
          <a:ln>
            <a:noFill/>
          </a:ln>
        </p:spPr>
        <p:txBody>
          <a:bodyPr spcFirstLastPara="1" wrap="square" lIns="91425" tIns="45700" rIns="91425" bIns="45700" anchor="t" anchorCtr="0">
            <a:noAutofit/>
          </a:bodyPr>
          <a:lstStyle/>
          <a:p>
            <a:pPr marL="457200" lvl="0" indent="-387350" algn="l" rtl="0">
              <a:spcBef>
                <a:spcPts val="1800"/>
              </a:spcBef>
              <a:spcAft>
                <a:spcPts val="0"/>
              </a:spcAft>
              <a:buSzPts val="2500"/>
              <a:buAutoNum type="arabicPeriod"/>
            </a:pPr>
            <a:r>
              <a:rPr lang="en-US" sz="2500" dirty="0"/>
              <a:t>What contributed to the </a:t>
            </a:r>
            <a:r>
              <a:rPr lang="en-US" sz="2500" b="1" dirty="0"/>
              <a:t>creation</a:t>
            </a:r>
            <a:r>
              <a:rPr lang="en-US" sz="2500" dirty="0"/>
              <a:t> of the BEV language varieties? </a:t>
            </a:r>
            <a:endParaRPr sz="2500" dirty="0"/>
          </a:p>
          <a:p>
            <a:pPr marL="457200" lvl="0" indent="-387350" algn="l" rtl="0">
              <a:spcBef>
                <a:spcPts val="0"/>
              </a:spcBef>
              <a:spcAft>
                <a:spcPts val="0"/>
              </a:spcAft>
              <a:buSzPts val="2500"/>
              <a:buAutoNum type="arabicPeriod"/>
            </a:pPr>
            <a:r>
              <a:rPr lang="en-US" sz="2500" dirty="0"/>
              <a:t>How have schools in the past looked to </a:t>
            </a:r>
            <a:r>
              <a:rPr lang="en-US" sz="2500" b="1" dirty="0"/>
              <a:t>integrate</a:t>
            </a:r>
            <a:r>
              <a:rPr lang="en-US" sz="2500" dirty="0"/>
              <a:t> BEV language practices? What have been some of the outcomes of said efforts?</a:t>
            </a:r>
            <a:endParaRPr sz="2500" dirty="0"/>
          </a:p>
          <a:p>
            <a:pPr marL="457200" lvl="0" indent="-387350" algn="l" rtl="0">
              <a:spcBef>
                <a:spcPts val="0"/>
              </a:spcBef>
              <a:spcAft>
                <a:spcPts val="0"/>
              </a:spcAft>
              <a:buSzPts val="2500"/>
              <a:buAutoNum type="arabicPeriod"/>
            </a:pPr>
            <a:r>
              <a:rPr lang="en-US" sz="2500" dirty="0"/>
              <a:t>What are some of the potential </a:t>
            </a:r>
            <a:r>
              <a:rPr lang="en-US" sz="2500" b="1" dirty="0"/>
              <a:t>messages</a:t>
            </a:r>
            <a:r>
              <a:rPr lang="en-US" sz="2500" dirty="0"/>
              <a:t> that Standard Language practices give BEV speaking students?</a:t>
            </a:r>
            <a:endParaRPr sz="2500" dirty="0"/>
          </a:p>
          <a:p>
            <a:pPr marL="457200" lvl="0" indent="-387350" algn="l" rtl="0">
              <a:spcBef>
                <a:spcPts val="0"/>
              </a:spcBef>
              <a:spcAft>
                <a:spcPts val="0"/>
              </a:spcAft>
              <a:buSzPts val="2500"/>
              <a:buAutoNum type="arabicPeriod"/>
            </a:pPr>
            <a:r>
              <a:rPr lang="en-US" sz="2500" dirty="0"/>
              <a:t>What are viable </a:t>
            </a:r>
            <a:r>
              <a:rPr lang="en-US" sz="2500" b="1" dirty="0"/>
              <a:t>actions</a:t>
            </a:r>
            <a:r>
              <a:rPr lang="en-US" sz="2500" dirty="0"/>
              <a:t> that can be taken by educators to elevate the status of the BEV?</a:t>
            </a:r>
            <a:endParaRPr sz="2500" dirty="0"/>
          </a:p>
          <a:p>
            <a:pPr marL="457200" lvl="0" indent="-387350" algn="l" rtl="0">
              <a:spcBef>
                <a:spcPts val="0"/>
              </a:spcBef>
              <a:spcAft>
                <a:spcPts val="0"/>
              </a:spcAft>
              <a:buSzPts val="2500"/>
              <a:buAutoNum type="arabicPeriod"/>
            </a:pPr>
            <a:r>
              <a:rPr lang="en-US" sz="2500" dirty="0"/>
              <a:t>How has your </a:t>
            </a:r>
            <a:r>
              <a:rPr lang="en-US" sz="2500" b="1" dirty="0"/>
              <a:t>understanding</a:t>
            </a:r>
            <a:r>
              <a:rPr lang="en-US" sz="2500" dirty="0"/>
              <a:t> of BEV grown, and what action can you individually take to elevate the vernacular?</a:t>
            </a:r>
            <a:endParaRPr sz="25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 calcmode="lin" valueType="num">
                                      <p:cBhvr additive="base">
                                        <p:cTn id="7" dur="500"/>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
                                            <p:txEl>
                                              <p:pRg st="1" end="1"/>
                                            </p:txEl>
                                          </p:spTgt>
                                        </p:tgtEl>
                                        <p:attrNameLst>
                                          <p:attrName>style.visibility</p:attrName>
                                        </p:attrNameLst>
                                      </p:cBhvr>
                                      <p:to>
                                        <p:strVal val="visible"/>
                                      </p:to>
                                    </p:set>
                                    <p:anim calcmode="lin" valueType="num">
                                      <p:cBhvr additive="base">
                                        <p:cTn id="12" dur="500"/>
                                        <p:tgtEl>
                                          <p:spTgt spid="1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xEl>
                                              <p:pRg st="2" end="2"/>
                                            </p:txEl>
                                          </p:spTgt>
                                        </p:tgtEl>
                                        <p:attrNameLst>
                                          <p:attrName>style.visibility</p:attrName>
                                        </p:attrNameLst>
                                      </p:cBhvr>
                                      <p:to>
                                        <p:strVal val="visible"/>
                                      </p:to>
                                    </p:set>
                                    <p:anim calcmode="lin" valueType="num">
                                      <p:cBhvr additive="base">
                                        <p:cTn id="17" dur="500"/>
                                        <p:tgtEl>
                                          <p:spTgt spid="1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
                                            <p:txEl>
                                              <p:pRg st="3" end="3"/>
                                            </p:txEl>
                                          </p:spTgt>
                                        </p:tgtEl>
                                        <p:attrNameLst>
                                          <p:attrName>style.visibility</p:attrName>
                                        </p:attrNameLst>
                                      </p:cBhvr>
                                      <p:to>
                                        <p:strVal val="visible"/>
                                      </p:to>
                                    </p:set>
                                    <p:anim calcmode="lin" valueType="num">
                                      <p:cBhvr additive="base">
                                        <p:cTn id="22" dur="500"/>
                                        <p:tgtEl>
                                          <p:spTgt spid="1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
                                            <p:txEl>
                                              <p:pRg st="4" end="4"/>
                                            </p:txEl>
                                          </p:spTgt>
                                        </p:tgtEl>
                                        <p:attrNameLst>
                                          <p:attrName>style.visibility</p:attrName>
                                        </p:attrNameLst>
                                      </p:cBhvr>
                                      <p:to>
                                        <p:strVal val="visible"/>
                                      </p:to>
                                    </p:set>
                                    <p:anim calcmode="lin" valueType="num">
                                      <p:cBhvr additive="base">
                                        <p:cTn id="27" dur="500"/>
                                        <p:tgtEl>
                                          <p:spTgt spid="10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bd35fcb627_0_19"/>
          <p:cNvSpPr txBox="1">
            <a:spLocks noGrp="1"/>
          </p:cNvSpPr>
          <p:nvPr>
            <p:ph type="title"/>
          </p:nvPr>
        </p:nvSpPr>
        <p:spPr>
          <a:xfrm>
            <a:off x="457200" y="914400"/>
            <a:ext cx="8229600" cy="63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solidFill>
                  <a:srgbClr val="005CB8"/>
                </a:solidFill>
              </a:rPr>
              <a:t>“Zen PowerPoint/Slides Presentations”</a:t>
            </a:r>
            <a:endParaRPr sz="3500"/>
          </a:p>
        </p:txBody>
      </p:sp>
      <p:sp>
        <p:nvSpPr>
          <p:cNvPr id="109" name="Google Shape;109;gbd35fcb627_0_19"/>
          <p:cNvSpPr txBox="1">
            <a:spLocks noGrp="1"/>
          </p:cNvSpPr>
          <p:nvPr>
            <p:ph type="body" idx="1"/>
          </p:nvPr>
        </p:nvSpPr>
        <p:spPr>
          <a:xfrm>
            <a:off x="457200" y="1774600"/>
            <a:ext cx="8229600" cy="4643100"/>
          </a:xfrm>
          <a:prstGeom prst="rect">
            <a:avLst/>
          </a:prstGeom>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1100"/>
              <a:buFont typeface="Arial"/>
              <a:buNone/>
            </a:pPr>
            <a:r>
              <a:rPr lang="en-US" sz="2000" dirty="0">
                <a:latin typeface="Arial"/>
                <a:ea typeface="Arial"/>
                <a:cs typeface="Arial"/>
                <a:sym typeface="Arial"/>
              </a:rPr>
              <a:t>• A PowerPoint or slide presentation that has </a:t>
            </a:r>
            <a:r>
              <a:rPr lang="en-US" sz="2000" u="sng" dirty="0">
                <a:latin typeface="Arial"/>
                <a:ea typeface="Arial"/>
                <a:cs typeface="Arial"/>
                <a:sym typeface="Arial"/>
              </a:rPr>
              <a:t>no words </a:t>
            </a:r>
            <a:r>
              <a:rPr lang="en-US" sz="2000" dirty="0">
                <a:latin typeface="Arial"/>
                <a:ea typeface="Arial"/>
                <a:cs typeface="Arial"/>
                <a:sym typeface="Arial"/>
              </a:rPr>
              <a:t>following the opening slide</a:t>
            </a:r>
            <a:endParaRPr sz="2000"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Pushes the presenter to find an image(s) that can </a:t>
            </a:r>
            <a:r>
              <a:rPr lang="en-US" sz="2000" u="sng" dirty="0">
                <a:latin typeface="Arial"/>
                <a:ea typeface="Arial"/>
                <a:cs typeface="Arial"/>
                <a:sym typeface="Arial"/>
              </a:rPr>
              <a:t>convey entire ideas</a:t>
            </a:r>
            <a:endParaRPr sz="2000" u="sng"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Challenges the presenter to </a:t>
            </a:r>
            <a:r>
              <a:rPr lang="en-US" sz="2000" u="sng" dirty="0">
                <a:latin typeface="Arial"/>
                <a:ea typeface="Arial"/>
                <a:cs typeface="Arial"/>
                <a:sym typeface="Arial"/>
              </a:rPr>
              <a:t>know their content </a:t>
            </a:r>
            <a:r>
              <a:rPr lang="en-US" sz="2000" dirty="0">
                <a:latin typeface="Arial"/>
                <a:ea typeface="Arial"/>
                <a:cs typeface="Arial"/>
                <a:sym typeface="Arial"/>
              </a:rPr>
              <a:t>well enough that they can not use the words on a slide as support to their presentation</a:t>
            </a:r>
            <a:endParaRPr sz="2000"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Gives the audience a visual to </a:t>
            </a:r>
            <a:r>
              <a:rPr lang="en-US" sz="2000" u="sng" dirty="0">
                <a:latin typeface="Arial"/>
                <a:ea typeface="Arial"/>
                <a:cs typeface="Arial"/>
                <a:sym typeface="Arial"/>
              </a:rPr>
              <a:t>connect with the learning </a:t>
            </a:r>
            <a:endParaRPr sz="2000" u="sng" dirty="0">
              <a:latin typeface="Arial"/>
              <a:ea typeface="Arial"/>
              <a:cs typeface="Arial"/>
              <a:sym typeface="Arial"/>
            </a:endParaRPr>
          </a:p>
          <a:p>
            <a:pPr marL="0" lvl="0" indent="0" algn="l" rtl="0">
              <a:lnSpc>
                <a:spcPct val="170000"/>
              </a:lnSpc>
              <a:spcBef>
                <a:spcPts val="1800"/>
              </a:spcBef>
              <a:spcAft>
                <a:spcPts val="0"/>
              </a:spcAft>
              <a:buClr>
                <a:schemeClr val="dk1"/>
              </a:buClr>
              <a:buSzPts val="1100"/>
              <a:buFont typeface="Arial"/>
              <a:buNone/>
            </a:pPr>
            <a:r>
              <a:rPr lang="en-US" sz="2000" dirty="0">
                <a:latin typeface="Arial"/>
                <a:ea typeface="Arial"/>
                <a:cs typeface="Arial"/>
                <a:sym typeface="Arial"/>
              </a:rPr>
              <a:t>• </a:t>
            </a:r>
            <a:r>
              <a:rPr lang="en-US" sz="2000" u="sng" dirty="0">
                <a:latin typeface="Arial"/>
                <a:ea typeface="Arial"/>
                <a:cs typeface="Arial"/>
                <a:sym typeface="Arial"/>
              </a:rPr>
              <a:t>Fun </a:t>
            </a:r>
            <a:endParaRPr sz="2000" u="sng" dirty="0">
              <a:latin typeface="Arial"/>
              <a:ea typeface="Arial"/>
              <a:cs typeface="Arial"/>
              <a:sym typeface="Arial"/>
            </a:endParaRPr>
          </a:p>
          <a:p>
            <a:pPr marL="0" lvl="0" indent="0" algn="l" rtl="0">
              <a:spcBef>
                <a:spcPts val="1800"/>
              </a:spcBef>
              <a:spcAft>
                <a:spcPts val="1800"/>
              </a:spcAft>
              <a:buNone/>
            </a:pP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098DD5-1238-4DFE-8E25-748AF0A34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9A9814-9E44-45F1-BD04-CE395707FD0B}">
  <ds:schemaRefs>
    <ds:schemaRef ds:uri="http://schemas.microsoft.com/sharepoint/v3/contenttype/forms"/>
  </ds:schemaRefs>
</ds:datastoreItem>
</file>

<file path=customXml/itemProps3.xml><?xml version="1.0" encoding="utf-8"?>
<ds:datastoreItem xmlns:ds="http://schemas.openxmlformats.org/officeDocument/2006/customXml" ds:itemID="{B5F1B3A0-7CD7-415E-9140-8A29FC0E0F85}">
  <ds:schemaRefs>
    <ds:schemaRef ds:uri="http://purl.org/dc/elements/1.1/"/>
    <ds:schemaRef ds:uri="http://schemas.openxmlformats.org/package/2006/metadata/core-properties"/>
    <ds:schemaRef ds:uri="http://purl.org/dc/dcmitype/"/>
    <ds:schemaRef ds:uri="http://schemas.microsoft.com/office/2006/metadata/properties"/>
    <ds:schemaRef ds:uri="bfa4db11-c700-41fb-b639-f7e6b4e680b5"/>
    <ds:schemaRef ds:uri="http://www.w3.org/XML/1998/namespace"/>
    <ds:schemaRef ds:uri="http://schemas.microsoft.com/office/2006/documentManagement/types"/>
    <ds:schemaRef ds:uri="http://schemas.microsoft.com/office/infopath/2007/PartnerControls"/>
    <ds:schemaRef ds:uri="9cd82c5b-74c9-4827-94f1-5bf219ae6b2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14</TotalTime>
  <Words>1999</Words>
  <Application>Microsoft Office PowerPoint</Application>
  <PresentationFormat>On-screen Show (4:3)</PresentationFormat>
  <Paragraphs>147</Paragraphs>
  <Slides>21</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Times New Roman</vt:lpstr>
      <vt:lpstr>Office Theme</vt:lpstr>
      <vt:lpstr>  The Price of Excluding the Black Vernacular in Schools William Anderson 2/16/2021 Love1stedcon@gmail.com</vt:lpstr>
      <vt:lpstr>EconEdLink Membership</vt:lpstr>
      <vt:lpstr>Professional Development Certificate</vt:lpstr>
      <vt:lpstr>Agenda</vt:lpstr>
      <vt:lpstr>Norms</vt:lpstr>
      <vt:lpstr>Objectives</vt:lpstr>
      <vt:lpstr>National Standards</vt:lpstr>
      <vt:lpstr>Assessment Questions</vt:lpstr>
      <vt:lpstr>“Zen PowerPoint/Slides Presentations”</vt:lpstr>
      <vt:lpstr>History/The How</vt:lpstr>
      <vt:lpstr>History/The How</vt:lpstr>
      <vt:lpstr>Currently (Relatively)/The What</vt:lpstr>
      <vt:lpstr>Currently/The What</vt:lpstr>
      <vt:lpstr>Currently/The What</vt:lpstr>
      <vt:lpstr>Moving Forward/The Why</vt:lpstr>
      <vt:lpstr>Questions/Comments/Concerns</vt:lpstr>
      <vt:lpstr>References</vt:lpstr>
      <vt:lpstr>CEE Affiliates</vt:lpstr>
      <vt:lpstr>Thank You to Our Sponsors!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Price of Excluding the Black Vernacular in Schools William Anderson 2/16/2021 Love1stedcon@gmail.com</dc:title>
  <dc:creator>Marsha Masters</dc:creator>
  <cp:lastModifiedBy>Jarvon Carson</cp:lastModifiedBy>
  <cp:revision>2</cp:revision>
  <dcterms:created xsi:type="dcterms:W3CDTF">2012-09-11T15:07:18Z</dcterms:created>
  <dcterms:modified xsi:type="dcterms:W3CDTF">2021-02-15T18:38:59Z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