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65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About me</a:t>
            </a:r>
            <a:endParaRPr/>
          </a:p>
        </p:txBody>
      </p:sp>
      <p:sp>
        <p:nvSpPr>
          <p:cNvPr id="52" name="Google Shape;52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/>
          </a:p>
        </p:txBody>
      </p:sp>
      <p:sp>
        <p:nvSpPr>
          <p:cNvPr id="59" name="Google Shape;5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6216a02d31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g6216a02d31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g6216a02d31_0_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6216a02d31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" name="Google Shape;81;g6216a02d31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g6216a02d31_0_2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6216a02d31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" name="Google Shape;89;g6216a02d31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g6216a02d31_0_4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6216a02d31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g6216a02d31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g6216a02d31_0_5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6216a02d31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" name="Google Shape;104;g6216a02d31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/>
          </a:p>
        </p:txBody>
      </p:sp>
      <p:sp>
        <p:nvSpPr>
          <p:cNvPr id="105" name="Google Shape;105;g6216a02d31_0_6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621760f06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" name="Google Shape;111;g621760f06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/>
          </a:p>
        </p:txBody>
      </p:sp>
      <p:sp>
        <p:nvSpPr>
          <p:cNvPr id="112" name="Google Shape;112;g621760f064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8636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00" b="1" i="0">
                <a:solidFill>
                  <a:srgbClr val="005CB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316666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617062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316666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316666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457200" y="2377440"/>
            <a:ext cx="8229600" cy="3779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425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316666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8636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316666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2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2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8636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00" b="1" i="0" u="none" strike="noStrike" cap="none">
                <a:solidFill>
                  <a:srgbClr val="005CB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246888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064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064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064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»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/>
          <p:nvPr/>
        </p:nvSpPr>
        <p:spPr>
          <a:xfrm>
            <a:off x="3009900" y="6581001"/>
            <a:ext cx="31242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Lesson Plan Title</a:t>
            </a:r>
            <a:endParaRPr sz="12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iscalship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hyperlink" Target="http://teach.fiscalship.org/" TargetMode="External"/><Relationship Id="rId4" Type="http://schemas.openxmlformats.org/officeDocument/2006/relationships/hyperlink" Target="https://www.econedlink.org/wp-content/uploads/legacy/1339_Fiscal%20Ship%20Lesson%20Plan_Handout%20Packet_Final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ffed-education.org/chairthefed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hyperlink" Target="https://www.frbsf.org/education/teacher-resources/chair-federal-reserve-economy-simulation-game/chair-the-fed-game-videos/" TargetMode="External"/><Relationship Id="rId4" Type="http://schemas.openxmlformats.org/officeDocument/2006/relationships/hyperlink" Target="https://sffed-education.org/chairthefed/WebGameFAQs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ivics.org/games/peoples-pi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hyperlink" Target="https://www.icivics.org/viewpdf.html?path=/sites/default/files/uploads/Peoples%20Pie%20Game%20Guide_0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b.europa.eu/ecb/educational/educational-games/inflationisland/html/inflationisland.en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hyperlink" Target="https://docs.google.com/document/d/1ohAbTWZ-utBZI-S7D1cHlUjpo0FR4ryWdT-ZDIJ8yfE/edit?usp=shari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hyperlink" Target="https://docs.google.com/document/d/1X-wzoZKgP8s-5V604QL9R6hGB_i-Gvc4IFT7ge2KHXg/edi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ederalreserve.gov/monetarypolicy/files/BeigeBook_20190116.pdf" TargetMode="External"/><Relationship Id="rId5" Type="http://schemas.openxmlformats.org/officeDocument/2006/relationships/hyperlink" Target="https://docs.google.com/presentation/d/1fSRIJXtRDEF-N0CsHEOltHazO79XK1aQDKNyes8hkQA/edit#slide=id.p5" TargetMode="External"/><Relationship Id="rId4" Type="http://schemas.openxmlformats.org/officeDocument/2006/relationships/hyperlink" Target="https://www.dallasfed.org/-/media/Documents/educate/lessons/thefedprocedure.pdf?la=en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685800" y="1066800"/>
            <a:ext cx="7772400" cy="4952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/>
              <a:t>Teaching Macroeconomics with Games &amp; Simulations</a:t>
            </a:r>
            <a:br>
              <a:rPr lang="en-US" sz="6000" b="1">
                <a:solidFill>
                  <a:srgbClr val="005CB8"/>
                </a:solidFill>
              </a:rPr>
            </a:br>
            <a:br>
              <a:rPr lang="en-US" sz="4400">
                <a:solidFill>
                  <a:schemeClr val="dk1"/>
                </a:solidFill>
              </a:rPr>
            </a:br>
            <a:r>
              <a:rPr lang="en-US" sz="2200">
                <a:solidFill>
                  <a:schemeClr val="dk1"/>
                </a:solidFill>
              </a:rPr>
              <a:t>Presented by:</a:t>
            </a:r>
            <a:endParaRPr sz="220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6EA92C"/>
                </a:solidFill>
              </a:rPr>
              <a:t> Alex Lamon, CEE Master Teacher</a:t>
            </a:r>
            <a:endParaRPr sz="3000">
              <a:solidFill>
                <a:srgbClr val="6EA92C"/>
              </a:solidFill>
            </a:endParaRPr>
          </a:p>
          <a:p>
            <a:pPr marL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</a:rPr>
              <a:t>@AlexMLamon</a:t>
            </a:r>
            <a:br>
              <a:rPr lang="en-US" sz="2400">
                <a:solidFill>
                  <a:schemeClr val="dk1"/>
                </a:solidFill>
              </a:rPr>
            </a:br>
            <a:r>
              <a:rPr lang="en-US" sz="2400">
                <a:solidFill>
                  <a:schemeClr val="dk1"/>
                </a:solidFill>
              </a:rPr>
              <a:t>10/9/19</a:t>
            </a:r>
            <a:endParaRPr sz="2400" b="1">
              <a:solidFill>
                <a:schemeClr val="dk1"/>
              </a:solidFill>
            </a:endParaRPr>
          </a:p>
        </p:txBody>
      </p:sp>
      <p:pic>
        <p:nvPicPr>
          <p:cNvPr id="55" name="Google Shape;55;p13" descr="Image result for twitter logo transparen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32250" y="5249675"/>
            <a:ext cx="370100" cy="300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363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/>
              <a:t>Agenda</a:t>
            </a:r>
            <a:endParaRPr sz="5500" b="1">
              <a:solidFill>
                <a:srgbClr val="005CB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4294967295"/>
          </p:nvPr>
        </p:nvSpPr>
        <p:spPr>
          <a:xfrm>
            <a:off x="457200" y="2377441"/>
            <a:ext cx="8229600" cy="417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Today’s Goal</a:t>
            </a:r>
            <a:r>
              <a:rPr lang="en-US" sz="3600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: Showcase games and simulations, with best practice usage, for your CP or AP Economics classroom.</a:t>
            </a:r>
            <a:endParaRPr sz="3600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342900" lvl="0" indent="-190500" algn="l" rtl="0">
              <a:spcBef>
                <a:spcPts val="0"/>
              </a:spcBef>
              <a:spcAft>
                <a:spcPts val="0"/>
              </a:spcAft>
              <a:buClr>
                <a:srgbClr val="6EA92C"/>
              </a:buClr>
              <a:buSzPts val="2400"/>
              <a:buFont typeface="Arial"/>
              <a:buNone/>
            </a:pPr>
            <a:r>
              <a:rPr lang="en-US" sz="3000" b="1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Teachers will leave today</a:t>
            </a:r>
            <a:r>
              <a:rPr lang="en-US" sz="3000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 with new games they can implement in their classrooms, understanding some of the pitfalls and peaks of these games as learning tools.</a:t>
            </a:r>
            <a:endParaRPr sz="3000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/>
        </p:nvSpPr>
        <p:spPr>
          <a:xfrm>
            <a:off x="857250" y="2133600"/>
            <a:ext cx="74295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None/>
            </a:pPr>
            <a:endParaRPr sz="2400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9" name="Google Shape;69;p15"/>
          <p:cNvSpPr txBox="1"/>
          <p:nvPr/>
        </p:nvSpPr>
        <p:spPr>
          <a:xfrm>
            <a:off x="457200" y="12954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sng">
                <a:solidFill>
                  <a:srgbClr val="009999"/>
                </a:solidFill>
                <a:latin typeface="Gill Sans"/>
                <a:ea typeface="Gill Sans"/>
                <a:cs typeface="Gill Sans"/>
                <a:sym typeface="Gill Sans"/>
                <a:hlinkClick r:id="rId3"/>
              </a:rPr>
              <a:t>Fiscal Ship</a:t>
            </a:r>
            <a:endParaRPr sz="36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ill Sans"/>
              <a:buChar char="●"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Topic: Fiscal Policy</a:t>
            </a:r>
            <a:endParaRPr sz="24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ill Sans"/>
              <a:buChar char="●"/>
            </a:pPr>
            <a:r>
              <a:rPr lang="en-US" sz="2400" u="sng">
                <a:solidFill>
                  <a:srgbClr val="009999"/>
                </a:solidFill>
                <a:latin typeface="Gill Sans"/>
                <a:ea typeface="Gill Sans"/>
                <a:cs typeface="Gill Sans"/>
                <a:sym typeface="Gill Sans"/>
                <a:hlinkClick r:id="rId4"/>
              </a:rPr>
              <a:t>Econ Ed Lesson</a:t>
            </a:r>
            <a:endParaRPr sz="24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ill Sans"/>
              <a:buChar char="●"/>
            </a:pPr>
            <a:r>
              <a:rPr lang="en-US" sz="2400" u="sng">
                <a:solidFill>
                  <a:srgbClr val="009999"/>
                </a:solidFill>
                <a:latin typeface="Gill Sans"/>
                <a:ea typeface="Gill Sans"/>
                <a:cs typeface="Gill Sans"/>
                <a:sym typeface="Gill Sans"/>
                <a:hlinkClick r:id="rId5"/>
              </a:rPr>
              <a:t>Teaching Resources</a:t>
            </a:r>
            <a:endParaRPr sz="24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70" name="Google Shape;70;p15" descr="Image result for fiscal ship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563225" y="3528825"/>
            <a:ext cx="5207000" cy="262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/>
        </p:nvSpPr>
        <p:spPr>
          <a:xfrm>
            <a:off x="857250" y="2133600"/>
            <a:ext cx="74295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None/>
            </a:pPr>
            <a:endParaRPr sz="2400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7" name="Google Shape;77;p16"/>
          <p:cNvSpPr txBox="1"/>
          <p:nvPr/>
        </p:nvSpPr>
        <p:spPr>
          <a:xfrm>
            <a:off x="457200" y="12954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sng">
                <a:solidFill>
                  <a:srgbClr val="009999"/>
                </a:solidFill>
                <a:latin typeface="Gill Sans"/>
                <a:ea typeface="Gill Sans"/>
                <a:cs typeface="Gill Sans"/>
                <a:sym typeface="Gill Sans"/>
                <a:hlinkClick r:id="rId3"/>
              </a:rPr>
              <a:t>Chair the Fed</a:t>
            </a:r>
            <a:endParaRPr sz="36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ill Sans"/>
              <a:buChar char="●"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Topic: Monetary Policy</a:t>
            </a:r>
            <a:endParaRPr sz="24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ill Sans"/>
              <a:buChar char="●"/>
            </a:pPr>
            <a:r>
              <a:rPr lang="en-US" sz="2400" u="sng">
                <a:solidFill>
                  <a:srgbClr val="009999"/>
                </a:solidFill>
                <a:latin typeface="Gill Sans"/>
                <a:ea typeface="Gill Sans"/>
                <a:cs typeface="Gill Sans"/>
                <a:sym typeface="Gill Sans"/>
                <a:hlinkClick r:id="rId4"/>
              </a:rPr>
              <a:t>FAQs / Reflection Questions</a:t>
            </a:r>
            <a:endParaRPr sz="24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ill Sans"/>
              <a:buChar char="●"/>
            </a:pPr>
            <a:r>
              <a:rPr lang="en-US" sz="2400" u="sng">
                <a:solidFill>
                  <a:srgbClr val="009999"/>
                </a:solidFill>
                <a:latin typeface="Gill Sans"/>
                <a:ea typeface="Gill Sans"/>
                <a:cs typeface="Gill Sans"/>
                <a:sym typeface="Gill Sans"/>
                <a:hlinkClick r:id="rId5"/>
              </a:rPr>
              <a:t>Video Question Guide</a:t>
            </a:r>
            <a:endParaRPr sz="24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78" name="Google Shape;78;p16" descr="Image result for chair the fed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700850" y="3120300"/>
            <a:ext cx="5585900" cy="3128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/>
        </p:nvSpPr>
        <p:spPr>
          <a:xfrm>
            <a:off x="857250" y="2133600"/>
            <a:ext cx="74295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None/>
            </a:pPr>
            <a:endParaRPr sz="2400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5" name="Google Shape;85;p17"/>
          <p:cNvSpPr txBox="1"/>
          <p:nvPr/>
        </p:nvSpPr>
        <p:spPr>
          <a:xfrm>
            <a:off x="457200" y="12954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sng">
                <a:solidFill>
                  <a:srgbClr val="009999"/>
                </a:solidFill>
                <a:latin typeface="Gill Sans"/>
                <a:ea typeface="Gill Sans"/>
                <a:cs typeface="Gill Sans"/>
                <a:sym typeface="Gill Sans"/>
                <a:hlinkClick r:id="rId3"/>
              </a:rPr>
              <a:t>People's Pie</a:t>
            </a:r>
            <a:endParaRPr sz="36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ill Sans"/>
              <a:buChar char="●"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Topic: Taxation</a:t>
            </a:r>
            <a:endParaRPr sz="24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ill Sans"/>
              <a:buChar char="●"/>
            </a:pPr>
            <a:r>
              <a:rPr lang="en-US" sz="2400" u="sng">
                <a:solidFill>
                  <a:srgbClr val="009999"/>
                </a:solidFill>
                <a:latin typeface="Gill Sans"/>
                <a:ea typeface="Gill Sans"/>
                <a:cs typeface="Gill Sans"/>
                <a:sym typeface="Gill Sans"/>
                <a:hlinkClick r:id="rId4"/>
              </a:rPr>
              <a:t>Player Guide</a:t>
            </a:r>
            <a:endParaRPr sz="24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86" name="Google Shape;86;p17" descr="Image result for people's pie game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76750" y="3175000"/>
            <a:ext cx="3810000" cy="307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/>
        </p:nvSpPr>
        <p:spPr>
          <a:xfrm>
            <a:off x="857250" y="2133600"/>
            <a:ext cx="74295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None/>
            </a:pPr>
            <a:endParaRPr sz="2400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3" name="Google Shape;93;p18"/>
          <p:cNvSpPr txBox="1"/>
          <p:nvPr/>
        </p:nvSpPr>
        <p:spPr>
          <a:xfrm>
            <a:off x="457200" y="12954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sng">
                <a:solidFill>
                  <a:srgbClr val="009999"/>
                </a:solidFill>
                <a:latin typeface="Gill Sans"/>
                <a:ea typeface="Gill Sans"/>
                <a:cs typeface="Gill Sans"/>
                <a:sym typeface="Gill Sans"/>
                <a:hlinkClick r:id="rId3"/>
              </a:rPr>
              <a:t>Inflation Island</a:t>
            </a:r>
            <a:endParaRPr sz="36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ill Sans"/>
              <a:buChar char="●"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Topic: Inflation, Economic Indicators</a:t>
            </a:r>
            <a:endParaRPr sz="24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ill Sans"/>
              <a:buChar char="●"/>
            </a:pPr>
            <a:r>
              <a:rPr lang="en-US" sz="2400" u="sng">
                <a:solidFill>
                  <a:srgbClr val="009999"/>
                </a:solidFill>
                <a:latin typeface="Gill Sans"/>
                <a:ea typeface="Gill Sans"/>
                <a:cs typeface="Gill Sans"/>
                <a:sym typeface="Gill Sans"/>
                <a:hlinkClick r:id="rId4"/>
              </a:rPr>
              <a:t>Reflection &amp; Assessment</a:t>
            </a:r>
            <a:endParaRPr sz="24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94" name="Google Shape;94;p18" descr="Image result for inflation island"/>
          <p:cNvPicPr preferRelativeResize="0"/>
          <p:nvPr/>
        </p:nvPicPr>
        <p:blipFill rotWithShape="1">
          <a:blip r:embed="rId5">
            <a:alphaModFix/>
          </a:blip>
          <a:srcRect l="24524" r="21599"/>
          <a:stretch/>
        </p:blipFill>
        <p:spPr>
          <a:xfrm>
            <a:off x="5186400" y="2603400"/>
            <a:ext cx="3100350" cy="364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9" descr="Image result for fomc take a seat at the table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46775" y="3215725"/>
            <a:ext cx="4457275" cy="3221125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9"/>
          <p:cNvSpPr txBox="1"/>
          <p:nvPr/>
        </p:nvSpPr>
        <p:spPr>
          <a:xfrm>
            <a:off x="457200" y="12954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sng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  <a:hlinkClick r:id="rId4"/>
              </a:rPr>
              <a:t>Take A Seat At The Table</a:t>
            </a:r>
            <a:endParaRPr sz="3600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ill Sans"/>
              <a:buChar char="●"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Topic: </a:t>
            </a:r>
            <a:r>
              <a:rPr lang="en-US" sz="2400">
                <a:latin typeface="Gill Sans"/>
                <a:ea typeface="Gill Sans"/>
                <a:cs typeface="Gill Sans"/>
                <a:sym typeface="Gill Sans"/>
              </a:rPr>
              <a:t>Federal Open Market Committee Meeting</a:t>
            </a:r>
            <a:endParaRPr sz="24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ill Sans"/>
              <a:buChar char="●"/>
            </a:pPr>
            <a:r>
              <a:rPr lang="en-US" sz="2400" u="sng">
                <a:solidFill>
                  <a:schemeClr val="hlink"/>
                </a:solidFill>
                <a:latin typeface="Gill Sans"/>
                <a:ea typeface="Gill Sans"/>
                <a:cs typeface="Gill Sans"/>
                <a:sym typeface="Gill Sans"/>
                <a:hlinkClick r:id="rId5"/>
              </a:rPr>
              <a:t>Simulation Slides</a:t>
            </a:r>
            <a:endParaRPr sz="2400"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ill Sans"/>
              <a:buChar char="●"/>
            </a:pPr>
            <a:r>
              <a:rPr lang="en-US" sz="2400" u="sng">
                <a:solidFill>
                  <a:schemeClr val="hlink"/>
                </a:solidFill>
                <a:latin typeface="Gill Sans"/>
                <a:ea typeface="Gill Sans"/>
                <a:cs typeface="Gill Sans"/>
                <a:sym typeface="Gill Sans"/>
                <a:hlinkClick r:id="rId6"/>
              </a:rPr>
              <a:t>Beige Book</a:t>
            </a:r>
            <a:endParaRPr sz="2400"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ill Sans"/>
              <a:buChar char="●"/>
            </a:pPr>
            <a:r>
              <a:rPr lang="en-US" sz="2400" u="sng">
                <a:solidFill>
                  <a:schemeClr val="hlink"/>
                </a:solidFill>
                <a:latin typeface="Gill Sans"/>
                <a:ea typeface="Gill Sans"/>
                <a:cs typeface="Gill Sans"/>
                <a:sym typeface="Gill Sans"/>
                <a:hlinkClick r:id="rId7"/>
              </a:rPr>
              <a:t>FOMC Districts</a:t>
            </a:r>
            <a:endParaRPr sz="2400"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363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/>
              <a:t>Summing Up</a:t>
            </a:r>
            <a:endParaRPr sz="5500" b="1">
              <a:solidFill>
                <a:srgbClr val="005CB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0"/>
          <p:cNvSpPr txBox="1">
            <a:spLocks noGrp="1"/>
          </p:cNvSpPr>
          <p:nvPr>
            <p:ph type="body" idx="4294967295"/>
          </p:nvPr>
        </p:nvSpPr>
        <p:spPr>
          <a:xfrm>
            <a:off x="457200" y="2377441"/>
            <a:ext cx="8229600" cy="41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rgbClr val="6EA92C"/>
              </a:buClr>
              <a:buSzPts val="3600"/>
              <a:buChar char="•"/>
            </a:pPr>
            <a:r>
              <a:rPr lang="en-US" sz="3600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These games are tools to </a:t>
            </a:r>
            <a:r>
              <a:rPr lang="en-US" sz="3600" b="1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introduce or enhance understanding</a:t>
            </a:r>
            <a:endParaRPr sz="3600" b="1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rgbClr val="6EA92C"/>
              </a:buClr>
              <a:buSzPts val="3600"/>
              <a:buChar char="•"/>
            </a:pPr>
            <a:r>
              <a:rPr lang="en-US" sz="3600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Present them </a:t>
            </a:r>
            <a:r>
              <a:rPr lang="en-US" sz="3600" b="1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meaningfully</a:t>
            </a:r>
            <a:r>
              <a:rPr lang="en-US" sz="3600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, with a </a:t>
            </a:r>
            <a:r>
              <a:rPr lang="en-US" sz="3600" b="1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clear goal </a:t>
            </a:r>
            <a:r>
              <a:rPr lang="en-US" sz="3600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and</a:t>
            </a:r>
            <a:r>
              <a:rPr lang="en-US" sz="3600" b="1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 purpose</a:t>
            </a:r>
            <a:endParaRPr sz="3600" b="1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rgbClr val="6EA92C"/>
              </a:buClr>
              <a:buSzPts val="3600"/>
              <a:buChar char="•"/>
            </a:pPr>
            <a:r>
              <a:rPr lang="en-US" sz="3600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Provide </a:t>
            </a:r>
            <a:r>
              <a:rPr lang="en-US" sz="3600" b="1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opportunity</a:t>
            </a:r>
            <a:r>
              <a:rPr lang="en-US" sz="3600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 for all students </a:t>
            </a:r>
            <a:r>
              <a:rPr lang="en-US" sz="3600" b="1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to reflect</a:t>
            </a:r>
            <a:endParaRPr sz="3600" b="1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363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/>
              <a:t>Summing Up</a:t>
            </a:r>
            <a:endParaRPr sz="5500" b="1">
              <a:solidFill>
                <a:srgbClr val="005CB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1"/>
          <p:cNvSpPr txBox="1">
            <a:spLocks noGrp="1"/>
          </p:cNvSpPr>
          <p:nvPr>
            <p:ph type="body" idx="4294967295"/>
          </p:nvPr>
        </p:nvSpPr>
        <p:spPr>
          <a:xfrm>
            <a:off x="457200" y="2377441"/>
            <a:ext cx="8229600" cy="41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Thank you! Feel free to connect:</a:t>
            </a:r>
            <a:endParaRPr sz="3600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lamonteach@gmail.com </a:t>
            </a:r>
            <a:endParaRPr sz="3600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@AlexMLamon  </a:t>
            </a:r>
            <a:endParaRPr sz="3600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116" name="Google Shape;116;p21" descr="Image result for twitter logo transparen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91575" y="3691050"/>
            <a:ext cx="370100" cy="300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1A42C9A1FF0C4E8EFDD6E1EC68268E" ma:contentTypeVersion="12" ma:contentTypeDescription="Create a new document." ma:contentTypeScope="" ma:versionID="74f415700e677f67570d1265c4de6c02">
  <xsd:schema xmlns:xsd="http://www.w3.org/2001/XMLSchema" xmlns:xs="http://www.w3.org/2001/XMLSchema" xmlns:p="http://schemas.microsoft.com/office/2006/metadata/properties" xmlns:ns2="bfa4db11-c700-41fb-b639-f7e6b4e680b5" xmlns:ns3="9cd82c5b-74c9-4827-94f1-5bf219ae6b20" targetNamespace="http://schemas.microsoft.com/office/2006/metadata/properties" ma:root="true" ma:fieldsID="60f53a838a094153ce095486d560252d" ns2:_="" ns3:_="">
    <xsd:import namespace="bfa4db11-c700-41fb-b639-f7e6b4e680b5"/>
    <xsd:import namespace="9cd82c5b-74c9-4827-94f1-5bf219ae6b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4db11-c700-41fb-b639-f7e6b4e680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d82c5b-74c9-4827-94f1-5bf219ae6b2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5E6065-DB92-495F-99A1-217B5AE1D9B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404B19-AC41-410C-B51A-0BEBAC418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a4db11-c700-41fb-b639-f7e6b4e680b5"/>
    <ds:schemaRef ds:uri="9cd82c5b-74c9-4827-94f1-5bf219ae6b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A0F1B33-9109-44AD-8E39-9E0617B80B3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</Words>
  <Application>Microsoft Office PowerPoint</Application>
  <PresentationFormat>On-screen Show (4:3)</PresentationFormat>
  <Paragraphs>44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Teaching Macroeconomics with Games &amp; Simulations  Presented by:  Alex Lamon, CEE Master Teacher @AlexMLamon 10/9/19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Summing Up</vt:lpstr>
      <vt:lpstr>Summing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Macroeconomics with Games &amp; Simulations  Presented by:  Alex Lamon, CEE Master Teacher @AlexMLamon 10/9/19</dc:title>
  <cp:lastModifiedBy>Jarvon Carson</cp:lastModifiedBy>
  <cp:revision>2</cp:revision>
  <dcterms:modified xsi:type="dcterms:W3CDTF">2020-03-19T17:53:02Z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0x010100481A42C9A1FF0C4E8EFDD6E1EC68268E</vt:lpwstr>
  </property>
</Properties>
</file>