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267" r:id="rId6"/>
    <p:sldId id="261" r:id="rId7"/>
    <p:sldId id="273" r:id="rId8"/>
    <p:sldId id="274" r:id="rId9"/>
    <p:sldId id="492" r:id="rId10"/>
    <p:sldId id="493" r:id="rId11"/>
    <p:sldId id="301" r:id="rId12"/>
    <p:sldId id="537" r:id="rId13"/>
    <p:sldId id="530" r:id="rId14"/>
    <p:sldId id="536" r:id="rId15"/>
    <p:sldId id="346" r:id="rId16"/>
    <p:sldId id="347" r:id="rId17"/>
    <p:sldId id="349" r:id="rId18"/>
    <p:sldId id="350" r:id="rId19"/>
    <p:sldId id="270" r:id="rId20"/>
    <p:sldId id="538" r:id="rId21"/>
    <p:sldId id="384" r:id="rId22"/>
    <p:sldId id="404" r:id="rId23"/>
    <p:sldId id="405" r:id="rId24"/>
    <p:sldId id="395" r:id="rId25"/>
    <p:sldId id="396" r:id="rId26"/>
    <p:sldId id="397" r:id="rId27"/>
    <p:sldId id="539" r:id="rId28"/>
    <p:sldId id="385" r:id="rId29"/>
    <p:sldId id="399" r:id="rId30"/>
    <p:sldId id="429" r:id="rId31"/>
    <p:sldId id="486" r:id="rId32"/>
    <p:sldId id="282" r:id="rId33"/>
    <p:sldId id="279" r:id="rId34"/>
    <p:sldId id="293" r:id="rId35"/>
    <p:sldId id="280" r:id="rId36"/>
    <p:sldId id="487" r:id="rId37"/>
    <p:sldId id="407" r:id="rId38"/>
    <p:sldId id="473" r:id="rId39"/>
    <p:sldId id="478" r:id="rId40"/>
    <p:sldId id="479" r:id="rId41"/>
    <p:sldId id="484" r:id="rId42"/>
    <p:sldId id="482" r:id="rId43"/>
    <p:sldId id="483" r:id="rId44"/>
    <p:sldId id="542" r:id="rId45"/>
    <p:sldId id="540" r:id="rId46"/>
    <p:sldId id="265" r:id="rId47"/>
    <p:sldId id="491" r:id="rId48"/>
    <p:sldId id="490" r:id="rId49"/>
    <p:sldId id="408" r:id="rId50"/>
    <p:sldId id="485" r:id="rId51"/>
    <p:sldId id="544" r:id="rId52"/>
    <p:sldId id="266" r:id="rId53"/>
    <p:sldId id="269"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7A9900"/>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E052C-1F76-45BB-AFB1-4EB42D949DE7}" v="26" dt="2021-01-25T01:27:55.87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6" autoAdjust="0"/>
    <p:restoredTop sz="94660"/>
  </p:normalViewPr>
  <p:slideViewPr>
    <p:cSldViewPr snapToGrid="0">
      <p:cViewPr varScale="1">
        <p:scale>
          <a:sx n="71" d="100"/>
          <a:sy n="71" d="100"/>
        </p:scale>
        <p:origin x="1459"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1/24/2021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48</a:t>
            </a:fld>
            <a:endParaRPr lang="en-US" dirty="0"/>
          </a:p>
        </p:txBody>
      </p:sp>
    </p:spTree>
    <p:extLst>
      <p:ext uri="{BB962C8B-B14F-4D97-AF65-F5344CB8AC3E}">
        <p14:creationId xmlns:p14="http://schemas.microsoft.com/office/powerpoint/2010/main" val="102335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49</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109153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200991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6D973-A7C7-4618-8397-A662CECF11D2}" type="slidenum">
              <a:rPr lang="en-US" smtClean="0"/>
              <a:t>8</a:t>
            </a:fld>
            <a:endParaRPr lang="en-US" dirty="0"/>
          </a:p>
        </p:txBody>
      </p:sp>
    </p:spTree>
    <p:extLst>
      <p:ext uri="{BB962C8B-B14F-4D97-AF65-F5344CB8AC3E}">
        <p14:creationId xmlns:p14="http://schemas.microsoft.com/office/powerpoint/2010/main" val="119389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43</a:t>
            </a:fld>
            <a:endParaRPr lang="en-US" dirty="0"/>
          </a:p>
        </p:txBody>
      </p:sp>
    </p:spTree>
    <p:extLst>
      <p:ext uri="{BB962C8B-B14F-4D97-AF65-F5344CB8AC3E}">
        <p14:creationId xmlns:p14="http://schemas.microsoft.com/office/powerpoint/2010/main" val="333169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stoverlf@jmu.edu"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hyperlink" Target="https://www.stlouisfed.org/education/uncle-jeds-barbershop"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fbSOf2_jHc4"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debankers.com/Assets/2017_TCTSD_Lesson_Investo_Million_Pennies.pdf"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PP8YXWX8tx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vermonttreasurer.gov/content/2012-2013-reading-investment"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8K-MtzB62IU"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hyperlink" Target="https://www.librarysparks.com/wp-content/uploads/2016/06/lsp_ll_fiction_apr16.pdf"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rwhoFrYDFy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x97ApD-Cd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vcee.org/elementary-school/reading-makes-cent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youtube.com/watch?v=mPoDDTKaQMU" TargetMode="External"/><Relationship Id="rId7" Type="http://schemas.openxmlformats.org/officeDocument/2006/relationships/hyperlink" Target="https://www.youtube.com/watch?v=-x97ApD-C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watch?v=rwhoFrYDFyg" TargetMode="External"/><Relationship Id="rId5" Type="http://schemas.openxmlformats.org/officeDocument/2006/relationships/hyperlink" Target="https://www.youtube.com/watch?v=PP8YXWX8txk" TargetMode="External"/><Relationship Id="rId4" Type="http://schemas.openxmlformats.org/officeDocument/2006/relationships/hyperlink" Target="https://www.youtube.com/watch?v=fbSOf2_jHc4" TargetMode="External"/><Relationship Id="rId9" Type="http://schemas.openxmlformats.org/officeDocument/2006/relationships/hyperlink" Target="https://www.councilforeconed.org/wp-content/uploads/2012/03/voluntary-national-content-standards-2010.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PoDDTKaQMU"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459" y="1151325"/>
            <a:ext cx="7772400" cy="3428999"/>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lnSpc>
                <a:spcPct val="100000"/>
              </a:lnSpc>
              <a:spcAft>
                <a:spcPts val="0"/>
              </a:spcAft>
              <a:defRPr/>
            </a:pPr>
            <a:r>
              <a:rPr lang="en-US" sz="4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Reading Makes Cents: </a:t>
            </a:r>
            <a:br>
              <a:rPr lang="en-US" sz="4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7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Using Children’s Literature to Teach Personal Finance</a:t>
            </a:r>
            <a:br>
              <a:rPr lang="en-US" sz="1800" b="1" dirty="0">
                <a:solidFill>
                  <a:schemeClr val="tx1"/>
                </a:solidFill>
                <a:effectLst/>
                <a:ea typeface="Calibri" panose="020F0502020204030204" pitchFamily="34" charset="0"/>
                <a:cs typeface="Times New Roman" panose="02020603050405020304" pitchFamily="18" charset="0"/>
              </a:rPr>
            </a:br>
            <a:br>
              <a:rPr lang="en-US" sz="4400" dirty="0"/>
            </a:br>
            <a:r>
              <a:rPr lang="en-US" sz="2200" i="1" dirty="0">
                <a:solidFill>
                  <a:schemeClr val="tx1"/>
                </a:solidFill>
                <a:latin typeface="Calibri"/>
                <a:ea typeface="ＭＳ Ｐゴシック"/>
                <a:cs typeface="Calibri"/>
              </a:rPr>
              <a:t>Lynne Farrell Stover</a:t>
            </a:r>
            <a:br>
              <a:rPr lang="en-US" sz="1600" dirty="0"/>
            </a:br>
            <a:r>
              <a:rPr lang="en-US" sz="2200" dirty="0">
                <a:solidFill>
                  <a:schemeClr val="tx1"/>
                </a:solidFill>
                <a:latin typeface="Calibri"/>
                <a:ea typeface="ＭＳ Ｐゴシック"/>
                <a:cs typeface="Calibri"/>
              </a:rPr>
              <a:t>January 26, 2021 </a:t>
            </a:r>
            <a:br>
              <a:rPr lang="en-US" sz="1600" dirty="0">
                <a:solidFill>
                  <a:schemeClr val="tx1"/>
                </a:solidFill>
                <a:latin typeface="Calibri"/>
                <a:ea typeface="ＭＳ Ｐゴシック"/>
                <a:cs typeface="Calibri"/>
              </a:rPr>
            </a:br>
            <a:r>
              <a:rPr lang="en-US" sz="2200" dirty="0">
                <a:solidFill>
                  <a:schemeClr val="tx1"/>
                </a:solidFill>
                <a:latin typeface="Calibri"/>
                <a:ea typeface="ＭＳ Ｐゴシック"/>
                <a:cs typeface="Calibri"/>
                <a:hlinkClick r:id="rId3"/>
              </a:rPr>
              <a:t>stoverlf@jmu.edu</a:t>
            </a:r>
            <a:r>
              <a:rPr lang="en-US" sz="2200" dirty="0">
                <a:solidFill>
                  <a:schemeClr val="tx1"/>
                </a:solidFill>
                <a:latin typeface="Calibri"/>
                <a:ea typeface="ＭＳ Ｐゴシック"/>
                <a:cs typeface="Calibri"/>
              </a:rPr>
              <a:t> </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pic>
        <p:nvPicPr>
          <p:cNvPr id="3" name="Picture 4" descr="Ella Earns Her Own Money">
            <a:extLst>
              <a:ext uri="{FF2B5EF4-FFF2-40B4-BE49-F238E27FC236}">
                <a16:creationId xmlns:a16="http://schemas.microsoft.com/office/drawing/2014/main" id="{270B017F-1591-41EE-9EF4-1E2FF7768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50079">
            <a:off x="6636249" y="2764939"/>
            <a:ext cx="1749508" cy="179849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1B6061-D326-4B58-9F03-AA0E828556E7}"/>
              </a:ext>
            </a:extLst>
          </p:cNvPr>
          <p:cNvPicPr/>
          <p:nvPr/>
        </p:nvPicPr>
        <p:blipFill>
          <a:blip r:embed="rId5"/>
          <a:stretch>
            <a:fillRect/>
          </a:stretch>
        </p:blipFill>
        <p:spPr>
          <a:xfrm>
            <a:off x="418264" y="4729218"/>
            <a:ext cx="1565183" cy="1644095"/>
          </a:xfrm>
          <a:prstGeom prst="rect">
            <a:avLst/>
          </a:prstGeom>
          <a:ln w="28575">
            <a:solidFill>
              <a:schemeClr val="tx1"/>
            </a:solidFill>
          </a:ln>
        </p:spPr>
      </p:pic>
      <p:pic>
        <p:nvPicPr>
          <p:cNvPr id="6" name="Picture 5" descr="http://medicineforthesoul.files.wordpress.com/2010/04/uncle-jeds-barbershop-cover-pic4.jpg">
            <a:extLst>
              <a:ext uri="{FF2B5EF4-FFF2-40B4-BE49-F238E27FC236}">
                <a16:creationId xmlns:a16="http://schemas.microsoft.com/office/drawing/2014/main" id="{34AE9CB0-477C-45C1-BEE3-3CCEF16F24B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0065" y="4375580"/>
            <a:ext cx="1475671" cy="2054268"/>
          </a:xfrm>
          <a:prstGeom prst="rect">
            <a:avLst/>
          </a:prstGeom>
          <a:noFill/>
          <a:ln>
            <a:noFill/>
          </a:ln>
        </p:spPr>
      </p:pic>
      <p:pic>
        <p:nvPicPr>
          <p:cNvPr id="9" name="Picture 8" descr="http://media.btsb.com/TitleImages/6/635024/50205037.jpg">
            <a:extLst>
              <a:ext uri="{FF2B5EF4-FFF2-40B4-BE49-F238E27FC236}">
                <a16:creationId xmlns:a16="http://schemas.microsoft.com/office/drawing/2014/main" id="{DF156044-16D3-492C-A8EE-96D63D722C2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84690">
            <a:off x="2929736" y="4506883"/>
            <a:ext cx="1427076" cy="1990836"/>
          </a:xfrm>
          <a:prstGeom prst="rect">
            <a:avLst/>
          </a:prstGeom>
          <a:noFill/>
          <a:ln w="38100">
            <a:solidFill>
              <a:schemeClr val="tx1"/>
            </a:solidFill>
          </a:ln>
        </p:spPr>
      </p:pic>
      <p:pic>
        <p:nvPicPr>
          <p:cNvPr id="12" name="Picture 11">
            <a:extLst>
              <a:ext uri="{FF2B5EF4-FFF2-40B4-BE49-F238E27FC236}">
                <a16:creationId xmlns:a16="http://schemas.microsoft.com/office/drawing/2014/main" id="{F794C1B4-ECFC-40FE-BC6A-8E3C124399C1}"/>
              </a:ext>
            </a:extLst>
          </p:cNvPr>
          <p:cNvPicPr/>
          <p:nvPr/>
        </p:nvPicPr>
        <p:blipFill>
          <a:blip r:embed="rId8"/>
          <a:stretch>
            <a:fillRect/>
          </a:stretch>
        </p:blipFill>
        <p:spPr>
          <a:xfrm rot="315561">
            <a:off x="4935520" y="4440311"/>
            <a:ext cx="1500505" cy="1919232"/>
          </a:xfrm>
          <a:prstGeom prst="rect">
            <a:avLst/>
          </a:prstGeom>
          <a:ln w="28575">
            <a:solidFill>
              <a:schemeClr val="tx1"/>
            </a:solidFill>
          </a:ln>
        </p:spPr>
      </p:pic>
      <p:pic>
        <p:nvPicPr>
          <p:cNvPr id="10" name="Picture 9">
            <a:extLst>
              <a:ext uri="{FF2B5EF4-FFF2-40B4-BE49-F238E27FC236}">
                <a16:creationId xmlns:a16="http://schemas.microsoft.com/office/drawing/2014/main" id="{42462320-AFBE-4DD6-8CA9-36A172ABAEFD}"/>
              </a:ext>
            </a:extLst>
          </p:cNvPr>
          <p:cNvPicPr/>
          <p:nvPr/>
        </p:nvPicPr>
        <p:blipFill>
          <a:blip r:embed="rId9"/>
          <a:stretch>
            <a:fillRect/>
          </a:stretch>
        </p:blipFill>
        <p:spPr>
          <a:xfrm rot="21424123">
            <a:off x="789347" y="2824172"/>
            <a:ext cx="1567570" cy="1756561"/>
          </a:xfrm>
          <a:prstGeom prst="rect">
            <a:avLst/>
          </a:prstGeom>
          <a:solidFill>
            <a:schemeClr val="accent1">
              <a:lumMod val="60000"/>
              <a:lumOff val="40000"/>
            </a:schemeClr>
          </a:solidFill>
          <a:ln w="57150">
            <a:solidFill>
              <a:srgbClr val="00B050"/>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385341"/>
            <a:ext cx="4572000" cy="4724400"/>
          </a:xfrm>
        </p:spPr>
        <p:txBody>
          <a:bodyPr>
            <a:normAutofit fontScale="92500" lnSpcReduction="20000"/>
          </a:bodyPr>
          <a:lstStyle/>
          <a:p>
            <a:pPr marL="0" indent="0" algn="ctr">
              <a:buNone/>
            </a:pPr>
            <a:r>
              <a:rPr lang="en-US" b="1" i="1" dirty="0">
                <a:solidFill>
                  <a:schemeClr val="tx1"/>
                </a:solidFill>
              </a:rPr>
              <a:t>Uncle Jed’s Barber Shop</a:t>
            </a:r>
          </a:p>
          <a:p>
            <a:pPr marL="0" indent="0">
              <a:buNone/>
            </a:pPr>
            <a:r>
              <a:rPr lang="en-US" sz="2600" b="1" dirty="0">
                <a:solidFill>
                  <a:schemeClr val="tx1"/>
                </a:solidFill>
                <a:latin typeface="+mn-lt"/>
              </a:rPr>
              <a:t>Story Synopsis</a:t>
            </a:r>
            <a:r>
              <a:rPr lang="en-US" sz="2600" b="1" dirty="0">
                <a:latin typeface="+mn-lt"/>
              </a:rPr>
              <a:t>: </a:t>
            </a:r>
            <a:r>
              <a:rPr lang="en-US" sz="2600" dirty="0">
                <a:latin typeface="+mn-lt"/>
              </a:rPr>
              <a:t>Told in the voice of young Sarah Jean, </a:t>
            </a:r>
            <a:r>
              <a:rPr lang="en-US" sz="2600" dirty="0">
                <a:solidFill>
                  <a:srgbClr val="7A9900"/>
                </a:solidFill>
                <a:latin typeface="+mn-lt"/>
              </a:rPr>
              <a:t>this tale of perseverance</a:t>
            </a:r>
            <a:r>
              <a:rPr lang="en-US" sz="2600" dirty="0">
                <a:latin typeface="+mn-lt"/>
              </a:rPr>
              <a:t> features her remarkable Uncle Jed. The story chronicles </a:t>
            </a:r>
            <a:r>
              <a:rPr lang="en-US" sz="2600" dirty="0">
                <a:solidFill>
                  <a:srgbClr val="7A9900"/>
                </a:solidFill>
                <a:latin typeface="+mn-lt"/>
              </a:rPr>
              <a:t>life in the segregated South </a:t>
            </a:r>
            <a:r>
              <a:rPr lang="en-US" sz="2600" dirty="0">
                <a:latin typeface="+mn-lt"/>
              </a:rPr>
              <a:t>as the reader learns of the hardships of segregation and the heartbreak of losing hard earned money when the banks fail on the outset of the </a:t>
            </a:r>
            <a:r>
              <a:rPr lang="en-US" sz="2600" dirty="0">
                <a:solidFill>
                  <a:srgbClr val="7A9900"/>
                </a:solidFill>
                <a:latin typeface="+mn-lt"/>
              </a:rPr>
              <a:t>Great Depression</a:t>
            </a:r>
            <a:r>
              <a:rPr lang="en-US" sz="2600" dirty="0">
                <a:latin typeface="+mn-lt"/>
              </a:rPr>
              <a:t>. </a:t>
            </a:r>
          </a:p>
          <a:p>
            <a:pPr marL="0" indent="0">
              <a:buNone/>
            </a:pPr>
            <a:r>
              <a:rPr lang="en-US" sz="2600" dirty="0">
                <a:latin typeface="+mn-lt"/>
              </a:rPr>
              <a:t>Finally, at the age of 79, Uncle Jed saves enough to achieve his goal of open his own barbershop.</a:t>
            </a:r>
          </a:p>
        </p:txBody>
      </p:sp>
      <p:pic>
        <p:nvPicPr>
          <p:cNvPr id="2" name="Picture 1">
            <a:extLst>
              <a:ext uri="{FF2B5EF4-FFF2-40B4-BE49-F238E27FC236}">
                <a16:creationId xmlns:a16="http://schemas.microsoft.com/office/drawing/2014/main" id="{C3685ECE-FD1F-40D7-9524-C2979021159E}"/>
              </a:ext>
            </a:extLst>
          </p:cNvPr>
          <p:cNvPicPr>
            <a:picLocks noChangeAspect="1"/>
          </p:cNvPicPr>
          <p:nvPr/>
        </p:nvPicPr>
        <p:blipFill>
          <a:blip r:embed="rId2"/>
          <a:stretch>
            <a:fillRect/>
          </a:stretch>
        </p:blipFill>
        <p:spPr>
          <a:xfrm>
            <a:off x="457200" y="1371600"/>
            <a:ext cx="3171825" cy="4695825"/>
          </a:xfrm>
          <a:prstGeom prst="rect">
            <a:avLst/>
          </a:prstGeom>
        </p:spPr>
      </p:pic>
    </p:spTree>
    <p:extLst>
      <p:ext uri="{BB962C8B-B14F-4D97-AF65-F5344CB8AC3E}">
        <p14:creationId xmlns:p14="http://schemas.microsoft.com/office/powerpoint/2010/main" val="13184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754A-77E4-4B77-A95A-6412EC25AF9A}"/>
              </a:ext>
            </a:extLst>
          </p:cNvPr>
          <p:cNvSpPr>
            <a:spLocks noGrp="1"/>
          </p:cNvSpPr>
          <p:nvPr>
            <p:ph type="title"/>
          </p:nvPr>
        </p:nvSpPr>
        <p:spPr>
          <a:xfrm>
            <a:off x="457200" y="817124"/>
            <a:ext cx="8229600" cy="1460950"/>
          </a:xfrm>
        </p:spPr>
        <p:txBody>
          <a:bodyPr/>
          <a:lstStyle/>
          <a:p>
            <a:r>
              <a:rPr lang="en-US" sz="1600" dirty="0">
                <a:solidFill>
                  <a:schemeClr val="tx1"/>
                </a:solidFill>
                <a:hlinkClick r:id="rId2"/>
              </a:rPr>
              <a:t>https://www.stlouisfed.org/education/uncle-jeds-barbershop</a:t>
            </a:r>
            <a:br>
              <a:rPr lang="en-US" dirty="0">
                <a:solidFill>
                  <a:schemeClr val="tx1"/>
                </a:solidFill>
              </a:rPr>
            </a:br>
            <a:endParaRPr lang="en-US" dirty="0"/>
          </a:p>
        </p:txBody>
      </p:sp>
      <p:sp>
        <p:nvSpPr>
          <p:cNvPr id="10" name="Rectangle 9">
            <a:extLst>
              <a:ext uri="{FF2B5EF4-FFF2-40B4-BE49-F238E27FC236}">
                <a16:creationId xmlns:a16="http://schemas.microsoft.com/office/drawing/2014/main" id="{CC821052-75AD-4EC8-B0C9-D5A19A9C5771}"/>
              </a:ext>
            </a:extLst>
          </p:cNvPr>
          <p:cNvSpPr/>
          <p:nvPr/>
        </p:nvSpPr>
        <p:spPr>
          <a:xfrm>
            <a:off x="110663" y="1524000"/>
            <a:ext cx="8908083"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0A4A671-E96E-44BF-94EE-2FCD5B678035}"/>
              </a:ext>
            </a:extLst>
          </p:cNvPr>
          <p:cNvSpPr>
            <a:spLocks noGrp="1"/>
          </p:cNvSpPr>
          <p:nvPr>
            <p:ph idx="1"/>
          </p:nvPr>
        </p:nvSpPr>
        <p:spPr/>
        <p:txBody>
          <a:bodyPr/>
          <a:lstStyle/>
          <a:p>
            <a:pPr marL="0" indent="0">
              <a:buNone/>
            </a:pPr>
            <a:r>
              <a:rPr lang="en-US" dirty="0"/>
              <a:t>Savings Goal</a:t>
            </a:r>
          </a:p>
        </p:txBody>
      </p:sp>
      <p:pic>
        <p:nvPicPr>
          <p:cNvPr id="4" name="Picture 3">
            <a:extLst>
              <a:ext uri="{FF2B5EF4-FFF2-40B4-BE49-F238E27FC236}">
                <a16:creationId xmlns:a16="http://schemas.microsoft.com/office/drawing/2014/main" id="{1A9440C5-B778-460A-ABF7-550FC8152F96}"/>
              </a:ext>
            </a:extLst>
          </p:cNvPr>
          <p:cNvPicPr>
            <a:picLocks noChangeAspect="1"/>
          </p:cNvPicPr>
          <p:nvPr/>
        </p:nvPicPr>
        <p:blipFill>
          <a:blip r:embed="rId3"/>
          <a:stretch>
            <a:fillRect/>
          </a:stretch>
        </p:blipFill>
        <p:spPr>
          <a:xfrm>
            <a:off x="4895294" y="1828800"/>
            <a:ext cx="3818722" cy="4495800"/>
          </a:xfrm>
          <a:prstGeom prst="rect">
            <a:avLst/>
          </a:prstGeom>
        </p:spPr>
      </p:pic>
      <p:pic>
        <p:nvPicPr>
          <p:cNvPr id="5" name="Picture 3">
            <a:extLst>
              <a:ext uri="{FF2B5EF4-FFF2-40B4-BE49-F238E27FC236}">
                <a16:creationId xmlns:a16="http://schemas.microsoft.com/office/drawing/2014/main" id="{2F745FE8-88F3-46D8-A5BA-B0D014A73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78" y="1613065"/>
            <a:ext cx="1219200" cy="88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B41A442-637F-4456-9F18-92E48EDDF894}"/>
              </a:ext>
            </a:extLst>
          </p:cNvPr>
          <p:cNvPicPr>
            <a:picLocks noChangeAspect="1"/>
          </p:cNvPicPr>
          <p:nvPr/>
        </p:nvPicPr>
        <p:blipFill>
          <a:blip r:embed="rId5"/>
          <a:stretch>
            <a:fillRect/>
          </a:stretch>
        </p:blipFill>
        <p:spPr>
          <a:xfrm rot="20862635">
            <a:off x="420024" y="3152246"/>
            <a:ext cx="2350701" cy="3022817"/>
          </a:xfrm>
          <a:prstGeom prst="rect">
            <a:avLst/>
          </a:prstGeom>
        </p:spPr>
      </p:pic>
      <p:pic>
        <p:nvPicPr>
          <p:cNvPr id="8" name="Picture 2" descr="C:\Users\JMU Econed\AppData\Local\Microsoft\Windows\Temporary Internet Files\Content.IE5\DSJBZQ6W\600px-2-Dice-Icon.svg[1].png">
            <a:extLst>
              <a:ext uri="{FF2B5EF4-FFF2-40B4-BE49-F238E27FC236}">
                <a16:creationId xmlns:a16="http://schemas.microsoft.com/office/drawing/2014/main" id="{BF2D8C67-CC2B-4AF4-8E11-B6ACFD5F61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1044" y="5433366"/>
            <a:ext cx="1020467" cy="1020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7BAD933-C27D-4A42-9537-8A38E21C6FC1}"/>
              </a:ext>
            </a:extLst>
          </p:cNvPr>
          <p:cNvPicPr>
            <a:picLocks noChangeAspect="1"/>
          </p:cNvPicPr>
          <p:nvPr/>
        </p:nvPicPr>
        <p:blipFill>
          <a:blip r:embed="rId7"/>
          <a:stretch>
            <a:fillRect/>
          </a:stretch>
        </p:blipFill>
        <p:spPr>
          <a:xfrm>
            <a:off x="2704366" y="1623626"/>
            <a:ext cx="2057400" cy="2539657"/>
          </a:xfrm>
          <a:prstGeom prst="rect">
            <a:avLst/>
          </a:prstGeom>
        </p:spPr>
      </p:pic>
    </p:spTree>
    <p:extLst>
      <p:ext uri="{BB962C8B-B14F-4D97-AF65-F5344CB8AC3E}">
        <p14:creationId xmlns:p14="http://schemas.microsoft.com/office/powerpoint/2010/main" val="169795882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294" y="1992736"/>
            <a:ext cx="3258765" cy="4006048"/>
          </a:xfrm>
          <a:prstGeom prst="rect">
            <a:avLst/>
          </a:prstGeom>
          <a:solidFill>
            <a:schemeClr val="bg2">
              <a:lumMod val="10000"/>
              <a:lumOff val="90000"/>
            </a:schemeClr>
          </a:solidFill>
          <a:ln>
            <a:noFill/>
          </a:ln>
        </p:spPr>
      </p:pic>
      <p:sp>
        <p:nvSpPr>
          <p:cNvPr id="7" name="TextBox 6">
            <a:extLst>
              <a:ext uri="{FF2B5EF4-FFF2-40B4-BE49-F238E27FC236}">
                <a16:creationId xmlns:a16="http://schemas.microsoft.com/office/drawing/2014/main" id="{F5EF00D3-5016-42D3-8707-18D754F0D11A}"/>
              </a:ext>
            </a:extLst>
          </p:cNvPr>
          <p:cNvSpPr txBox="1"/>
          <p:nvPr/>
        </p:nvSpPr>
        <p:spPr>
          <a:xfrm>
            <a:off x="787941" y="1256922"/>
            <a:ext cx="7013642" cy="800219"/>
          </a:xfrm>
          <a:prstGeom prst="rect">
            <a:avLst/>
          </a:prstGeom>
          <a:noFill/>
        </p:spPr>
        <p:txBody>
          <a:bodyPr wrap="square">
            <a:spAutoFit/>
          </a:bodyPr>
          <a:lstStyle/>
          <a:p>
            <a:pPr marL="0" indent="0" algn="ctr">
              <a:buNone/>
            </a:pPr>
            <a:r>
              <a:rPr lang="en-US" sz="2800" b="1" i="1" dirty="0">
                <a:solidFill>
                  <a:srgbClr val="005CB8"/>
                </a:solidFill>
              </a:rPr>
              <a:t>Rock, Brock and the Savings Shock</a:t>
            </a:r>
          </a:p>
          <a:p>
            <a:pPr marL="0" indent="0" algn="ctr">
              <a:buNone/>
            </a:pPr>
            <a:r>
              <a:rPr lang="en-US" dirty="0">
                <a:solidFill>
                  <a:srgbClr val="005CB8"/>
                </a:solidFill>
              </a:rPr>
              <a:t>by Sheila Bair</a:t>
            </a:r>
          </a:p>
        </p:txBody>
      </p:sp>
      <p:sp>
        <p:nvSpPr>
          <p:cNvPr id="9" name="TextBox 8">
            <a:extLst>
              <a:ext uri="{FF2B5EF4-FFF2-40B4-BE49-F238E27FC236}">
                <a16:creationId xmlns:a16="http://schemas.microsoft.com/office/drawing/2014/main" id="{4E86D515-B32A-43AE-AE53-AC656895E3BE}"/>
              </a:ext>
            </a:extLst>
          </p:cNvPr>
          <p:cNvSpPr txBox="1"/>
          <p:nvPr/>
        </p:nvSpPr>
        <p:spPr>
          <a:xfrm>
            <a:off x="1134081" y="2707001"/>
            <a:ext cx="3330915" cy="1881669"/>
          </a:xfrm>
          <a:prstGeom prst="rect">
            <a:avLst/>
          </a:prstGeom>
          <a:noFill/>
          <a:ln w="28575">
            <a:solidFill>
              <a:schemeClr val="tx1"/>
            </a:solidFill>
          </a:ln>
        </p:spPr>
        <p:txBody>
          <a:bodyPr wrap="square">
            <a:spAutoFit/>
          </a:bodyPr>
          <a:lstStyle/>
          <a:p>
            <a:pPr algn="l">
              <a:lnSpc>
                <a:spcPct val="150000"/>
              </a:lnSpc>
            </a:pPr>
            <a:r>
              <a:rPr lang="en-US" sz="2000" b="1" i="0" dirty="0">
                <a:solidFill>
                  <a:srgbClr val="333333"/>
                </a:solidFill>
                <a:effectLst/>
                <a:latin typeface="Lato"/>
              </a:rPr>
              <a:t>Publisher:</a:t>
            </a:r>
            <a:r>
              <a:rPr lang="en-US" sz="2000" b="0" i="0" dirty="0">
                <a:solidFill>
                  <a:srgbClr val="333333"/>
                </a:solidFill>
                <a:effectLst/>
                <a:latin typeface="Lato"/>
              </a:rPr>
              <a:t> Albert Whitman </a:t>
            </a:r>
            <a:r>
              <a:rPr lang="en-US" sz="2000" b="1" i="0" dirty="0">
                <a:solidFill>
                  <a:srgbClr val="333333"/>
                </a:solidFill>
                <a:effectLst/>
                <a:latin typeface="Lato"/>
              </a:rPr>
              <a:t>Copyright Date:</a:t>
            </a:r>
            <a:r>
              <a:rPr lang="en-US" sz="2000" b="0" i="0" dirty="0">
                <a:solidFill>
                  <a:srgbClr val="333333"/>
                </a:solidFill>
                <a:effectLst/>
                <a:latin typeface="Lato"/>
              </a:rPr>
              <a:t> 2006</a:t>
            </a:r>
          </a:p>
          <a:p>
            <a:pPr algn="l">
              <a:lnSpc>
                <a:spcPct val="150000"/>
              </a:lnSpc>
            </a:pPr>
            <a:r>
              <a:rPr lang="en-US" sz="2000" b="1" i="0" dirty="0">
                <a:solidFill>
                  <a:srgbClr val="333333"/>
                </a:solidFill>
                <a:effectLst/>
                <a:latin typeface="Lato"/>
              </a:rPr>
              <a:t>Reading Level:</a:t>
            </a:r>
            <a:r>
              <a:rPr lang="en-US" sz="2000" b="0" i="0" dirty="0">
                <a:solidFill>
                  <a:srgbClr val="333333"/>
                </a:solidFill>
                <a:effectLst/>
                <a:latin typeface="Lato"/>
              </a:rPr>
              <a:t> 5.0</a:t>
            </a:r>
          </a:p>
          <a:p>
            <a:pPr algn="l">
              <a:lnSpc>
                <a:spcPct val="150000"/>
              </a:lnSpc>
            </a:pPr>
            <a:r>
              <a:rPr lang="en-US" sz="2000" b="1" i="0" dirty="0">
                <a:solidFill>
                  <a:srgbClr val="333333"/>
                </a:solidFill>
                <a:effectLst/>
                <a:latin typeface="Lato"/>
              </a:rPr>
              <a:t>Interest Level:</a:t>
            </a:r>
            <a:r>
              <a:rPr lang="en-US" sz="2000" b="0" i="0" dirty="0">
                <a:solidFill>
                  <a:srgbClr val="333333"/>
                </a:solidFill>
                <a:effectLst/>
                <a:latin typeface="Lato"/>
              </a:rPr>
              <a:t> 1-4</a:t>
            </a:r>
          </a:p>
        </p:txBody>
      </p:sp>
      <p:sp>
        <p:nvSpPr>
          <p:cNvPr id="13" name="TextBox 12">
            <a:extLst>
              <a:ext uri="{FF2B5EF4-FFF2-40B4-BE49-F238E27FC236}">
                <a16:creationId xmlns:a16="http://schemas.microsoft.com/office/drawing/2014/main" id="{CC916726-DB26-429A-80A5-FF45F8C4BE0D}"/>
              </a:ext>
            </a:extLst>
          </p:cNvPr>
          <p:cNvSpPr txBox="1"/>
          <p:nvPr/>
        </p:nvSpPr>
        <p:spPr>
          <a:xfrm>
            <a:off x="291831" y="5277912"/>
            <a:ext cx="4610910" cy="584775"/>
          </a:xfrm>
          <a:prstGeom prst="rect">
            <a:avLst/>
          </a:prstGeom>
          <a:noFill/>
          <a:ln w="28575">
            <a:solidFill>
              <a:schemeClr val="bg2">
                <a:lumMod val="25000"/>
              </a:schemeClr>
            </a:solidFill>
          </a:ln>
        </p:spPr>
        <p:txBody>
          <a:bodyPr wrap="square">
            <a:spAutoFit/>
          </a:bodyPr>
          <a:lstStyle/>
          <a:p>
            <a:r>
              <a:rPr lang="en-US" sz="1600" dirty="0">
                <a:hlinkClick r:id="rId3"/>
              </a:rPr>
              <a:t>https://www.youtube.com/watch?v=fbSOf2_jHc4</a:t>
            </a:r>
            <a:endParaRPr lang="en-US" sz="1600" dirty="0"/>
          </a:p>
          <a:p>
            <a:pPr algn="ctr"/>
            <a:r>
              <a:rPr lang="en-US" sz="1600" dirty="0"/>
              <a:t>(Five Minutes)</a:t>
            </a:r>
          </a:p>
        </p:txBody>
      </p:sp>
    </p:spTree>
    <p:extLst>
      <p:ext uri="{BB962C8B-B14F-4D97-AF65-F5344CB8AC3E}">
        <p14:creationId xmlns:p14="http://schemas.microsoft.com/office/powerpoint/2010/main" val="3265455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864"/>
            <a:ext cx="8229600" cy="1143000"/>
          </a:xfrm>
        </p:spPr>
        <p:txBody>
          <a:bodyPr/>
          <a:lstStyle/>
          <a:p>
            <a:r>
              <a:rPr lang="en-US" sz="3600" b="1" i="1" dirty="0"/>
              <a:t>Rock, Brock, and the Savings Shock</a:t>
            </a:r>
            <a:br>
              <a:rPr lang="en-US" sz="6600" b="1" i="1" dirty="0"/>
            </a:br>
            <a:endParaRPr lang="en-US" dirty="0"/>
          </a:p>
        </p:txBody>
      </p:sp>
      <p:sp>
        <p:nvSpPr>
          <p:cNvPr id="3" name="Content Placeholder 2"/>
          <p:cNvSpPr>
            <a:spLocks noGrp="1"/>
          </p:cNvSpPr>
          <p:nvPr>
            <p:ph idx="1"/>
          </p:nvPr>
        </p:nvSpPr>
        <p:spPr>
          <a:xfrm>
            <a:off x="457200" y="2918298"/>
            <a:ext cx="8229600" cy="3238662"/>
          </a:xfrm>
        </p:spPr>
        <p:txBody>
          <a:bodyPr>
            <a:normAutofit/>
          </a:bodyPr>
          <a:lstStyle/>
          <a:p>
            <a:pPr marL="0" indent="0">
              <a:buNone/>
            </a:pPr>
            <a:r>
              <a:rPr lang="en-US" sz="2800" b="1" dirty="0"/>
              <a:t>Story Synopsis</a:t>
            </a:r>
            <a:r>
              <a:rPr lang="en-US" sz="2800" dirty="0"/>
              <a:t>:  Rock and Brock may be twins, but they are not alike when it comes to </a:t>
            </a:r>
            <a:r>
              <a:rPr lang="en-US" sz="2800" dirty="0">
                <a:solidFill>
                  <a:srgbClr val="7A9900"/>
                </a:solidFill>
              </a:rPr>
              <a:t>physical appearance, personalities, and spending habits</a:t>
            </a:r>
            <a:r>
              <a:rPr lang="en-US" sz="2800" dirty="0"/>
              <a:t>. Neat and organized Rock cannot resist spending his money, while messy and free-spirited Brock has amazing restraint when it comes to saving his. </a:t>
            </a:r>
          </a:p>
          <a:p>
            <a:endParaRPr lang="en-US" dirty="0"/>
          </a:p>
        </p:txBody>
      </p:sp>
      <p:pic>
        <p:nvPicPr>
          <p:cNvPr id="4" name="Picture 3"/>
          <p:cNvPicPr>
            <a:picLocks noChangeAspect="1"/>
          </p:cNvPicPr>
          <p:nvPr/>
        </p:nvPicPr>
        <p:blipFill>
          <a:blip r:embed="rId2"/>
          <a:stretch>
            <a:fillRect/>
          </a:stretch>
        </p:blipFill>
        <p:spPr>
          <a:xfrm>
            <a:off x="654716" y="1933019"/>
            <a:ext cx="921165" cy="900580"/>
          </a:xfrm>
          <a:prstGeom prst="rect">
            <a:avLst/>
          </a:prstGeom>
        </p:spPr>
      </p:pic>
      <p:pic>
        <p:nvPicPr>
          <p:cNvPr id="5" name="Picture 4"/>
          <p:cNvPicPr>
            <a:picLocks noChangeAspect="1"/>
          </p:cNvPicPr>
          <p:nvPr/>
        </p:nvPicPr>
        <p:blipFill>
          <a:blip r:embed="rId3"/>
          <a:stretch>
            <a:fillRect/>
          </a:stretch>
        </p:blipFill>
        <p:spPr>
          <a:xfrm>
            <a:off x="6895960" y="5204553"/>
            <a:ext cx="1537921" cy="1272447"/>
          </a:xfrm>
          <a:prstGeom prst="rect">
            <a:avLst/>
          </a:prstGeom>
        </p:spPr>
      </p:pic>
    </p:spTree>
    <p:extLst>
      <p:ext uri="{BB962C8B-B14F-4D97-AF65-F5344CB8AC3E}">
        <p14:creationId xmlns:p14="http://schemas.microsoft.com/office/powerpoint/2010/main" val="3946494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110" y="1225685"/>
            <a:ext cx="8282152" cy="4489315"/>
          </a:xfrm>
        </p:spPr>
        <p:txBody>
          <a:bodyPr>
            <a:normAutofit/>
          </a:bodyPr>
          <a:lstStyle/>
          <a:p>
            <a:pPr marL="0" indent="0">
              <a:buNone/>
            </a:pPr>
            <a:r>
              <a:rPr lang="en-US" sz="2400" b="1" dirty="0"/>
              <a:t>Synopsis cont’d: </a:t>
            </a:r>
            <a:r>
              <a:rPr lang="en-US" sz="2400" dirty="0"/>
              <a:t>The brothers learn a valuable lesson when their grandfather pays them each a dollar for doing chores and promises that for each dollar they save, he will double it for the next ten weeks. Rock quickly spends his money on silly toys, gum, and used yard-sale items. Brock resists the temptation to spend, and amasses $512 by the end of the summer. All ends well when Brock shows his brother that it’s </a:t>
            </a:r>
            <a:r>
              <a:rPr lang="en-US" sz="2400" dirty="0">
                <a:solidFill>
                  <a:srgbClr val="7A9900"/>
                </a:solidFill>
              </a:rPr>
              <a:t>never too late </a:t>
            </a:r>
            <a:r>
              <a:rPr lang="en-US" sz="2400" dirty="0"/>
              <a:t>to start a saving plan.</a:t>
            </a:r>
          </a:p>
        </p:txBody>
      </p:sp>
      <p:pic>
        <p:nvPicPr>
          <p:cNvPr id="5" name="Picture 4"/>
          <p:cNvPicPr>
            <a:picLocks noChangeAspect="1"/>
          </p:cNvPicPr>
          <p:nvPr/>
        </p:nvPicPr>
        <p:blipFill>
          <a:blip r:embed="rId2"/>
          <a:stretch>
            <a:fillRect/>
          </a:stretch>
        </p:blipFill>
        <p:spPr>
          <a:xfrm>
            <a:off x="3636847" y="4034072"/>
            <a:ext cx="2576668" cy="2258662"/>
          </a:xfrm>
          <a:prstGeom prst="rect">
            <a:avLst/>
          </a:prstGeom>
        </p:spPr>
      </p:pic>
    </p:spTree>
    <p:extLst>
      <p:ext uri="{BB962C8B-B14F-4D97-AF65-F5344CB8AC3E}">
        <p14:creationId xmlns:p14="http://schemas.microsoft.com/office/powerpoint/2010/main" val="84752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28949"/>
          </a:xfrm>
        </p:spPr>
        <p:txBody>
          <a:bodyPr/>
          <a:lstStyle/>
          <a:p>
            <a:r>
              <a:rPr lang="en-US" sz="3600" dirty="0"/>
              <a:t>Author’s Notes: </a:t>
            </a:r>
          </a:p>
        </p:txBody>
      </p:sp>
      <p:pic>
        <p:nvPicPr>
          <p:cNvPr id="4" name="Picture 3"/>
          <p:cNvPicPr>
            <a:picLocks noChangeAspect="1"/>
          </p:cNvPicPr>
          <p:nvPr/>
        </p:nvPicPr>
        <p:blipFill>
          <a:blip r:embed="rId2"/>
          <a:stretch>
            <a:fillRect/>
          </a:stretch>
        </p:blipFill>
        <p:spPr>
          <a:xfrm>
            <a:off x="4931201" y="1743348"/>
            <a:ext cx="3609685" cy="4560355"/>
          </a:xfrm>
          <a:prstGeom prst="rect">
            <a:avLst/>
          </a:prstGeom>
          <a:ln w="57150">
            <a:solidFill>
              <a:schemeClr val="tx1"/>
            </a:solidFill>
          </a:ln>
        </p:spPr>
      </p:pic>
      <p:pic>
        <p:nvPicPr>
          <p:cNvPr id="6" name="Picture 5"/>
          <p:cNvPicPr>
            <a:picLocks noChangeAspect="1"/>
          </p:cNvPicPr>
          <p:nvPr/>
        </p:nvPicPr>
        <p:blipFill>
          <a:blip r:embed="rId3"/>
          <a:stretch>
            <a:fillRect/>
          </a:stretch>
        </p:blipFill>
        <p:spPr>
          <a:xfrm>
            <a:off x="457200" y="1743349"/>
            <a:ext cx="3872683" cy="4560356"/>
          </a:xfrm>
          <a:prstGeom prst="rect">
            <a:avLst/>
          </a:prstGeom>
          <a:ln w="57150">
            <a:solidFill>
              <a:schemeClr val="tx1"/>
            </a:solidFill>
          </a:ln>
        </p:spPr>
      </p:pic>
    </p:spTree>
    <p:extLst>
      <p:ext uri="{BB962C8B-B14F-4D97-AF65-F5344CB8AC3E}">
        <p14:creationId xmlns:p14="http://schemas.microsoft.com/office/powerpoint/2010/main" val="116704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28CE-3CBB-4326-800F-85C8A9866436}"/>
              </a:ext>
            </a:extLst>
          </p:cNvPr>
          <p:cNvSpPr>
            <a:spLocks noGrp="1"/>
          </p:cNvSpPr>
          <p:nvPr>
            <p:ph type="title"/>
          </p:nvPr>
        </p:nvSpPr>
        <p:spPr>
          <a:xfrm>
            <a:off x="457200" y="690664"/>
            <a:ext cx="8229600" cy="661481"/>
          </a:xfrm>
        </p:spPr>
        <p:txBody>
          <a:bodyPr/>
          <a:lstStyle/>
          <a:p>
            <a:r>
              <a:rPr lang="en-US" sz="1800" dirty="0">
                <a:hlinkClick r:id="rId2"/>
              </a:rPr>
              <a:t>http://debankers.com/Assets/2017_TCTSD_Lesson_Investo_Million_Pennies.pdf</a:t>
            </a:r>
            <a:endParaRPr lang="en-US" sz="1800" dirty="0"/>
          </a:p>
        </p:txBody>
      </p:sp>
      <p:pic>
        <p:nvPicPr>
          <p:cNvPr id="1026" name="Picture 2" descr="Stack Of Coins Drawing Clipart | +1,566,198 clip arts">
            <a:extLst>
              <a:ext uri="{FF2B5EF4-FFF2-40B4-BE49-F238E27FC236}">
                <a16:creationId xmlns:a16="http://schemas.microsoft.com/office/drawing/2014/main" id="{058815A9-8F8B-4182-8B51-2F179B89F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845" y="5070750"/>
            <a:ext cx="1975155" cy="1410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2B01B19-D8E5-43E1-B9B7-5143D21AE60C}"/>
              </a:ext>
            </a:extLst>
          </p:cNvPr>
          <p:cNvPicPr>
            <a:picLocks noChangeAspect="1"/>
          </p:cNvPicPr>
          <p:nvPr/>
        </p:nvPicPr>
        <p:blipFill>
          <a:blip r:embed="rId4"/>
          <a:stretch>
            <a:fillRect/>
          </a:stretch>
        </p:blipFill>
        <p:spPr>
          <a:xfrm>
            <a:off x="4381703" y="1442234"/>
            <a:ext cx="3868435" cy="5039341"/>
          </a:xfrm>
          <a:prstGeom prst="rect">
            <a:avLst/>
          </a:prstGeom>
        </p:spPr>
      </p:pic>
      <p:pic>
        <p:nvPicPr>
          <p:cNvPr id="12" name="Picture 11">
            <a:extLst>
              <a:ext uri="{FF2B5EF4-FFF2-40B4-BE49-F238E27FC236}">
                <a16:creationId xmlns:a16="http://schemas.microsoft.com/office/drawing/2014/main" id="{F5476A40-4D38-4DA9-A40B-0E21B4C9B0C8}"/>
              </a:ext>
            </a:extLst>
          </p:cNvPr>
          <p:cNvPicPr>
            <a:picLocks noChangeAspect="1"/>
          </p:cNvPicPr>
          <p:nvPr/>
        </p:nvPicPr>
        <p:blipFill>
          <a:blip r:embed="rId5"/>
          <a:stretch>
            <a:fillRect/>
          </a:stretch>
        </p:blipFill>
        <p:spPr>
          <a:xfrm rot="21041651">
            <a:off x="848067" y="1974577"/>
            <a:ext cx="2559109" cy="3251287"/>
          </a:xfrm>
          <a:prstGeom prst="rect">
            <a:avLst/>
          </a:prstGeom>
        </p:spPr>
      </p:pic>
    </p:spTree>
    <p:extLst>
      <p:ext uri="{BB962C8B-B14F-4D97-AF65-F5344CB8AC3E}">
        <p14:creationId xmlns:p14="http://schemas.microsoft.com/office/powerpoint/2010/main" val="266019827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D37C8-72F5-4162-9C1C-FD00244D437D}"/>
              </a:ext>
            </a:extLst>
          </p:cNvPr>
          <p:cNvSpPr>
            <a:spLocks noGrp="1"/>
          </p:cNvSpPr>
          <p:nvPr>
            <p:ph idx="1"/>
          </p:nvPr>
        </p:nvSpPr>
        <p:spPr>
          <a:xfrm>
            <a:off x="700391" y="2357985"/>
            <a:ext cx="3180946" cy="2029189"/>
          </a:xfrm>
          <a:ln w="38100">
            <a:solidFill>
              <a:schemeClr val="tx1"/>
            </a:solidFill>
          </a:ln>
        </p:spPr>
        <p:txBody>
          <a:bodyPr/>
          <a:lstStyle/>
          <a:p>
            <a:pPr marL="0" indent="0" algn="l">
              <a:buNone/>
            </a:pPr>
            <a:r>
              <a:rPr lang="en-US" sz="1800" b="1" i="0" dirty="0">
                <a:solidFill>
                  <a:srgbClr val="333333"/>
                </a:solidFill>
                <a:effectLst/>
                <a:latin typeface="+mj-lt"/>
              </a:rPr>
              <a:t>Publisher:</a:t>
            </a:r>
            <a:r>
              <a:rPr lang="en-US" sz="1800" b="0" i="0" dirty="0">
                <a:solidFill>
                  <a:srgbClr val="333333"/>
                </a:solidFill>
                <a:effectLst/>
                <a:latin typeface="+mj-lt"/>
              </a:rPr>
              <a:t> Albert Whitman </a:t>
            </a:r>
          </a:p>
          <a:p>
            <a:pPr marL="0" indent="0" algn="l">
              <a:buNone/>
            </a:pPr>
            <a:r>
              <a:rPr lang="en-US" sz="1800" b="1" i="0" dirty="0">
                <a:solidFill>
                  <a:srgbClr val="333333"/>
                </a:solidFill>
                <a:effectLst/>
                <a:latin typeface="+mj-lt"/>
              </a:rPr>
              <a:t>Copyright Date:</a:t>
            </a:r>
            <a:r>
              <a:rPr lang="en-US" sz="1800" b="0" i="0" dirty="0">
                <a:solidFill>
                  <a:srgbClr val="333333"/>
                </a:solidFill>
                <a:effectLst/>
                <a:latin typeface="+mj-lt"/>
              </a:rPr>
              <a:t> 2008</a:t>
            </a:r>
          </a:p>
          <a:p>
            <a:pPr marL="0" indent="0" algn="l">
              <a:buNone/>
            </a:pPr>
            <a:r>
              <a:rPr lang="en-US" sz="1800" b="1" i="0" dirty="0">
                <a:solidFill>
                  <a:srgbClr val="333333"/>
                </a:solidFill>
                <a:effectLst/>
                <a:latin typeface="+mj-lt"/>
              </a:rPr>
              <a:t>Reading Level:</a:t>
            </a:r>
            <a:r>
              <a:rPr lang="en-US" sz="1800" b="0" i="0" dirty="0">
                <a:solidFill>
                  <a:srgbClr val="333333"/>
                </a:solidFill>
                <a:effectLst/>
                <a:latin typeface="+mj-lt"/>
              </a:rPr>
              <a:t> 4.2</a:t>
            </a:r>
          </a:p>
          <a:p>
            <a:pPr marL="0" indent="0" algn="l">
              <a:buNone/>
            </a:pPr>
            <a:r>
              <a:rPr lang="en-US" sz="1800" b="1" i="0" dirty="0">
                <a:solidFill>
                  <a:srgbClr val="333333"/>
                </a:solidFill>
                <a:effectLst/>
                <a:latin typeface="+mj-lt"/>
              </a:rPr>
              <a:t>Interest Level:</a:t>
            </a:r>
            <a:r>
              <a:rPr lang="en-US" sz="1800" b="0" i="0" dirty="0">
                <a:solidFill>
                  <a:srgbClr val="333333"/>
                </a:solidFill>
                <a:effectLst/>
                <a:latin typeface="+mj-lt"/>
              </a:rPr>
              <a:t> K-3</a:t>
            </a:r>
          </a:p>
        </p:txBody>
      </p:sp>
      <p:pic>
        <p:nvPicPr>
          <p:cNvPr id="4" name="Picture 3">
            <a:extLst>
              <a:ext uri="{FF2B5EF4-FFF2-40B4-BE49-F238E27FC236}">
                <a16:creationId xmlns:a16="http://schemas.microsoft.com/office/drawing/2014/main" id="{CF85799F-CE93-469B-9C37-7C9C795197B1}"/>
              </a:ext>
            </a:extLst>
          </p:cNvPr>
          <p:cNvPicPr/>
          <p:nvPr/>
        </p:nvPicPr>
        <p:blipFill>
          <a:blip r:embed="rId2"/>
          <a:stretch>
            <a:fillRect/>
          </a:stretch>
        </p:blipFill>
        <p:spPr>
          <a:xfrm rot="372831">
            <a:off x="5895013" y="2228941"/>
            <a:ext cx="2288993" cy="3062362"/>
          </a:xfrm>
          <a:prstGeom prst="rect">
            <a:avLst/>
          </a:prstGeom>
          <a:solidFill>
            <a:schemeClr val="accent1">
              <a:lumMod val="60000"/>
              <a:lumOff val="40000"/>
            </a:schemeClr>
          </a:solidFill>
          <a:ln w="57150">
            <a:solidFill>
              <a:srgbClr val="00B050"/>
            </a:solidFill>
          </a:ln>
        </p:spPr>
      </p:pic>
      <p:sp>
        <p:nvSpPr>
          <p:cNvPr id="6" name="TextBox 5">
            <a:extLst>
              <a:ext uri="{FF2B5EF4-FFF2-40B4-BE49-F238E27FC236}">
                <a16:creationId xmlns:a16="http://schemas.microsoft.com/office/drawing/2014/main" id="{0DE453D3-0305-46DF-89CB-B2C46C87DAA2}"/>
              </a:ext>
            </a:extLst>
          </p:cNvPr>
          <p:cNvSpPr txBox="1"/>
          <p:nvPr/>
        </p:nvSpPr>
        <p:spPr>
          <a:xfrm>
            <a:off x="2217906" y="1267308"/>
            <a:ext cx="4572000" cy="1077218"/>
          </a:xfrm>
          <a:prstGeom prst="rect">
            <a:avLst/>
          </a:prstGeom>
          <a:noFill/>
        </p:spPr>
        <p:txBody>
          <a:bodyPr wrap="square">
            <a:spAutoFit/>
          </a:bodyPr>
          <a:lstStyle/>
          <a:p>
            <a:pPr algn="ctr"/>
            <a:r>
              <a:rPr lang="en-US" sz="3200" b="1" i="1" dirty="0">
                <a:solidFill>
                  <a:srgbClr val="005CB8"/>
                </a:solidFill>
                <a:latin typeface="+mj-lt"/>
              </a:rPr>
              <a:t>Isabel’s Car Wash</a:t>
            </a:r>
            <a:br>
              <a:rPr lang="en-US" sz="3200" b="1" dirty="0">
                <a:solidFill>
                  <a:srgbClr val="005CB8"/>
                </a:solidFill>
                <a:latin typeface="+mj-lt"/>
              </a:rPr>
            </a:br>
            <a:r>
              <a:rPr lang="en-US" sz="3200" b="1" dirty="0">
                <a:solidFill>
                  <a:srgbClr val="005CB8"/>
                </a:solidFill>
                <a:latin typeface="+mj-lt"/>
              </a:rPr>
              <a:t>by Sheila Bair </a:t>
            </a:r>
          </a:p>
        </p:txBody>
      </p:sp>
      <p:pic>
        <p:nvPicPr>
          <p:cNvPr id="7" name="Content Placeholder 11" descr="Free vector graphic: &lt;strong&gt;Bucket&lt;/strong&gt;, &lt;strong&gt;Sponge&lt;/strong&gt;, Pail, Water - Free Image on ...">
            <a:extLst>
              <a:ext uri="{FF2B5EF4-FFF2-40B4-BE49-F238E27FC236}">
                <a16:creationId xmlns:a16="http://schemas.microsoft.com/office/drawing/2014/main" id="{27C08899-3B40-45C6-917E-05E515CD6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62482" y="3653499"/>
            <a:ext cx="1015912" cy="1243182"/>
          </a:xfrm>
          <a:prstGeom prst="rect">
            <a:avLst/>
          </a:prstGeom>
          <a:noFill/>
          <a:ln w="9525">
            <a:noFill/>
            <a:miter lim="800000"/>
            <a:headEnd/>
            <a:tailEnd/>
          </a:ln>
        </p:spPr>
      </p:pic>
      <p:sp>
        <p:nvSpPr>
          <p:cNvPr id="9" name="TextBox 8">
            <a:extLst>
              <a:ext uri="{FF2B5EF4-FFF2-40B4-BE49-F238E27FC236}">
                <a16:creationId xmlns:a16="http://schemas.microsoft.com/office/drawing/2014/main" id="{545D1B82-093F-4F6C-A120-C38E080DFD49}"/>
              </a:ext>
            </a:extLst>
          </p:cNvPr>
          <p:cNvSpPr txBox="1"/>
          <p:nvPr/>
        </p:nvSpPr>
        <p:spPr>
          <a:xfrm>
            <a:off x="622567" y="5406187"/>
            <a:ext cx="5437762" cy="646331"/>
          </a:xfrm>
          <a:prstGeom prst="rect">
            <a:avLst/>
          </a:prstGeom>
          <a:noFill/>
          <a:ln w="28575">
            <a:solidFill>
              <a:schemeClr val="tx1"/>
            </a:solidFill>
          </a:ln>
        </p:spPr>
        <p:txBody>
          <a:bodyPr wrap="square">
            <a:spAutoFit/>
          </a:bodyPr>
          <a:lstStyle/>
          <a:p>
            <a:pPr algn="ctr"/>
            <a:r>
              <a:rPr lang="en-US" dirty="0">
                <a:hlinkClick r:id="rId4"/>
              </a:rPr>
              <a:t>https://www.youtube.com/watch?v=PP8YXWX8txk</a:t>
            </a:r>
            <a:endParaRPr lang="en-US" dirty="0"/>
          </a:p>
          <a:p>
            <a:pPr algn="ctr"/>
            <a:r>
              <a:rPr lang="en-US" dirty="0"/>
              <a:t>(10 Minutes)</a:t>
            </a:r>
          </a:p>
        </p:txBody>
      </p:sp>
    </p:spTree>
    <p:extLst>
      <p:ext uri="{BB962C8B-B14F-4D97-AF65-F5344CB8AC3E}">
        <p14:creationId xmlns:p14="http://schemas.microsoft.com/office/powerpoint/2010/main" val="325237039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756" y="1701919"/>
            <a:ext cx="8312487" cy="2677656"/>
          </a:xfrm>
          <a:prstGeom prst="rect">
            <a:avLst/>
          </a:prstGeom>
          <a:noFill/>
          <a:ln w="28575">
            <a:solidFill>
              <a:schemeClr val="tx1"/>
            </a:solidFill>
          </a:ln>
        </p:spPr>
        <p:txBody>
          <a:bodyPr wrap="square" rtlCol="0">
            <a:spAutoFit/>
          </a:bodyPr>
          <a:lstStyle/>
          <a:p>
            <a:r>
              <a:rPr lang="en-US" sz="2400" b="1" dirty="0">
                <a:solidFill>
                  <a:srgbClr val="333333"/>
                </a:solidFill>
                <a:latin typeface="+mn-lt"/>
              </a:rPr>
              <a:t>Story Synopsis: </a:t>
            </a:r>
            <a:r>
              <a:rPr lang="en-US" sz="2400" b="0" i="0" dirty="0">
                <a:solidFill>
                  <a:srgbClr val="333333"/>
                </a:solidFill>
                <a:effectLst/>
                <a:latin typeface="+mn-lt"/>
              </a:rPr>
              <a:t>The Nelly Longhair doll is on sale at Murphy's Toys for ten dollars</a:t>
            </a:r>
            <a:r>
              <a:rPr lang="en-US" sz="2400" dirty="0">
                <a:solidFill>
                  <a:srgbClr val="333333"/>
                </a:solidFill>
                <a:latin typeface="+mn-lt"/>
              </a:rPr>
              <a:t>, b</a:t>
            </a:r>
            <a:r>
              <a:rPr lang="en-US" sz="2400" b="0" i="0" dirty="0">
                <a:solidFill>
                  <a:srgbClr val="333333"/>
                </a:solidFill>
                <a:effectLst/>
                <a:latin typeface="+mn-lt"/>
              </a:rPr>
              <a:t>ut Isabel has only fifty cents. Isabel decides to </a:t>
            </a:r>
            <a:r>
              <a:rPr lang="en-US" sz="2400" b="0" i="0" dirty="0">
                <a:solidFill>
                  <a:srgbClr val="7A9900"/>
                </a:solidFill>
                <a:effectLst/>
                <a:latin typeface="+mn-lt"/>
              </a:rPr>
              <a:t>start a car wash business</a:t>
            </a:r>
            <a:r>
              <a:rPr lang="en-US" sz="2400" dirty="0">
                <a:solidFill>
                  <a:srgbClr val="333333"/>
                </a:solidFill>
                <a:latin typeface="+mn-lt"/>
              </a:rPr>
              <a:t> </a:t>
            </a:r>
            <a:r>
              <a:rPr lang="en-US" sz="2400" b="0" i="0" dirty="0">
                <a:solidFill>
                  <a:srgbClr val="333333"/>
                </a:solidFill>
                <a:effectLst/>
                <a:latin typeface="+mn-lt"/>
              </a:rPr>
              <a:t>--- she's sure she can make money! However, at the hardware store, she learns that her supplies will cost five dollars! If five of her friends will invest one dollar each, she'll have enough. Will Isabel be able to pay them back and have enough left over for the Nelly doll?</a:t>
            </a:r>
            <a:endParaRPr lang="en-US" sz="2400" dirty="0">
              <a:latin typeface="+mn-lt"/>
            </a:endParaRPr>
          </a:p>
        </p:txBody>
      </p:sp>
      <p:pic>
        <p:nvPicPr>
          <p:cNvPr id="8" name="Picture 7">
            <a:extLst>
              <a:ext uri="{FF2B5EF4-FFF2-40B4-BE49-F238E27FC236}">
                <a16:creationId xmlns:a16="http://schemas.microsoft.com/office/drawing/2014/main" id="{AD46FC88-E1C3-45BD-85E8-16F16640A1B3}"/>
              </a:ext>
            </a:extLst>
          </p:cNvPr>
          <p:cNvPicPr>
            <a:picLocks noChangeAspect="1"/>
          </p:cNvPicPr>
          <p:nvPr/>
        </p:nvPicPr>
        <p:blipFill>
          <a:blip r:embed="rId2"/>
          <a:stretch>
            <a:fillRect/>
          </a:stretch>
        </p:blipFill>
        <p:spPr>
          <a:xfrm>
            <a:off x="3473577" y="4593583"/>
            <a:ext cx="2888312" cy="1996886"/>
          </a:xfrm>
          <a:prstGeom prst="rect">
            <a:avLst/>
          </a:prstGeom>
        </p:spPr>
      </p:pic>
      <p:sp>
        <p:nvSpPr>
          <p:cNvPr id="4" name="Title 3">
            <a:extLst>
              <a:ext uri="{FF2B5EF4-FFF2-40B4-BE49-F238E27FC236}">
                <a16:creationId xmlns:a16="http://schemas.microsoft.com/office/drawing/2014/main" id="{1B537456-FA2E-401B-97C7-37613825C6E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66457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73074"/>
          </a:xfrm>
        </p:spPr>
        <p:txBody>
          <a:bodyPr>
            <a:noAutofit/>
          </a:bodyPr>
          <a:lstStyle/>
          <a:p>
            <a:pPr algn="ctr"/>
            <a:r>
              <a:rPr lang="en-US" sz="4400" b="1" dirty="0"/>
              <a:t>Author’s Note</a:t>
            </a:r>
          </a:p>
        </p:txBody>
      </p:sp>
      <p:pic>
        <p:nvPicPr>
          <p:cNvPr id="4" name="Picture 3"/>
          <p:cNvPicPr>
            <a:picLocks noChangeAspect="1"/>
          </p:cNvPicPr>
          <p:nvPr/>
        </p:nvPicPr>
        <p:blipFill>
          <a:blip r:embed="rId2"/>
          <a:stretch>
            <a:fillRect/>
          </a:stretch>
        </p:blipFill>
        <p:spPr>
          <a:xfrm>
            <a:off x="860612" y="940266"/>
            <a:ext cx="4636546" cy="5517989"/>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5700644" y="2361998"/>
            <a:ext cx="2723741" cy="2738437"/>
          </a:xfrm>
          <a:prstGeom prst="rect">
            <a:avLst/>
          </a:prstGeom>
          <a:solidFill>
            <a:srgbClr val="0070C0"/>
          </a:solidFill>
          <a:ln w="19050">
            <a:solidFill>
              <a:schemeClr val="tx1"/>
            </a:solidFill>
          </a:ln>
        </p:spPr>
      </p:pic>
    </p:spTree>
    <p:extLst>
      <p:ext uri="{BB962C8B-B14F-4D97-AF65-F5344CB8AC3E}">
        <p14:creationId xmlns:p14="http://schemas.microsoft.com/office/powerpoint/2010/main" val="809918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t;strong&gt;Stock&lt;/strong&gt; trends - Up and Dow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6204" y="554475"/>
            <a:ext cx="1511491" cy="2145591"/>
          </a:xfrm>
          <a:ln w="19050"/>
        </p:spPr>
      </p:pic>
      <p:pic>
        <p:nvPicPr>
          <p:cNvPr id="4" name="Picture 3"/>
          <p:cNvPicPr>
            <a:picLocks noChangeAspect="1"/>
          </p:cNvPicPr>
          <p:nvPr/>
        </p:nvPicPr>
        <p:blipFill>
          <a:blip r:embed="rId3"/>
          <a:stretch>
            <a:fillRect/>
          </a:stretch>
        </p:blipFill>
        <p:spPr>
          <a:xfrm>
            <a:off x="1057533" y="1032952"/>
            <a:ext cx="3924647" cy="5286104"/>
          </a:xfrm>
          <a:prstGeom prst="rect">
            <a:avLst/>
          </a:prstGeom>
          <a:ln w="19050">
            <a:solidFill>
              <a:schemeClr val="tx1"/>
            </a:solidFill>
          </a:ln>
        </p:spPr>
      </p:pic>
      <p:pic>
        <p:nvPicPr>
          <p:cNvPr id="6146" name="Picture 2">
            <a:extLst>
              <a:ext uri="{FF2B5EF4-FFF2-40B4-BE49-F238E27FC236}">
                <a16:creationId xmlns:a16="http://schemas.microsoft.com/office/drawing/2014/main" id="{564EF585-5870-46B2-8A82-3BE22CC5A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008" y="3102781"/>
            <a:ext cx="1438275" cy="1438275"/>
          </a:xfrm>
          <a:prstGeom prst="rect">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8898AB-08D2-4D72-9A37-011C8576CEA2}"/>
              </a:ext>
            </a:extLst>
          </p:cNvPr>
          <p:cNvSpPr txBox="1"/>
          <p:nvPr/>
        </p:nvSpPr>
        <p:spPr>
          <a:xfrm>
            <a:off x="5137823" y="4756826"/>
            <a:ext cx="3924647" cy="1200329"/>
          </a:xfrm>
          <a:prstGeom prst="rect">
            <a:avLst/>
          </a:prstGeom>
          <a:noFill/>
          <a:ln w="28575">
            <a:solidFill>
              <a:schemeClr val="tx1"/>
            </a:solidFill>
          </a:ln>
        </p:spPr>
        <p:txBody>
          <a:bodyPr wrap="square">
            <a:spAutoFit/>
          </a:bodyPr>
          <a:lstStyle/>
          <a:p>
            <a:r>
              <a:rPr lang="en-US" sz="1200" b="0" i="1" dirty="0">
                <a:solidFill>
                  <a:srgbClr val="4D5156"/>
                </a:solidFill>
                <a:effectLst/>
                <a:latin typeface="+mj-lt"/>
              </a:rPr>
              <a:t>Sheila Colleen Bair was the 19th Chair of the U.S. Federal Deposit Insurance Corporation, during which time she assumed a prominent role in the government's response to the 2008 financial crisis. She was appointed to the post for a five-year term on June 26, 2006 by George W. Bush, through July 8, 2011. </a:t>
            </a:r>
            <a:endParaRPr lang="en-US" sz="1200" i="1" dirty="0">
              <a:latin typeface="+mj-lt"/>
            </a:endParaRPr>
          </a:p>
        </p:txBody>
      </p:sp>
    </p:spTree>
    <p:extLst>
      <p:ext uri="{BB962C8B-B14F-4D97-AF65-F5344CB8AC3E}">
        <p14:creationId xmlns:p14="http://schemas.microsoft.com/office/powerpoint/2010/main" val="189101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2400" dirty="0"/>
            </a:br>
            <a:br>
              <a:rPr lang="en-US" sz="2400" dirty="0"/>
            </a:br>
            <a:r>
              <a:rPr lang="en-US" sz="2400" b="1" dirty="0"/>
              <a:t>https://www.stlouisfed.org/education/isabels-car-wash</a:t>
            </a:r>
          </a:p>
        </p:txBody>
      </p:sp>
      <p:pic>
        <p:nvPicPr>
          <p:cNvPr id="4" name="Content Placeholder 3"/>
          <p:cNvPicPr>
            <a:picLocks noGrp="1" noChangeAspect="1"/>
          </p:cNvPicPr>
          <p:nvPr>
            <p:ph idx="1"/>
          </p:nvPr>
        </p:nvPicPr>
        <p:blipFill>
          <a:blip r:embed="rId2"/>
          <a:stretch>
            <a:fillRect/>
          </a:stretch>
        </p:blipFill>
        <p:spPr>
          <a:xfrm>
            <a:off x="1314450" y="1821591"/>
            <a:ext cx="6915150" cy="4333875"/>
          </a:xfrm>
          <a:prstGeom prst="rect">
            <a:avLst/>
          </a:prstGeom>
          <a:ln w="28575">
            <a:solidFill>
              <a:schemeClr val="tx1"/>
            </a:solidFill>
            <a:prstDash val="solid"/>
          </a:ln>
        </p:spPr>
      </p:pic>
      <p:pic>
        <p:nvPicPr>
          <p:cNvPr id="6" name="Picture 5"/>
          <p:cNvPicPr>
            <a:picLocks noChangeAspect="1"/>
          </p:cNvPicPr>
          <p:nvPr/>
        </p:nvPicPr>
        <p:blipFill>
          <a:blip r:embed="rId3"/>
          <a:stretch>
            <a:fillRect/>
          </a:stretch>
        </p:blipFill>
        <p:spPr>
          <a:xfrm>
            <a:off x="2324100" y="243952"/>
            <a:ext cx="4495800" cy="628650"/>
          </a:xfrm>
          <a:prstGeom prst="rect">
            <a:avLst/>
          </a:prstGeom>
        </p:spPr>
      </p:pic>
      <p:sp>
        <p:nvSpPr>
          <p:cNvPr id="7" name="TextBox 6">
            <a:extLst>
              <a:ext uri="{FF2B5EF4-FFF2-40B4-BE49-F238E27FC236}">
                <a16:creationId xmlns:a16="http://schemas.microsoft.com/office/drawing/2014/main" id="{C8F07942-03D6-49B3-B53E-0BB95B928EAB}"/>
              </a:ext>
            </a:extLst>
          </p:cNvPr>
          <p:cNvSpPr txBox="1"/>
          <p:nvPr/>
        </p:nvSpPr>
        <p:spPr>
          <a:xfrm>
            <a:off x="598251" y="1301234"/>
            <a:ext cx="7947498" cy="369332"/>
          </a:xfrm>
          <a:prstGeom prst="rect">
            <a:avLst/>
          </a:prstGeom>
          <a:noFill/>
        </p:spPr>
        <p:txBody>
          <a:bodyPr wrap="square">
            <a:spAutoFit/>
          </a:bodyPr>
          <a:lstStyle/>
          <a:p>
            <a:r>
              <a:rPr lang="en-US" dirty="0"/>
              <a:t>https://www.kansascityfed.org/education/resources/isabels%20car%20wash</a:t>
            </a:r>
          </a:p>
        </p:txBody>
      </p:sp>
    </p:spTree>
    <p:extLst>
      <p:ext uri="{BB962C8B-B14F-4D97-AF65-F5344CB8AC3E}">
        <p14:creationId xmlns:p14="http://schemas.microsoft.com/office/powerpoint/2010/main" val="250393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3653" y="348518"/>
            <a:ext cx="4641352" cy="6275070"/>
          </a:xfrm>
          <a:prstGeom prst="rect">
            <a:avLst/>
          </a:prstGeom>
        </p:spPr>
      </p:pic>
    </p:spTree>
    <p:extLst>
      <p:ext uri="{BB962C8B-B14F-4D97-AF65-F5344CB8AC3E}">
        <p14:creationId xmlns:p14="http://schemas.microsoft.com/office/powerpoint/2010/main" val="220799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21357397">
            <a:off x="749020" y="1692690"/>
            <a:ext cx="3448800" cy="4351338"/>
          </a:xfrm>
          <a:prstGeom prst="rect">
            <a:avLst/>
          </a:prstGeom>
        </p:spPr>
      </p:pic>
      <p:pic>
        <p:nvPicPr>
          <p:cNvPr id="6" name="Picture 5"/>
          <p:cNvPicPr>
            <a:picLocks noChangeAspect="1"/>
          </p:cNvPicPr>
          <p:nvPr/>
        </p:nvPicPr>
        <p:blipFill>
          <a:blip r:embed="rId3"/>
          <a:stretch>
            <a:fillRect/>
          </a:stretch>
        </p:blipFill>
        <p:spPr>
          <a:xfrm>
            <a:off x="4517465" y="962404"/>
            <a:ext cx="4026634" cy="5197800"/>
          </a:xfrm>
          <a:prstGeom prst="rect">
            <a:avLst/>
          </a:prstGeom>
        </p:spPr>
      </p:pic>
      <p:sp>
        <p:nvSpPr>
          <p:cNvPr id="7" name="TextBox 6"/>
          <p:cNvSpPr txBox="1"/>
          <p:nvPr/>
        </p:nvSpPr>
        <p:spPr>
          <a:xfrm>
            <a:off x="963039" y="868628"/>
            <a:ext cx="3714758" cy="707886"/>
          </a:xfrm>
          <a:prstGeom prst="rect">
            <a:avLst/>
          </a:prstGeom>
          <a:noFill/>
        </p:spPr>
        <p:txBody>
          <a:bodyPr wrap="square" rtlCol="0">
            <a:spAutoFit/>
          </a:bodyPr>
          <a:lstStyle/>
          <a:p>
            <a:pPr algn="ctr"/>
            <a:r>
              <a:rPr lang="en-US" sz="4000" dirty="0">
                <a:solidFill>
                  <a:srgbClr val="7A9900"/>
                </a:solidFill>
                <a:latin typeface="+mn-lt"/>
              </a:rPr>
              <a:t>Lesson Plans</a:t>
            </a:r>
          </a:p>
        </p:txBody>
      </p:sp>
    </p:spTree>
    <p:extLst>
      <p:ext uri="{BB962C8B-B14F-4D97-AF65-F5344CB8AC3E}">
        <p14:creationId xmlns:p14="http://schemas.microsoft.com/office/powerpoint/2010/main" val="36503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2349B-CC4B-47C5-A6D6-B66165FB5D84}"/>
              </a:ext>
            </a:extLst>
          </p:cNvPr>
          <p:cNvPicPr>
            <a:picLocks noChangeAspect="1"/>
          </p:cNvPicPr>
          <p:nvPr/>
        </p:nvPicPr>
        <p:blipFill>
          <a:blip r:embed="rId2"/>
          <a:stretch>
            <a:fillRect/>
          </a:stretch>
        </p:blipFill>
        <p:spPr>
          <a:xfrm>
            <a:off x="522308" y="1245139"/>
            <a:ext cx="3884947" cy="4319082"/>
          </a:xfrm>
          <a:prstGeom prst="rect">
            <a:avLst/>
          </a:prstGeom>
          <a:ln w="28575">
            <a:solidFill>
              <a:schemeClr val="tx1"/>
            </a:solidFill>
          </a:ln>
        </p:spPr>
      </p:pic>
      <p:pic>
        <p:nvPicPr>
          <p:cNvPr id="7" name="Picture 6">
            <a:extLst>
              <a:ext uri="{FF2B5EF4-FFF2-40B4-BE49-F238E27FC236}">
                <a16:creationId xmlns:a16="http://schemas.microsoft.com/office/drawing/2014/main" id="{5FF67FBB-5D8A-44A4-A7D4-B35653C9D753}"/>
              </a:ext>
            </a:extLst>
          </p:cNvPr>
          <p:cNvPicPr>
            <a:picLocks noChangeAspect="1"/>
          </p:cNvPicPr>
          <p:nvPr/>
        </p:nvPicPr>
        <p:blipFill>
          <a:blip r:embed="rId3"/>
          <a:stretch>
            <a:fillRect/>
          </a:stretch>
        </p:blipFill>
        <p:spPr>
          <a:xfrm>
            <a:off x="4869429" y="1157591"/>
            <a:ext cx="3918610" cy="4007796"/>
          </a:xfrm>
          <a:prstGeom prst="rect">
            <a:avLst/>
          </a:prstGeom>
          <a:ln w="19050">
            <a:solidFill>
              <a:schemeClr val="tx1"/>
            </a:solidFill>
          </a:ln>
        </p:spPr>
      </p:pic>
      <p:pic>
        <p:nvPicPr>
          <p:cNvPr id="8" name="Picture 7" descr="C:\Users\JMU Econed\AppData\Local\Microsoft\Windows\Temporary Internet Files\Content.IE5\WNZJDG6C\MC900129382[1].wmf">
            <a:extLst>
              <a:ext uri="{FF2B5EF4-FFF2-40B4-BE49-F238E27FC236}">
                <a16:creationId xmlns:a16="http://schemas.microsoft.com/office/drawing/2014/main" id="{D70D0B13-7D58-4CAC-BD0A-0D5EBAEB7A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21122">
            <a:off x="3810192" y="4235394"/>
            <a:ext cx="1853109" cy="185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2281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1068586"/>
            <a:ext cx="3980296" cy="5157651"/>
          </a:xfrm>
          <a:prstGeom prst="rect">
            <a:avLst/>
          </a:prstGeom>
        </p:spPr>
      </p:pic>
      <p:pic>
        <p:nvPicPr>
          <p:cNvPr id="10" name="Picture 9"/>
          <p:cNvPicPr>
            <a:picLocks noChangeAspect="1"/>
          </p:cNvPicPr>
          <p:nvPr/>
        </p:nvPicPr>
        <p:blipFill>
          <a:blip r:embed="rId3"/>
          <a:stretch>
            <a:fillRect/>
          </a:stretch>
        </p:blipFill>
        <p:spPr>
          <a:xfrm>
            <a:off x="4411052" y="1447800"/>
            <a:ext cx="4131895" cy="5321286"/>
          </a:xfrm>
          <a:prstGeom prst="rect">
            <a:avLst/>
          </a:prstGeom>
        </p:spPr>
      </p:pic>
      <p:pic>
        <p:nvPicPr>
          <p:cNvPr id="11" name="Content Placeholder 5" descr="&lt;strong&gt;Pencil&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228600"/>
            <a:ext cx="2361405" cy="1732225"/>
          </a:xfrm>
          <a:prstGeom prst="rect">
            <a:avLst/>
          </a:prstGeom>
        </p:spPr>
      </p:pic>
      <p:sp>
        <p:nvSpPr>
          <p:cNvPr id="12" name="TextBox 11"/>
          <p:cNvSpPr txBox="1"/>
          <p:nvPr/>
        </p:nvSpPr>
        <p:spPr>
          <a:xfrm>
            <a:off x="3141699" y="228600"/>
            <a:ext cx="2286794" cy="646331"/>
          </a:xfrm>
          <a:prstGeom prst="rect">
            <a:avLst/>
          </a:prstGeom>
          <a:noFill/>
        </p:spPr>
        <p:txBody>
          <a:bodyPr wrap="square" rtlCol="0">
            <a:spAutoFit/>
          </a:bodyPr>
          <a:lstStyle/>
          <a:p>
            <a:pPr algn="ctr"/>
            <a:r>
              <a:rPr lang="en-US" sz="3600" dirty="0">
                <a:solidFill>
                  <a:srgbClr val="7A9900"/>
                </a:solidFill>
              </a:rPr>
              <a:t>Handouts</a:t>
            </a:r>
          </a:p>
        </p:txBody>
      </p:sp>
    </p:spTree>
    <p:extLst>
      <p:ext uri="{BB962C8B-B14F-4D97-AF65-F5344CB8AC3E}">
        <p14:creationId xmlns:p14="http://schemas.microsoft.com/office/powerpoint/2010/main" val="316167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4074"/>
          </a:xfrm>
        </p:spPr>
        <p:txBody>
          <a:bodyPr/>
          <a:lstStyle/>
          <a:p>
            <a:pPr algn="ctr"/>
            <a:r>
              <a:rPr lang="en-US" sz="4400" b="1" dirty="0"/>
              <a:t>Assessment</a:t>
            </a:r>
          </a:p>
        </p:txBody>
      </p:sp>
      <p:pic>
        <p:nvPicPr>
          <p:cNvPr id="4" name="Picture 3"/>
          <p:cNvPicPr>
            <a:picLocks noChangeAspect="1"/>
          </p:cNvPicPr>
          <p:nvPr/>
        </p:nvPicPr>
        <p:blipFill>
          <a:blip r:embed="rId2"/>
          <a:stretch>
            <a:fillRect/>
          </a:stretch>
        </p:blipFill>
        <p:spPr>
          <a:xfrm>
            <a:off x="2743200" y="1210492"/>
            <a:ext cx="4118822" cy="5248275"/>
          </a:xfrm>
          <a:prstGeom prst="rect">
            <a:avLst/>
          </a:prstGeom>
        </p:spPr>
      </p:pic>
      <p:pic>
        <p:nvPicPr>
          <p:cNvPr id="5" name="Content Placeholder 5" descr="&lt;strong&gt;Pencil&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73512">
            <a:off x="781334" y="2359324"/>
            <a:ext cx="2361405" cy="1732225"/>
          </a:xfrm>
          <a:prstGeom prst="rect">
            <a:avLst/>
          </a:prstGeom>
        </p:spPr>
      </p:pic>
    </p:spTree>
    <p:extLst>
      <p:ext uri="{BB962C8B-B14F-4D97-AF65-F5344CB8AC3E}">
        <p14:creationId xmlns:p14="http://schemas.microsoft.com/office/powerpoint/2010/main" val="2828007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6552"/>
            <a:ext cx="7886700" cy="662781"/>
          </a:xfrm>
        </p:spPr>
        <p:txBody>
          <a:bodyPr>
            <a:normAutofit fontScale="90000"/>
          </a:bodyPr>
          <a:lstStyle/>
          <a:p>
            <a:pPr algn="ctr"/>
            <a:r>
              <a:rPr lang="en-US" sz="1800" b="1" dirty="0">
                <a:hlinkClick r:id="rId2"/>
              </a:rPr>
              <a:t>http://www.vermonttreasurer.gov/content/2012-2013-reading-investment</a:t>
            </a:r>
            <a:endParaRPr lang="en-US" sz="1800" b="1" dirty="0"/>
          </a:p>
        </p:txBody>
      </p:sp>
      <p:pic>
        <p:nvPicPr>
          <p:cNvPr id="4" name="Picture 3"/>
          <p:cNvPicPr>
            <a:picLocks noChangeAspect="1"/>
          </p:cNvPicPr>
          <p:nvPr/>
        </p:nvPicPr>
        <p:blipFill>
          <a:blip r:embed="rId3"/>
          <a:stretch>
            <a:fillRect/>
          </a:stretch>
        </p:blipFill>
        <p:spPr>
          <a:xfrm>
            <a:off x="863761" y="1499333"/>
            <a:ext cx="3708239" cy="4787325"/>
          </a:xfrm>
          <a:prstGeom prst="rect">
            <a:avLst/>
          </a:prstGeom>
        </p:spPr>
      </p:pic>
      <p:pic>
        <p:nvPicPr>
          <p:cNvPr id="5" name="Picture 4"/>
          <p:cNvPicPr>
            <a:picLocks noChangeAspect="1"/>
          </p:cNvPicPr>
          <p:nvPr/>
        </p:nvPicPr>
        <p:blipFill>
          <a:blip r:embed="rId4"/>
          <a:stretch>
            <a:fillRect/>
          </a:stretch>
        </p:blipFill>
        <p:spPr>
          <a:xfrm>
            <a:off x="5098915" y="1999853"/>
            <a:ext cx="2246055" cy="2858293"/>
          </a:xfrm>
          <a:prstGeom prst="rect">
            <a:avLst/>
          </a:prstGeom>
        </p:spPr>
      </p:pic>
      <p:pic>
        <p:nvPicPr>
          <p:cNvPr id="6" name="Picture 5"/>
          <p:cNvPicPr>
            <a:picLocks noChangeAspect="1"/>
          </p:cNvPicPr>
          <p:nvPr/>
        </p:nvPicPr>
        <p:blipFill>
          <a:blip r:embed="rId5"/>
          <a:stretch>
            <a:fillRect/>
          </a:stretch>
        </p:blipFill>
        <p:spPr>
          <a:xfrm>
            <a:off x="6781504" y="3596967"/>
            <a:ext cx="2090121" cy="2689691"/>
          </a:xfrm>
          <a:prstGeom prst="rect">
            <a:avLst/>
          </a:prstGeom>
        </p:spPr>
      </p:pic>
    </p:spTree>
    <p:extLst>
      <p:ext uri="{BB962C8B-B14F-4D97-AF65-F5344CB8AC3E}">
        <p14:creationId xmlns:p14="http://schemas.microsoft.com/office/powerpoint/2010/main" val="2728226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FF07-6D7F-4445-9097-BA887268544D}"/>
              </a:ext>
            </a:extLst>
          </p:cNvPr>
          <p:cNvSpPr>
            <a:spLocks noGrp="1"/>
          </p:cNvSpPr>
          <p:nvPr>
            <p:ph type="title"/>
          </p:nvPr>
        </p:nvSpPr>
        <p:spPr>
          <a:xfrm>
            <a:off x="457200" y="914400"/>
            <a:ext cx="8229600" cy="199424"/>
          </a:xfrm>
        </p:spPr>
        <p:txBody>
          <a:bodyPr/>
          <a:lstStyle/>
          <a:p>
            <a:pPr>
              <a:lnSpc>
                <a:spcPct val="100000"/>
              </a:lnSpc>
            </a:pPr>
            <a:br>
              <a:rPr lang="en-US" dirty="0"/>
            </a:br>
            <a:r>
              <a:rPr lang="en-US" sz="3600" i="1" dirty="0"/>
              <a:t>Tia Isa Wants a Car</a:t>
            </a:r>
            <a:br>
              <a:rPr lang="en-US" sz="3600" i="1" dirty="0"/>
            </a:br>
            <a:r>
              <a:rPr lang="en-US" sz="2400" i="1" dirty="0"/>
              <a:t>by Meg Medina</a:t>
            </a:r>
          </a:p>
        </p:txBody>
      </p:sp>
      <p:sp>
        <p:nvSpPr>
          <p:cNvPr id="3" name="Content Placeholder 2">
            <a:extLst>
              <a:ext uri="{FF2B5EF4-FFF2-40B4-BE49-F238E27FC236}">
                <a16:creationId xmlns:a16="http://schemas.microsoft.com/office/drawing/2014/main" id="{7795DDCB-D56B-4B06-B42F-3F7FA47500CC}"/>
              </a:ext>
            </a:extLst>
          </p:cNvPr>
          <p:cNvSpPr>
            <a:spLocks noGrp="1"/>
          </p:cNvSpPr>
          <p:nvPr>
            <p:ph idx="1"/>
          </p:nvPr>
        </p:nvSpPr>
        <p:spPr>
          <a:xfrm>
            <a:off x="457200" y="2140085"/>
            <a:ext cx="2791838" cy="1896893"/>
          </a:xfrm>
          <a:ln w="19050">
            <a:solidFill>
              <a:schemeClr val="bg2">
                <a:lumMod val="25000"/>
              </a:schemeClr>
            </a:solidFill>
          </a:ln>
        </p:spPr>
        <p:txBody>
          <a:bodyPr/>
          <a:lstStyle/>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Publisher: </a:t>
            </a:r>
            <a:r>
              <a:rPr lang="en-US" sz="2000" dirty="0">
                <a:effectLst/>
                <a:latin typeface="Calibri" panose="020F0502020204030204" pitchFamily="34" charset="0"/>
                <a:ea typeface="Calibri" panose="020F0502020204030204" pitchFamily="34" charset="0"/>
                <a:cs typeface="Times New Roman" panose="02020603050405020304" pitchFamily="18" charset="0"/>
              </a:rPr>
              <a:t>Candlewick</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Copyright: </a:t>
            </a:r>
            <a:r>
              <a:rPr lang="en-US" sz="2000" dirty="0">
                <a:effectLst/>
                <a:latin typeface="Calibri" panose="020F0502020204030204" pitchFamily="34" charset="0"/>
                <a:ea typeface="Calibri" panose="020F0502020204030204" pitchFamily="34" charset="0"/>
                <a:cs typeface="Times New Roman" panose="02020603050405020304" pitchFamily="18" charset="0"/>
              </a:rPr>
              <a:t>2011 </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Reading Level:</a:t>
            </a:r>
            <a:r>
              <a:rPr lang="en-US" sz="2000" dirty="0">
                <a:effectLst/>
                <a:latin typeface="Calibri" panose="020F0502020204030204" pitchFamily="34" charset="0"/>
                <a:ea typeface="Calibri" panose="020F0502020204030204" pitchFamily="34" charset="0"/>
                <a:cs typeface="Times New Roman" panose="02020603050405020304" pitchFamily="18" charset="0"/>
              </a:rPr>
              <a:t> 3.0</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Interest Level:</a:t>
            </a:r>
            <a:r>
              <a:rPr lang="en-US" sz="2000" dirty="0">
                <a:effectLst/>
                <a:latin typeface="Calibri" panose="020F0502020204030204" pitchFamily="34" charset="0"/>
                <a:ea typeface="Calibri" panose="020F0502020204030204" pitchFamily="34" charset="0"/>
                <a:cs typeface="Times New Roman" panose="02020603050405020304" pitchFamily="18" charset="0"/>
              </a:rPr>
              <a:t> P-2</a:t>
            </a:r>
          </a:p>
          <a:p>
            <a:endParaRPr lang="en-US" dirty="0"/>
          </a:p>
        </p:txBody>
      </p:sp>
      <p:pic>
        <p:nvPicPr>
          <p:cNvPr id="1032" name="Picture 8" descr="Tia Isa Wants a Car">
            <a:extLst>
              <a:ext uri="{FF2B5EF4-FFF2-40B4-BE49-F238E27FC236}">
                <a16:creationId xmlns:a16="http://schemas.microsoft.com/office/drawing/2014/main" id="{0E354315-E0C5-427C-A1EE-13ADC41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003" y="2055324"/>
            <a:ext cx="2759921" cy="32456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Star: 7 Points 6">
            <a:extLst>
              <a:ext uri="{FF2B5EF4-FFF2-40B4-BE49-F238E27FC236}">
                <a16:creationId xmlns:a16="http://schemas.microsoft.com/office/drawing/2014/main" id="{706DAABD-A8AC-4E89-B3BE-C0DDADAEBEF5}"/>
              </a:ext>
            </a:extLst>
          </p:cNvPr>
          <p:cNvSpPr/>
          <p:nvPr/>
        </p:nvSpPr>
        <p:spPr>
          <a:xfrm>
            <a:off x="6346226" y="5048090"/>
            <a:ext cx="1975136" cy="1673157"/>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26ACE0-5578-45A6-887E-CC974A64C0EC}"/>
              </a:ext>
            </a:extLst>
          </p:cNvPr>
          <p:cNvSpPr txBox="1"/>
          <p:nvPr/>
        </p:nvSpPr>
        <p:spPr>
          <a:xfrm>
            <a:off x="6825722" y="5553892"/>
            <a:ext cx="1040860" cy="646331"/>
          </a:xfrm>
          <a:prstGeom prst="rect">
            <a:avLst/>
          </a:prstGeom>
          <a:noFill/>
        </p:spPr>
        <p:txBody>
          <a:bodyPr wrap="square" rtlCol="0">
            <a:spAutoFit/>
          </a:bodyPr>
          <a:lstStyle/>
          <a:p>
            <a:pPr algn="ctr"/>
            <a:r>
              <a:rPr lang="en-US" dirty="0"/>
              <a:t>Spanish</a:t>
            </a:r>
          </a:p>
          <a:p>
            <a:pPr algn="ctr"/>
            <a:r>
              <a:rPr lang="en-US" dirty="0"/>
              <a:t>Edition</a:t>
            </a:r>
          </a:p>
        </p:txBody>
      </p:sp>
      <p:sp>
        <p:nvSpPr>
          <p:cNvPr id="9" name="TextBox 8">
            <a:extLst>
              <a:ext uri="{FF2B5EF4-FFF2-40B4-BE49-F238E27FC236}">
                <a16:creationId xmlns:a16="http://schemas.microsoft.com/office/drawing/2014/main" id="{EB099F1C-FDD0-453E-87E5-71418DA869A1}"/>
              </a:ext>
            </a:extLst>
          </p:cNvPr>
          <p:cNvSpPr txBox="1"/>
          <p:nvPr/>
        </p:nvSpPr>
        <p:spPr>
          <a:xfrm>
            <a:off x="547581" y="5417423"/>
            <a:ext cx="5726759" cy="646331"/>
          </a:xfrm>
          <a:prstGeom prst="rect">
            <a:avLst/>
          </a:prstGeom>
          <a:noFill/>
          <a:ln w="19050">
            <a:solidFill>
              <a:schemeClr val="tx1"/>
            </a:solidFill>
          </a:ln>
        </p:spPr>
        <p:txBody>
          <a:bodyPr wrap="square">
            <a:spAutoFit/>
          </a:bodyPr>
          <a:lstStyle/>
          <a:p>
            <a:pPr algn="ctr"/>
            <a:r>
              <a:rPr lang="en-US" dirty="0">
                <a:hlinkClick r:id="rId3"/>
              </a:rPr>
              <a:t>https://www.youtube.com/watch?v=8K-MtzB62IU</a:t>
            </a:r>
            <a:endParaRPr lang="en-US" dirty="0"/>
          </a:p>
          <a:p>
            <a:pPr algn="ctr"/>
            <a:r>
              <a:rPr lang="en-US" dirty="0"/>
              <a:t>(Ten Minutes) </a:t>
            </a:r>
          </a:p>
        </p:txBody>
      </p:sp>
      <p:pic>
        <p:nvPicPr>
          <p:cNvPr id="10" name="Picture 4" descr="Tia Isa Quiere un Carro (Tia Isa Wants A Car)">
            <a:extLst>
              <a:ext uri="{FF2B5EF4-FFF2-40B4-BE49-F238E27FC236}">
                <a16:creationId xmlns:a16="http://schemas.microsoft.com/office/drawing/2014/main" id="{DAFFF0F6-094E-40F1-A889-515F0A80F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614">
            <a:off x="7157436" y="2640116"/>
            <a:ext cx="1829880" cy="215193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9800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14017"/>
            <a:ext cx="8229600" cy="3305783"/>
          </a:xfrm>
          <a:ln>
            <a:solidFill>
              <a:schemeClr val="tx2">
                <a:lumMod val="75000"/>
              </a:schemeClr>
            </a:solidFill>
          </a:ln>
        </p:spPr>
        <p:txBody>
          <a:bodyPr>
            <a:normAutofit fontScale="92500"/>
          </a:bodyPr>
          <a:lstStyle/>
          <a:p>
            <a:pPr marL="0" indent="0">
              <a:buNone/>
            </a:pPr>
            <a:r>
              <a:rPr lang="en-US" sz="2200" b="1" dirty="0">
                <a:latin typeface="+mn-lt"/>
              </a:rPr>
              <a:t>Story Synopsis: </a:t>
            </a:r>
            <a:r>
              <a:rPr lang="en-US" sz="2200" dirty="0">
                <a:latin typeface="+mn-lt"/>
              </a:rPr>
              <a:t>One hot Summer day, Tía Isa makes a bold statement; she wants a car</a:t>
            </a:r>
            <a:r>
              <a:rPr lang="en-US" sz="2200" i="1" dirty="0">
                <a:latin typeface="+mn-lt"/>
              </a:rPr>
              <a:t>.</a:t>
            </a:r>
            <a:r>
              <a:rPr lang="en-US" sz="2200" dirty="0">
                <a:latin typeface="+mn-lt"/>
              </a:rPr>
              <a:t> Her niece, the story’s narrator, thinks this is a grand idea. </a:t>
            </a:r>
            <a:r>
              <a:rPr lang="en-US" sz="2200" dirty="0">
                <a:solidFill>
                  <a:srgbClr val="7A9900"/>
                </a:solidFill>
                <a:latin typeface="+mn-lt"/>
              </a:rPr>
              <a:t>Saving the money</a:t>
            </a:r>
            <a:r>
              <a:rPr lang="en-US" sz="2200" dirty="0">
                <a:latin typeface="+mn-lt"/>
              </a:rPr>
              <a:t> to buy a car is not going to be easy. Most of the money Tía Isa earns at the bakery is sent to help family members who are living on a faraway island. (This island could be Cuba. The author is Cuban-American.)</a:t>
            </a:r>
          </a:p>
          <a:p>
            <a:pPr marL="0" indent="0">
              <a:buNone/>
            </a:pPr>
            <a:r>
              <a:rPr lang="en-US" sz="2200" dirty="0">
                <a:latin typeface="+mn-lt"/>
              </a:rPr>
              <a:t> The young girl wants to help her aunt. Resourcefully, she finds jobs in the neighborhood and puts all of her earnings in a saving sock that grows into a “giant money sausage.” When enough is saved and the car is purchased, the first thing Tía Isa does is tape a picture of the family on the dashboard. </a:t>
            </a:r>
          </a:p>
          <a:p>
            <a:pPr marL="0" indent="0">
              <a:buNone/>
            </a:pPr>
            <a:endParaRPr lang="en-US" dirty="0"/>
          </a:p>
          <a:p>
            <a:endParaRPr lang="en-US" dirty="0"/>
          </a:p>
        </p:txBody>
      </p:sp>
      <p:pic>
        <p:nvPicPr>
          <p:cNvPr id="5" name="Picture 4" descr="http://media.btsb.com/TitleImages/6/635024/5020503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75375">
            <a:off x="6489302" y="948258"/>
            <a:ext cx="1279396" cy="1539746"/>
          </a:xfrm>
          <a:prstGeom prst="rect">
            <a:avLst/>
          </a:prstGeom>
          <a:noFill/>
          <a:ln w="19050">
            <a:solidFill>
              <a:schemeClr val="tx1"/>
            </a:solidFill>
          </a:ln>
        </p:spPr>
      </p:pic>
      <p:sp>
        <p:nvSpPr>
          <p:cNvPr id="6" name="Title 5">
            <a:extLst>
              <a:ext uri="{FF2B5EF4-FFF2-40B4-BE49-F238E27FC236}">
                <a16:creationId xmlns:a16="http://schemas.microsoft.com/office/drawing/2014/main" id="{3A8CA035-DCCF-49AF-82CD-1D09BC269B1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4303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420" y="1410511"/>
            <a:ext cx="8314820" cy="934656"/>
          </a:xfrm>
          <a:ln w="19050">
            <a:solidFill>
              <a:schemeClr val="tx1"/>
            </a:solidFill>
          </a:ln>
        </p:spPr>
        <p:txBody>
          <a:bodyPr>
            <a:noAutofit/>
          </a:bodyPr>
          <a:lstStyle/>
          <a:p>
            <a:pPr marL="0" indent="0" algn="ctr">
              <a:buNone/>
            </a:pPr>
            <a:r>
              <a:rPr lang="en-US" sz="1800" i="1" dirty="0">
                <a:latin typeface="+mn-lt"/>
              </a:rPr>
              <a:t>Lending a delightful Latin flavor are the </a:t>
            </a:r>
            <a:r>
              <a:rPr lang="en-US" sz="1800" b="1" i="1" dirty="0">
                <a:latin typeface="+mn-lt"/>
              </a:rPr>
              <a:t>Spanish words </a:t>
            </a:r>
            <a:r>
              <a:rPr lang="en-US" sz="1800" i="1" dirty="0">
                <a:latin typeface="+mn-lt"/>
              </a:rPr>
              <a:t>embedded throughout the text. This is not confusing, and a glossary is not needed.  Claudio Munoz's animated illustrations, in watercolor and ink, add detail and humor.  </a:t>
            </a:r>
          </a:p>
          <a:p>
            <a:endParaRPr lang="en-US" sz="1800" dirty="0">
              <a:latin typeface="+mn-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62" y="2588111"/>
            <a:ext cx="5831523" cy="342541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43C6DB80-AF8F-4E37-AFF4-5D8EE1AB519A}"/>
              </a:ext>
            </a:extLst>
          </p:cNvPr>
          <p:cNvPicPr>
            <a:picLocks noChangeAspect="1"/>
          </p:cNvPicPr>
          <p:nvPr/>
        </p:nvPicPr>
        <p:blipFill>
          <a:blip r:embed="rId3"/>
          <a:stretch>
            <a:fillRect/>
          </a:stretch>
        </p:blipFill>
        <p:spPr>
          <a:xfrm>
            <a:off x="6154073" y="2590800"/>
            <a:ext cx="2342516" cy="3818436"/>
          </a:xfrm>
          <a:prstGeom prst="rect">
            <a:avLst/>
          </a:prstGeom>
          <a:ln w="28575">
            <a:solidFill>
              <a:schemeClr val="tx1"/>
            </a:solidFill>
          </a:ln>
        </p:spPr>
      </p:pic>
    </p:spTree>
    <p:extLst>
      <p:ext uri="{BB962C8B-B14F-4D97-AF65-F5344CB8AC3E}">
        <p14:creationId xmlns:p14="http://schemas.microsoft.com/office/powerpoint/2010/main" val="212522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67" y="-110138"/>
            <a:ext cx="8229600" cy="1143000"/>
          </a:xfrm>
        </p:spPr>
        <p:txBody>
          <a:bodyPr>
            <a:normAutofit fontScale="90000"/>
          </a:bodyPr>
          <a:lstStyle/>
          <a:p>
            <a:br>
              <a:rPr lang="en-US" dirty="0"/>
            </a:br>
            <a:r>
              <a:rPr lang="en-US" sz="4900" dirty="0"/>
              <a:t>Incentives to Save</a:t>
            </a:r>
          </a:p>
        </p:txBody>
      </p:sp>
      <p:pic>
        <p:nvPicPr>
          <p:cNvPr id="4" name="Content Placeholder 3"/>
          <p:cNvPicPr>
            <a:picLocks noGrp="1" noChangeAspect="1"/>
          </p:cNvPicPr>
          <p:nvPr>
            <p:ph idx="1"/>
          </p:nvPr>
        </p:nvPicPr>
        <p:blipFill>
          <a:blip r:embed="rId2"/>
          <a:stretch>
            <a:fillRect/>
          </a:stretch>
        </p:blipFill>
        <p:spPr>
          <a:xfrm>
            <a:off x="2824176" y="1631285"/>
            <a:ext cx="3982382" cy="4558149"/>
          </a:xfrm>
          <a:prstGeom prst="rect">
            <a:avLst/>
          </a:prstGeom>
          <a:ln w="28575">
            <a:solidFill>
              <a:schemeClr val="tx1"/>
            </a:solidFill>
          </a:ln>
        </p:spPr>
      </p:pic>
      <p:pic>
        <p:nvPicPr>
          <p:cNvPr id="5" name="Picture 4"/>
          <p:cNvPicPr>
            <a:picLocks noChangeAspect="1"/>
          </p:cNvPicPr>
          <p:nvPr/>
        </p:nvPicPr>
        <p:blipFill>
          <a:blip r:embed="rId3"/>
          <a:stretch>
            <a:fillRect/>
          </a:stretch>
        </p:blipFill>
        <p:spPr>
          <a:xfrm rot="203749">
            <a:off x="6560832" y="3252920"/>
            <a:ext cx="2320956" cy="3077680"/>
          </a:xfrm>
          <a:prstGeom prst="rect">
            <a:avLst/>
          </a:prstGeom>
          <a:ln w="28575">
            <a:solidFill>
              <a:schemeClr val="tx1"/>
            </a:solidFill>
          </a:ln>
        </p:spPr>
      </p:pic>
      <p:pic>
        <p:nvPicPr>
          <p:cNvPr id="6" name="Picture 5"/>
          <p:cNvPicPr>
            <a:picLocks noChangeAspect="1"/>
          </p:cNvPicPr>
          <p:nvPr/>
        </p:nvPicPr>
        <p:blipFill>
          <a:blip r:embed="rId4"/>
          <a:stretch>
            <a:fillRect/>
          </a:stretch>
        </p:blipFill>
        <p:spPr>
          <a:xfrm>
            <a:off x="492981" y="1708685"/>
            <a:ext cx="1996355" cy="2837516"/>
          </a:xfrm>
          <a:prstGeom prst="rect">
            <a:avLst/>
          </a:prstGeom>
          <a:ln w="19050">
            <a:solidFill>
              <a:schemeClr val="tx1"/>
            </a:solidFill>
          </a:ln>
        </p:spPr>
      </p:pic>
      <p:pic>
        <p:nvPicPr>
          <p:cNvPr id="7" name="Content Placeholder 5">
            <a:extLst>
              <a:ext uri="{FF2B5EF4-FFF2-40B4-BE49-F238E27FC236}">
                <a16:creationId xmlns:a16="http://schemas.microsoft.com/office/drawing/2014/main" id="{342DA6B4-2C9E-4F3F-9515-16EB92D234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601205" flipV="1">
            <a:off x="7167385" y="2151944"/>
            <a:ext cx="1777530" cy="89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752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98" y="-98991"/>
            <a:ext cx="8229600" cy="1143000"/>
          </a:xfrm>
        </p:spPr>
        <p:txBody>
          <a:bodyPr>
            <a:normAutofit fontScale="90000"/>
          </a:bodyPr>
          <a:lstStyle/>
          <a:p>
            <a:br>
              <a:rPr lang="en-US" dirty="0"/>
            </a:br>
            <a:r>
              <a:rPr lang="en-US" sz="4900" dirty="0"/>
              <a:t>Savings Goals </a:t>
            </a:r>
          </a:p>
        </p:txBody>
      </p:sp>
      <p:pic>
        <p:nvPicPr>
          <p:cNvPr id="4" name="Content Placeholder 3"/>
          <p:cNvPicPr>
            <a:picLocks noGrp="1" noChangeAspect="1"/>
          </p:cNvPicPr>
          <p:nvPr>
            <p:ph idx="1"/>
          </p:nvPr>
        </p:nvPicPr>
        <p:blipFill>
          <a:blip r:embed="rId2"/>
          <a:stretch>
            <a:fillRect/>
          </a:stretch>
        </p:blipFill>
        <p:spPr>
          <a:xfrm>
            <a:off x="1190291" y="1572972"/>
            <a:ext cx="3712176" cy="4745062"/>
          </a:xfrm>
          <a:prstGeom prst="rect">
            <a:avLst/>
          </a:prstGeom>
          <a:ln w="19050">
            <a:solidFill>
              <a:schemeClr val="tx1"/>
            </a:solidFill>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624" y="1077932"/>
            <a:ext cx="1731567" cy="212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rot="571198">
            <a:off x="5536292" y="2960711"/>
            <a:ext cx="2403936" cy="3180429"/>
          </a:xfrm>
          <a:prstGeom prst="rect">
            <a:avLst/>
          </a:prstGeom>
          <a:ln w="19050">
            <a:solidFill>
              <a:schemeClr val="tx1"/>
            </a:solidFill>
          </a:ln>
        </p:spPr>
      </p:pic>
      <p:pic>
        <p:nvPicPr>
          <p:cNvPr id="7" name="Picture 7" descr="C:\Users\JMU Econed\AppData\Local\Microsoft\Windows\Temporary Internet Files\Content.IE5\WNZJDG6C\MC90012938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4636046" y="1820794"/>
            <a:ext cx="1853109" cy="185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91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DB96-B207-4FBD-9CF6-C4EFF4AB55C2}"/>
              </a:ext>
            </a:extLst>
          </p:cNvPr>
          <p:cNvSpPr>
            <a:spLocks noGrp="1"/>
          </p:cNvSpPr>
          <p:nvPr>
            <p:ph type="title"/>
          </p:nvPr>
        </p:nvSpPr>
        <p:spPr>
          <a:xfrm>
            <a:off x="457200" y="529499"/>
            <a:ext cx="8229600" cy="1143000"/>
          </a:xfrm>
        </p:spPr>
        <p:txBody>
          <a:bodyPr/>
          <a:lstStyle/>
          <a:p>
            <a:r>
              <a:rPr lang="en-US" sz="1600" dirty="0">
                <a:hlinkClick r:id="rId2"/>
              </a:rPr>
              <a:t>https://www.librarysparks.com/wp-content/uploads/2016/06/lsp_ll_fiction_apr16.pdf</a:t>
            </a:r>
            <a:endParaRPr lang="en-US" sz="1600" dirty="0"/>
          </a:p>
        </p:txBody>
      </p:sp>
      <p:pic>
        <p:nvPicPr>
          <p:cNvPr id="4" name="Content Placeholder 3">
            <a:extLst>
              <a:ext uri="{FF2B5EF4-FFF2-40B4-BE49-F238E27FC236}">
                <a16:creationId xmlns:a16="http://schemas.microsoft.com/office/drawing/2014/main" id="{AF7B6F83-DB1E-4101-9B41-B26539DCB640}"/>
              </a:ext>
            </a:extLst>
          </p:cNvPr>
          <p:cNvPicPr>
            <a:picLocks noGrp="1" noChangeAspect="1"/>
          </p:cNvPicPr>
          <p:nvPr>
            <p:ph idx="1"/>
          </p:nvPr>
        </p:nvPicPr>
        <p:blipFill>
          <a:blip r:embed="rId3"/>
          <a:stretch>
            <a:fillRect/>
          </a:stretch>
        </p:blipFill>
        <p:spPr>
          <a:xfrm>
            <a:off x="407134" y="1466062"/>
            <a:ext cx="2111794" cy="2644640"/>
          </a:xfrm>
          <a:prstGeom prst="rect">
            <a:avLst/>
          </a:prstGeom>
        </p:spPr>
      </p:pic>
      <p:pic>
        <p:nvPicPr>
          <p:cNvPr id="5" name="Picture 4">
            <a:extLst>
              <a:ext uri="{FF2B5EF4-FFF2-40B4-BE49-F238E27FC236}">
                <a16:creationId xmlns:a16="http://schemas.microsoft.com/office/drawing/2014/main" id="{BE9EB564-02E6-43E3-B7FB-476212324829}"/>
              </a:ext>
            </a:extLst>
          </p:cNvPr>
          <p:cNvPicPr>
            <a:picLocks noChangeAspect="1"/>
          </p:cNvPicPr>
          <p:nvPr/>
        </p:nvPicPr>
        <p:blipFill>
          <a:blip r:embed="rId4"/>
          <a:stretch>
            <a:fillRect/>
          </a:stretch>
        </p:blipFill>
        <p:spPr>
          <a:xfrm rot="722665">
            <a:off x="2079346" y="1680162"/>
            <a:ext cx="2111794" cy="2697085"/>
          </a:xfrm>
          <a:prstGeom prst="rect">
            <a:avLst/>
          </a:prstGeom>
        </p:spPr>
      </p:pic>
      <p:pic>
        <p:nvPicPr>
          <p:cNvPr id="7" name="Picture 6">
            <a:extLst>
              <a:ext uri="{FF2B5EF4-FFF2-40B4-BE49-F238E27FC236}">
                <a16:creationId xmlns:a16="http://schemas.microsoft.com/office/drawing/2014/main" id="{7787AA52-290F-4040-9DCE-1A0760E1E065}"/>
              </a:ext>
            </a:extLst>
          </p:cNvPr>
          <p:cNvPicPr>
            <a:picLocks noChangeAspect="1"/>
          </p:cNvPicPr>
          <p:nvPr/>
        </p:nvPicPr>
        <p:blipFill>
          <a:blip r:embed="rId5"/>
          <a:stretch>
            <a:fillRect/>
          </a:stretch>
        </p:blipFill>
        <p:spPr>
          <a:xfrm>
            <a:off x="5974313" y="2367216"/>
            <a:ext cx="3006914" cy="3751695"/>
          </a:xfrm>
          <a:prstGeom prst="rect">
            <a:avLst/>
          </a:prstGeom>
        </p:spPr>
      </p:pic>
      <p:pic>
        <p:nvPicPr>
          <p:cNvPr id="8" name="Picture 7">
            <a:extLst>
              <a:ext uri="{FF2B5EF4-FFF2-40B4-BE49-F238E27FC236}">
                <a16:creationId xmlns:a16="http://schemas.microsoft.com/office/drawing/2014/main" id="{42AD182E-BB74-42E9-B74D-11CB2BD32474}"/>
              </a:ext>
            </a:extLst>
          </p:cNvPr>
          <p:cNvPicPr>
            <a:picLocks noChangeAspect="1"/>
          </p:cNvPicPr>
          <p:nvPr/>
        </p:nvPicPr>
        <p:blipFill>
          <a:blip r:embed="rId6"/>
          <a:stretch>
            <a:fillRect/>
          </a:stretch>
        </p:blipFill>
        <p:spPr>
          <a:xfrm>
            <a:off x="4694706" y="2050739"/>
            <a:ext cx="2424480" cy="3022487"/>
          </a:xfrm>
          <a:prstGeom prst="rect">
            <a:avLst/>
          </a:prstGeom>
        </p:spPr>
      </p:pic>
      <p:pic>
        <p:nvPicPr>
          <p:cNvPr id="9" name="Picture 8">
            <a:extLst>
              <a:ext uri="{FF2B5EF4-FFF2-40B4-BE49-F238E27FC236}">
                <a16:creationId xmlns:a16="http://schemas.microsoft.com/office/drawing/2014/main" id="{544E4622-9C58-4BB4-81E1-5F5272277C8D}"/>
              </a:ext>
            </a:extLst>
          </p:cNvPr>
          <p:cNvPicPr>
            <a:picLocks noChangeAspect="1"/>
          </p:cNvPicPr>
          <p:nvPr/>
        </p:nvPicPr>
        <p:blipFill>
          <a:blip r:embed="rId7"/>
          <a:stretch>
            <a:fillRect/>
          </a:stretch>
        </p:blipFill>
        <p:spPr>
          <a:xfrm rot="20890930">
            <a:off x="671943" y="4194041"/>
            <a:ext cx="1739311" cy="2189639"/>
          </a:xfrm>
          <a:prstGeom prst="rect">
            <a:avLst/>
          </a:prstGeom>
        </p:spPr>
      </p:pic>
      <p:pic>
        <p:nvPicPr>
          <p:cNvPr id="10" name="Picture 9">
            <a:extLst>
              <a:ext uri="{FF2B5EF4-FFF2-40B4-BE49-F238E27FC236}">
                <a16:creationId xmlns:a16="http://schemas.microsoft.com/office/drawing/2014/main" id="{6BE6B2ED-8DCB-477E-9606-BA148B93B735}"/>
              </a:ext>
            </a:extLst>
          </p:cNvPr>
          <p:cNvPicPr>
            <a:picLocks noChangeAspect="1"/>
          </p:cNvPicPr>
          <p:nvPr/>
        </p:nvPicPr>
        <p:blipFill>
          <a:blip r:embed="rId8"/>
          <a:stretch>
            <a:fillRect/>
          </a:stretch>
        </p:blipFill>
        <p:spPr>
          <a:xfrm>
            <a:off x="2764337" y="4743503"/>
            <a:ext cx="1219340" cy="1558816"/>
          </a:xfrm>
          <a:prstGeom prst="rect">
            <a:avLst/>
          </a:prstGeom>
        </p:spPr>
      </p:pic>
    </p:spTree>
    <p:extLst>
      <p:ext uri="{BB962C8B-B14F-4D97-AF65-F5344CB8AC3E}">
        <p14:creationId xmlns:p14="http://schemas.microsoft.com/office/powerpoint/2010/main" val="93755721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14826" y="2079582"/>
            <a:ext cx="3009900" cy="2031325"/>
          </a:xfrm>
          <a:prstGeom prst="rect">
            <a:avLst/>
          </a:prstGeom>
          <a:solidFill>
            <a:schemeClr val="accent1">
              <a:lumMod val="40000"/>
              <a:lumOff val="60000"/>
            </a:schemeClr>
          </a:solidFill>
          <a:ln w="28575">
            <a:solidFill>
              <a:schemeClr val="tx1"/>
            </a:solidFill>
          </a:ln>
        </p:spPr>
        <p:txBody>
          <a:bodyPr wrap="square" rtlCol="0">
            <a:spAutoFit/>
          </a:bodyPr>
          <a:lstStyle/>
          <a:p>
            <a:pPr>
              <a:lnSpc>
                <a:spcPct val="150000"/>
              </a:lnSpc>
            </a:pPr>
            <a:r>
              <a:rPr lang="en-US" b="1" dirty="0"/>
              <a:t>Publisher:</a:t>
            </a:r>
            <a:r>
              <a:rPr lang="en-US" dirty="0"/>
              <a:t> Lerner </a:t>
            </a:r>
          </a:p>
          <a:p>
            <a:pPr>
              <a:lnSpc>
                <a:spcPct val="150000"/>
              </a:lnSpc>
            </a:pPr>
            <a:r>
              <a:rPr lang="en-US" b="1" dirty="0"/>
              <a:t>Copyright Date:</a:t>
            </a:r>
            <a:r>
              <a:rPr lang="en-US" dirty="0"/>
              <a:t> 2014 </a:t>
            </a:r>
            <a:r>
              <a:rPr lang="en-US" b="1" dirty="0"/>
              <a:t>Reading Level:</a:t>
            </a:r>
            <a:r>
              <a:rPr lang="en-US" dirty="0"/>
              <a:t> 2.3</a:t>
            </a:r>
          </a:p>
          <a:p>
            <a:pPr>
              <a:lnSpc>
                <a:spcPct val="150000"/>
              </a:lnSpc>
            </a:pPr>
            <a:r>
              <a:rPr lang="en-US" b="1" dirty="0"/>
              <a:t>Interest Level:</a:t>
            </a:r>
            <a:r>
              <a:rPr lang="en-US" dirty="0"/>
              <a:t> K-3</a:t>
            </a:r>
          </a:p>
          <a:p>
            <a:endParaRPr lang="en-US" dirty="0"/>
          </a:p>
        </p:txBody>
      </p:sp>
      <p:sp>
        <p:nvSpPr>
          <p:cNvPr id="8" name="TextBox 7">
            <a:extLst>
              <a:ext uri="{FF2B5EF4-FFF2-40B4-BE49-F238E27FC236}">
                <a16:creationId xmlns:a16="http://schemas.microsoft.com/office/drawing/2014/main" id="{55077029-9AFA-4E4C-B046-6901DEBB29D5}"/>
              </a:ext>
            </a:extLst>
          </p:cNvPr>
          <p:cNvSpPr txBox="1"/>
          <p:nvPr/>
        </p:nvSpPr>
        <p:spPr>
          <a:xfrm>
            <a:off x="319297" y="4778418"/>
            <a:ext cx="4103639" cy="523220"/>
          </a:xfrm>
          <a:prstGeom prst="rect">
            <a:avLst/>
          </a:prstGeom>
          <a:noFill/>
          <a:ln w="38100">
            <a:solidFill>
              <a:schemeClr val="tx1"/>
            </a:solidFill>
          </a:ln>
        </p:spPr>
        <p:txBody>
          <a:bodyPr wrap="square">
            <a:spAutoFit/>
          </a:bodyPr>
          <a:lstStyle/>
          <a:p>
            <a:pPr algn="ctr"/>
            <a:r>
              <a:rPr lang="en-US" sz="1400" dirty="0">
                <a:hlinkClick r:id="rId2"/>
              </a:rPr>
              <a:t>https://www.youtube.com/watch?v=rwhoFrYDFyg</a:t>
            </a:r>
            <a:endParaRPr lang="en-US" sz="1400" dirty="0"/>
          </a:p>
          <a:p>
            <a:pPr algn="ctr"/>
            <a:r>
              <a:rPr lang="en-US" sz="1400" dirty="0"/>
              <a:t>(Ten Minutes)</a:t>
            </a:r>
          </a:p>
        </p:txBody>
      </p:sp>
      <p:pic>
        <p:nvPicPr>
          <p:cNvPr id="5" name="Picture 4" descr="Ella Earns Her Own Money">
            <a:extLst>
              <a:ext uri="{FF2B5EF4-FFF2-40B4-BE49-F238E27FC236}">
                <a16:creationId xmlns:a16="http://schemas.microsoft.com/office/drawing/2014/main" id="{1AD64DCC-85C9-4EB9-AF53-0E74218B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276" y="1848255"/>
            <a:ext cx="3643142" cy="37451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A065ED-AF94-4B88-AEA0-1CB6674015AE}"/>
              </a:ext>
            </a:extLst>
          </p:cNvPr>
          <p:cNvSpPr txBox="1"/>
          <p:nvPr/>
        </p:nvSpPr>
        <p:spPr>
          <a:xfrm>
            <a:off x="1631327" y="1099495"/>
            <a:ext cx="5583218" cy="738664"/>
          </a:xfrm>
          <a:prstGeom prst="rect">
            <a:avLst/>
          </a:prstGeom>
          <a:noFill/>
        </p:spPr>
        <p:txBody>
          <a:bodyPr wrap="square" rtlCol="0">
            <a:spAutoFit/>
          </a:bodyPr>
          <a:lstStyle/>
          <a:p>
            <a:pPr algn="ctr"/>
            <a:r>
              <a:rPr lang="en-US" sz="2400" b="1" i="1" dirty="0">
                <a:solidFill>
                  <a:srgbClr val="005CB8"/>
                </a:solidFill>
                <a:latin typeface="+mn-lt"/>
              </a:rPr>
              <a:t>Ella Earns Her Own Money</a:t>
            </a:r>
            <a:br>
              <a:rPr lang="en-US" b="1" i="1" dirty="0">
                <a:solidFill>
                  <a:srgbClr val="005CB8"/>
                </a:solidFill>
                <a:latin typeface="+mn-lt"/>
              </a:rPr>
            </a:br>
            <a:r>
              <a:rPr lang="en-US" b="1" i="1" dirty="0">
                <a:solidFill>
                  <a:srgbClr val="005CB8"/>
                </a:solidFill>
                <a:latin typeface="+mn-lt"/>
              </a:rPr>
              <a:t>by Lisa Bullard</a:t>
            </a:r>
          </a:p>
        </p:txBody>
      </p:sp>
    </p:spTree>
    <p:extLst>
      <p:ext uri="{BB962C8B-B14F-4D97-AF65-F5344CB8AC3E}">
        <p14:creationId xmlns:p14="http://schemas.microsoft.com/office/powerpoint/2010/main" val="823378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9E297-A508-4AA1-9D1A-4E1D628DA476}"/>
              </a:ext>
            </a:extLst>
          </p:cNvPr>
          <p:cNvSpPr>
            <a:spLocks noGrp="1"/>
          </p:cNvSpPr>
          <p:nvPr>
            <p:ph idx="1"/>
          </p:nvPr>
        </p:nvSpPr>
        <p:spPr>
          <a:xfrm>
            <a:off x="285750" y="1488332"/>
            <a:ext cx="8229600" cy="1940668"/>
          </a:xfrm>
          <a:ln w="28575">
            <a:solidFill>
              <a:schemeClr val="tx1"/>
            </a:solidFill>
          </a:ln>
        </p:spPr>
        <p:txBody>
          <a:bodyPr>
            <a:normAutofit/>
          </a:bodyPr>
          <a:lstStyle/>
          <a:p>
            <a:pPr marL="0" indent="0">
              <a:buNone/>
            </a:pPr>
            <a:r>
              <a:rPr lang="en-US" sz="2400" b="1" dirty="0"/>
              <a:t>Story Synopsis: </a:t>
            </a:r>
            <a:r>
              <a:rPr lang="en-US" sz="2400" dirty="0"/>
              <a:t>Ella really wants a soccer ball, but she doesn't have enough money to buy one. </a:t>
            </a:r>
            <a:r>
              <a:rPr lang="en-US" sz="2400" dirty="0">
                <a:solidFill>
                  <a:srgbClr val="7A9900"/>
                </a:solidFill>
              </a:rPr>
              <a:t>So she decides to earn her own money. </a:t>
            </a:r>
            <a:r>
              <a:rPr lang="en-US" sz="2400" dirty="0"/>
              <a:t>Ella cleans the car for her mom, gives the neighbor's dog a bath and sells bracelets to her friends to earn cash. Will she have enough money to buy the ball in the end? </a:t>
            </a:r>
          </a:p>
        </p:txBody>
      </p:sp>
      <p:pic>
        <p:nvPicPr>
          <p:cNvPr id="4" name="Picture 3">
            <a:extLst>
              <a:ext uri="{FF2B5EF4-FFF2-40B4-BE49-F238E27FC236}">
                <a16:creationId xmlns:a16="http://schemas.microsoft.com/office/drawing/2014/main" id="{C718E8D0-7193-417C-8B03-BFB6DCD9F460}"/>
              </a:ext>
            </a:extLst>
          </p:cNvPr>
          <p:cNvPicPr>
            <a:picLocks noChangeAspect="1"/>
          </p:cNvPicPr>
          <p:nvPr/>
        </p:nvPicPr>
        <p:blipFill>
          <a:blip r:embed="rId2"/>
          <a:stretch>
            <a:fillRect/>
          </a:stretch>
        </p:blipFill>
        <p:spPr>
          <a:xfrm>
            <a:off x="832314" y="3628415"/>
            <a:ext cx="2311552" cy="2708095"/>
          </a:xfrm>
          <a:prstGeom prst="rect">
            <a:avLst/>
          </a:prstGeom>
        </p:spPr>
      </p:pic>
      <p:pic>
        <p:nvPicPr>
          <p:cNvPr id="5" name="Picture 4">
            <a:extLst>
              <a:ext uri="{FF2B5EF4-FFF2-40B4-BE49-F238E27FC236}">
                <a16:creationId xmlns:a16="http://schemas.microsoft.com/office/drawing/2014/main" id="{04D53772-BACE-415E-8F6C-36B8BC452146}"/>
              </a:ext>
            </a:extLst>
          </p:cNvPr>
          <p:cNvPicPr>
            <a:picLocks noChangeAspect="1"/>
          </p:cNvPicPr>
          <p:nvPr/>
        </p:nvPicPr>
        <p:blipFill>
          <a:blip r:embed="rId3"/>
          <a:stretch>
            <a:fillRect/>
          </a:stretch>
        </p:blipFill>
        <p:spPr>
          <a:xfrm>
            <a:off x="4955979" y="3670122"/>
            <a:ext cx="2417587" cy="2666388"/>
          </a:xfrm>
          <a:prstGeom prst="rect">
            <a:avLst/>
          </a:prstGeom>
        </p:spPr>
      </p:pic>
    </p:spTree>
    <p:extLst>
      <p:ext uri="{BB962C8B-B14F-4D97-AF65-F5344CB8AC3E}">
        <p14:creationId xmlns:p14="http://schemas.microsoft.com/office/powerpoint/2010/main" val="2534539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F363-EF6B-4B54-B7EB-194F35FB73B1}"/>
              </a:ext>
            </a:extLst>
          </p:cNvPr>
          <p:cNvSpPr>
            <a:spLocks noGrp="1"/>
          </p:cNvSpPr>
          <p:nvPr>
            <p:ph type="title"/>
          </p:nvPr>
        </p:nvSpPr>
        <p:spPr>
          <a:xfrm>
            <a:off x="457200" y="914400"/>
            <a:ext cx="8229600" cy="658609"/>
          </a:xfrm>
        </p:spPr>
        <p:txBody>
          <a:bodyPr>
            <a:normAutofit fontScale="90000"/>
          </a:bodyPr>
          <a:lstStyle/>
          <a:p>
            <a:pPr algn="ctr"/>
            <a:r>
              <a:rPr lang="en-US" sz="4000" b="1" dirty="0"/>
              <a:t>Thoughtful Saving!</a:t>
            </a:r>
          </a:p>
        </p:txBody>
      </p:sp>
      <p:pic>
        <p:nvPicPr>
          <p:cNvPr id="5" name="Picture 4">
            <a:extLst>
              <a:ext uri="{FF2B5EF4-FFF2-40B4-BE49-F238E27FC236}">
                <a16:creationId xmlns:a16="http://schemas.microsoft.com/office/drawing/2014/main" id="{D0ADB454-1443-413C-9E2B-8FED8C86ED27}"/>
              </a:ext>
            </a:extLst>
          </p:cNvPr>
          <p:cNvPicPr>
            <a:picLocks noChangeAspect="1"/>
          </p:cNvPicPr>
          <p:nvPr/>
        </p:nvPicPr>
        <p:blipFill>
          <a:blip r:embed="rId2"/>
          <a:stretch>
            <a:fillRect/>
          </a:stretch>
        </p:blipFill>
        <p:spPr>
          <a:xfrm>
            <a:off x="331154" y="1663430"/>
            <a:ext cx="5112384" cy="4576525"/>
          </a:xfrm>
          <a:prstGeom prst="rect">
            <a:avLst/>
          </a:prstGeom>
        </p:spPr>
      </p:pic>
      <p:pic>
        <p:nvPicPr>
          <p:cNvPr id="6" name="Picture 5">
            <a:extLst>
              <a:ext uri="{FF2B5EF4-FFF2-40B4-BE49-F238E27FC236}">
                <a16:creationId xmlns:a16="http://schemas.microsoft.com/office/drawing/2014/main" id="{C68C87CB-F923-499A-9535-D796A5BEB6E5}"/>
              </a:ext>
            </a:extLst>
          </p:cNvPr>
          <p:cNvPicPr>
            <a:picLocks noChangeAspect="1"/>
          </p:cNvPicPr>
          <p:nvPr/>
        </p:nvPicPr>
        <p:blipFill>
          <a:blip r:embed="rId3"/>
          <a:stretch>
            <a:fillRect/>
          </a:stretch>
        </p:blipFill>
        <p:spPr>
          <a:xfrm>
            <a:off x="5443538" y="2286000"/>
            <a:ext cx="3352800" cy="1985559"/>
          </a:xfrm>
          <a:prstGeom prst="rect">
            <a:avLst/>
          </a:prstGeom>
          <a:solidFill>
            <a:schemeClr val="accent1">
              <a:lumMod val="75000"/>
            </a:schemeClr>
          </a:solidFill>
        </p:spPr>
      </p:pic>
      <p:pic>
        <p:nvPicPr>
          <p:cNvPr id="1026" name="Picture 2" descr="Spend It!">
            <a:extLst>
              <a:ext uri="{FF2B5EF4-FFF2-40B4-BE49-F238E27FC236}">
                <a16:creationId xmlns:a16="http://schemas.microsoft.com/office/drawing/2014/main" id="{5AAB1D3A-6394-45D5-81F0-5CCCA8EE4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5780" y="4615673"/>
            <a:ext cx="737686" cy="953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ve It!">
            <a:extLst>
              <a:ext uri="{FF2B5EF4-FFF2-40B4-BE49-F238E27FC236}">
                <a16:creationId xmlns:a16="http://schemas.microsoft.com/office/drawing/2014/main" id="{862F4354-CC3A-4542-9D60-78727D6CE2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3565" y="4894129"/>
            <a:ext cx="730897" cy="953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ve It!">
            <a:extLst>
              <a:ext uri="{FF2B5EF4-FFF2-40B4-BE49-F238E27FC236}">
                <a16:creationId xmlns:a16="http://schemas.microsoft.com/office/drawing/2014/main" id="{61BC6610-61B9-49B5-A5F6-4F44BF0A4F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6945" y="4508005"/>
            <a:ext cx="728662" cy="95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814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C9F711-0595-40E3-B1BC-0E37A5C57974}"/>
              </a:ext>
            </a:extLst>
          </p:cNvPr>
          <p:cNvPicPr>
            <a:picLocks noChangeAspect="1"/>
          </p:cNvPicPr>
          <p:nvPr/>
        </p:nvPicPr>
        <p:blipFill>
          <a:blip r:embed="rId2"/>
          <a:stretch>
            <a:fillRect/>
          </a:stretch>
        </p:blipFill>
        <p:spPr>
          <a:xfrm>
            <a:off x="453957" y="417767"/>
            <a:ext cx="5479915" cy="5908170"/>
          </a:xfrm>
          <a:prstGeom prst="rect">
            <a:avLst/>
          </a:prstGeom>
          <a:solidFill>
            <a:schemeClr val="accent6">
              <a:lumMod val="75000"/>
            </a:schemeClr>
          </a:solidFill>
          <a:ln w="38100">
            <a:solidFill>
              <a:schemeClr val="tx1"/>
            </a:solidFill>
          </a:ln>
        </p:spPr>
      </p:pic>
      <p:pic>
        <p:nvPicPr>
          <p:cNvPr id="6" name="Picture 5">
            <a:extLst>
              <a:ext uri="{FF2B5EF4-FFF2-40B4-BE49-F238E27FC236}">
                <a16:creationId xmlns:a16="http://schemas.microsoft.com/office/drawing/2014/main" id="{3F80297F-194A-4113-B0BE-465E720BCEB2}"/>
              </a:ext>
            </a:extLst>
          </p:cNvPr>
          <p:cNvPicPr>
            <a:picLocks noChangeAspect="1"/>
          </p:cNvPicPr>
          <p:nvPr/>
        </p:nvPicPr>
        <p:blipFill>
          <a:blip r:embed="rId3"/>
          <a:stretch>
            <a:fillRect/>
          </a:stretch>
        </p:blipFill>
        <p:spPr>
          <a:xfrm>
            <a:off x="6045258" y="338868"/>
            <a:ext cx="2879232" cy="3329490"/>
          </a:xfrm>
          <a:prstGeom prst="rect">
            <a:avLst/>
          </a:prstGeom>
          <a:ln w="19050">
            <a:solidFill>
              <a:srgbClr val="C00000"/>
            </a:solidFill>
          </a:ln>
        </p:spPr>
      </p:pic>
    </p:spTree>
    <p:extLst>
      <p:ext uri="{BB962C8B-B14F-4D97-AF65-F5344CB8AC3E}">
        <p14:creationId xmlns:p14="http://schemas.microsoft.com/office/powerpoint/2010/main" val="3973949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3B415-4EA7-4904-A4EF-FC3D35D08B4D}"/>
              </a:ext>
            </a:extLst>
          </p:cNvPr>
          <p:cNvPicPr>
            <a:picLocks noChangeAspect="1"/>
          </p:cNvPicPr>
          <p:nvPr/>
        </p:nvPicPr>
        <p:blipFill>
          <a:blip r:embed="rId2"/>
          <a:stretch>
            <a:fillRect/>
          </a:stretch>
        </p:blipFill>
        <p:spPr>
          <a:xfrm>
            <a:off x="2413678" y="699133"/>
            <a:ext cx="4897955" cy="5604391"/>
          </a:xfrm>
          <a:prstGeom prst="rect">
            <a:avLst/>
          </a:prstGeom>
          <a:ln w="19050">
            <a:solidFill>
              <a:schemeClr val="tx1"/>
            </a:solidFill>
          </a:ln>
        </p:spPr>
      </p:pic>
      <p:pic>
        <p:nvPicPr>
          <p:cNvPr id="7" name="Picture 6">
            <a:extLst>
              <a:ext uri="{FF2B5EF4-FFF2-40B4-BE49-F238E27FC236}">
                <a16:creationId xmlns:a16="http://schemas.microsoft.com/office/drawing/2014/main" id="{447E6695-BBAD-4328-8354-C109B9018818}"/>
              </a:ext>
            </a:extLst>
          </p:cNvPr>
          <p:cNvPicPr>
            <a:picLocks noChangeAspect="1"/>
          </p:cNvPicPr>
          <p:nvPr/>
        </p:nvPicPr>
        <p:blipFill>
          <a:blip r:embed="rId3"/>
          <a:stretch>
            <a:fillRect/>
          </a:stretch>
        </p:blipFill>
        <p:spPr>
          <a:xfrm>
            <a:off x="705311" y="951079"/>
            <a:ext cx="1609872" cy="2157493"/>
          </a:xfrm>
          <a:prstGeom prst="rect">
            <a:avLst/>
          </a:prstGeom>
        </p:spPr>
      </p:pic>
    </p:spTree>
    <p:extLst>
      <p:ext uri="{BB962C8B-B14F-4D97-AF65-F5344CB8AC3E}">
        <p14:creationId xmlns:p14="http://schemas.microsoft.com/office/powerpoint/2010/main" val="3239927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5455-ED08-4BB8-9820-F500DA45E946}"/>
              </a:ext>
            </a:extLst>
          </p:cNvPr>
          <p:cNvSpPr>
            <a:spLocks noGrp="1"/>
          </p:cNvSpPr>
          <p:nvPr>
            <p:ph type="title"/>
          </p:nvPr>
        </p:nvSpPr>
        <p:spPr>
          <a:xfrm>
            <a:off x="720623" y="-269874"/>
            <a:ext cx="7886700" cy="1325563"/>
          </a:xfrm>
        </p:spPr>
        <p:txBody>
          <a:bodyPr/>
          <a:lstStyle/>
          <a:p>
            <a:pPr algn="ctr"/>
            <a:r>
              <a:rPr lang="en-US" dirty="0">
                <a:solidFill>
                  <a:schemeClr val="bg1"/>
                </a:solidFill>
              </a:rPr>
              <a:t>Lesson – Move it! </a:t>
            </a:r>
          </a:p>
        </p:txBody>
      </p:sp>
      <p:sp>
        <p:nvSpPr>
          <p:cNvPr id="3" name="Content Placeholder 2">
            <a:extLst>
              <a:ext uri="{FF2B5EF4-FFF2-40B4-BE49-F238E27FC236}">
                <a16:creationId xmlns:a16="http://schemas.microsoft.com/office/drawing/2014/main" id="{F9AB7091-CF97-4597-9995-E70E03C798B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309C722-6CF4-4D0C-9C78-F8C087D4BA9C}"/>
              </a:ext>
            </a:extLst>
          </p:cNvPr>
          <p:cNvPicPr>
            <a:picLocks noChangeAspect="1"/>
          </p:cNvPicPr>
          <p:nvPr/>
        </p:nvPicPr>
        <p:blipFill>
          <a:blip r:embed="rId2"/>
          <a:stretch>
            <a:fillRect/>
          </a:stretch>
        </p:blipFill>
        <p:spPr>
          <a:xfrm>
            <a:off x="654856" y="1055689"/>
            <a:ext cx="4063713" cy="5203376"/>
          </a:xfrm>
          <a:prstGeom prst="rect">
            <a:avLst/>
          </a:prstGeom>
          <a:ln w="38100">
            <a:solidFill>
              <a:schemeClr val="tx1"/>
            </a:solidFill>
          </a:ln>
        </p:spPr>
      </p:pic>
      <p:pic>
        <p:nvPicPr>
          <p:cNvPr id="7" name="Picture 6">
            <a:extLst>
              <a:ext uri="{FF2B5EF4-FFF2-40B4-BE49-F238E27FC236}">
                <a16:creationId xmlns:a16="http://schemas.microsoft.com/office/drawing/2014/main" id="{222519FB-F454-4861-A424-E6658186A256}"/>
              </a:ext>
            </a:extLst>
          </p:cNvPr>
          <p:cNvPicPr>
            <a:picLocks noChangeAspect="1"/>
          </p:cNvPicPr>
          <p:nvPr/>
        </p:nvPicPr>
        <p:blipFill>
          <a:blip r:embed="rId3"/>
          <a:stretch>
            <a:fillRect/>
          </a:stretch>
        </p:blipFill>
        <p:spPr>
          <a:xfrm>
            <a:off x="4974632" y="3847742"/>
            <a:ext cx="3968231" cy="2453087"/>
          </a:xfrm>
          <a:prstGeom prst="rect">
            <a:avLst/>
          </a:prstGeom>
          <a:solidFill>
            <a:schemeClr val="accent6"/>
          </a:solidFill>
        </p:spPr>
      </p:pic>
      <p:pic>
        <p:nvPicPr>
          <p:cNvPr id="8" name="Picture 7">
            <a:extLst>
              <a:ext uri="{FF2B5EF4-FFF2-40B4-BE49-F238E27FC236}">
                <a16:creationId xmlns:a16="http://schemas.microsoft.com/office/drawing/2014/main" id="{4DF85777-1C86-4D00-847D-8003B805FCB3}"/>
              </a:ext>
            </a:extLst>
          </p:cNvPr>
          <p:cNvPicPr>
            <a:picLocks noChangeAspect="1"/>
          </p:cNvPicPr>
          <p:nvPr/>
        </p:nvPicPr>
        <p:blipFill>
          <a:blip r:embed="rId4"/>
          <a:stretch>
            <a:fillRect/>
          </a:stretch>
        </p:blipFill>
        <p:spPr>
          <a:xfrm rot="599083">
            <a:off x="5230838" y="1062990"/>
            <a:ext cx="3172604" cy="2628900"/>
          </a:xfrm>
          <a:prstGeom prst="rect">
            <a:avLst/>
          </a:prstGeom>
          <a:ln w="28575">
            <a:solidFill>
              <a:schemeClr val="tx1"/>
            </a:solidFill>
          </a:ln>
        </p:spPr>
      </p:pic>
    </p:spTree>
    <p:extLst>
      <p:ext uri="{BB962C8B-B14F-4D97-AF65-F5344CB8AC3E}">
        <p14:creationId xmlns:p14="http://schemas.microsoft.com/office/powerpoint/2010/main" val="333562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55" y="708149"/>
            <a:ext cx="8229600" cy="149300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National Standards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38531"/>
            <a:ext cx="8229600" cy="4175760"/>
          </a:xfrm>
        </p:spPr>
        <p:txBody>
          <a:bodyPr>
            <a:noAutofit/>
          </a:bodyPr>
          <a:lstStyle/>
          <a:p>
            <a:pPr marL="0" indent="0" defTabSz="905255">
              <a:buNone/>
              <a:defRPr sz="3168"/>
            </a:pPr>
            <a:r>
              <a:rPr lang="en-US" sz="2500" dirty="0">
                <a:latin typeface="Calibri"/>
                <a:ea typeface="ＭＳ Ｐゴシック"/>
                <a:cs typeface="Calibri"/>
              </a:rPr>
              <a:t> </a:t>
            </a:r>
            <a:endParaRPr lang="en-US" sz="2750" dirty="0"/>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6455479" y="1833179"/>
            <a:ext cx="1878386" cy="2485881"/>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501545" y="1787373"/>
            <a:ext cx="3265861" cy="1288747"/>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501545" y="6174600"/>
            <a:ext cx="8416212" cy="307777"/>
          </a:xfrm>
          <a:prstGeom prst="rect">
            <a:avLst/>
          </a:prstGeom>
          <a:noFill/>
        </p:spPr>
        <p:txBody>
          <a:bodyPr wrap="square">
            <a:spAutoFit/>
          </a:bodyPr>
          <a:lstStyle/>
          <a:p>
            <a:pPr marL="0" indent="0" defTabSz="905255">
              <a:buNone/>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5"/>
              </a:rPr>
              <a:t>https://www.councilforeconed.org/wp-content/uploads/2012/03/voluntary-national-content-standards-2010.pdf</a:t>
            </a:r>
            <a:endParaRPr lang="en-US" sz="1400" b="1" dirty="0"/>
          </a:p>
        </p:txBody>
      </p:sp>
      <p:pic>
        <p:nvPicPr>
          <p:cNvPr id="9" name="Picture 8">
            <a:extLst>
              <a:ext uri="{FF2B5EF4-FFF2-40B4-BE49-F238E27FC236}">
                <a16:creationId xmlns:a16="http://schemas.microsoft.com/office/drawing/2014/main" id="{FBE2BB6E-35A8-453C-8D0C-20237358F0C4}"/>
              </a:ext>
            </a:extLst>
          </p:cNvPr>
          <p:cNvPicPr>
            <a:picLocks noChangeAspect="1"/>
          </p:cNvPicPr>
          <p:nvPr/>
        </p:nvPicPr>
        <p:blipFill>
          <a:blip r:embed="rId6"/>
          <a:stretch>
            <a:fillRect/>
          </a:stretch>
        </p:blipFill>
        <p:spPr>
          <a:xfrm>
            <a:off x="1558566" y="3189701"/>
            <a:ext cx="3843513" cy="1302667"/>
          </a:xfrm>
          <a:prstGeom prst="rect">
            <a:avLst/>
          </a:prstGeom>
          <a:ln w="28575">
            <a:solidFill>
              <a:schemeClr val="tx1"/>
            </a:solidFill>
          </a:ln>
        </p:spPr>
      </p:pic>
      <p:pic>
        <p:nvPicPr>
          <p:cNvPr id="11" name="Picture 10">
            <a:extLst>
              <a:ext uri="{FF2B5EF4-FFF2-40B4-BE49-F238E27FC236}">
                <a16:creationId xmlns:a16="http://schemas.microsoft.com/office/drawing/2014/main" id="{21E8B81D-A5D7-4DEC-8671-E859028D807C}"/>
              </a:ext>
            </a:extLst>
          </p:cNvPr>
          <p:cNvPicPr>
            <a:picLocks noChangeAspect="1"/>
          </p:cNvPicPr>
          <p:nvPr/>
        </p:nvPicPr>
        <p:blipFill>
          <a:blip r:embed="rId7"/>
          <a:stretch>
            <a:fillRect/>
          </a:stretch>
        </p:blipFill>
        <p:spPr>
          <a:xfrm>
            <a:off x="3480322" y="4617213"/>
            <a:ext cx="3424337" cy="1452650"/>
          </a:xfrm>
          <a:prstGeom prst="rect">
            <a:avLst/>
          </a:prstGeom>
          <a:ln w="28575">
            <a:solidFill>
              <a:schemeClr val="tx1"/>
            </a:solidFill>
          </a:ln>
        </p:spPr>
      </p:pic>
    </p:spTree>
    <p:extLst>
      <p:ext uri="{BB962C8B-B14F-4D97-AF65-F5344CB8AC3E}">
        <p14:creationId xmlns:p14="http://schemas.microsoft.com/office/powerpoint/2010/main" val="37659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849300-64F8-4556-9FBE-81E111632AEC}"/>
              </a:ext>
            </a:extLst>
          </p:cNvPr>
          <p:cNvPicPr>
            <a:picLocks noChangeAspect="1"/>
          </p:cNvPicPr>
          <p:nvPr/>
        </p:nvPicPr>
        <p:blipFill>
          <a:blip r:embed="rId2"/>
          <a:stretch>
            <a:fillRect/>
          </a:stretch>
        </p:blipFill>
        <p:spPr>
          <a:xfrm>
            <a:off x="2060481" y="437674"/>
            <a:ext cx="5023038" cy="6138293"/>
          </a:xfrm>
          <a:prstGeom prst="rect">
            <a:avLst/>
          </a:prstGeom>
          <a:solidFill>
            <a:schemeClr val="accent5">
              <a:lumMod val="60000"/>
              <a:lumOff val="40000"/>
            </a:schemeClr>
          </a:solidFill>
          <a:ln w="12700">
            <a:solidFill>
              <a:schemeClr val="tx1"/>
            </a:solidFill>
          </a:ln>
        </p:spPr>
      </p:pic>
      <p:pic>
        <p:nvPicPr>
          <p:cNvPr id="5" name="Picture 4">
            <a:extLst>
              <a:ext uri="{FF2B5EF4-FFF2-40B4-BE49-F238E27FC236}">
                <a16:creationId xmlns:a16="http://schemas.microsoft.com/office/drawing/2014/main" id="{0EDEE7DC-E8F0-49A1-9FA5-C617BA58A1D9}"/>
              </a:ext>
            </a:extLst>
          </p:cNvPr>
          <p:cNvPicPr>
            <a:picLocks noChangeAspect="1"/>
          </p:cNvPicPr>
          <p:nvPr/>
        </p:nvPicPr>
        <p:blipFill>
          <a:blip r:embed="rId3"/>
          <a:stretch>
            <a:fillRect/>
          </a:stretch>
        </p:blipFill>
        <p:spPr>
          <a:xfrm>
            <a:off x="661411" y="4928514"/>
            <a:ext cx="1752600" cy="1491812"/>
          </a:xfrm>
          <a:prstGeom prst="rect">
            <a:avLst/>
          </a:prstGeom>
        </p:spPr>
      </p:pic>
      <p:pic>
        <p:nvPicPr>
          <p:cNvPr id="6" name="Picture 5">
            <a:extLst>
              <a:ext uri="{FF2B5EF4-FFF2-40B4-BE49-F238E27FC236}">
                <a16:creationId xmlns:a16="http://schemas.microsoft.com/office/drawing/2014/main" id="{57F257E0-5C26-47FF-9F5C-A4803AE918FF}"/>
              </a:ext>
            </a:extLst>
          </p:cNvPr>
          <p:cNvPicPr>
            <a:picLocks noChangeAspect="1"/>
          </p:cNvPicPr>
          <p:nvPr/>
        </p:nvPicPr>
        <p:blipFill>
          <a:blip r:embed="rId4"/>
          <a:stretch>
            <a:fillRect/>
          </a:stretch>
        </p:blipFill>
        <p:spPr>
          <a:xfrm>
            <a:off x="6716394" y="2172938"/>
            <a:ext cx="2295166" cy="2512122"/>
          </a:xfrm>
          <a:prstGeom prst="rect">
            <a:avLst/>
          </a:prstGeom>
        </p:spPr>
      </p:pic>
    </p:spTree>
    <p:extLst>
      <p:ext uri="{BB962C8B-B14F-4D97-AF65-F5344CB8AC3E}">
        <p14:creationId xmlns:p14="http://schemas.microsoft.com/office/powerpoint/2010/main" val="4232895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30B10B0-3EF1-4D88-9305-596672281AB3}"/>
              </a:ext>
            </a:extLst>
          </p:cNvPr>
          <p:cNvSpPr txBox="1"/>
          <p:nvPr/>
        </p:nvSpPr>
        <p:spPr>
          <a:xfrm>
            <a:off x="4929490" y="2309078"/>
            <a:ext cx="3429000" cy="2239844"/>
          </a:xfrm>
          <a:prstGeom prst="rect">
            <a:avLst/>
          </a:prstGeom>
          <a:solidFill>
            <a:schemeClr val="bg1">
              <a:lumMod val="95000"/>
            </a:schemeClr>
          </a:solidFill>
          <a:ln w="57150">
            <a:solidFill>
              <a:schemeClr val="accent2">
                <a:lumMod val="75000"/>
              </a:schemeClr>
            </a:solidFill>
          </a:ln>
        </p:spPr>
        <p:txBody>
          <a:bodyPr wrap="square" rtlCol="0">
            <a:spAutoFit/>
          </a:bodyPr>
          <a:lstStyle/>
          <a:p>
            <a:pPr>
              <a:lnSpc>
                <a:spcPct val="150000"/>
              </a:lnSpc>
            </a:pPr>
            <a:r>
              <a:rPr lang="en-US" sz="2400" b="1" dirty="0"/>
              <a:t>Reading Level:</a:t>
            </a:r>
            <a:r>
              <a:rPr lang="en-US" sz="2400" dirty="0"/>
              <a:t> 1.0</a:t>
            </a:r>
          </a:p>
          <a:p>
            <a:pPr>
              <a:lnSpc>
                <a:spcPct val="150000"/>
              </a:lnSpc>
            </a:pPr>
            <a:r>
              <a:rPr lang="en-US" sz="2400" b="1" dirty="0"/>
              <a:t>Interest Level:</a:t>
            </a:r>
            <a:r>
              <a:rPr lang="en-US" sz="2400" dirty="0"/>
              <a:t> PK-2</a:t>
            </a:r>
          </a:p>
          <a:p>
            <a:pPr>
              <a:lnSpc>
                <a:spcPct val="150000"/>
              </a:lnSpc>
            </a:pPr>
            <a:r>
              <a:rPr lang="en-US" sz="2400" b="1" dirty="0"/>
              <a:t>Publisher:</a:t>
            </a:r>
            <a:r>
              <a:rPr lang="en-US" sz="2400" dirty="0"/>
              <a:t> Penguin </a:t>
            </a:r>
            <a:r>
              <a:rPr lang="en-US" sz="2400" b="1" dirty="0"/>
              <a:t>Copyright Date:</a:t>
            </a:r>
            <a:r>
              <a:rPr lang="en-US" sz="2400" dirty="0"/>
              <a:t> 2019</a:t>
            </a:r>
          </a:p>
        </p:txBody>
      </p:sp>
      <p:pic>
        <p:nvPicPr>
          <p:cNvPr id="3" name="Picture 2">
            <a:extLst>
              <a:ext uri="{FF2B5EF4-FFF2-40B4-BE49-F238E27FC236}">
                <a16:creationId xmlns:a16="http://schemas.microsoft.com/office/drawing/2014/main" id="{2A82C39E-CE48-466C-852C-CA476361A116}"/>
              </a:ext>
            </a:extLst>
          </p:cNvPr>
          <p:cNvPicPr/>
          <p:nvPr/>
        </p:nvPicPr>
        <p:blipFill>
          <a:blip r:embed="rId2"/>
          <a:stretch>
            <a:fillRect/>
          </a:stretch>
        </p:blipFill>
        <p:spPr>
          <a:xfrm>
            <a:off x="447474" y="2169266"/>
            <a:ext cx="3429000" cy="4118803"/>
          </a:xfrm>
          <a:prstGeom prst="rect">
            <a:avLst/>
          </a:prstGeom>
          <a:ln w="28575">
            <a:solidFill>
              <a:schemeClr val="tx1"/>
            </a:solidFill>
          </a:ln>
        </p:spPr>
      </p:pic>
      <p:sp>
        <p:nvSpPr>
          <p:cNvPr id="6" name="TextBox 5">
            <a:extLst>
              <a:ext uri="{FF2B5EF4-FFF2-40B4-BE49-F238E27FC236}">
                <a16:creationId xmlns:a16="http://schemas.microsoft.com/office/drawing/2014/main" id="{D3604735-3ED8-4361-8521-B1F49B18CF7C}"/>
              </a:ext>
            </a:extLst>
          </p:cNvPr>
          <p:cNvSpPr txBox="1"/>
          <p:nvPr/>
        </p:nvSpPr>
        <p:spPr>
          <a:xfrm>
            <a:off x="4236395" y="4980112"/>
            <a:ext cx="4815191" cy="584775"/>
          </a:xfrm>
          <a:prstGeom prst="rect">
            <a:avLst/>
          </a:prstGeom>
          <a:noFill/>
          <a:ln w="28575">
            <a:solidFill>
              <a:schemeClr val="tx1"/>
            </a:solidFill>
          </a:ln>
        </p:spPr>
        <p:txBody>
          <a:bodyPr wrap="square">
            <a:spAutoFit/>
          </a:bodyPr>
          <a:lstStyle/>
          <a:p>
            <a:pPr algn="ctr"/>
            <a:r>
              <a:rPr lang="en-US" sz="1600" dirty="0">
                <a:hlinkClick r:id="rId3"/>
              </a:rPr>
              <a:t>https://www.youtube.com/watch?v=-x97ApD-Cd0</a:t>
            </a:r>
            <a:endParaRPr lang="en-US" sz="1600" dirty="0"/>
          </a:p>
          <a:p>
            <a:pPr algn="ctr"/>
            <a:r>
              <a:rPr lang="en-US" sz="1600" dirty="0"/>
              <a:t>(Three Minutes)</a:t>
            </a:r>
          </a:p>
        </p:txBody>
      </p:sp>
      <p:sp>
        <p:nvSpPr>
          <p:cNvPr id="4" name="TextBox 3">
            <a:extLst>
              <a:ext uri="{FF2B5EF4-FFF2-40B4-BE49-F238E27FC236}">
                <a16:creationId xmlns:a16="http://schemas.microsoft.com/office/drawing/2014/main" id="{81B36D19-7BD2-4042-8FC3-6A3329C28805}"/>
              </a:ext>
            </a:extLst>
          </p:cNvPr>
          <p:cNvSpPr txBox="1"/>
          <p:nvPr/>
        </p:nvSpPr>
        <p:spPr>
          <a:xfrm>
            <a:off x="2363821" y="1016114"/>
            <a:ext cx="4688732" cy="1015663"/>
          </a:xfrm>
          <a:prstGeom prst="rect">
            <a:avLst/>
          </a:prstGeom>
          <a:noFill/>
        </p:spPr>
        <p:txBody>
          <a:bodyPr wrap="square" rtlCol="0">
            <a:spAutoFit/>
          </a:bodyPr>
          <a:lstStyle/>
          <a:p>
            <a:pPr algn="ctr"/>
            <a:r>
              <a:rPr lang="en-US" sz="3600" b="1" i="1" dirty="0">
                <a:solidFill>
                  <a:srgbClr val="005CB8"/>
                </a:solidFill>
                <a:latin typeface="+mn-lt"/>
              </a:rPr>
              <a:t>Save It!</a:t>
            </a:r>
          </a:p>
          <a:p>
            <a:pPr algn="ctr"/>
            <a:r>
              <a:rPr lang="en-US" sz="2400" b="1" dirty="0">
                <a:solidFill>
                  <a:srgbClr val="005CB8"/>
                </a:solidFill>
                <a:latin typeface="+mn-lt"/>
              </a:rPr>
              <a:t>By Cinders McLeod</a:t>
            </a:r>
          </a:p>
        </p:txBody>
      </p:sp>
    </p:spTree>
    <p:extLst>
      <p:ext uri="{BB962C8B-B14F-4D97-AF65-F5344CB8AC3E}">
        <p14:creationId xmlns:p14="http://schemas.microsoft.com/office/powerpoint/2010/main" val="3693053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B044F-D87F-4D94-8DE2-8F9997F2387D}"/>
              </a:ext>
            </a:extLst>
          </p:cNvPr>
          <p:cNvPicPr>
            <a:picLocks noChangeAspect="1"/>
          </p:cNvPicPr>
          <p:nvPr/>
        </p:nvPicPr>
        <p:blipFill>
          <a:blip r:embed="rId2"/>
          <a:stretch>
            <a:fillRect/>
          </a:stretch>
        </p:blipFill>
        <p:spPr>
          <a:xfrm>
            <a:off x="566209" y="1161340"/>
            <a:ext cx="4203327" cy="4922688"/>
          </a:xfrm>
          <a:prstGeom prst="rect">
            <a:avLst/>
          </a:prstGeom>
          <a:ln w="38100">
            <a:solidFill>
              <a:schemeClr val="accent2">
                <a:lumMod val="75000"/>
              </a:schemeClr>
            </a:solidFill>
          </a:ln>
        </p:spPr>
      </p:pic>
      <p:pic>
        <p:nvPicPr>
          <p:cNvPr id="7" name="Picture 6">
            <a:extLst>
              <a:ext uri="{FF2B5EF4-FFF2-40B4-BE49-F238E27FC236}">
                <a16:creationId xmlns:a16="http://schemas.microsoft.com/office/drawing/2014/main" id="{0D7C7C48-0F3E-4196-883B-AC28B0F08BD6}"/>
              </a:ext>
            </a:extLst>
          </p:cNvPr>
          <p:cNvPicPr>
            <a:picLocks noChangeAspect="1"/>
          </p:cNvPicPr>
          <p:nvPr/>
        </p:nvPicPr>
        <p:blipFill>
          <a:blip r:embed="rId3"/>
          <a:stretch>
            <a:fillRect/>
          </a:stretch>
        </p:blipFill>
        <p:spPr>
          <a:xfrm rot="305405">
            <a:off x="4851489" y="1659037"/>
            <a:ext cx="3776900" cy="4265855"/>
          </a:xfrm>
          <a:prstGeom prst="rect">
            <a:avLst/>
          </a:prstGeom>
          <a:ln w="19050">
            <a:solidFill>
              <a:schemeClr val="tx1"/>
            </a:solidFill>
          </a:ln>
        </p:spPr>
      </p:pic>
      <p:pic>
        <p:nvPicPr>
          <p:cNvPr id="9" name="Content Placeholder 5">
            <a:extLst>
              <a:ext uri="{FF2B5EF4-FFF2-40B4-BE49-F238E27FC236}">
                <a16:creationId xmlns:a16="http://schemas.microsoft.com/office/drawing/2014/main" id="{D244942B-401A-4B0E-80BB-DF31207C1D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8601205" flipV="1">
            <a:off x="7274950" y="3116343"/>
            <a:ext cx="1777530" cy="7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7032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800" dirty="0"/>
              <a:t>Assessment Framing Questions</a:t>
            </a:r>
            <a:endParaRPr lang="en-US" sz="48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593387" y="2406624"/>
            <a:ext cx="8229600" cy="4175760"/>
          </a:xfrm>
        </p:spPr>
        <p:txBody>
          <a:bodyPr>
            <a:noAutofit/>
          </a:bodyPr>
          <a:lstStyle/>
          <a:p>
            <a:pPr defTabSz="905255">
              <a:defRPr sz="3168"/>
            </a:pPr>
            <a:r>
              <a:rPr lang="en-US" sz="2400" dirty="0">
                <a:latin typeface="+mn-lt"/>
                <a:cs typeface="Calibri" panose="020F0502020204030204" pitchFamily="34" charset="0"/>
              </a:rPr>
              <a:t>What are the </a:t>
            </a:r>
            <a:r>
              <a:rPr lang="en-US" sz="2400" dirty="0">
                <a:solidFill>
                  <a:srgbClr val="7A9900"/>
                </a:solidFill>
                <a:latin typeface="+mn-lt"/>
                <a:cs typeface="Calibri" panose="020F0502020204030204" pitchFamily="34" charset="0"/>
              </a:rPr>
              <a:t>benefits</a:t>
            </a:r>
            <a:r>
              <a:rPr lang="en-US" sz="2400" dirty="0">
                <a:latin typeface="+mn-lt"/>
                <a:cs typeface="Calibri" panose="020F0502020204030204" pitchFamily="34" charset="0"/>
              </a:rPr>
              <a:t> of using children’s literature to teach personal finance?</a:t>
            </a:r>
          </a:p>
          <a:p>
            <a:pPr defTabSz="905255">
              <a:defRPr sz="3168"/>
            </a:pPr>
            <a:r>
              <a:rPr lang="en-US" sz="2400" dirty="0">
                <a:latin typeface="+mn-lt"/>
                <a:cs typeface="Calibri" panose="020F0502020204030204" pitchFamily="34" charset="0"/>
              </a:rPr>
              <a:t>Why is it </a:t>
            </a:r>
            <a:r>
              <a:rPr lang="en-US" sz="2400" dirty="0">
                <a:solidFill>
                  <a:srgbClr val="7A9900"/>
                </a:solidFill>
                <a:latin typeface="+mn-lt"/>
                <a:cs typeface="Calibri" panose="020F0502020204030204" pitchFamily="34" charset="0"/>
              </a:rPr>
              <a:t>important</a:t>
            </a:r>
            <a:r>
              <a:rPr lang="en-US" sz="2400" dirty="0">
                <a:latin typeface="+mn-lt"/>
                <a:cs typeface="Calibri" panose="020F0502020204030204" pitchFamily="34" charset="0"/>
              </a:rPr>
              <a:t> to teach young students about personal finance?</a:t>
            </a:r>
          </a:p>
          <a:p>
            <a:pPr defTabSz="905255">
              <a:defRPr sz="3168"/>
            </a:pPr>
            <a:r>
              <a:rPr lang="en-US" sz="2400" dirty="0">
                <a:latin typeface="+mn-lt"/>
                <a:cs typeface="Calibri" panose="020F0502020204030204" pitchFamily="34" charset="0"/>
              </a:rPr>
              <a:t>How can picture books be used with </a:t>
            </a:r>
            <a:r>
              <a:rPr lang="en-US" sz="2400" dirty="0">
                <a:solidFill>
                  <a:srgbClr val="7A9900"/>
                </a:solidFill>
                <a:latin typeface="+mn-lt"/>
                <a:cs typeface="Calibri" panose="020F0502020204030204" pitchFamily="34" charset="0"/>
              </a:rPr>
              <a:t>older students</a:t>
            </a:r>
            <a:r>
              <a:rPr lang="en-US" sz="2400" dirty="0">
                <a:latin typeface="+mn-lt"/>
                <a:cs typeface="Calibri" panose="020F0502020204030204" pitchFamily="34" charset="0"/>
              </a:rPr>
              <a:t>?</a:t>
            </a:r>
          </a:p>
          <a:p>
            <a:pPr defTabSz="905255">
              <a:defRPr sz="3168"/>
            </a:pPr>
            <a:r>
              <a:rPr lang="en-US" sz="2400" dirty="0">
                <a:latin typeface="+mn-lt"/>
              </a:rPr>
              <a:t>How can getting parents aware of the content and concepts help </a:t>
            </a:r>
            <a:r>
              <a:rPr lang="en-US" sz="2400" dirty="0">
                <a:solidFill>
                  <a:srgbClr val="7A9900"/>
                </a:solidFill>
                <a:latin typeface="+mn-lt"/>
              </a:rPr>
              <a:t>reinforce</a:t>
            </a:r>
            <a:r>
              <a:rPr lang="en-US" sz="2400" dirty="0">
                <a:latin typeface="+mn-lt"/>
              </a:rPr>
              <a:t> “lessons learned” in the featured books? </a:t>
            </a:r>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984C9F-3DEF-430B-8D83-0DAEF71E5122}"/>
              </a:ext>
            </a:extLst>
          </p:cNvPr>
          <p:cNvSpPr>
            <a:spLocks noGrp="1"/>
          </p:cNvSpPr>
          <p:nvPr>
            <p:ph idx="1"/>
          </p:nvPr>
        </p:nvSpPr>
        <p:spPr>
          <a:xfrm>
            <a:off x="457200" y="1225685"/>
            <a:ext cx="8229600" cy="674645"/>
          </a:xfrm>
        </p:spPr>
        <p:txBody>
          <a:bodyPr/>
          <a:lstStyle/>
          <a:p>
            <a:pPr marL="0" indent="0" algn="ctr">
              <a:buNone/>
            </a:pPr>
            <a:r>
              <a:rPr lang="en-US" sz="2400" dirty="0">
                <a:hlinkClick r:id="rId2"/>
              </a:rPr>
              <a:t>https://vcee.org/elementary-school/reading-makes-cents/</a:t>
            </a:r>
            <a:endParaRPr lang="en-US" sz="2400" dirty="0"/>
          </a:p>
        </p:txBody>
      </p:sp>
      <p:pic>
        <p:nvPicPr>
          <p:cNvPr id="5" name="Picture 4">
            <a:extLst>
              <a:ext uri="{FF2B5EF4-FFF2-40B4-BE49-F238E27FC236}">
                <a16:creationId xmlns:a16="http://schemas.microsoft.com/office/drawing/2014/main" id="{82143E99-0C19-474D-A912-0647D07C2713}"/>
              </a:ext>
            </a:extLst>
          </p:cNvPr>
          <p:cNvPicPr>
            <a:picLocks noChangeAspect="1"/>
          </p:cNvPicPr>
          <p:nvPr/>
        </p:nvPicPr>
        <p:blipFill>
          <a:blip r:embed="rId3"/>
          <a:stretch>
            <a:fillRect/>
          </a:stretch>
        </p:blipFill>
        <p:spPr>
          <a:xfrm>
            <a:off x="666974" y="1801164"/>
            <a:ext cx="7932277" cy="4637898"/>
          </a:xfrm>
          <a:prstGeom prst="rect">
            <a:avLst/>
          </a:prstGeom>
          <a:ln w="28575">
            <a:solidFill>
              <a:srgbClr val="0070C0"/>
            </a:solidFill>
          </a:ln>
        </p:spPr>
      </p:pic>
    </p:spTree>
    <p:extLst>
      <p:ext uri="{BB962C8B-B14F-4D97-AF65-F5344CB8AC3E}">
        <p14:creationId xmlns:p14="http://schemas.microsoft.com/office/powerpoint/2010/main" val="84844019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3397" y="1236264"/>
            <a:ext cx="2914807" cy="1797450"/>
          </a:xfrm>
          <a:prstGeom prst="rect">
            <a:avLst/>
          </a:prstGeom>
          <a:solidFill>
            <a:schemeClr val="accent4">
              <a:lumMod val="20000"/>
              <a:lumOff val="80000"/>
            </a:schemeClr>
          </a:solidFill>
          <a:ln w="19050">
            <a:solidFill>
              <a:schemeClr val="tx1"/>
            </a:solidFill>
          </a:ln>
        </p:spPr>
        <p:txBody>
          <a:bodyPr wrap="square" rtlCol="0">
            <a:spAutoFit/>
          </a:bodyPr>
          <a:lstStyle/>
          <a:p>
            <a:pPr>
              <a:lnSpc>
                <a:spcPct val="150000"/>
              </a:lnSpc>
            </a:pPr>
            <a:r>
              <a:rPr lang="en-US" b="1" dirty="0">
                <a:latin typeface="+mn-lt"/>
              </a:rPr>
              <a:t>Publisher:</a:t>
            </a:r>
            <a:r>
              <a:rPr lang="en-US" dirty="0">
                <a:latin typeface="+mn-lt"/>
              </a:rPr>
              <a:t> Random House</a:t>
            </a:r>
          </a:p>
          <a:p>
            <a:pPr>
              <a:lnSpc>
                <a:spcPct val="150000"/>
              </a:lnSpc>
            </a:pPr>
            <a:r>
              <a:rPr lang="en-US" b="1" dirty="0">
                <a:latin typeface="+mn-lt"/>
              </a:rPr>
              <a:t>Copyright Date:</a:t>
            </a:r>
            <a:r>
              <a:rPr lang="en-US" dirty="0">
                <a:latin typeface="+mn-lt"/>
              </a:rPr>
              <a:t> 2019</a:t>
            </a:r>
          </a:p>
          <a:p>
            <a:pPr marL="0" marR="0">
              <a:lnSpc>
                <a:spcPct val="150000"/>
              </a:lnSpc>
              <a:spcBef>
                <a:spcPts val="0"/>
              </a:spcBef>
              <a:spcAft>
                <a:spcPts val="525"/>
              </a:spcAft>
            </a:pPr>
            <a:r>
              <a:rPr lang="en-US" b="1" dirty="0">
                <a:solidFill>
                  <a:srgbClr val="333333"/>
                </a:solidFill>
                <a:effectLst/>
                <a:latin typeface="+mn-lt"/>
                <a:ea typeface="Times New Roman" panose="02020603050405020304" pitchFamily="18" charset="0"/>
                <a:cs typeface="Calibri" panose="020F0502020204030204" pitchFamily="34" charset="0"/>
              </a:rPr>
              <a:t>Reading Level:</a:t>
            </a:r>
            <a:r>
              <a:rPr lang="en-US" dirty="0">
                <a:solidFill>
                  <a:srgbClr val="333333"/>
                </a:solidFill>
                <a:effectLst/>
                <a:latin typeface="+mn-lt"/>
                <a:ea typeface="Times New Roman" panose="02020603050405020304" pitchFamily="18" charset="0"/>
                <a:cs typeface="Calibri" panose="020F0502020204030204" pitchFamily="34" charset="0"/>
              </a:rPr>
              <a:t> 3.3</a:t>
            </a:r>
            <a:endParaRPr lang="en-US" dirty="0">
              <a:effectLst/>
              <a:latin typeface="+mn-lt"/>
              <a:ea typeface="Calibri" panose="020F0502020204030204" pitchFamily="34" charset="0"/>
              <a:cs typeface="Times New Roman" panose="02020603050405020304" pitchFamily="18" charset="0"/>
            </a:endParaRPr>
          </a:p>
          <a:p>
            <a:pPr marL="0" marR="0">
              <a:lnSpc>
                <a:spcPct val="150000"/>
              </a:lnSpc>
              <a:spcBef>
                <a:spcPts val="0"/>
              </a:spcBef>
              <a:spcAft>
                <a:spcPts val="525"/>
              </a:spcAft>
            </a:pPr>
            <a:r>
              <a:rPr lang="en-US" b="1" dirty="0">
                <a:solidFill>
                  <a:srgbClr val="333333"/>
                </a:solidFill>
                <a:effectLst/>
                <a:latin typeface="+mn-lt"/>
                <a:ea typeface="Times New Roman" panose="02020603050405020304" pitchFamily="18" charset="0"/>
                <a:cs typeface="Calibri" panose="020F0502020204030204" pitchFamily="34" charset="0"/>
              </a:rPr>
              <a:t>Interest Level:</a:t>
            </a:r>
            <a:r>
              <a:rPr lang="en-US" dirty="0">
                <a:solidFill>
                  <a:srgbClr val="333333"/>
                </a:solidFill>
                <a:effectLst/>
                <a:latin typeface="+mn-lt"/>
                <a:ea typeface="Times New Roman" panose="02020603050405020304" pitchFamily="18" charset="0"/>
                <a:cs typeface="Calibri" panose="020F0502020204030204" pitchFamily="34" charset="0"/>
              </a:rPr>
              <a:t> P-2</a:t>
            </a:r>
            <a:endParaRPr lang="en-US" dirty="0">
              <a:effectLst/>
              <a:latin typeface="+mn-lt"/>
              <a:ea typeface="Calibri" panose="020F0502020204030204" pitchFamily="34" charset="0"/>
              <a:cs typeface="Times New Roman" panose="02020603050405020304" pitchFamily="18" charset="0"/>
            </a:endParaRPr>
          </a:p>
        </p:txBody>
      </p:sp>
      <p:pic>
        <p:nvPicPr>
          <p:cNvPr id="2050" name="Picture 2" descr="What Is Given from the Heart">
            <a:extLst>
              <a:ext uri="{FF2B5EF4-FFF2-40B4-BE49-F238E27FC236}">
                <a16:creationId xmlns:a16="http://schemas.microsoft.com/office/drawing/2014/main" id="{0F70AF75-E029-4B43-BFD4-0D39C3D29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796" y="1333392"/>
            <a:ext cx="3276600" cy="445617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1E5D41-9731-4C33-B2D8-50D3BA907317}"/>
              </a:ext>
            </a:extLst>
          </p:cNvPr>
          <p:cNvPicPr>
            <a:picLocks noChangeAspect="1"/>
          </p:cNvPicPr>
          <p:nvPr/>
        </p:nvPicPr>
        <p:blipFill>
          <a:blip r:embed="rId3"/>
          <a:stretch>
            <a:fillRect/>
          </a:stretch>
        </p:blipFill>
        <p:spPr>
          <a:xfrm rot="21092821">
            <a:off x="742734" y="3583075"/>
            <a:ext cx="2277182" cy="2447703"/>
          </a:xfrm>
          <a:prstGeom prst="rect">
            <a:avLst/>
          </a:prstGeom>
          <a:ln w="19050">
            <a:solidFill>
              <a:schemeClr val="tx1"/>
            </a:solidFill>
          </a:ln>
        </p:spPr>
      </p:pic>
      <p:pic>
        <p:nvPicPr>
          <p:cNvPr id="9" name="Content Placeholder 5">
            <a:extLst>
              <a:ext uri="{FF2B5EF4-FFF2-40B4-BE49-F238E27FC236}">
                <a16:creationId xmlns:a16="http://schemas.microsoft.com/office/drawing/2014/main" id="{F0DAC1C3-D80D-484C-BFF6-505416B649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146034">
            <a:off x="3647182" y="3915434"/>
            <a:ext cx="1046137" cy="47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46CF0C4-AB45-4F70-837C-E7EC9F4BA352}"/>
              </a:ext>
            </a:extLst>
          </p:cNvPr>
          <p:cNvSpPr txBox="1"/>
          <p:nvPr/>
        </p:nvSpPr>
        <p:spPr>
          <a:xfrm>
            <a:off x="3540868" y="5272391"/>
            <a:ext cx="1322962" cy="369332"/>
          </a:xfrm>
          <a:prstGeom prst="rect">
            <a:avLst/>
          </a:prstGeom>
          <a:noFill/>
        </p:spPr>
        <p:txBody>
          <a:bodyPr wrap="square" rtlCol="0">
            <a:spAutoFit/>
          </a:bodyPr>
          <a:lstStyle/>
          <a:p>
            <a:endParaRPr lang="en-US" dirty="0"/>
          </a:p>
        </p:txBody>
      </p:sp>
      <p:pic>
        <p:nvPicPr>
          <p:cNvPr id="2" name="Picture 2" descr="Librarian Registration 2019-2020 Survey">
            <a:extLst>
              <a:ext uri="{FF2B5EF4-FFF2-40B4-BE49-F238E27FC236}">
                <a16:creationId xmlns:a16="http://schemas.microsoft.com/office/drawing/2014/main" id="{E138A98B-9F20-4AF9-9926-21060F21FB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7804" y="5132951"/>
            <a:ext cx="1142088" cy="131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796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565" y="2059146"/>
            <a:ext cx="3657600" cy="2126864"/>
          </a:xfrm>
          <a:prstGeom prst="rect">
            <a:avLst/>
          </a:prstGeom>
          <a:solidFill>
            <a:schemeClr val="accent4">
              <a:lumMod val="20000"/>
              <a:lumOff val="80000"/>
            </a:schemeClr>
          </a:solidFill>
          <a:ln w="28575">
            <a:solidFill>
              <a:schemeClr val="tx1"/>
            </a:solidFill>
          </a:ln>
        </p:spPr>
        <p:txBody>
          <a:bodyPr wrap="square" rtlCol="0">
            <a:spAutoFit/>
          </a:bodyPr>
          <a:lstStyle/>
          <a:p>
            <a:pPr>
              <a:lnSpc>
                <a:spcPct val="150000"/>
              </a:lnSpc>
            </a:pPr>
            <a:r>
              <a:rPr lang="en-US" b="1" dirty="0">
                <a:latin typeface="Calibri" panose="020F0502020204030204" pitchFamily="34" charset="0"/>
                <a:cs typeface="Calibri" panose="020F0502020204030204" pitchFamily="34" charset="0"/>
              </a:rPr>
              <a:t>Publisher:</a:t>
            </a:r>
            <a:r>
              <a:rPr lang="en-US" dirty="0">
                <a:latin typeface="Calibri" panose="020F0502020204030204" pitchFamily="34" charset="0"/>
                <a:cs typeface="Calibri" panose="020F0502020204030204" pitchFamily="34" charset="0"/>
              </a:rPr>
              <a:t> Nancy Paulsen Books </a:t>
            </a:r>
          </a:p>
          <a:p>
            <a:pPr>
              <a:lnSpc>
                <a:spcPct val="150000"/>
              </a:lnSpc>
            </a:pPr>
            <a:r>
              <a:rPr lang="en-US" b="1" dirty="0">
                <a:latin typeface="Calibri" panose="020F0502020204030204" pitchFamily="34" charset="0"/>
                <a:cs typeface="Calibri" panose="020F0502020204030204" pitchFamily="34" charset="0"/>
              </a:rPr>
              <a:t>Copyright Date:</a:t>
            </a:r>
            <a:r>
              <a:rPr lang="en-US" dirty="0">
                <a:latin typeface="Calibri" panose="020F0502020204030204" pitchFamily="34" charset="0"/>
                <a:cs typeface="Calibri" panose="020F0502020204030204" pitchFamily="34" charset="0"/>
              </a:rPr>
              <a:t> 2019</a:t>
            </a:r>
          </a:p>
          <a:p>
            <a:pPr>
              <a:lnSpc>
                <a:spcPct val="150000"/>
              </a:lnSpc>
            </a:pPr>
            <a:r>
              <a:rPr lang="en-US" b="1" dirty="0">
                <a:latin typeface="Calibri" panose="020F0502020204030204" pitchFamily="34" charset="0"/>
                <a:cs typeface="Calibri" panose="020F0502020204030204" pitchFamily="34" charset="0"/>
              </a:rPr>
              <a:t>Reading Level:</a:t>
            </a:r>
            <a:r>
              <a:rPr lang="en-US" dirty="0">
                <a:latin typeface="Calibri" panose="020F0502020204030204" pitchFamily="34" charset="0"/>
                <a:cs typeface="Calibri" panose="020F0502020204030204" pitchFamily="34" charset="0"/>
              </a:rPr>
              <a:t> 3.5</a:t>
            </a:r>
          </a:p>
          <a:p>
            <a:pPr>
              <a:lnSpc>
                <a:spcPct val="150000"/>
              </a:lnSpc>
            </a:pPr>
            <a:r>
              <a:rPr lang="en-US" b="1" dirty="0">
                <a:latin typeface="Calibri" panose="020F0502020204030204" pitchFamily="34" charset="0"/>
                <a:cs typeface="Calibri" panose="020F0502020204030204" pitchFamily="34" charset="0"/>
              </a:rPr>
              <a:t>Interest Level:</a:t>
            </a:r>
            <a:r>
              <a:rPr lang="en-US" dirty="0">
                <a:latin typeface="Calibri" panose="020F0502020204030204" pitchFamily="34" charset="0"/>
                <a:cs typeface="Calibri" panose="020F0502020204030204" pitchFamily="34" charset="0"/>
              </a:rPr>
              <a:t> K-3</a:t>
            </a:r>
          </a:p>
          <a:p>
            <a:pPr marL="0" marR="0">
              <a:lnSpc>
                <a:spcPct val="150000"/>
              </a:lnSpc>
              <a:spcBef>
                <a:spcPts val="0"/>
              </a:spcBef>
              <a:spcAft>
                <a:spcPts val="525"/>
              </a:spcAft>
            </a:pPr>
            <a:endParaRPr lang="en-US" dirty="0"/>
          </a:p>
        </p:txBody>
      </p:sp>
      <p:pic>
        <p:nvPicPr>
          <p:cNvPr id="3" name="Picture 2">
            <a:extLst>
              <a:ext uri="{FF2B5EF4-FFF2-40B4-BE49-F238E27FC236}">
                <a16:creationId xmlns:a16="http://schemas.microsoft.com/office/drawing/2014/main" id="{64C92817-6128-44DF-BA23-0A1FEDB9F922}"/>
              </a:ext>
            </a:extLst>
          </p:cNvPr>
          <p:cNvPicPr>
            <a:picLocks noChangeAspect="1"/>
          </p:cNvPicPr>
          <p:nvPr/>
        </p:nvPicPr>
        <p:blipFill>
          <a:blip r:embed="rId2"/>
          <a:stretch>
            <a:fillRect/>
          </a:stretch>
        </p:blipFill>
        <p:spPr>
          <a:xfrm>
            <a:off x="4431164" y="1369774"/>
            <a:ext cx="4262286" cy="3795613"/>
          </a:xfrm>
          <a:prstGeom prst="rect">
            <a:avLst/>
          </a:prstGeom>
          <a:ln w="28575">
            <a:solidFill>
              <a:schemeClr val="tx1"/>
            </a:solidFill>
          </a:ln>
        </p:spPr>
      </p:pic>
      <p:pic>
        <p:nvPicPr>
          <p:cNvPr id="3074" name="Picture 2" descr="Librarian Registration 2019-2020 Survey">
            <a:extLst>
              <a:ext uri="{FF2B5EF4-FFF2-40B4-BE49-F238E27FC236}">
                <a16:creationId xmlns:a16="http://schemas.microsoft.com/office/drawing/2014/main" id="{FDE32B4A-9030-4195-BA39-4414122A8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660" y="4474723"/>
            <a:ext cx="1421265" cy="163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919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9F415B-BE7B-40EF-A8A3-F9FE2E6C3548}"/>
              </a:ext>
            </a:extLst>
          </p:cNvPr>
          <p:cNvPicPr>
            <a:picLocks noChangeAspect="1"/>
          </p:cNvPicPr>
          <p:nvPr/>
        </p:nvPicPr>
        <p:blipFill>
          <a:blip r:embed="rId2"/>
          <a:stretch>
            <a:fillRect/>
          </a:stretch>
        </p:blipFill>
        <p:spPr>
          <a:xfrm>
            <a:off x="2097741" y="154033"/>
            <a:ext cx="4925629" cy="6118069"/>
          </a:xfrm>
          <a:prstGeom prst="rect">
            <a:avLst/>
          </a:prstGeom>
          <a:ln w="76200">
            <a:solidFill>
              <a:srgbClr val="0070C0"/>
            </a:solidFill>
          </a:ln>
        </p:spPr>
      </p:pic>
      <p:pic>
        <p:nvPicPr>
          <p:cNvPr id="3" name="Picture 2">
            <a:extLst>
              <a:ext uri="{FF2B5EF4-FFF2-40B4-BE49-F238E27FC236}">
                <a16:creationId xmlns:a16="http://schemas.microsoft.com/office/drawing/2014/main" id="{E8992BA2-4EEA-49B5-83EB-FFE934E800BF}"/>
              </a:ext>
            </a:extLst>
          </p:cNvPr>
          <p:cNvPicPr/>
          <p:nvPr/>
        </p:nvPicPr>
        <p:blipFill>
          <a:blip r:embed="rId3"/>
          <a:stretch>
            <a:fillRect/>
          </a:stretch>
        </p:blipFill>
        <p:spPr>
          <a:xfrm rot="21186040">
            <a:off x="300781" y="4104319"/>
            <a:ext cx="1487662" cy="1792773"/>
          </a:xfrm>
          <a:prstGeom prst="rect">
            <a:avLst/>
          </a:prstGeom>
          <a:ln w="12700">
            <a:solidFill>
              <a:schemeClr val="tx1"/>
            </a:solidFill>
          </a:ln>
        </p:spPr>
      </p:pic>
      <p:pic>
        <p:nvPicPr>
          <p:cNvPr id="5" name="Content Placeholder 3">
            <a:extLst>
              <a:ext uri="{FF2B5EF4-FFF2-40B4-BE49-F238E27FC236}">
                <a16:creationId xmlns:a16="http://schemas.microsoft.com/office/drawing/2014/main" id="{582471CA-D89B-4C24-A361-BCACCBBDC0DC}"/>
              </a:ext>
            </a:extLst>
          </p:cNvPr>
          <p:cNvPicPr>
            <a:picLocks noChangeAspect="1"/>
          </p:cNvPicPr>
          <p:nvPr/>
        </p:nvPicPr>
        <p:blipFill>
          <a:blip r:embed="rId4"/>
          <a:stretch>
            <a:fillRect/>
          </a:stretch>
        </p:blipFill>
        <p:spPr bwMode="auto">
          <a:xfrm rot="21307022">
            <a:off x="7327287" y="1439204"/>
            <a:ext cx="1540385" cy="192773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What Pet Should I Get?">
            <a:extLst>
              <a:ext uri="{FF2B5EF4-FFF2-40B4-BE49-F238E27FC236}">
                <a16:creationId xmlns:a16="http://schemas.microsoft.com/office/drawing/2014/main" id="{F0978B3B-E650-4965-BA2A-6A2F4FD1B26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0955">
            <a:off x="7318108" y="4239638"/>
            <a:ext cx="1656291" cy="1959525"/>
          </a:xfrm>
          <a:prstGeom prst="rect">
            <a:avLst/>
          </a:prstGeom>
          <a:noFill/>
          <a:ln w="19050">
            <a:solidFill>
              <a:schemeClr val="tx1"/>
            </a:solidFill>
          </a:ln>
        </p:spPr>
      </p:pic>
      <p:pic>
        <p:nvPicPr>
          <p:cNvPr id="7" name="Picture 2" descr="Hidden Figures: The True Story of Four Black Women and the Space Race">
            <a:extLst>
              <a:ext uri="{FF2B5EF4-FFF2-40B4-BE49-F238E27FC236}">
                <a16:creationId xmlns:a16="http://schemas.microsoft.com/office/drawing/2014/main" id="{9205C00A-50D6-4D89-A1C3-175BA738CF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78" y="1239240"/>
            <a:ext cx="1692248" cy="216607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45388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F1D3A3-98BD-4497-A322-D25C364A1332}"/>
              </a:ext>
            </a:extLst>
          </p:cNvPr>
          <p:cNvSpPr>
            <a:spLocks noGrp="1"/>
          </p:cNvSpPr>
          <p:nvPr>
            <p:ph idx="1"/>
          </p:nvPr>
        </p:nvSpPr>
        <p:spPr>
          <a:xfrm>
            <a:off x="457200" y="1692613"/>
            <a:ext cx="8229600" cy="1437205"/>
          </a:xfrm>
        </p:spPr>
        <p:txBody>
          <a:bodyPr/>
          <a:lstStyle/>
          <a:p>
            <a:pPr marL="0" indent="0" algn="ctr">
              <a:buNone/>
            </a:pPr>
            <a:endParaRPr lang="en-US" sz="1400" dirty="0"/>
          </a:p>
          <a:p>
            <a:pPr marL="0" indent="0" algn="ctr">
              <a:buNone/>
            </a:pPr>
            <a:endParaRPr lang="en-US" sz="2000" b="1" dirty="0">
              <a:latin typeface="+mn-lt"/>
            </a:endParaRPr>
          </a:p>
          <a:p>
            <a:pPr marL="0" indent="0" algn="ctr">
              <a:buNone/>
            </a:pPr>
            <a:r>
              <a:rPr lang="en-US" sz="2000" b="1" dirty="0">
                <a:latin typeface="+mn-lt"/>
              </a:rPr>
              <a:t>YouTube Book Readings</a:t>
            </a:r>
          </a:p>
        </p:txBody>
      </p:sp>
      <p:sp>
        <p:nvSpPr>
          <p:cNvPr id="7" name="Title 1">
            <a:extLst>
              <a:ext uri="{FF2B5EF4-FFF2-40B4-BE49-F238E27FC236}">
                <a16:creationId xmlns:a16="http://schemas.microsoft.com/office/drawing/2014/main" id="{04110361-508E-49FC-A87A-0FD43E4E9E01}"/>
              </a:ext>
            </a:extLst>
          </p:cNvPr>
          <p:cNvSpPr>
            <a:spLocks noGrp="1"/>
          </p:cNvSpPr>
          <p:nvPr>
            <p:ph type="title"/>
          </p:nvPr>
        </p:nvSpPr>
        <p:spPr>
          <a:xfrm>
            <a:off x="583660" y="996039"/>
            <a:ext cx="8229600" cy="1143000"/>
          </a:xfrm>
          <a:noFill/>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3600" dirty="0"/>
              <a:t>References</a:t>
            </a:r>
            <a:br>
              <a:rPr lang="en-US" sz="3600" dirty="0"/>
            </a:br>
            <a:endParaRPr lang="en-US" sz="3600" b="1" dirty="0">
              <a:ln w="11430"/>
              <a:effectLst>
                <a:outerShdw blurRad="80000" dist="40000" dir="5040000" algn="tl">
                  <a:srgbClr val="000000">
                    <a:alpha val="0"/>
                  </a:srgbClr>
                </a:outerShdw>
              </a:effectLst>
              <a:ea typeface="+mj-ea"/>
              <a:cs typeface="+mj-cs"/>
            </a:endParaRPr>
          </a:p>
        </p:txBody>
      </p:sp>
      <p:graphicFrame>
        <p:nvGraphicFramePr>
          <p:cNvPr id="8" name="Table 8">
            <a:extLst>
              <a:ext uri="{FF2B5EF4-FFF2-40B4-BE49-F238E27FC236}">
                <a16:creationId xmlns:a16="http://schemas.microsoft.com/office/drawing/2014/main" id="{BA63514F-B820-4C19-BCE6-AD7E68E35910}"/>
              </a:ext>
            </a:extLst>
          </p:cNvPr>
          <p:cNvGraphicFramePr>
            <a:graphicFrameLocks noGrp="1"/>
          </p:cNvGraphicFramePr>
          <p:nvPr>
            <p:extLst>
              <p:ext uri="{D42A27DB-BD31-4B8C-83A1-F6EECF244321}">
                <p14:modId xmlns:p14="http://schemas.microsoft.com/office/powerpoint/2010/main" val="2912862139"/>
              </p:ext>
            </p:extLst>
          </p:nvPr>
        </p:nvGraphicFramePr>
        <p:xfrm>
          <a:off x="350195" y="3129818"/>
          <a:ext cx="8501976" cy="2624922"/>
        </p:xfrm>
        <a:graphic>
          <a:graphicData uri="http://schemas.openxmlformats.org/drawingml/2006/table">
            <a:tbl>
              <a:tblPr firstRow="1" bandRow="1">
                <a:tableStyleId>{5940675A-B579-460E-94D1-54222C63F5DA}</a:tableStyleId>
              </a:tblPr>
              <a:tblGrid>
                <a:gridCol w="3268494">
                  <a:extLst>
                    <a:ext uri="{9D8B030D-6E8A-4147-A177-3AD203B41FA5}">
                      <a16:colId xmlns:a16="http://schemas.microsoft.com/office/drawing/2014/main" val="506108372"/>
                    </a:ext>
                  </a:extLst>
                </a:gridCol>
                <a:gridCol w="5233482">
                  <a:extLst>
                    <a:ext uri="{9D8B030D-6E8A-4147-A177-3AD203B41FA5}">
                      <a16:colId xmlns:a16="http://schemas.microsoft.com/office/drawing/2014/main" val="2577677288"/>
                    </a:ext>
                  </a:extLst>
                </a:gridCol>
              </a:tblGrid>
              <a:tr h="371447">
                <a:tc>
                  <a:txBody>
                    <a:bodyPr/>
                    <a:lstStyle/>
                    <a:p>
                      <a:pPr algn="ctr"/>
                      <a:r>
                        <a:rPr lang="en-US" sz="2000" b="1" dirty="0"/>
                        <a:t>Title</a:t>
                      </a:r>
                    </a:p>
                  </a:txBody>
                  <a:tcPr/>
                </a:tc>
                <a:tc>
                  <a:txBody>
                    <a:bodyPr/>
                    <a:lstStyle/>
                    <a:p>
                      <a:pPr algn="ctr"/>
                      <a:r>
                        <a:rPr lang="en-US" sz="2000" b="1" dirty="0"/>
                        <a:t>Link</a:t>
                      </a:r>
                    </a:p>
                  </a:txBody>
                  <a:tcPr/>
                </a:tc>
                <a:extLst>
                  <a:ext uri="{0D108BD9-81ED-4DB2-BD59-A6C34878D82A}">
                    <a16:rowId xmlns:a16="http://schemas.microsoft.com/office/drawing/2014/main" val="3882454670"/>
                  </a:ext>
                </a:extLst>
              </a:tr>
              <a:tr h="371447">
                <a:tc>
                  <a:txBody>
                    <a:bodyPr/>
                    <a:lstStyle/>
                    <a:p>
                      <a:pPr algn="ctr"/>
                      <a:r>
                        <a:rPr lang="en-US" i="1" dirty="0"/>
                        <a:t>Uncle Jed’s Barber Shop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3"/>
                        </a:rPr>
                        <a:t>https://www.youtube.com/watch?v=mPoDDTKaQMU</a:t>
                      </a:r>
                      <a:endParaRPr lang="en-US" sz="1800" dirty="0"/>
                    </a:p>
                  </a:txBody>
                  <a:tcPr/>
                </a:tc>
                <a:extLst>
                  <a:ext uri="{0D108BD9-81ED-4DB2-BD59-A6C34878D82A}">
                    <a16:rowId xmlns:a16="http://schemas.microsoft.com/office/drawing/2014/main" val="967912985"/>
                  </a:ext>
                </a:extLst>
              </a:tr>
              <a:tr h="371447">
                <a:tc>
                  <a:txBody>
                    <a:bodyPr/>
                    <a:lstStyle/>
                    <a:p>
                      <a:pPr algn="ctr"/>
                      <a:r>
                        <a:rPr lang="en-US" sz="1600" i="1" dirty="0"/>
                        <a:t>Rock, Brock and the Savings Shock</a:t>
                      </a:r>
                    </a:p>
                  </a:txBody>
                  <a:tcPr/>
                </a:tc>
                <a:tc>
                  <a:txBody>
                    <a:bodyPr/>
                    <a:lstStyle/>
                    <a:p>
                      <a:r>
                        <a:rPr lang="en-US" sz="1800" dirty="0">
                          <a:hlinkClick r:id="rId4"/>
                        </a:rPr>
                        <a:t>https://www.youtube.com/watch?v=fbSOf2_jHc4</a:t>
                      </a:r>
                      <a:endParaRPr lang="en-US" dirty="0"/>
                    </a:p>
                  </a:txBody>
                  <a:tcPr/>
                </a:tc>
                <a:extLst>
                  <a:ext uri="{0D108BD9-81ED-4DB2-BD59-A6C34878D82A}">
                    <a16:rowId xmlns:a16="http://schemas.microsoft.com/office/drawing/2014/main" val="3111297800"/>
                  </a:ext>
                </a:extLst>
              </a:tr>
              <a:tr h="371447">
                <a:tc>
                  <a:txBody>
                    <a:bodyPr/>
                    <a:lstStyle/>
                    <a:p>
                      <a:pPr algn="ctr"/>
                      <a:r>
                        <a:rPr lang="en-US" i="1" dirty="0"/>
                        <a:t>Isabel’s Car Wash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https://www.youtube.com/watch?v=PP8YXWX8txk</a:t>
                      </a:r>
                      <a:endParaRPr lang="en-US" dirty="0"/>
                    </a:p>
                  </a:txBody>
                  <a:tcPr/>
                </a:tc>
                <a:extLst>
                  <a:ext uri="{0D108BD9-81ED-4DB2-BD59-A6C34878D82A}">
                    <a16:rowId xmlns:a16="http://schemas.microsoft.com/office/drawing/2014/main" val="2368713730"/>
                  </a:ext>
                </a:extLst>
              </a:tr>
              <a:tr h="371447">
                <a:tc>
                  <a:txBody>
                    <a:bodyPr/>
                    <a:lstStyle/>
                    <a:p>
                      <a:pPr algn="ctr"/>
                      <a:r>
                        <a:rPr lang="en-US" i="1" dirty="0"/>
                        <a:t>Tia Isa Wants a Car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https://www.youtube.com/watch?v=PP8YXWX8txk</a:t>
                      </a:r>
                      <a:endParaRPr lang="en-US" dirty="0"/>
                    </a:p>
                  </a:txBody>
                  <a:tcPr/>
                </a:tc>
                <a:extLst>
                  <a:ext uri="{0D108BD9-81ED-4DB2-BD59-A6C34878D82A}">
                    <a16:rowId xmlns:a16="http://schemas.microsoft.com/office/drawing/2014/main" val="3950964145"/>
                  </a:ext>
                </a:extLst>
              </a:tr>
              <a:tr h="371447">
                <a:tc>
                  <a:txBody>
                    <a:bodyPr/>
                    <a:lstStyle/>
                    <a:p>
                      <a:pPr algn="ctr"/>
                      <a:r>
                        <a:rPr lang="en-US" i="1" dirty="0"/>
                        <a:t>Ella Earns Her Own Money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6"/>
                        </a:rPr>
                        <a:t>https://www.youtube.com/watch?v=rwhoFrYDFyg</a:t>
                      </a:r>
                      <a:endParaRPr lang="en-US" sz="1800" dirty="0"/>
                    </a:p>
                  </a:txBody>
                  <a:tcPr/>
                </a:tc>
                <a:extLst>
                  <a:ext uri="{0D108BD9-81ED-4DB2-BD59-A6C34878D82A}">
                    <a16:rowId xmlns:a16="http://schemas.microsoft.com/office/drawing/2014/main" val="2736752885"/>
                  </a:ext>
                </a:extLst>
              </a:tr>
              <a:tr h="371447">
                <a:tc>
                  <a:txBody>
                    <a:bodyPr/>
                    <a:lstStyle/>
                    <a:p>
                      <a:pPr algn="ctr"/>
                      <a:r>
                        <a:rPr lang="en-US" i="1" dirty="0"/>
                        <a:t>Save It!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7"/>
                        </a:rPr>
                        <a:t>https://www.youtube.com/watch?v=-x97ApD-Cd0</a:t>
                      </a:r>
                      <a:endParaRPr lang="en-US" sz="1800" dirty="0"/>
                    </a:p>
                  </a:txBody>
                  <a:tcPr/>
                </a:tc>
                <a:extLst>
                  <a:ext uri="{0D108BD9-81ED-4DB2-BD59-A6C34878D82A}">
                    <a16:rowId xmlns:a16="http://schemas.microsoft.com/office/drawing/2014/main" val="3921712758"/>
                  </a:ext>
                </a:extLst>
              </a:tr>
            </a:tbl>
          </a:graphicData>
        </a:graphic>
      </p:graphicFrame>
      <p:pic>
        <p:nvPicPr>
          <p:cNvPr id="9" name="Picture 8">
            <a:extLst>
              <a:ext uri="{FF2B5EF4-FFF2-40B4-BE49-F238E27FC236}">
                <a16:creationId xmlns:a16="http://schemas.microsoft.com/office/drawing/2014/main" id="{D5951BF5-F05B-4A22-B5DF-FFFC08533F63}"/>
              </a:ext>
            </a:extLst>
          </p:cNvPr>
          <p:cNvPicPr>
            <a:picLocks noChangeAspect="1"/>
          </p:cNvPicPr>
          <p:nvPr/>
        </p:nvPicPr>
        <p:blipFill>
          <a:blip r:embed="rId8"/>
          <a:stretch>
            <a:fillRect/>
          </a:stretch>
        </p:blipFill>
        <p:spPr>
          <a:xfrm rot="488531">
            <a:off x="6829751" y="1109442"/>
            <a:ext cx="692297" cy="916195"/>
          </a:xfrm>
          <a:prstGeom prst="rect">
            <a:avLst/>
          </a:prstGeom>
          <a:ln w="19050">
            <a:solidFill>
              <a:schemeClr val="tx1"/>
            </a:solidFill>
          </a:ln>
        </p:spPr>
      </p:pic>
      <p:sp>
        <p:nvSpPr>
          <p:cNvPr id="11" name="TextBox 10">
            <a:extLst>
              <a:ext uri="{FF2B5EF4-FFF2-40B4-BE49-F238E27FC236}">
                <a16:creationId xmlns:a16="http://schemas.microsoft.com/office/drawing/2014/main" id="{6B3DD779-FA50-47AD-B055-83DD0B9C8917}"/>
              </a:ext>
            </a:extLst>
          </p:cNvPr>
          <p:cNvSpPr txBox="1"/>
          <p:nvPr/>
        </p:nvSpPr>
        <p:spPr>
          <a:xfrm>
            <a:off x="389106" y="2189282"/>
            <a:ext cx="8365788" cy="307777"/>
          </a:xfrm>
          <a:prstGeom prst="rect">
            <a:avLst/>
          </a:prstGeom>
          <a:noFill/>
        </p:spPr>
        <p:txBody>
          <a:bodyPr wrap="square">
            <a:spAutoFit/>
          </a:bodyPr>
          <a:lstStyle/>
          <a:p>
            <a:pPr marL="0" indent="0">
              <a:buNone/>
            </a:pPr>
            <a:r>
              <a:rPr lang="en-US" sz="1400" b="1" dirty="0">
                <a:latin typeface="Calibri Light"/>
                <a:ea typeface="ＭＳ Ｐゴシック"/>
                <a:cs typeface="Calibri Light"/>
                <a:hlinkClick r:id="rId9"/>
              </a:rPr>
              <a:t>https://www.councilforeconed.org/wp-content/uploads/2012/03/voluntary-national-content-standards-2010.pdf </a:t>
            </a:r>
            <a:endParaRPr lang="en-US" sz="1400" dirty="0"/>
          </a:p>
        </p:txBody>
      </p:sp>
    </p:spTree>
    <p:extLst>
      <p:ext uri="{BB962C8B-B14F-4D97-AF65-F5344CB8AC3E}">
        <p14:creationId xmlns:p14="http://schemas.microsoft.com/office/powerpoint/2010/main" val="42516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622"/>
            <a:ext cx="8229600" cy="214203"/>
          </a:xfrm>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t>State Standards</a:t>
            </a:r>
            <a:endParaRPr lang="en-US" sz="4000" b="1" dirty="0">
              <a:ln w="11430">
                <a:noFill/>
              </a:ln>
              <a:effectLst>
                <a:outerShdw blurRad="80000" dist="40000" dir="5040000" algn="tl">
                  <a:srgbClr val="000000">
                    <a:alpha val="0"/>
                  </a:srgbClr>
                </a:outerShdw>
              </a:effectLst>
              <a:ea typeface="+mj-ea"/>
              <a:cs typeface="+mj-cs"/>
            </a:endParaRPr>
          </a:p>
        </p:txBody>
      </p:sp>
      <p:sp>
        <p:nvSpPr>
          <p:cNvPr id="5" name="TextBox 4">
            <a:extLst>
              <a:ext uri="{FF2B5EF4-FFF2-40B4-BE49-F238E27FC236}">
                <a16:creationId xmlns:a16="http://schemas.microsoft.com/office/drawing/2014/main" id="{ACB5873B-C065-42FD-820C-973EB5CC59FB}"/>
              </a:ext>
            </a:extLst>
          </p:cNvPr>
          <p:cNvSpPr txBox="1"/>
          <p:nvPr/>
        </p:nvSpPr>
        <p:spPr>
          <a:xfrm>
            <a:off x="301557" y="1731110"/>
            <a:ext cx="8229600" cy="369332"/>
          </a:xfrm>
          <a:prstGeom prst="rect">
            <a:avLst/>
          </a:prstGeom>
          <a:noFill/>
        </p:spPr>
        <p:txBody>
          <a:bodyPr wrap="square">
            <a:spAutoFit/>
          </a:bodyPr>
          <a:lstStyle/>
          <a:p>
            <a:pPr algn="ctr"/>
            <a:endParaRPr lang="en-US" dirty="0"/>
          </a:p>
        </p:txBody>
      </p:sp>
      <p:pic>
        <p:nvPicPr>
          <p:cNvPr id="6154" name="Picture 10" descr="Virginia Department of Education: Virginia is for Learners">
            <a:extLst>
              <a:ext uri="{FF2B5EF4-FFF2-40B4-BE49-F238E27FC236}">
                <a16:creationId xmlns:a16="http://schemas.microsoft.com/office/drawing/2014/main" id="{E0CFC448-57C4-429A-8AE7-5DE879FAD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183" y="1986860"/>
            <a:ext cx="1938035" cy="5919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BA120-018A-48E6-BCB2-90FBB6DC1022}"/>
              </a:ext>
            </a:extLst>
          </p:cNvPr>
          <p:cNvSpPr txBox="1"/>
          <p:nvPr/>
        </p:nvSpPr>
        <p:spPr>
          <a:xfrm>
            <a:off x="1070043" y="1576036"/>
            <a:ext cx="8073957" cy="369332"/>
          </a:xfrm>
          <a:prstGeom prst="rect">
            <a:avLst/>
          </a:prstGeom>
          <a:noFill/>
        </p:spPr>
        <p:txBody>
          <a:bodyPr wrap="square" rtlCol="0">
            <a:spAutoFit/>
          </a:bodyPr>
          <a:lstStyle/>
          <a:p>
            <a:pPr algn="ctr"/>
            <a:r>
              <a:rPr lang="en-US" b="0" i="0" cap="all" dirty="0">
                <a:solidFill>
                  <a:srgbClr val="333333"/>
                </a:solidFill>
                <a:effectLst/>
                <a:latin typeface="+mn-lt"/>
              </a:rPr>
              <a:t>Virginia HISTORY &amp; SOCIAL SCIENCE Standards of Learning </a:t>
            </a:r>
          </a:p>
        </p:txBody>
      </p:sp>
      <p:sp>
        <p:nvSpPr>
          <p:cNvPr id="6" name="TextBox 5">
            <a:extLst>
              <a:ext uri="{FF2B5EF4-FFF2-40B4-BE49-F238E27FC236}">
                <a16:creationId xmlns:a16="http://schemas.microsoft.com/office/drawing/2014/main" id="{AC8319A2-1EDD-4FFD-ADD6-761AAAC829F0}"/>
              </a:ext>
            </a:extLst>
          </p:cNvPr>
          <p:cNvSpPr txBox="1"/>
          <p:nvPr/>
        </p:nvSpPr>
        <p:spPr>
          <a:xfrm>
            <a:off x="661482" y="2899162"/>
            <a:ext cx="7072008" cy="954107"/>
          </a:xfrm>
          <a:prstGeom prst="rect">
            <a:avLst/>
          </a:prstGeom>
          <a:noFill/>
        </p:spPr>
        <p:txBody>
          <a:bodyPr wrap="square" rtlCol="0">
            <a:spAutoFit/>
          </a:bodyPr>
          <a:lstStyle/>
          <a:p>
            <a:pPr marL="575945" marR="0" indent="-575945">
              <a:spcBef>
                <a:spcPts val="0"/>
              </a:spcBef>
              <a:spcAft>
                <a:spcPts val="0"/>
              </a:spcAft>
            </a:pPr>
            <a:r>
              <a:rPr lang="en-US" sz="1400" dirty="0">
                <a:effectLst/>
                <a:latin typeface="Times New Roman" panose="02020603050405020304" pitchFamily="18" charset="0"/>
                <a:ea typeface="Times" panose="02020603050405020304" pitchFamily="18" charset="0"/>
              </a:rPr>
              <a:t>K.9 The student will </a:t>
            </a:r>
          </a:p>
          <a:p>
            <a:pPr marL="800100" marR="0" indent="-224155">
              <a:spcBef>
                <a:spcPts val="0"/>
              </a:spcBef>
              <a:spcAft>
                <a:spcPts val="0"/>
              </a:spcAft>
            </a:pPr>
            <a:r>
              <a:rPr lang="en-US" sz="1400" dirty="0">
                <a:effectLst/>
                <a:latin typeface="Times New Roman" panose="02020603050405020304" pitchFamily="18" charset="0"/>
                <a:ea typeface="Times" panose="02020603050405020304" pitchFamily="18" charset="0"/>
              </a:rPr>
              <a:t>a)	recognize that people make choices because they cannot have everything they want; and</a:t>
            </a:r>
          </a:p>
          <a:p>
            <a:pPr marL="918845" marR="0" indent="-342900">
              <a:spcBef>
                <a:spcPts val="0"/>
              </a:spcBef>
              <a:spcAft>
                <a:spcPts val="0"/>
              </a:spcAft>
              <a:buAutoNum type="alphaLcParenR" startAt="2"/>
            </a:pPr>
            <a:r>
              <a:rPr lang="en-US" sz="1400" dirty="0">
                <a:effectLst/>
                <a:latin typeface="Times New Roman" panose="02020603050405020304" pitchFamily="18" charset="0"/>
                <a:ea typeface="Times" panose="02020603050405020304" pitchFamily="18" charset="0"/>
              </a:rPr>
              <a:t>explain that people work to earn money to buy the things they want.</a:t>
            </a:r>
          </a:p>
        </p:txBody>
      </p:sp>
      <p:sp>
        <p:nvSpPr>
          <p:cNvPr id="7" name="TextBox 6">
            <a:extLst>
              <a:ext uri="{FF2B5EF4-FFF2-40B4-BE49-F238E27FC236}">
                <a16:creationId xmlns:a16="http://schemas.microsoft.com/office/drawing/2014/main" id="{9F22D01C-4EE7-436B-B254-8253C21D2519}"/>
              </a:ext>
            </a:extLst>
          </p:cNvPr>
          <p:cNvSpPr txBox="1"/>
          <p:nvPr/>
        </p:nvSpPr>
        <p:spPr>
          <a:xfrm>
            <a:off x="661483" y="3911993"/>
            <a:ext cx="7334654" cy="523220"/>
          </a:xfrm>
          <a:prstGeom prst="rect">
            <a:avLst/>
          </a:prstGeom>
          <a:noFill/>
        </p:spPr>
        <p:txBody>
          <a:bodyPr wrap="square" rtlCol="0">
            <a:spAutoFit/>
          </a:bodyPr>
          <a:lstStyle/>
          <a:p>
            <a:pPr marL="575945" marR="0" indent="-575945">
              <a:spcBef>
                <a:spcPts val="0"/>
              </a:spcBef>
              <a:spcAft>
                <a:spcPts val="0"/>
              </a:spcAft>
            </a:pPr>
            <a:r>
              <a:rPr lang="en-US" sz="1400" dirty="0">
                <a:effectLst/>
                <a:latin typeface="Times New Roman" panose="02020603050405020304" pitchFamily="18" charset="0"/>
                <a:ea typeface="Times" panose="02020603050405020304" pitchFamily="18" charset="0"/>
              </a:rPr>
              <a:t>1.9 The student will recognize that people save money for the future to purchase goods and services.</a:t>
            </a:r>
          </a:p>
        </p:txBody>
      </p:sp>
      <p:sp>
        <p:nvSpPr>
          <p:cNvPr id="8" name="TextBox 7">
            <a:extLst>
              <a:ext uri="{FF2B5EF4-FFF2-40B4-BE49-F238E27FC236}">
                <a16:creationId xmlns:a16="http://schemas.microsoft.com/office/drawing/2014/main" id="{057526FD-B4B4-4998-8D34-ADBC89D3709C}"/>
              </a:ext>
            </a:extLst>
          </p:cNvPr>
          <p:cNvSpPr txBox="1"/>
          <p:nvPr/>
        </p:nvSpPr>
        <p:spPr>
          <a:xfrm>
            <a:off x="301557" y="4390379"/>
            <a:ext cx="8229600" cy="1890197"/>
          </a:xfrm>
          <a:prstGeom prst="rect">
            <a:avLst/>
          </a:prstGeom>
          <a:noFill/>
        </p:spPr>
        <p:txBody>
          <a:bodyPr wrap="square" rtlCol="0">
            <a:spAutoFit/>
          </a:bodyPr>
          <a:lstStyle/>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EPF. 4 The student will demonstrate knowledge that many factors affect income by </a:t>
            </a: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 examining the market value of a worker’s skills and knowledge; </a:t>
            </a: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 explaining the relationship between a person’s own human capital and the resulting income potential; and </a:t>
            </a:r>
          </a:p>
          <a:p>
            <a:pPr marL="457200" marR="0">
              <a:lnSpc>
                <a:spcPct val="107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EPF.10 The student will develop consumer skills by </a:t>
            </a: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 examining basic economic concepts and their relation to product prices and consumer spending; </a:t>
            </a:r>
          </a:p>
          <a:p>
            <a:pPr marL="457200" marR="0">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48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Agenda</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3" name="TextBox 2">
            <a:extLst>
              <a:ext uri="{FF2B5EF4-FFF2-40B4-BE49-F238E27FC236}">
                <a16:creationId xmlns:a16="http://schemas.microsoft.com/office/drawing/2014/main" id="{11CF34CF-9134-41DC-9BC2-9C06C735AD7E}"/>
              </a:ext>
            </a:extLst>
          </p:cNvPr>
          <p:cNvSpPr txBox="1"/>
          <p:nvPr/>
        </p:nvSpPr>
        <p:spPr>
          <a:xfrm>
            <a:off x="846306" y="2042810"/>
            <a:ext cx="7665396" cy="5355312"/>
          </a:xfrm>
          <a:prstGeom prst="rect">
            <a:avLst/>
          </a:prstGeom>
          <a:noFill/>
        </p:spPr>
        <p:txBody>
          <a:bodyPr wrap="square" rtlCol="0">
            <a:spAutoFit/>
          </a:bodyPr>
          <a:lstStyle/>
          <a:p>
            <a:pPr marL="0" indent="0">
              <a:buNone/>
            </a:pPr>
            <a:r>
              <a:rPr lang="en-US" sz="2000" dirty="0">
                <a:effectLst/>
                <a:latin typeface="+mn-lt"/>
                <a:ea typeface="Calibri" panose="020F0502020204030204" pitchFamily="34" charset="0"/>
                <a:cs typeface="Times New Roman" panose="02020603050405020304" pitchFamily="18" charset="0"/>
              </a:rPr>
              <a:t>In this webinar, we will discover children’s books that teach students </a:t>
            </a:r>
            <a:r>
              <a:rPr lang="en-US" sz="2000" dirty="0">
                <a:latin typeface="+mn-lt"/>
                <a:ea typeface="Calibri" panose="020F0502020204030204" pitchFamily="34" charset="0"/>
                <a:cs typeface="Times New Roman" panose="02020603050405020304" pitchFamily="18" charset="0"/>
              </a:rPr>
              <a:t>about aspects of personal finance such as</a:t>
            </a:r>
            <a:r>
              <a:rPr lang="en-US" sz="2000" dirty="0">
                <a:effectLst/>
                <a:latin typeface="+mn-lt"/>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en-US" sz="2000" dirty="0">
                <a:solidFill>
                  <a:srgbClr val="7A9900"/>
                </a:solidFill>
                <a:latin typeface="+mn-lt"/>
                <a:ea typeface="Calibri" panose="020F0502020204030204" pitchFamily="34" charset="0"/>
                <a:cs typeface="Times New Roman" panose="02020603050405020304" pitchFamily="18" charset="0"/>
              </a:rPr>
              <a:t>Compound Interest</a:t>
            </a:r>
          </a:p>
          <a:p>
            <a:pPr marL="342900" indent="-342900">
              <a:buFont typeface="Arial" panose="020B0604020202020204" pitchFamily="34" charset="0"/>
              <a:buChar char="•"/>
            </a:pPr>
            <a:r>
              <a:rPr lang="en-US" sz="2000" dirty="0">
                <a:solidFill>
                  <a:srgbClr val="7A9900"/>
                </a:solidFill>
                <a:effectLst/>
                <a:latin typeface="+mn-lt"/>
                <a:ea typeface="Calibri" panose="020F0502020204030204" pitchFamily="34" charset="0"/>
                <a:cs typeface="Times New Roman" panose="02020603050405020304" pitchFamily="18" charset="0"/>
              </a:rPr>
              <a:t>Earned Income</a:t>
            </a:r>
          </a:p>
          <a:p>
            <a:pPr marL="342900" indent="-342900">
              <a:buFont typeface="Arial" panose="020B0604020202020204" pitchFamily="34" charset="0"/>
              <a:buChar char="•"/>
            </a:pPr>
            <a:r>
              <a:rPr lang="en-US" sz="2000" dirty="0">
                <a:solidFill>
                  <a:srgbClr val="7A9900"/>
                </a:solidFill>
                <a:effectLst/>
                <a:latin typeface="+mn-lt"/>
                <a:ea typeface="Calibri" panose="020F0502020204030204" pitchFamily="34" charset="0"/>
                <a:cs typeface="Times New Roman" panose="02020603050405020304" pitchFamily="18" charset="0"/>
              </a:rPr>
              <a:t>Investing</a:t>
            </a:r>
          </a:p>
          <a:p>
            <a:pPr marL="342900" indent="-342900">
              <a:buFont typeface="Arial" panose="020B0604020202020204" pitchFamily="34" charset="0"/>
              <a:buChar char="•"/>
            </a:pPr>
            <a:r>
              <a:rPr lang="en-US" sz="2000" dirty="0">
                <a:solidFill>
                  <a:srgbClr val="7A9900"/>
                </a:solidFill>
                <a:effectLst/>
                <a:latin typeface="+mn-lt"/>
                <a:ea typeface="Calibri" panose="020F0502020204030204" pitchFamily="34" charset="0"/>
                <a:cs typeface="Times New Roman" panose="02020603050405020304" pitchFamily="18" charset="0"/>
              </a:rPr>
              <a:t>Saving</a:t>
            </a:r>
          </a:p>
          <a:p>
            <a:pPr marL="342900" indent="-342900">
              <a:buFont typeface="Arial" panose="020B0604020202020204" pitchFamily="34" charset="0"/>
              <a:buChar char="•"/>
            </a:pPr>
            <a:r>
              <a:rPr lang="en-US" sz="2000" dirty="0">
                <a:solidFill>
                  <a:srgbClr val="7A9900"/>
                </a:solidFill>
                <a:latin typeface="+mn-lt"/>
              </a:rPr>
              <a:t>Bank </a:t>
            </a:r>
          </a:p>
          <a:p>
            <a:pPr marL="342900" indent="-342900">
              <a:buFont typeface="Arial" panose="020B0604020202020204" pitchFamily="34" charset="0"/>
              <a:buChar char="•"/>
            </a:pPr>
            <a:r>
              <a:rPr lang="en-US" sz="2000" dirty="0">
                <a:solidFill>
                  <a:srgbClr val="7A9900"/>
                </a:solidFill>
                <a:latin typeface="+mn-lt"/>
              </a:rPr>
              <a:t>Human Capital </a:t>
            </a:r>
          </a:p>
          <a:p>
            <a:r>
              <a:rPr lang="en-US" sz="2000" dirty="0">
                <a:latin typeface="+mn-lt"/>
              </a:rPr>
              <a:t>Also provided:</a:t>
            </a:r>
          </a:p>
          <a:p>
            <a:pPr marL="342900" indent="-342900">
              <a:buFont typeface="Arial" panose="020B0604020202020204" pitchFamily="34" charset="0"/>
              <a:buChar char="•"/>
            </a:pPr>
            <a:r>
              <a:rPr lang="en-US" sz="2000" dirty="0">
                <a:solidFill>
                  <a:srgbClr val="7A9900"/>
                </a:solidFill>
                <a:latin typeface="+mn-lt"/>
              </a:rPr>
              <a:t>Hands on lessons and activities</a:t>
            </a:r>
          </a:p>
          <a:p>
            <a:pPr marL="342900" indent="-342900">
              <a:buFont typeface="Arial" panose="020B0604020202020204" pitchFamily="34" charset="0"/>
              <a:buChar char="•"/>
            </a:pPr>
            <a:r>
              <a:rPr lang="en-US" sz="2000" dirty="0">
                <a:solidFill>
                  <a:srgbClr val="7A9900"/>
                </a:solidFill>
                <a:latin typeface="+mn-lt"/>
              </a:rPr>
              <a:t>Websites providing support materials</a:t>
            </a:r>
          </a:p>
          <a:p>
            <a:pPr marL="342900" indent="-342900">
              <a:buFont typeface="Arial" panose="020B0604020202020204" pitchFamily="34" charset="0"/>
              <a:buChar char="•"/>
            </a:pPr>
            <a:r>
              <a:rPr lang="en-US" sz="2000" dirty="0">
                <a:solidFill>
                  <a:srgbClr val="7A9900"/>
                </a:solidFill>
                <a:latin typeface="+mn-lt"/>
              </a:rPr>
              <a:t>Related standards</a:t>
            </a:r>
          </a:p>
          <a:p>
            <a:pPr marL="342900" indent="-342900">
              <a:buFont typeface="Arial" panose="020B0604020202020204" pitchFamily="34" charset="0"/>
              <a:buChar char="•"/>
            </a:pPr>
            <a:r>
              <a:rPr lang="en-US" sz="2000" dirty="0">
                <a:solidFill>
                  <a:srgbClr val="7A9900"/>
                </a:solidFill>
                <a:latin typeface="+mn-lt"/>
              </a:rPr>
              <a:t>Annotated bibliography </a:t>
            </a:r>
          </a:p>
          <a:p>
            <a:pPr marL="342900" indent="-342900">
              <a:buFont typeface="Arial" panose="020B0604020202020204" pitchFamily="34" charset="0"/>
              <a:buChar char="•"/>
            </a:pPr>
            <a:r>
              <a:rPr lang="en-US" sz="2000" dirty="0">
                <a:solidFill>
                  <a:srgbClr val="7A9900"/>
                </a:solidFill>
                <a:latin typeface="+mn-lt"/>
              </a:rPr>
              <a:t>Q &amp; A opportunities </a:t>
            </a:r>
          </a:p>
          <a:p>
            <a:pPr marL="342900" indent="-342900">
              <a:buFont typeface="Arial" panose="020B0604020202020204" pitchFamily="34" charset="0"/>
              <a:buChar char="•"/>
            </a:pPr>
            <a:endParaRPr lang="en-US" sz="2000" dirty="0">
              <a:latin typeface="+mn-lt"/>
            </a:endParaRPr>
          </a:p>
          <a:p>
            <a:endParaRPr lang="en-US" sz="2400" dirty="0">
              <a:latin typeface="+mn-lt"/>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22382"/>
            <a:ext cx="8229600" cy="3702346"/>
          </a:xfrm>
        </p:spPr>
        <p:txBody>
          <a:bodyPr>
            <a:noAutofit/>
          </a:bodyPr>
          <a:lstStyle/>
          <a:p>
            <a:pPr marL="0" indent="0">
              <a:buNone/>
            </a:pPr>
            <a:r>
              <a:rPr lang="en-US" dirty="0">
                <a:latin typeface="+mn-lt"/>
              </a:rPr>
              <a:t>Teachers will be able to:</a:t>
            </a:r>
          </a:p>
          <a:p>
            <a:pPr lvl="0"/>
            <a:r>
              <a:rPr lang="en-US" b="1" dirty="0">
                <a:latin typeface="+mn-lt"/>
              </a:rPr>
              <a:t>Review</a:t>
            </a:r>
            <a:r>
              <a:rPr lang="en-US" dirty="0">
                <a:latin typeface="+mn-lt"/>
              </a:rPr>
              <a:t> related personal finance concepts.</a:t>
            </a:r>
          </a:p>
          <a:p>
            <a:pPr lvl="0"/>
            <a:r>
              <a:rPr lang="en-US" b="1" dirty="0">
                <a:latin typeface="+mn-lt"/>
              </a:rPr>
              <a:t>Explore</a:t>
            </a:r>
            <a:r>
              <a:rPr lang="en-US" dirty="0">
                <a:latin typeface="+mn-lt"/>
              </a:rPr>
              <a:t> children’s books and identify the personal finance concepts found in them.</a:t>
            </a:r>
          </a:p>
          <a:p>
            <a:pPr lvl="0"/>
            <a:r>
              <a:rPr lang="en-US" b="1" dirty="0">
                <a:latin typeface="+mn-lt"/>
              </a:rPr>
              <a:t>Learn</a:t>
            </a:r>
            <a:r>
              <a:rPr lang="en-US" dirty="0">
                <a:latin typeface="+mn-lt"/>
              </a:rPr>
              <a:t> how to use book content to teach age- appropriate lessons and activities based on the featured concepts.</a:t>
            </a:r>
          </a:p>
          <a:p>
            <a:pPr marL="0" indent="0" defTabSz="905255">
              <a:buNone/>
              <a:defRPr sz="3168"/>
            </a:pPr>
            <a:endParaRPr lang="en-US" sz="2750" dirty="0"/>
          </a:p>
        </p:txBody>
      </p:sp>
    </p:spTree>
    <p:extLst>
      <p:ext uri="{BB962C8B-B14F-4D97-AF65-F5344CB8AC3E}">
        <p14:creationId xmlns:p14="http://schemas.microsoft.com/office/powerpoint/2010/main" val="29950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8054" y="175098"/>
            <a:ext cx="8647890" cy="826851"/>
          </a:xfrm>
        </p:spPr>
        <p:txBody>
          <a:bodyPr>
            <a:normAutofit/>
          </a:bodyPr>
          <a:lstStyle/>
          <a:p>
            <a:pPr algn="ctr"/>
            <a:r>
              <a:rPr lang="en-US" sz="2000" b="1" dirty="0">
                <a:latin typeface="+mn-lt"/>
              </a:rPr>
              <a:t>Featured </a:t>
            </a:r>
            <a:r>
              <a:rPr lang="en-US" sz="2000" dirty="0">
                <a:latin typeface="+mn-lt"/>
              </a:rPr>
              <a:t>Personal Finance</a:t>
            </a:r>
            <a:r>
              <a:rPr lang="en-US" sz="2000" b="1" dirty="0">
                <a:latin typeface="+mn-lt"/>
              </a:rPr>
              <a:t> Concepts</a:t>
            </a:r>
          </a:p>
        </p:txBody>
      </p:sp>
      <p:sp>
        <p:nvSpPr>
          <p:cNvPr id="3" name="Content Placeholder 2"/>
          <p:cNvSpPr>
            <a:spLocks noGrp="1"/>
          </p:cNvSpPr>
          <p:nvPr>
            <p:ph idx="4294967295"/>
          </p:nvPr>
        </p:nvSpPr>
        <p:spPr>
          <a:xfrm>
            <a:off x="316148" y="1167319"/>
            <a:ext cx="8511703" cy="5771363"/>
          </a:xfrm>
        </p:spPr>
        <p:txBody>
          <a:bodyPr>
            <a:noAutofit/>
          </a:bodyPr>
          <a:lstStyle/>
          <a:p>
            <a:pPr marL="0" indent="0" algn="ctr">
              <a:buNone/>
            </a:pPr>
            <a:r>
              <a:rPr lang="en-US" sz="1600" b="1" dirty="0">
                <a:solidFill>
                  <a:srgbClr val="7A9900"/>
                </a:solidFill>
                <a:latin typeface="+mn-lt"/>
              </a:rPr>
              <a:t>Allowance- </a:t>
            </a:r>
            <a:r>
              <a:rPr lang="en-US" sz="1600" dirty="0">
                <a:solidFill>
                  <a:srgbClr val="7A9900"/>
                </a:solidFill>
                <a:latin typeface="+mn-lt"/>
              </a:rPr>
              <a:t>Money paid to a person, often a child, on a regular basis</a:t>
            </a:r>
          </a:p>
          <a:p>
            <a:pPr marL="0" indent="0" algn="ctr">
              <a:buNone/>
            </a:pPr>
            <a:r>
              <a:rPr lang="en-US" sz="1600" b="1" dirty="0">
                <a:solidFill>
                  <a:srgbClr val="7A9900"/>
                </a:solidFill>
                <a:latin typeface="+mn-lt"/>
              </a:rPr>
              <a:t>Bank-</a:t>
            </a:r>
            <a:r>
              <a:rPr lang="en-US" sz="1600" dirty="0">
                <a:solidFill>
                  <a:srgbClr val="7A9900"/>
                </a:solidFill>
                <a:latin typeface="+mn-lt"/>
              </a:rPr>
              <a:t> A place to save money or to conduct other money business </a:t>
            </a:r>
            <a:endParaRPr lang="en-US" sz="1600" b="1" dirty="0">
              <a:solidFill>
                <a:srgbClr val="7A9900"/>
              </a:solidFill>
              <a:latin typeface="+mn-lt"/>
            </a:endParaRPr>
          </a:p>
          <a:p>
            <a:pPr marL="0" indent="0" algn="ctr">
              <a:buNone/>
            </a:pPr>
            <a:r>
              <a:rPr lang="en-US" sz="1600" b="1" dirty="0">
                <a:solidFill>
                  <a:srgbClr val="7A9900"/>
                </a:solidFill>
                <a:latin typeface="+mn-lt"/>
              </a:rPr>
              <a:t>Compound Interest- </a:t>
            </a:r>
            <a:r>
              <a:rPr lang="en-US" sz="1600" dirty="0">
                <a:solidFill>
                  <a:srgbClr val="7A9900"/>
                </a:solidFill>
                <a:latin typeface="+mn-lt"/>
              </a:rPr>
              <a:t>Interest paid on the principle and on interest earned previously </a:t>
            </a:r>
          </a:p>
          <a:p>
            <a:pPr marL="0" indent="0" algn="ctr">
              <a:buNone/>
            </a:pPr>
            <a:r>
              <a:rPr lang="en-US" sz="1600" b="1" dirty="0">
                <a:solidFill>
                  <a:srgbClr val="7A9900"/>
                </a:solidFill>
                <a:latin typeface="+mn-lt"/>
              </a:rPr>
              <a:t>Consumer – </a:t>
            </a:r>
            <a:r>
              <a:rPr lang="en-US" sz="1600" dirty="0">
                <a:solidFill>
                  <a:srgbClr val="7A9900"/>
                </a:solidFill>
                <a:latin typeface="+mn-lt"/>
              </a:rPr>
              <a:t>A person who uses or buys goods and services </a:t>
            </a:r>
          </a:p>
          <a:p>
            <a:pPr marL="0" indent="0" algn="ctr">
              <a:buNone/>
            </a:pPr>
            <a:r>
              <a:rPr lang="en-US" sz="1600" b="1" dirty="0">
                <a:solidFill>
                  <a:srgbClr val="7A9900"/>
                </a:solidFill>
                <a:latin typeface="+mn-lt"/>
              </a:rPr>
              <a:t>Earned Income – </a:t>
            </a:r>
            <a:r>
              <a:rPr lang="en-US" sz="1600" dirty="0">
                <a:solidFill>
                  <a:srgbClr val="7A9900"/>
                </a:solidFill>
                <a:latin typeface="+mn-lt"/>
              </a:rPr>
              <a:t>Money received for work performed</a:t>
            </a:r>
          </a:p>
          <a:p>
            <a:pPr marL="0" indent="0" algn="ctr">
              <a:buNone/>
            </a:pPr>
            <a:r>
              <a:rPr lang="en-US" sz="1600" b="1" dirty="0">
                <a:solidFill>
                  <a:srgbClr val="7A9900"/>
                </a:solidFill>
                <a:latin typeface="+mn-lt"/>
              </a:rPr>
              <a:t>Entrepreneur- </a:t>
            </a:r>
            <a:r>
              <a:rPr lang="en-US" sz="1600" dirty="0">
                <a:solidFill>
                  <a:srgbClr val="7A9900"/>
                </a:solidFill>
                <a:latin typeface="+mn-lt"/>
              </a:rPr>
              <a:t>The person who organizes, operates, and assumes the risk for a business venture.</a:t>
            </a:r>
          </a:p>
          <a:p>
            <a:pPr marL="0" indent="0" algn="ctr">
              <a:buNone/>
            </a:pPr>
            <a:r>
              <a:rPr lang="en-US" sz="1600" b="1" dirty="0">
                <a:solidFill>
                  <a:srgbClr val="7A9900"/>
                </a:solidFill>
                <a:latin typeface="+mn-lt"/>
              </a:rPr>
              <a:t>Human Capital- </a:t>
            </a:r>
            <a:r>
              <a:rPr lang="en-US" sz="1600" dirty="0">
                <a:solidFill>
                  <a:srgbClr val="7A9900"/>
                </a:solidFill>
                <a:latin typeface="+mn-lt"/>
              </a:rPr>
              <a:t>Intangible assets possessed by individuals, including knowledge, talent, skills, health, and values. (Also known as human resources)</a:t>
            </a:r>
            <a:endParaRPr lang="en-US" sz="1600" b="1" dirty="0">
              <a:solidFill>
                <a:srgbClr val="7A9900"/>
              </a:solidFill>
              <a:latin typeface="+mn-lt"/>
            </a:endParaRPr>
          </a:p>
          <a:p>
            <a:pPr marL="0" indent="0" algn="ctr">
              <a:buNone/>
            </a:pPr>
            <a:r>
              <a:rPr lang="en-US" sz="1600" b="1" dirty="0">
                <a:solidFill>
                  <a:srgbClr val="7A9900"/>
                </a:solidFill>
                <a:latin typeface="+mn-lt"/>
              </a:rPr>
              <a:t>Investing – </a:t>
            </a:r>
            <a:r>
              <a:rPr lang="en-US" sz="1600" dirty="0">
                <a:solidFill>
                  <a:srgbClr val="7A9900"/>
                </a:solidFill>
                <a:latin typeface="+mn-lt"/>
              </a:rPr>
              <a:t>Putting money someplace with the intention of making a financial gain</a:t>
            </a:r>
            <a:endParaRPr lang="en-US" dirty="0"/>
          </a:p>
          <a:p>
            <a:pPr marL="0" indent="0" algn="ctr">
              <a:buNone/>
            </a:pPr>
            <a:r>
              <a:rPr lang="en-US" sz="1600" b="1" dirty="0">
                <a:solidFill>
                  <a:srgbClr val="7A9900"/>
                </a:solidFill>
                <a:latin typeface="+mn-lt"/>
              </a:rPr>
              <a:t>Opportunity Cost</a:t>
            </a:r>
            <a:r>
              <a:rPr lang="en-US" sz="1600" dirty="0">
                <a:solidFill>
                  <a:srgbClr val="7A9900"/>
                </a:solidFill>
                <a:latin typeface="+mn-lt"/>
              </a:rPr>
              <a:t> - The next best choice that is given up when you make a decision</a:t>
            </a:r>
          </a:p>
          <a:p>
            <a:pPr marL="0" indent="0" algn="ctr">
              <a:buNone/>
            </a:pPr>
            <a:r>
              <a:rPr lang="en-US" sz="1600" b="1" dirty="0">
                <a:solidFill>
                  <a:srgbClr val="7A9900"/>
                </a:solidFill>
                <a:latin typeface="+mn-lt"/>
              </a:rPr>
              <a:t>Producer- </a:t>
            </a:r>
            <a:r>
              <a:rPr lang="en-US" sz="1600" dirty="0">
                <a:solidFill>
                  <a:srgbClr val="7A9900"/>
                </a:solidFill>
                <a:latin typeface="+mn-lt"/>
              </a:rPr>
              <a:t>A person who makes goods or provides services</a:t>
            </a:r>
          </a:p>
          <a:p>
            <a:pPr marL="0" indent="0" algn="ctr">
              <a:buNone/>
            </a:pPr>
            <a:r>
              <a:rPr lang="en-US" sz="1600" b="1" dirty="0">
                <a:solidFill>
                  <a:srgbClr val="7A9900"/>
                </a:solidFill>
                <a:latin typeface="+mn-lt"/>
              </a:rPr>
              <a:t>Saving </a:t>
            </a:r>
            <a:r>
              <a:rPr lang="en-US" sz="1600" dirty="0">
                <a:solidFill>
                  <a:srgbClr val="7A9900"/>
                </a:solidFill>
                <a:latin typeface="+mn-lt"/>
              </a:rPr>
              <a:t>– Money not spent now so it can be spent in the future</a:t>
            </a:r>
          </a:p>
          <a:p>
            <a:pPr marL="0" indent="0" algn="ctr">
              <a:buNone/>
            </a:pPr>
            <a:endParaRPr lang="en-US" sz="1600" dirty="0">
              <a:solidFill>
                <a:srgbClr val="7A9900"/>
              </a:solidFill>
              <a:latin typeface="+mn-lt"/>
            </a:endParaRPr>
          </a:p>
        </p:txBody>
      </p:sp>
    </p:spTree>
    <p:extLst>
      <p:ext uri="{BB962C8B-B14F-4D97-AF65-F5344CB8AC3E}">
        <p14:creationId xmlns:p14="http://schemas.microsoft.com/office/powerpoint/2010/main" val="17785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71B4-CD64-45CC-8F3A-4461A1DD1EA9}"/>
              </a:ext>
            </a:extLst>
          </p:cNvPr>
          <p:cNvSpPr>
            <a:spLocks noGrp="1"/>
          </p:cNvSpPr>
          <p:nvPr>
            <p:ph type="title"/>
          </p:nvPr>
        </p:nvSpPr>
        <p:spPr/>
        <p:txBody>
          <a:bodyPr/>
          <a:lstStyle/>
          <a:p>
            <a:pPr>
              <a:lnSpc>
                <a:spcPct val="100000"/>
              </a:lnSpc>
            </a:pPr>
            <a:r>
              <a:rPr lang="en-US" sz="4000" i="1" dirty="0"/>
              <a:t>Uncle Jed’s Barbershop</a:t>
            </a:r>
            <a:br>
              <a:rPr lang="en-US" sz="1600" dirty="0"/>
            </a:br>
            <a:r>
              <a:rPr lang="en-US" sz="1600" dirty="0"/>
              <a:t>By Margaree King Mitchell</a:t>
            </a:r>
          </a:p>
        </p:txBody>
      </p:sp>
      <p:sp>
        <p:nvSpPr>
          <p:cNvPr id="3" name="Content Placeholder 2">
            <a:extLst>
              <a:ext uri="{FF2B5EF4-FFF2-40B4-BE49-F238E27FC236}">
                <a16:creationId xmlns:a16="http://schemas.microsoft.com/office/drawing/2014/main" id="{C814D624-712F-4CCF-ACCC-521190C0FB5E}"/>
              </a:ext>
            </a:extLst>
          </p:cNvPr>
          <p:cNvSpPr>
            <a:spLocks noGrp="1"/>
          </p:cNvSpPr>
          <p:nvPr>
            <p:ph idx="1"/>
          </p:nvPr>
        </p:nvSpPr>
        <p:spPr>
          <a:xfrm>
            <a:off x="457200" y="2466392"/>
            <a:ext cx="3505201" cy="2768082"/>
          </a:xfrm>
          <a:ln w="28575">
            <a:solidFill>
              <a:schemeClr val="tx1"/>
            </a:solidFill>
          </a:ln>
        </p:spPr>
        <p:txBody>
          <a:bodyPr/>
          <a:lstStyle/>
          <a:p>
            <a:pPr marL="0" indent="0">
              <a:buNone/>
            </a:pPr>
            <a:r>
              <a:rPr lang="en-US" b="1" dirty="0"/>
              <a:t>Publisher:</a:t>
            </a:r>
            <a:r>
              <a:rPr lang="en-US" dirty="0"/>
              <a:t> Aladdin</a:t>
            </a:r>
          </a:p>
          <a:p>
            <a:pPr marL="0" indent="0">
              <a:buNone/>
            </a:pPr>
            <a:r>
              <a:rPr lang="en-US" b="1" dirty="0"/>
              <a:t>Copyright Date:</a:t>
            </a:r>
            <a:r>
              <a:rPr lang="en-US" dirty="0"/>
              <a:t> 1993</a:t>
            </a:r>
          </a:p>
          <a:p>
            <a:pPr marL="0" indent="0">
              <a:buNone/>
            </a:pPr>
            <a:r>
              <a:rPr lang="en-US" b="1" dirty="0"/>
              <a:t>Reading Level:</a:t>
            </a:r>
            <a:r>
              <a:rPr lang="en-US" dirty="0"/>
              <a:t> 3.8</a:t>
            </a:r>
          </a:p>
          <a:p>
            <a:pPr marL="0" indent="0">
              <a:buNone/>
            </a:pPr>
            <a:r>
              <a:rPr lang="en-US" b="1" dirty="0"/>
              <a:t>Interest Level:</a:t>
            </a:r>
            <a:r>
              <a:rPr lang="en-US" dirty="0"/>
              <a:t> K-3</a:t>
            </a:r>
          </a:p>
          <a:p>
            <a:pPr marL="0" indent="0">
              <a:buNone/>
            </a:pPr>
            <a:endParaRPr lang="en-US" dirty="0"/>
          </a:p>
        </p:txBody>
      </p:sp>
      <p:pic>
        <p:nvPicPr>
          <p:cNvPr id="1026" name="Picture 2" descr="Uncle Jed's Barbershop">
            <a:extLst>
              <a:ext uri="{FF2B5EF4-FFF2-40B4-BE49-F238E27FC236}">
                <a16:creationId xmlns:a16="http://schemas.microsoft.com/office/drawing/2014/main" id="{4189B111-0558-4FC9-B60A-35907BF93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588" y="2057400"/>
            <a:ext cx="3214786" cy="42563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4D1409-19A6-4286-B68A-476421B457E7}"/>
              </a:ext>
            </a:extLst>
          </p:cNvPr>
          <p:cNvSpPr txBox="1"/>
          <p:nvPr/>
        </p:nvSpPr>
        <p:spPr>
          <a:xfrm>
            <a:off x="175096" y="5528022"/>
            <a:ext cx="4396903" cy="523220"/>
          </a:xfrm>
          <a:prstGeom prst="rect">
            <a:avLst/>
          </a:prstGeom>
          <a:noFill/>
          <a:ln w="28575">
            <a:solidFill>
              <a:schemeClr val="tx1"/>
            </a:solidFill>
          </a:ln>
        </p:spPr>
        <p:txBody>
          <a:bodyPr wrap="square">
            <a:spAutoFit/>
          </a:bodyPr>
          <a:lstStyle/>
          <a:p>
            <a:pPr marL="0" indent="0">
              <a:buNone/>
            </a:pPr>
            <a:r>
              <a:rPr lang="en-US" sz="1400" dirty="0">
                <a:hlinkClick r:id="rId3"/>
              </a:rPr>
              <a:t>https://www.youtube.com/watch?v=mPoDDTKaQMU</a:t>
            </a:r>
            <a:endParaRPr lang="en-US" sz="1400" dirty="0"/>
          </a:p>
          <a:p>
            <a:pPr marL="0" indent="0">
              <a:buNone/>
            </a:pPr>
            <a:r>
              <a:rPr lang="en-US" sz="1400" dirty="0"/>
              <a:t>(Six Minutes)</a:t>
            </a:r>
          </a:p>
        </p:txBody>
      </p:sp>
    </p:spTree>
    <p:extLst>
      <p:ext uri="{BB962C8B-B14F-4D97-AF65-F5344CB8AC3E}">
        <p14:creationId xmlns:p14="http://schemas.microsoft.com/office/powerpoint/2010/main" val="1232827518"/>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32A4-542C-494D-8506-1C720B46413C}">
  <ds:schemaRefs>
    <ds:schemaRef ds:uri="http://www.w3.org/XML/1998/namespace"/>
    <ds:schemaRef ds:uri="http://purl.org/dc/elements/1.1/"/>
    <ds:schemaRef ds:uri="http://purl.org/dc/dcmitype/"/>
    <ds:schemaRef ds:uri="9cd82c5b-74c9-4827-94f1-5bf219ae6b20"/>
    <ds:schemaRef ds:uri="http://schemas.microsoft.com/office/infopath/2007/PartnerControls"/>
    <ds:schemaRef ds:uri="http://schemas.microsoft.com/office/2006/documentManagement/types"/>
    <ds:schemaRef ds:uri="bfa4db11-c700-41fb-b639-f7e6b4e680b5"/>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3903</TotalTime>
  <Words>1893</Words>
  <Application>Microsoft Office PowerPoint</Application>
  <PresentationFormat>On-screen Show (4:3)</PresentationFormat>
  <Paragraphs>185</Paragraphs>
  <Slides>50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Arial,Sans-Serif</vt:lpstr>
      <vt:lpstr>Calibri</vt:lpstr>
      <vt:lpstr>Calibri Light</vt:lpstr>
      <vt:lpstr>Lato</vt:lpstr>
      <vt:lpstr>Times New Roman</vt:lpstr>
      <vt:lpstr>Office Theme</vt:lpstr>
      <vt:lpstr>Reading Makes Cents:  Using Children’s Literature to Teach Personal Finance  Lynne Farrell Stover January 26, 2021  stoverlf@jmu.edu </vt:lpstr>
      <vt:lpstr>Professional Development Certificate</vt:lpstr>
      <vt:lpstr>EconEdLink Membership</vt:lpstr>
      <vt:lpstr>National Standards</vt:lpstr>
      <vt:lpstr>State Standards</vt:lpstr>
      <vt:lpstr>Agenda</vt:lpstr>
      <vt:lpstr>Objectives</vt:lpstr>
      <vt:lpstr>Featured Personal Finance Concepts</vt:lpstr>
      <vt:lpstr>Uncle Jed’s Barbershop By Margaree King Mitchell</vt:lpstr>
      <vt:lpstr>PowerPoint Presentation</vt:lpstr>
      <vt:lpstr>https://www.stlouisfed.org/education/uncle-jeds-barbershop </vt:lpstr>
      <vt:lpstr>PowerPoint Presentation</vt:lpstr>
      <vt:lpstr>Rock, Brock, and the Savings Shock </vt:lpstr>
      <vt:lpstr>PowerPoint Presentation</vt:lpstr>
      <vt:lpstr>Author’s Notes: </vt:lpstr>
      <vt:lpstr>http://debankers.com/Assets/2017_TCTSD_Lesson_Investo_Million_Pennies.pdf</vt:lpstr>
      <vt:lpstr>PowerPoint Presentation</vt:lpstr>
      <vt:lpstr>PowerPoint Presentation</vt:lpstr>
      <vt:lpstr>Author’s Note</vt:lpstr>
      <vt:lpstr>PowerPoint Presentation</vt:lpstr>
      <vt:lpstr>  https://www.stlouisfed.org/education/isabels-car-wash</vt:lpstr>
      <vt:lpstr>PowerPoint Presentation</vt:lpstr>
      <vt:lpstr>PowerPoint Presentation</vt:lpstr>
      <vt:lpstr>PowerPoint Presentation</vt:lpstr>
      <vt:lpstr>PowerPoint Presentation</vt:lpstr>
      <vt:lpstr>Assessment</vt:lpstr>
      <vt:lpstr>http://www.vermonttreasurer.gov/content/2012-2013-reading-investment</vt:lpstr>
      <vt:lpstr> Tia Isa Wants a Car by Meg Medina</vt:lpstr>
      <vt:lpstr>PowerPoint Presentation</vt:lpstr>
      <vt:lpstr>PowerPoint Presentation</vt:lpstr>
      <vt:lpstr> Incentives to Save</vt:lpstr>
      <vt:lpstr> Savings Goals </vt:lpstr>
      <vt:lpstr>https://www.librarysparks.com/wp-content/uploads/2016/06/lsp_ll_fiction_apr16.pdf</vt:lpstr>
      <vt:lpstr>PowerPoint Presentation</vt:lpstr>
      <vt:lpstr>PowerPoint Presentation</vt:lpstr>
      <vt:lpstr>Thoughtful Saving!</vt:lpstr>
      <vt:lpstr>PowerPoint Presentation</vt:lpstr>
      <vt:lpstr>PowerPoint Presentation</vt:lpstr>
      <vt:lpstr>Lesson – Move it! </vt:lpstr>
      <vt:lpstr>PowerPoint Presentation</vt:lpstr>
      <vt:lpstr>PowerPoint Presentation</vt:lpstr>
      <vt:lpstr>PowerPoint Presentation</vt:lpstr>
      <vt:lpstr>Assessment Framing Questions</vt:lpstr>
      <vt:lpstr>PowerPoint Presentation</vt:lpstr>
      <vt:lpstr>PowerPoint Presentation</vt:lpstr>
      <vt:lpstr>PowerPoint Presentation</vt:lpstr>
      <vt:lpstr>PowerPoint Presentation</vt:lpstr>
      <vt:lpstr>References </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132</cp:revision>
  <dcterms:created xsi:type="dcterms:W3CDTF">2012-09-11T15:07:18Z</dcterms:created>
  <dcterms:modified xsi:type="dcterms:W3CDTF">2021-01-25T01:28:06Z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