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61" r:id="rId6"/>
    <p:sldId id="267" r:id="rId7"/>
    <p:sldId id="258" r:id="rId8"/>
    <p:sldId id="262" r:id="rId9"/>
    <p:sldId id="263" r:id="rId10"/>
    <p:sldId id="264" r:id="rId11"/>
    <p:sldId id="271" r:id="rId12"/>
    <p:sldId id="272" r:id="rId13"/>
    <p:sldId id="274" r:id="rId14"/>
    <p:sldId id="273" r:id="rId15"/>
    <p:sldId id="270" r:id="rId16"/>
    <p:sldId id="292" r:id="rId17"/>
    <p:sldId id="296" r:id="rId18"/>
    <p:sldId id="297" r:id="rId19"/>
    <p:sldId id="298" r:id="rId20"/>
    <p:sldId id="299" r:id="rId21"/>
    <p:sldId id="300" r:id="rId22"/>
    <p:sldId id="295" r:id="rId23"/>
    <p:sldId id="275" r:id="rId24"/>
    <p:sldId id="276" r:id="rId25"/>
    <p:sldId id="277" r:id="rId26"/>
    <p:sldId id="280" r:id="rId27"/>
    <p:sldId id="278" r:id="rId28"/>
    <p:sldId id="281" r:id="rId29"/>
    <p:sldId id="279" r:id="rId30"/>
    <p:sldId id="282" r:id="rId31"/>
    <p:sldId id="284" r:id="rId32"/>
    <p:sldId id="283" r:id="rId33"/>
    <p:sldId id="285" r:id="rId34"/>
    <p:sldId id="287" r:id="rId35"/>
    <p:sldId id="291" r:id="rId36"/>
    <p:sldId id="289" r:id="rId37"/>
    <p:sldId id="290" r:id="rId38"/>
    <p:sldId id="288" r:id="rId39"/>
    <p:sldId id="266" r:id="rId40"/>
    <p:sldId id="26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AAA54-31C1-45B8-B974-D16A300D797E}" v="15" dt="2021-02-08T16:00:44.441"/>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109153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36</a:t>
            </a:fld>
            <a:endParaRPr lang="en-US"/>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ankrate.com/calculators/mortgages/amortization-calculator.aspx" TargetMode="External"/><Relationship Id="rId2" Type="http://schemas.openxmlformats.org/officeDocument/2006/relationships/hyperlink" Target="Bankrate.com" TargetMode="External"/><Relationship Id="rId1" Type="http://schemas.openxmlformats.org/officeDocument/2006/relationships/slideLayout" Target="../slideLayouts/slideLayout2.xml"/><Relationship Id="rId4" Type="http://schemas.openxmlformats.org/officeDocument/2006/relationships/hyperlink" Target="https://www.econedlink.org/resources/budget-odysse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v_8W58LMHrs&amp;feature=emb_logo" TargetMode="External"/><Relationship Id="rId2" Type="http://schemas.openxmlformats.org/officeDocument/2006/relationships/hyperlink" Target="https://www.suzeorman.com/start-here" TargetMode="External"/><Relationship Id="rId1" Type="http://schemas.openxmlformats.org/officeDocument/2006/relationships/slideLayout" Target="../slideLayouts/slideLayout2.xml"/><Relationship Id="rId6" Type="http://schemas.openxmlformats.org/officeDocument/2006/relationships/hyperlink" Target="https://www.thebalance.com/stop-paycheck-to-paycheck-2385520" TargetMode="External"/><Relationship Id="rId5" Type="http://schemas.openxmlformats.org/officeDocument/2006/relationships/hyperlink" Target="https://www.thebalance.com/how-to-make-the-most-of-your-first-job-paycheck-1289812" TargetMode="External"/><Relationship Id="rId4" Type="http://schemas.openxmlformats.org/officeDocument/2006/relationships/hyperlink" Target="https://www.thebalance.com/what-s-the-difference-between-fixed-and-variable-expenses-45377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thebalance.com/how-amortization-works-315522" TargetMode="External"/><Relationship Id="rId7" Type="http://schemas.openxmlformats.org/officeDocument/2006/relationships/hyperlink" Target="https://www.investopedia.com/financial-edge/0411/5-things-you-need-to-be-pre-approved-for-a-mortgage.aspx" TargetMode="External"/><Relationship Id="rId2" Type="http://schemas.openxmlformats.org/officeDocument/2006/relationships/hyperlink" Target="https://www.thebalance.com/how-to-buy-your-first-home-2385826" TargetMode="External"/><Relationship Id="rId1" Type="http://schemas.openxmlformats.org/officeDocument/2006/relationships/slideLayout" Target="../slideLayouts/slideLayout2.xml"/><Relationship Id="rId6" Type="http://schemas.openxmlformats.org/officeDocument/2006/relationships/hyperlink" Target="https://www.investopedia.com/mortgage/insurance/" TargetMode="External"/><Relationship Id="rId5" Type="http://schemas.openxmlformats.org/officeDocument/2006/relationships/hyperlink" Target="https://www.daveramsey.com/blog/financially-ready-to-buy-home" TargetMode="External"/><Relationship Id="rId4" Type="http://schemas.openxmlformats.org/officeDocument/2006/relationships/hyperlink" Target="https://www.thebalance.com/do-i-really-need-a-down-payment-when-i-purchase-a-home-238580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honomobo.com/us/ho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layer.vimeo.com/video/23951006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latin typeface="Calibri"/>
                <a:ea typeface="ＭＳ Ｐゴシック"/>
                <a:cs typeface="Calibri"/>
              </a:rPr>
              <a:t>Financial Fitness for Life</a:t>
            </a:r>
            <a:br>
              <a:rPr lang="en-US" sz="6000" b="1" dirty="0">
                <a:ln w="11430"/>
                <a:effectLst>
                  <a:outerShdw blurRad="80000" dist="40000" dir="5040000" algn="tl">
                    <a:srgbClr val="000000">
                      <a:alpha val="0"/>
                    </a:srgbClr>
                  </a:outerShdw>
                </a:effectLst>
                <a:ea typeface="+mj-ea"/>
                <a:cs typeface="+mj-cs"/>
              </a:rPr>
            </a:br>
            <a:r>
              <a:rPr lang="en-US" sz="4400" dirty="0">
                <a:solidFill>
                  <a:srgbClr val="7A9900"/>
                </a:solidFill>
                <a:latin typeface="Calibri"/>
                <a:ea typeface="ＭＳ Ｐゴシック"/>
                <a:cs typeface="Calibri"/>
              </a:rPr>
              <a:t>Chapter 8:  Managing Your Money</a:t>
            </a:r>
            <a:br>
              <a:rPr lang="en-US" sz="4400" dirty="0"/>
            </a:br>
            <a:r>
              <a:rPr lang="en-US" sz="2200" i="1" dirty="0">
                <a:solidFill>
                  <a:schemeClr val="tx1"/>
                </a:solidFill>
                <a:latin typeface="Calibri"/>
                <a:ea typeface="ＭＳ Ｐゴシック"/>
                <a:cs typeface="Calibri"/>
              </a:rPr>
              <a:t>Matthew </a:t>
            </a:r>
            <a:r>
              <a:rPr lang="en-US" sz="2200" i="1" dirty="0" err="1">
                <a:solidFill>
                  <a:schemeClr val="tx1"/>
                </a:solidFill>
                <a:latin typeface="Calibri"/>
                <a:ea typeface="ＭＳ Ｐゴシック"/>
                <a:cs typeface="Calibri"/>
              </a:rPr>
              <a:t>Gherman</a:t>
            </a:r>
            <a:br>
              <a:rPr lang="en-US" sz="1600" dirty="0"/>
            </a:br>
            <a:r>
              <a:rPr lang="en-US" sz="2200" dirty="0">
                <a:solidFill>
                  <a:schemeClr val="tx1"/>
                </a:solidFill>
                <a:latin typeface="Calibri"/>
                <a:ea typeface="ＭＳ Ｐゴシック"/>
                <a:cs typeface="Calibri"/>
              </a:rPr>
              <a:t>2/11/21</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rPr>
              <a:t>mgherman@schools.nyc.gov</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219D-E90F-4AB9-B6ED-06B2BA97BFB4}"/>
              </a:ext>
            </a:extLst>
          </p:cNvPr>
          <p:cNvSpPr>
            <a:spLocks noGrp="1"/>
          </p:cNvSpPr>
          <p:nvPr>
            <p:ph type="title"/>
          </p:nvPr>
        </p:nvSpPr>
        <p:spPr>
          <a:xfrm>
            <a:off x="457200" y="914400"/>
            <a:ext cx="8229600" cy="605481"/>
          </a:xfrm>
        </p:spPr>
        <p:txBody>
          <a:bodyPr/>
          <a:lstStyle/>
          <a:p>
            <a:r>
              <a:rPr lang="en-US" sz="2800" b="0" i="0" u="none" strike="noStrike" baseline="0" dirty="0">
                <a:latin typeface="AvenirLTStd-Black"/>
              </a:rPr>
              <a:t>Exercise 8.1: Introduction to Money Management </a:t>
            </a:r>
            <a:endParaRPr lang="en-US" sz="2800" dirty="0"/>
          </a:p>
        </p:txBody>
      </p:sp>
      <p:pic>
        <p:nvPicPr>
          <p:cNvPr id="5" name="Content Placeholder 4">
            <a:extLst>
              <a:ext uri="{FF2B5EF4-FFF2-40B4-BE49-F238E27FC236}">
                <a16:creationId xmlns:a16="http://schemas.microsoft.com/office/drawing/2014/main" id="{70246F79-3B07-48E7-882D-37E30CE229A3}"/>
              </a:ext>
            </a:extLst>
          </p:cNvPr>
          <p:cNvPicPr>
            <a:picLocks noGrp="1" noChangeAspect="1"/>
          </p:cNvPicPr>
          <p:nvPr>
            <p:ph idx="1"/>
          </p:nvPr>
        </p:nvPicPr>
        <p:blipFill>
          <a:blip r:embed="rId2"/>
          <a:stretch>
            <a:fillRect/>
          </a:stretch>
        </p:blipFill>
        <p:spPr>
          <a:xfrm>
            <a:off x="457200" y="1648973"/>
            <a:ext cx="8229600" cy="4769708"/>
          </a:xfrm>
        </p:spPr>
      </p:pic>
    </p:spTree>
    <p:extLst>
      <p:ext uri="{BB962C8B-B14F-4D97-AF65-F5344CB8AC3E}">
        <p14:creationId xmlns:p14="http://schemas.microsoft.com/office/powerpoint/2010/main" val="153910051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1094-14C0-4794-B819-AF865CCDC86A}"/>
              </a:ext>
            </a:extLst>
          </p:cNvPr>
          <p:cNvSpPr>
            <a:spLocks noGrp="1"/>
          </p:cNvSpPr>
          <p:nvPr>
            <p:ph type="title"/>
          </p:nvPr>
        </p:nvSpPr>
        <p:spPr>
          <a:xfrm>
            <a:off x="457200" y="914401"/>
            <a:ext cx="8229600" cy="457200"/>
          </a:xfrm>
        </p:spPr>
        <p:txBody>
          <a:bodyPr/>
          <a:lstStyle/>
          <a:p>
            <a:r>
              <a:rPr lang="en-US" sz="2400" dirty="0"/>
              <a:t>8.1 Continued</a:t>
            </a:r>
          </a:p>
        </p:txBody>
      </p:sp>
      <p:pic>
        <p:nvPicPr>
          <p:cNvPr id="5" name="Content Placeholder 4">
            <a:extLst>
              <a:ext uri="{FF2B5EF4-FFF2-40B4-BE49-F238E27FC236}">
                <a16:creationId xmlns:a16="http://schemas.microsoft.com/office/drawing/2014/main" id="{3F0C46C9-E63C-4E2B-8BBC-78BC50A8B061}"/>
              </a:ext>
            </a:extLst>
          </p:cNvPr>
          <p:cNvPicPr>
            <a:picLocks noGrp="1" noChangeAspect="1"/>
          </p:cNvPicPr>
          <p:nvPr>
            <p:ph idx="1"/>
          </p:nvPr>
        </p:nvPicPr>
        <p:blipFill>
          <a:blip r:embed="rId2"/>
          <a:stretch>
            <a:fillRect/>
          </a:stretch>
        </p:blipFill>
        <p:spPr>
          <a:xfrm>
            <a:off x="699914" y="1507524"/>
            <a:ext cx="7744171" cy="4648802"/>
          </a:xfrm>
        </p:spPr>
      </p:pic>
    </p:spTree>
    <p:extLst>
      <p:ext uri="{BB962C8B-B14F-4D97-AF65-F5344CB8AC3E}">
        <p14:creationId xmlns:p14="http://schemas.microsoft.com/office/powerpoint/2010/main" val="314371232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AFDF-860A-4528-8D57-ECB564DE153B}"/>
              </a:ext>
            </a:extLst>
          </p:cNvPr>
          <p:cNvSpPr>
            <a:spLocks noGrp="1"/>
          </p:cNvSpPr>
          <p:nvPr>
            <p:ph type="title"/>
          </p:nvPr>
        </p:nvSpPr>
        <p:spPr>
          <a:xfrm>
            <a:off x="457200" y="864973"/>
            <a:ext cx="8229600" cy="815546"/>
          </a:xfrm>
        </p:spPr>
        <p:txBody>
          <a:bodyPr/>
          <a:lstStyle/>
          <a:p>
            <a:r>
              <a:rPr lang="en-US" sz="2800" dirty="0"/>
              <a:t>Exercise 8.2: Managing Your Money</a:t>
            </a:r>
          </a:p>
        </p:txBody>
      </p:sp>
      <p:sp>
        <p:nvSpPr>
          <p:cNvPr id="3" name="Content Placeholder 2">
            <a:extLst>
              <a:ext uri="{FF2B5EF4-FFF2-40B4-BE49-F238E27FC236}">
                <a16:creationId xmlns:a16="http://schemas.microsoft.com/office/drawing/2014/main" id="{E73B3FE0-F215-4BAC-888B-C67AA41CD6B8}"/>
              </a:ext>
            </a:extLst>
          </p:cNvPr>
          <p:cNvSpPr>
            <a:spLocks noGrp="1"/>
          </p:cNvSpPr>
          <p:nvPr>
            <p:ph idx="1"/>
          </p:nvPr>
        </p:nvSpPr>
        <p:spPr>
          <a:xfrm>
            <a:off x="457200" y="1680519"/>
            <a:ext cx="8229600" cy="4476441"/>
          </a:xfrm>
        </p:spPr>
        <p:txBody>
          <a:bodyPr/>
          <a:lstStyle/>
          <a:p>
            <a:pPr algn="l"/>
            <a:r>
              <a:rPr lang="en-US" sz="1800" b="0" i="0" u="none" strike="noStrike" baseline="0" dirty="0">
                <a:latin typeface="AvenirLTStd-Book"/>
              </a:rPr>
              <a:t>Ask for </a:t>
            </a:r>
            <a:r>
              <a:rPr lang="en-US" sz="1800" b="1" i="0" u="none" strike="noStrike" baseline="0" dirty="0">
                <a:latin typeface="AvenirLTStd-Book"/>
              </a:rPr>
              <a:t>five students </a:t>
            </a:r>
            <a:r>
              <a:rPr lang="en-US" sz="1800" b="0" i="0" u="none" strike="noStrike" baseline="0" dirty="0">
                <a:latin typeface="AvenirLTStd-Book"/>
              </a:rPr>
              <a:t>to volunteer to participate in a call-in show activity about budgeting.</a:t>
            </a:r>
          </a:p>
          <a:p>
            <a:pPr algn="l"/>
            <a:r>
              <a:rPr lang="en-US" sz="1800" b="0" i="0" u="none" strike="noStrike" baseline="0" dirty="0">
                <a:latin typeface="AvenirLTStd-Book"/>
              </a:rPr>
              <a:t>Determine which of the volunteers will play the roles of:</a:t>
            </a:r>
          </a:p>
          <a:p>
            <a:pPr marL="0" indent="0" algn="ctr">
              <a:buNone/>
            </a:pPr>
            <a:r>
              <a:rPr lang="en-US" sz="1800" b="0" i="0" u="none" strike="noStrike" baseline="0" dirty="0">
                <a:solidFill>
                  <a:srgbClr val="7A9900"/>
                </a:solidFill>
                <a:latin typeface="AvenirLTStd-Book"/>
              </a:rPr>
              <a:t> Budget Bob, Dr. Penny Saver, Connie from Connecticut, Calvin from California, and Minnie from Minnesota</a:t>
            </a:r>
          </a:p>
          <a:p>
            <a:pPr algn="l"/>
            <a:r>
              <a:rPr lang="en-US" sz="1800" b="0" i="0" u="none" strike="noStrike" baseline="0" dirty="0">
                <a:latin typeface="AvenirLTStd-Book"/>
              </a:rPr>
              <a:t>Have the students read the script in front of the class. There is also part for “All” to involve all of the volunteers and/or the entire class if you desire.</a:t>
            </a:r>
            <a:endParaRPr lang="en-US" dirty="0"/>
          </a:p>
        </p:txBody>
      </p:sp>
    </p:spTree>
    <p:extLst>
      <p:ext uri="{BB962C8B-B14F-4D97-AF65-F5344CB8AC3E}">
        <p14:creationId xmlns:p14="http://schemas.microsoft.com/office/powerpoint/2010/main" val="381133533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A54BA05B-5CA6-4362-BB56-E61585853F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691" y="1226371"/>
            <a:ext cx="8838309" cy="4822377"/>
          </a:xfrm>
        </p:spPr>
      </p:pic>
    </p:spTree>
    <p:extLst>
      <p:ext uri="{BB962C8B-B14F-4D97-AF65-F5344CB8AC3E}">
        <p14:creationId xmlns:p14="http://schemas.microsoft.com/office/powerpoint/2010/main" val="156898031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letter&#10;&#10;Description automatically generated">
            <a:extLst>
              <a:ext uri="{FF2B5EF4-FFF2-40B4-BE49-F238E27FC236}">
                <a16:creationId xmlns:a16="http://schemas.microsoft.com/office/drawing/2014/main" id="{567DCE8D-9BE0-4E16-A3CB-C761B13A4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 y="1119916"/>
            <a:ext cx="7665720" cy="5113020"/>
          </a:xfrm>
          <a:prstGeom prst="rect">
            <a:avLst/>
          </a:prstGeom>
        </p:spPr>
      </p:pic>
    </p:spTree>
    <p:extLst>
      <p:ext uri="{BB962C8B-B14F-4D97-AF65-F5344CB8AC3E}">
        <p14:creationId xmlns:p14="http://schemas.microsoft.com/office/powerpoint/2010/main" val="355630713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9DB117CF-2F39-43DC-85FD-81EB43440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 y="1305037"/>
            <a:ext cx="7528560" cy="4914900"/>
          </a:xfrm>
          <a:prstGeom prst="rect">
            <a:avLst/>
          </a:prstGeom>
        </p:spPr>
      </p:pic>
    </p:spTree>
    <p:extLst>
      <p:ext uri="{BB962C8B-B14F-4D97-AF65-F5344CB8AC3E}">
        <p14:creationId xmlns:p14="http://schemas.microsoft.com/office/powerpoint/2010/main" val="396498623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letter&#10;&#10;Description automatically generated">
            <a:extLst>
              <a:ext uri="{FF2B5EF4-FFF2-40B4-BE49-F238E27FC236}">
                <a16:creationId xmlns:a16="http://schemas.microsoft.com/office/drawing/2014/main" id="{7044264D-A13B-405E-A431-5FEF7D767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 y="1211580"/>
            <a:ext cx="8161020" cy="4434840"/>
          </a:xfrm>
          <a:prstGeom prst="rect">
            <a:avLst/>
          </a:prstGeom>
        </p:spPr>
      </p:pic>
    </p:spTree>
    <p:extLst>
      <p:ext uri="{BB962C8B-B14F-4D97-AF65-F5344CB8AC3E}">
        <p14:creationId xmlns:p14="http://schemas.microsoft.com/office/powerpoint/2010/main" val="56028058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D02803DB-1A51-4685-BD41-59B0843A8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 y="1155550"/>
            <a:ext cx="8282940" cy="4998720"/>
          </a:xfrm>
          <a:prstGeom prst="rect">
            <a:avLst/>
          </a:prstGeom>
        </p:spPr>
      </p:pic>
    </p:spTree>
    <p:extLst>
      <p:ext uri="{BB962C8B-B14F-4D97-AF65-F5344CB8AC3E}">
        <p14:creationId xmlns:p14="http://schemas.microsoft.com/office/powerpoint/2010/main" val="57223144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688D2A1D-5654-4945-A091-30017C3B6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 y="1173480"/>
            <a:ext cx="8618220" cy="4511040"/>
          </a:xfrm>
          <a:prstGeom prst="rect">
            <a:avLst/>
          </a:prstGeom>
        </p:spPr>
      </p:pic>
    </p:spTree>
    <p:extLst>
      <p:ext uri="{BB962C8B-B14F-4D97-AF65-F5344CB8AC3E}">
        <p14:creationId xmlns:p14="http://schemas.microsoft.com/office/powerpoint/2010/main" val="270083109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 email&#10;&#10;Description automatically generated">
            <a:extLst>
              <a:ext uri="{FF2B5EF4-FFF2-40B4-BE49-F238E27FC236}">
                <a16:creationId xmlns:a16="http://schemas.microsoft.com/office/drawing/2014/main" id="{F9BCF0F3-C47D-4BE8-B35D-AE7E65B4CD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931" y="1270038"/>
            <a:ext cx="7560434" cy="4894094"/>
          </a:xfrm>
        </p:spPr>
      </p:pic>
    </p:spTree>
    <p:extLst>
      <p:ext uri="{BB962C8B-B14F-4D97-AF65-F5344CB8AC3E}">
        <p14:creationId xmlns:p14="http://schemas.microsoft.com/office/powerpoint/2010/main" val="170240723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9D83-8FF4-439A-B087-759CA8E9564C}"/>
              </a:ext>
            </a:extLst>
          </p:cNvPr>
          <p:cNvSpPr>
            <a:spLocks noGrp="1"/>
          </p:cNvSpPr>
          <p:nvPr>
            <p:ph type="title"/>
          </p:nvPr>
        </p:nvSpPr>
        <p:spPr>
          <a:xfrm>
            <a:off x="345990" y="1075038"/>
            <a:ext cx="8229600" cy="642552"/>
          </a:xfrm>
        </p:spPr>
        <p:txBody>
          <a:bodyPr/>
          <a:lstStyle/>
          <a:p>
            <a:r>
              <a:rPr lang="en-US" sz="3600" dirty="0"/>
              <a:t>8.2 Follow up  Questions</a:t>
            </a:r>
          </a:p>
        </p:txBody>
      </p:sp>
      <p:sp>
        <p:nvSpPr>
          <p:cNvPr id="3" name="Content Placeholder 2">
            <a:extLst>
              <a:ext uri="{FF2B5EF4-FFF2-40B4-BE49-F238E27FC236}">
                <a16:creationId xmlns:a16="http://schemas.microsoft.com/office/drawing/2014/main" id="{CD0AF1BD-A48A-47D1-BEB5-8B2FD6827326}"/>
              </a:ext>
            </a:extLst>
          </p:cNvPr>
          <p:cNvSpPr>
            <a:spLocks noGrp="1"/>
          </p:cNvSpPr>
          <p:nvPr>
            <p:ph idx="1"/>
          </p:nvPr>
        </p:nvSpPr>
        <p:spPr>
          <a:xfrm>
            <a:off x="457200" y="1902942"/>
            <a:ext cx="8229600" cy="4254018"/>
          </a:xfrm>
        </p:spPr>
        <p:txBody>
          <a:bodyPr/>
          <a:lstStyle/>
          <a:p>
            <a:pPr algn="l"/>
            <a:r>
              <a:rPr lang="en-US" sz="1800" b="1" i="0" u="none" strike="noStrike" baseline="0" dirty="0">
                <a:latin typeface="AvenirLTStd-Book"/>
              </a:rPr>
              <a:t>What is </a:t>
            </a:r>
            <a:r>
              <a:rPr lang="en-US" sz="1800" b="1" i="0" u="none" strike="noStrike" baseline="0" dirty="0">
                <a:solidFill>
                  <a:srgbClr val="7A9900"/>
                </a:solidFill>
                <a:latin typeface="AvenirLTStd-Book"/>
              </a:rPr>
              <a:t>disposable income</a:t>
            </a:r>
            <a:r>
              <a:rPr lang="en-US" sz="1800" b="1" i="0" u="none" strike="noStrike" baseline="0" dirty="0">
                <a:latin typeface="AvenirLTStd-Book"/>
              </a:rPr>
              <a:t>? </a:t>
            </a:r>
            <a:r>
              <a:rPr lang="en-US" sz="1800" b="0" i="1" u="none" strike="noStrike" baseline="0" dirty="0">
                <a:latin typeface="AvenirLTStd-BlackOblique"/>
              </a:rPr>
              <a:t>(Disposable income is the money you have left to spend or save as you wish after all required deductions [e.g., taxes, Social Security, retirement plan contributions] have been taken out of your gross pay.)</a:t>
            </a:r>
          </a:p>
          <a:p>
            <a:pPr algn="l"/>
            <a:r>
              <a:rPr lang="en-US" sz="1800" b="1" i="0" u="none" strike="noStrike" baseline="0" dirty="0">
                <a:latin typeface="AvenirLTStd-Book"/>
              </a:rPr>
              <a:t>What does Dr. Saver recommend as the </a:t>
            </a:r>
            <a:r>
              <a:rPr lang="en-US" sz="1800" b="1" i="0" u="none" strike="noStrike" baseline="0" dirty="0">
                <a:solidFill>
                  <a:srgbClr val="7A9900"/>
                </a:solidFill>
                <a:latin typeface="AvenirLTStd-Book"/>
              </a:rPr>
              <a:t>three parts </a:t>
            </a:r>
            <a:r>
              <a:rPr lang="en-US" sz="1800" b="1" i="0" u="none" strike="noStrike" baseline="0" dirty="0">
                <a:latin typeface="AvenirLTStd-Book"/>
              </a:rPr>
              <a:t>of a family budget? </a:t>
            </a:r>
            <a:r>
              <a:rPr lang="en-US" sz="1800" b="0" i="1" u="none" strike="noStrike" baseline="0" dirty="0">
                <a:latin typeface="AvenirLTStd-BlackOblique"/>
              </a:rPr>
              <a:t>(A family budget</a:t>
            </a:r>
            <a:r>
              <a:rPr lang="en-US" sz="1800" i="1" dirty="0">
                <a:latin typeface="AvenirLTStd-BlackOblique"/>
              </a:rPr>
              <a:t> </a:t>
            </a:r>
            <a:r>
              <a:rPr lang="en-US" sz="1800" b="0" i="1" u="none" strike="noStrike" baseline="0" dirty="0">
                <a:latin typeface="AvenirLTStd-BlackOblique"/>
              </a:rPr>
              <a:t>should include a listing of income, expenses, and savings. Some students may note that savings can be included as part of family expenses. This is one way to make sure that a family makes a commitment to saving.)</a:t>
            </a:r>
          </a:p>
          <a:p>
            <a:pPr algn="l"/>
            <a:r>
              <a:rPr lang="en-US" sz="1800" b="1" i="0" u="none" strike="noStrike" baseline="0" dirty="0">
                <a:latin typeface="AvenirLTStd-Book"/>
              </a:rPr>
              <a:t>What are </a:t>
            </a:r>
            <a:r>
              <a:rPr lang="en-US" sz="1800" b="1" i="0" u="none" strike="noStrike" baseline="0" dirty="0">
                <a:solidFill>
                  <a:srgbClr val="7A9900"/>
                </a:solidFill>
                <a:latin typeface="AvenirLTStd-Book"/>
              </a:rPr>
              <a:t>fixed and variable expenses</a:t>
            </a:r>
            <a:r>
              <a:rPr lang="en-US" sz="1800" b="1" i="0" u="none" strike="noStrike" baseline="0" dirty="0">
                <a:latin typeface="AvenirLTStd-Book"/>
              </a:rPr>
              <a:t>? Use examples to illustrate each. </a:t>
            </a:r>
            <a:r>
              <a:rPr lang="en-US" sz="1800" b="0" i="1" u="none" strike="noStrike" baseline="0" dirty="0">
                <a:latin typeface="AvenirLTStd-BlackOblique"/>
              </a:rPr>
              <a:t>(Fixed expenses are ones that are relatively constant each month, such as a house payment, rent payment, and car payment. Variable expenses are ones that are likely to change or can be changed in the short term. Examples include telephone bills, groceries, medical bills not covered by insurance, entertainment, recreation, and charge account purchases.)</a:t>
            </a:r>
            <a:endParaRPr lang="en-US" b="1" dirty="0"/>
          </a:p>
        </p:txBody>
      </p:sp>
    </p:spTree>
    <p:extLst>
      <p:ext uri="{BB962C8B-B14F-4D97-AF65-F5344CB8AC3E}">
        <p14:creationId xmlns:p14="http://schemas.microsoft.com/office/powerpoint/2010/main" val="314783384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9D83-8FF4-439A-B087-759CA8E9564C}"/>
              </a:ext>
            </a:extLst>
          </p:cNvPr>
          <p:cNvSpPr>
            <a:spLocks noGrp="1"/>
          </p:cNvSpPr>
          <p:nvPr>
            <p:ph type="title"/>
          </p:nvPr>
        </p:nvSpPr>
        <p:spPr>
          <a:xfrm>
            <a:off x="345990" y="1075038"/>
            <a:ext cx="8229600" cy="642552"/>
          </a:xfrm>
        </p:spPr>
        <p:txBody>
          <a:bodyPr/>
          <a:lstStyle/>
          <a:p>
            <a:r>
              <a:rPr lang="en-US" sz="3600" dirty="0"/>
              <a:t>8.2 Follow up  Questions</a:t>
            </a:r>
          </a:p>
        </p:txBody>
      </p:sp>
      <p:sp>
        <p:nvSpPr>
          <p:cNvPr id="3" name="Content Placeholder 2">
            <a:extLst>
              <a:ext uri="{FF2B5EF4-FFF2-40B4-BE49-F238E27FC236}">
                <a16:creationId xmlns:a16="http://schemas.microsoft.com/office/drawing/2014/main" id="{CD0AF1BD-A48A-47D1-BEB5-8B2FD6827326}"/>
              </a:ext>
            </a:extLst>
          </p:cNvPr>
          <p:cNvSpPr>
            <a:spLocks noGrp="1"/>
          </p:cNvSpPr>
          <p:nvPr>
            <p:ph idx="1"/>
          </p:nvPr>
        </p:nvSpPr>
        <p:spPr>
          <a:xfrm>
            <a:off x="457200" y="1902942"/>
            <a:ext cx="8229600" cy="4254018"/>
          </a:xfrm>
        </p:spPr>
        <p:txBody>
          <a:bodyPr/>
          <a:lstStyle/>
          <a:p>
            <a:pPr algn="l"/>
            <a:r>
              <a:rPr lang="en-US" sz="2000" b="1" i="0" u="none" strike="noStrike" baseline="0" dirty="0">
                <a:latin typeface="AvenirLTStd-Book"/>
              </a:rPr>
              <a:t>What does </a:t>
            </a:r>
            <a:r>
              <a:rPr lang="en-US" sz="2000" b="1" i="0" u="none" strike="noStrike" baseline="0" dirty="0">
                <a:solidFill>
                  <a:srgbClr val="7A9900"/>
                </a:solidFill>
                <a:latin typeface="AvenirLTStd-Book"/>
              </a:rPr>
              <a:t>“pay yourself first</a:t>
            </a:r>
            <a:r>
              <a:rPr lang="en-US" sz="2000" b="1" i="0" u="none" strike="noStrike" baseline="0" dirty="0">
                <a:latin typeface="AvenirLTStd-Book"/>
              </a:rPr>
              <a:t>” mean? </a:t>
            </a:r>
            <a:r>
              <a:rPr lang="en-US" sz="2000" b="0" i="1" u="none" strike="noStrike" baseline="0" dirty="0">
                <a:latin typeface="AvenirLTStd-BlackOblique"/>
              </a:rPr>
              <a:t>(Some savers include their savings goal in the fixed expenses part of their budget. This means that they make a commitment to saving in the same way that they are committed to paying expenses like car and house payments.)</a:t>
            </a:r>
          </a:p>
          <a:p>
            <a:pPr algn="l"/>
            <a:r>
              <a:rPr lang="en-US" sz="2000" b="1" i="0" u="none" strike="noStrike" baseline="0" dirty="0">
                <a:latin typeface="AvenirLTStd-Book"/>
              </a:rPr>
              <a:t>What is </a:t>
            </a:r>
            <a:r>
              <a:rPr lang="en-US" sz="2000" b="1" i="0" u="none" strike="noStrike" baseline="0" dirty="0">
                <a:solidFill>
                  <a:srgbClr val="7A9900"/>
                </a:solidFill>
                <a:latin typeface="AvenirLTStd-Book"/>
              </a:rPr>
              <a:t>net worth</a:t>
            </a:r>
            <a:r>
              <a:rPr lang="en-US" sz="2000" b="1" i="0" u="none" strike="noStrike" baseline="0" dirty="0">
                <a:latin typeface="AvenirLTStd-Book"/>
              </a:rPr>
              <a:t>? </a:t>
            </a:r>
            <a:r>
              <a:rPr lang="en-US" sz="2000" b="0" i="1" u="none" strike="noStrike" baseline="0" dirty="0">
                <a:latin typeface="AvenirLTStd-BlackOblique"/>
              </a:rPr>
              <a:t>(Net worth is a measure of wealth. It is the current value of assets minus liabilities. [Liabilities are debts you owe.])</a:t>
            </a:r>
          </a:p>
          <a:p>
            <a:pPr algn="l"/>
            <a:r>
              <a:rPr lang="en-US" sz="2000" b="1" i="0" u="none" strike="noStrike" baseline="0" dirty="0">
                <a:latin typeface="AvenirLTStd-Book"/>
              </a:rPr>
              <a:t>What is meant by a </a:t>
            </a:r>
            <a:r>
              <a:rPr lang="en-US" sz="2000" b="1" i="0" u="none" strike="noStrike" baseline="0" dirty="0">
                <a:solidFill>
                  <a:srgbClr val="7A9900"/>
                </a:solidFill>
                <a:latin typeface="AvenirLTStd-Book"/>
              </a:rPr>
              <a:t>balanced budget</a:t>
            </a:r>
            <a:r>
              <a:rPr lang="en-US" sz="2000" b="1" i="0" u="none" strike="noStrike" baseline="0" dirty="0">
                <a:latin typeface="AvenirLTStd-Book"/>
              </a:rPr>
              <a:t>? </a:t>
            </a:r>
            <a:r>
              <a:rPr lang="en-US" sz="2000" b="0" i="1" u="none" strike="noStrike" baseline="0" dirty="0">
                <a:latin typeface="AvenirLTStd-BlackOblique"/>
              </a:rPr>
              <a:t>(A balanced budget occurs when monthly expenses are equal to monthly income. If expenses are greater than income, the budget is negative. Certain expenses may not get paid or the person may go into debt to pay them.)</a:t>
            </a:r>
            <a:endParaRPr lang="en-US" sz="2000" b="1" dirty="0"/>
          </a:p>
        </p:txBody>
      </p:sp>
    </p:spTree>
    <p:extLst>
      <p:ext uri="{BB962C8B-B14F-4D97-AF65-F5344CB8AC3E}">
        <p14:creationId xmlns:p14="http://schemas.microsoft.com/office/powerpoint/2010/main" val="284126825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8A0E-86B4-456C-8E5D-E93F40649890}"/>
              </a:ext>
            </a:extLst>
          </p:cNvPr>
          <p:cNvSpPr>
            <a:spLocks noGrp="1"/>
          </p:cNvSpPr>
          <p:nvPr>
            <p:ph type="title"/>
          </p:nvPr>
        </p:nvSpPr>
        <p:spPr>
          <a:xfrm>
            <a:off x="457200" y="1097280"/>
            <a:ext cx="8229600" cy="766119"/>
          </a:xfrm>
        </p:spPr>
        <p:txBody>
          <a:bodyPr/>
          <a:lstStyle/>
          <a:p>
            <a:r>
              <a:rPr lang="en-US" sz="4400" i="0" u="none" strike="noStrike" baseline="0" dirty="0">
                <a:latin typeface="AvenirLTStd-Black"/>
              </a:rPr>
              <a:t>Exercise 8.3: Monthly Spending</a:t>
            </a:r>
            <a:endParaRPr lang="en-US" sz="4400" dirty="0"/>
          </a:p>
        </p:txBody>
      </p:sp>
      <p:sp>
        <p:nvSpPr>
          <p:cNvPr id="3" name="Content Placeholder 2">
            <a:extLst>
              <a:ext uri="{FF2B5EF4-FFF2-40B4-BE49-F238E27FC236}">
                <a16:creationId xmlns:a16="http://schemas.microsoft.com/office/drawing/2014/main" id="{74E71733-DE08-4851-ABF3-648DAFC09F4D}"/>
              </a:ext>
            </a:extLst>
          </p:cNvPr>
          <p:cNvSpPr>
            <a:spLocks noGrp="1"/>
          </p:cNvSpPr>
          <p:nvPr>
            <p:ph idx="1"/>
          </p:nvPr>
        </p:nvSpPr>
        <p:spPr>
          <a:xfrm>
            <a:off x="457200" y="2272189"/>
            <a:ext cx="8229600" cy="4476441"/>
          </a:xfrm>
        </p:spPr>
        <p:txBody>
          <a:bodyPr/>
          <a:lstStyle/>
          <a:p>
            <a:pPr marL="0" indent="0" algn="l">
              <a:buNone/>
            </a:pPr>
            <a:r>
              <a:rPr lang="en-US" sz="2400" b="1" dirty="0">
                <a:latin typeface="+mn-lt"/>
              </a:rPr>
              <a:t>Instructions:  </a:t>
            </a:r>
            <a:r>
              <a:rPr lang="en-US" sz="2400" b="0" i="1" u="none" strike="noStrike" baseline="0" dirty="0">
                <a:latin typeface="+mn-lt"/>
              </a:rPr>
              <a:t>Give each student a copy of </a:t>
            </a:r>
            <a:r>
              <a:rPr lang="en-US" sz="2400" b="0" i="1" u="none" strike="noStrike" baseline="0" dirty="0">
                <a:solidFill>
                  <a:srgbClr val="7A9900"/>
                </a:solidFill>
                <a:latin typeface="+mn-lt"/>
              </a:rPr>
              <a:t>John and Marcia: Monthly Spending Plan. </a:t>
            </a:r>
          </a:p>
          <a:p>
            <a:pPr marL="0" indent="0" algn="l">
              <a:buNone/>
            </a:pPr>
            <a:r>
              <a:rPr lang="en-US" sz="2400" b="0" i="1" u="none" strike="noStrike" baseline="0" dirty="0">
                <a:latin typeface="+mn-lt"/>
              </a:rPr>
              <a:t>Ask the students to read the background information about John and Marcia and then answer th</a:t>
            </a:r>
            <a:r>
              <a:rPr lang="en-US" sz="2400" i="1" dirty="0">
                <a:latin typeface="+mn-lt"/>
              </a:rPr>
              <a:t>e follow up questions</a:t>
            </a:r>
          </a:p>
        </p:txBody>
      </p:sp>
    </p:spTree>
    <p:extLst>
      <p:ext uri="{BB962C8B-B14F-4D97-AF65-F5344CB8AC3E}">
        <p14:creationId xmlns:p14="http://schemas.microsoft.com/office/powerpoint/2010/main" val="193717633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DA013A-418F-4ED5-85A1-51ED201C14EE}"/>
              </a:ext>
            </a:extLst>
          </p:cNvPr>
          <p:cNvPicPr>
            <a:picLocks noGrp="1" noChangeAspect="1"/>
          </p:cNvPicPr>
          <p:nvPr>
            <p:ph idx="1"/>
          </p:nvPr>
        </p:nvPicPr>
        <p:blipFill>
          <a:blip r:embed="rId2"/>
          <a:stretch>
            <a:fillRect/>
          </a:stretch>
        </p:blipFill>
        <p:spPr>
          <a:xfrm>
            <a:off x="481914" y="1134715"/>
            <a:ext cx="8093675" cy="5266085"/>
          </a:xfrm>
        </p:spPr>
      </p:pic>
    </p:spTree>
    <p:extLst>
      <p:ext uri="{BB962C8B-B14F-4D97-AF65-F5344CB8AC3E}">
        <p14:creationId xmlns:p14="http://schemas.microsoft.com/office/powerpoint/2010/main" val="379825574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9D83-8FF4-439A-B087-759CA8E9564C}"/>
              </a:ext>
            </a:extLst>
          </p:cNvPr>
          <p:cNvSpPr>
            <a:spLocks noGrp="1"/>
          </p:cNvSpPr>
          <p:nvPr>
            <p:ph type="title"/>
          </p:nvPr>
        </p:nvSpPr>
        <p:spPr>
          <a:xfrm>
            <a:off x="345990" y="1075038"/>
            <a:ext cx="8229600" cy="642552"/>
          </a:xfrm>
        </p:spPr>
        <p:txBody>
          <a:bodyPr/>
          <a:lstStyle/>
          <a:p>
            <a:r>
              <a:rPr lang="en-US" sz="3600" dirty="0"/>
              <a:t>8.3 Follow Up Questions</a:t>
            </a:r>
          </a:p>
        </p:txBody>
      </p:sp>
      <p:sp>
        <p:nvSpPr>
          <p:cNvPr id="3" name="Content Placeholder 2">
            <a:extLst>
              <a:ext uri="{FF2B5EF4-FFF2-40B4-BE49-F238E27FC236}">
                <a16:creationId xmlns:a16="http://schemas.microsoft.com/office/drawing/2014/main" id="{CD0AF1BD-A48A-47D1-BEB5-8B2FD6827326}"/>
              </a:ext>
            </a:extLst>
          </p:cNvPr>
          <p:cNvSpPr>
            <a:spLocks noGrp="1"/>
          </p:cNvSpPr>
          <p:nvPr>
            <p:ph idx="1"/>
          </p:nvPr>
        </p:nvSpPr>
        <p:spPr>
          <a:xfrm>
            <a:off x="457200" y="1902942"/>
            <a:ext cx="8229600" cy="4254018"/>
          </a:xfrm>
        </p:spPr>
        <p:txBody>
          <a:bodyPr/>
          <a:lstStyle/>
          <a:p>
            <a:pPr algn="l"/>
            <a:r>
              <a:rPr lang="en-US" sz="2000" b="1" i="0" u="none" strike="noStrike" baseline="0" dirty="0">
                <a:latin typeface="AvenirLTStd-Book"/>
              </a:rPr>
              <a:t>Who are John and Marcia? </a:t>
            </a:r>
            <a:r>
              <a:rPr lang="en-US" sz="2000" b="0" i="1" u="none" strike="noStrike" baseline="0" dirty="0">
                <a:latin typeface="AvenirLTStd-BlackOblique"/>
              </a:rPr>
              <a:t>(A young, married couple working to support one child.)</a:t>
            </a:r>
          </a:p>
          <a:p>
            <a:pPr marL="0" indent="0" algn="l">
              <a:buNone/>
            </a:pPr>
            <a:endParaRPr lang="en-US" sz="2000" b="0" i="1" u="none" strike="noStrike" baseline="0" dirty="0">
              <a:latin typeface="AvenirLTStd-BlackOblique"/>
            </a:endParaRPr>
          </a:p>
          <a:p>
            <a:pPr algn="l"/>
            <a:r>
              <a:rPr lang="en-US" sz="2000" b="1" i="0" u="none" strike="noStrike" baseline="0" dirty="0">
                <a:latin typeface="AvenirLTStd-Book"/>
              </a:rPr>
              <a:t>What is their </a:t>
            </a:r>
            <a:r>
              <a:rPr lang="en-US" sz="2000" b="1" i="0" u="none" strike="noStrike" baseline="0" dirty="0">
                <a:solidFill>
                  <a:srgbClr val="7A9900"/>
                </a:solidFill>
                <a:latin typeface="AvenirLTStd-Book"/>
              </a:rPr>
              <a:t>lifestyle</a:t>
            </a:r>
            <a:r>
              <a:rPr lang="en-US" sz="2000" b="1" i="0" u="none" strike="noStrike" baseline="0" dirty="0">
                <a:latin typeface="AvenirLTStd-Book"/>
              </a:rPr>
              <a:t>? </a:t>
            </a:r>
            <a:r>
              <a:rPr lang="en-US" sz="2000" b="0" i="1" u="none" strike="noStrike" baseline="0" dirty="0">
                <a:latin typeface="AvenirLTStd-BlackOblique"/>
              </a:rPr>
              <a:t>(They live in a comfortable apartment, enjoy some small luxuries, and keep up with all their bills.)</a:t>
            </a:r>
          </a:p>
          <a:p>
            <a:pPr marL="0" indent="0" algn="l">
              <a:buNone/>
            </a:pPr>
            <a:endParaRPr lang="en-US" sz="2000" b="0" i="1" u="none" strike="noStrike" baseline="0" dirty="0">
              <a:latin typeface="AvenirLTStd-BlackOblique"/>
            </a:endParaRPr>
          </a:p>
          <a:p>
            <a:pPr algn="l"/>
            <a:r>
              <a:rPr lang="en-US" sz="2000" b="1" i="0" u="none" strike="noStrike" baseline="0" dirty="0">
                <a:latin typeface="AvenirLTStd-Book"/>
              </a:rPr>
              <a:t>What is their immediate </a:t>
            </a:r>
            <a:r>
              <a:rPr lang="en-US" sz="2000" b="1" i="0" u="none" strike="noStrike" baseline="0" dirty="0">
                <a:solidFill>
                  <a:srgbClr val="7A9900"/>
                </a:solidFill>
                <a:latin typeface="AvenirLTStd-Book"/>
              </a:rPr>
              <a:t>financial goal</a:t>
            </a:r>
            <a:r>
              <a:rPr lang="en-US" sz="2000" b="1" i="0" u="none" strike="noStrike" baseline="0" dirty="0">
                <a:latin typeface="AvenirLTStd-Book"/>
              </a:rPr>
              <a:t>? </a:t>
            </a:r>
            <a:r>
              <a:rPr lang="en-US" sz="2000" b="0" i="1" u="none" strike="noStrike" baseline="0" dirty="0">
                <a:latin typeface="AvenirLTStd-BlackOblique"/>
              </a:rPr>
              <a:t>(To save enough money for a down payment on a second car.)</a:t>
            </a:r>
            <a:endParaRPr lang="en-US" sz="2000" b="1" dirty="0"/>
          </a:p>
        </p:txBody>
      </p:sp>
    </p:spTree>
    <p:extLst>
      <p:ext uri="{BB962C8B-B14F-4D97-AF65-F5344CB8AC3E}">
        <p14:creationId xmlns:p14="http://schemas.microsoft.com/office/powerpoint/2010/main" val="7355257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3CBE7-EC46-418D-9136-2B0603AE7AB2}"/>
              </a:ext>
            </a:extLst>
          </p:cNvPr>
          <p:cNvSpPr>
            <a:spLocks noGrp="1"/>
          </p:cNvSpPr>
          <p:nvPr>
            <p:ph type="title"/>
          </p:nvPr>
        </p:nvSpPr>
        <p:spPr>
          <a:xfrm>
            <a:off x="534119" y="297655"/>
            <a:ext cx="8229600" cy="868363"/>
          </a:xfrm>
        </p:spPr>
        <p:txBody>
          <a:bodyPr/>
          <a:lstStyle/>
          <a:p>
            <a:r>
              <a:rPr lang="en-US" sz="4400" dirty="0"/>
              <a:t>8.3 Charts</a:t>
            </a:r>
          </a:p>
        </p:txBody>
      </p:sp>
      <p:pic>
        <p:nvPicPr>
          <p:cNvPr id="7" name="Content Placeholder 6">
            <a:extLst>
              <a:ext uri="{FF2B5EF4-FFF2-40B4-BE49-F238E27FC236}">
                <a16:creationId xmlns:a16="http://schemas.microsoft.com/office/drawing/2014/main" id="{487AE26C-527D-4FC7-9E9C-A0A0307FE711}"/>
              </a:ext>
            </a:extLst>
          </p:cNvPr>
          <p:cNvPicPr>
            <a:picLocks noGrp="1" noChangeAspect="1"/>
          </p:cNvPicPr>
          <p:nvPr>
            <p:ph sz="half" idx="1"/>
          </p:nvPr>
        </p:nvPicPr>
        <p:blipFill>
          <a:blip r:embed="rId2"/>
          <a:stretch>
            <a:fillRect/>
          </a:stretch>
        </p:blipFill>
        <p:spPr>
          <a:xfrm>
            <a:off x="457200" y="1272746"/>
            <a:ext cx="4114800" cy="4853417"/>
          </a:xfrm>
        </p:spPr>
      </p:pic>
      <p:pic>
        <p:nvPicPr>
          <p:cNvPr id="9" name="Content Placeholder 8">
            <a:extLst>
              <a:ext uri="{FF2B5EF4-FFF2-40B4-BE49-F238E27FC236}">
                <a16:creationId xmlns:a16="http://schemas.microsoft.com/office/drawing/2014/main" id="{5A28C27E-D4F3-49B3-B4EE-C0B32A3020CB}"/>
              </a:ext>
            </a:extLst>
          </p:cNvPr>
          <p:cNvPicPr>
            <a:picLocks noGrp="1" noChangeAspect="1"/>
          </p:cNvPicPr>
          <p:nvPr>
            <p:ph sz="half" idx="2"/>
          </p:nvPr>
        </p:nvPicPr>
        <p:blipFill>
          <a:blip r:embed="rId3"/>
          <a:stretch>
            <a:fillRect/>
          </a:stretch>
        </p:blipFill>
        <p:spPr>
          <a:xfrm>
            <a:off x="4648919" y="1414849"/>
            <a:ext cx="4037162" cy="4711314"/>
          </a:xfrm>
        </p:spPr>
      </p:pic>
    </p:spTree>
    <p:extLst>
      <p:ext uri="{BB962C8B-B14F-4D97-AF65-F5344CB8AC3E}">
        <p14:creationId xmlns:p14="http://schemas.microsoft.com/office/powerpoint/2010/main" val="56258202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9D83-8FF4-439A-B087-759CA8E9564C}"/>
              </a:ext>
            </a:extLst>
          </p:cNvPr>
          <p:cNvSpPr>
            <a:spLocks noGrp="1"/>
          </p:cNvSpPr>
          <p:nvPr>
            <p:ph type="title"/>
          </p:nvPr>
        </p:nvSpPr>
        <p:spPr>
          <a:xfrm>
            <a:off x="457200" y="1311706"/>
            <a:ext cx="8229600" cy="210065"/>
          </a:xfrm>
        </p:spPr>
        <p:txBody>
          <a:bodyPr/>
          <a:lstStyle/>
          <a:p>
            <a:r>
              <a:rPr lang="en-US" sz="4400" dirty="0"/>
              <a:t>8.3 Chart Questions</a:t>
            </a:r>
          </a:p>
        </p:txBody>
      </p:sp>
      <p:sp>
        <p:nvSpPr>
          <p:cNvPr id="3" name="Content Placeholder 2">
            <a:extLst>
              <a:ext uri="{FF2B5EF4-FFF2-40B4-BE49-F238E27FC236}">
                <a16:creationId xmlns:a16="http://schemas.microsoft.com/office/drawing/2014/main" id="{CD0AF1BD-A48A-47D1-BEB5-8B2FD6827326}"/>
              </a:ext>
            </a:extLst>
          </p:cNvPr>
          <p:cNvSpPr>
            <a:spLocks noGrp="1"/>
          </p:cNvSpPr>
          <p:nvPr>
            <p:ph idx="1"/>
          </p:nvPr>
        </p:nvSpPr>
        <p:spPr>
          <a:xfrm>
            <a:off x="457200" y="1638215"/>
            <a:ext cx="8229600" cy="4868562"/>
          </a:xfrm>
        </p:spPr>
        <p:txBody>
          <a:bodyPr/>
          <a:lstStyle/>
          <a:p>
            <a:pPr marL="0" indent="0" algn="l">
              <a:buNone/>
            </a:pPr>
            <a:r>
              <a:rPr lang="en-US" sz="1800" b="1" i="0" u="none" strike="noStrike" baseline="0" dirty="0">
                <a:solidFill>
                  <a:srgbClr val="7A9900"/>
                </a:solidFill>
                <a:latin typeface="AvenirLTStd-Book"/>
              </a:rPr>
              <a:t>a. </a:t>
            </a:r>
            <a:r>
              <a:rPr lang="en-US" sz="1800" b="1" i="0" u="none" strike="noStrike" baseline="0" dirty="0">
                <a:latin typeface="AvenirLTStd-Book"/>
              </a:rPr>
              <a:t>What are some examples of John and Marcia’s </a:t>
            </a:r>
            <a:r>
              <a:rPr lang="en-US" sz="1800" b="1" i="0" u="none" strike="noStrike" baseline="0" dirty="0">
                <a:solidFill>
                  <a:srgbClr val="7A9900"/>
                </a:solidFill>
                <a:latin typeface="AvenirLTStd-Book"/>
              </a:rPr>
              <a:t>fixed expenses</a:t>
            </a:r>
            <a:r>
              <a:rPr lang="en-US" sz="1800" b="1" i="0" u="none" strike="noStrike" baseline="0" dirty="0">
                <a:latin typeface="AvenirLTStd-Book"/>
              </a:rPr>
              <a:t>? </a:t>
            </a:r>
            <a:r>
              <a:rPr lang="en-US" sz="1800" b="0" i="1" u="none" strike="noStrike" baseline="0" dirty="0">
                <a:latin typeface="AvenirLTStd-BlackOblique"/>
              </a:rPr>
              <a:t>(Housing, life and disability insurance, renter’s insurance, </a:t>
            </a:r>
            <a:r>
              <a:rPr lang="fr-FR" sz="1800" b="0" i="1" u="none" strike="noStrike" baseline="0" dirty="0">
                <a:latin typeface="AvenirLTStd-BlackOblique"/>
              </a:rPr>
              <a:t>automobile </a:t>
            </a:r>
            <a:r>
              <a:rPr lang="fr-FR" sz="1800" b="0" i="1" u="none" strike="noStrike" baseline="0" dirty="0" err="1">
                <a:latin typeface="AvenirLTStd-BlackOblique"/>
              </a:rPr>
              <a:t>insurance</a:t>
            </a:r>
            <a:r>
              <a:rPr lang="fr-FR" sz="1800" b="0" i="1" u="none" strike="noStrike" baseline="0" dirty="0">
                <a:latin typeface="AvenirLTStd-BlackOblique"/>
              </a:rPr>
              <a:t>, </a:t>
            </a:r>
            <a:r>
              <a:rPr lang="fr-FR" sz="1800" b="0" i="1" u="none" strike="noStrike" baseline="0" dirty="0" err="1">
                <a:latin typeface="AvenirLTStd-BlackOblique"/>
              </a:rPr>
              <a:t>student</a:t>
            </a:r>
            <a:r>
              <a:rPr lang="fr-FR" sz="1800" b="0" i="1" u="none" strike="noStrike" baseline="0" dirty="0">
                <a:latin typeface="AvenirLTStd-BlackOblique"/>
              </a:rPr>
              <a:t> </a:t>
            </a:r>
            <a:r>
              <a:rPr lang="fr-FR" sz="1800" b="0" i="1" u="none" strike="noStrike" baseline="0" dirty="0" err="1">
                <a:latin typeface="AvenirLTStd-BlackOblique"/>
              </a:rPr>
              <a:t>loans</a:t>
            </a:r>
            <a:r>
              <a:rPr lang="fr-FR" sz="1800" b="0" i="1" u="none" strike="noStrike" baseline="0" dirty="0">
                <a:latin typeface="AvenirLTStd-BlackOblique"/>
              </a:rPr>
              <a:t> etc.)</a:t>
            </a:r>
          </a:p>
          <a:p>
            <a:pPr marL="0" indent="0" algn="l">
              <a:buNone/>
            </a:pPr>
            <a:r>
              <a:rPr lang="en-US" sz="1800" b="1" i="0" u="none" strike="noStrike" baseline="0" dirty="0">
                <a:solidFill>
                  <a:srgbClr val="7A9900"/>
                </a:solidFill>
                <a:latin typeface="AvenirLTStd-Book"/>
              </a:rPr>
              <a:t>b. </a:t>
            </a:r>
            <a:r>
              <a:rPr lang="en-US" sz="1800" b="1" i="0" u="none" strike="noStrike" baseline="0" dirty="0">
                <a:latin typeface="AvenirLTStd-Book"/>
              </a:rPr>
              <a:t>What are some examples of John and Marcia’s </a:t>
            </a:r>
            <a:r>
              <a:rPr lang="en-US" sz="1800" b="1" i="0" u="none" strike="noStrike" baseline="0" dirty="0">
                <a:solidFill>
                  <a:srgbClr val="7A9900"/>
                </a:solidFill>
                <a:latin typeface="AvenirLTStd-Book"/>
              </a:rPr>
              <a:t>variable expenses</a:t>
            </a:r>
            <a:r>
              <a:rPr lang="en-US" sz="1800" b="1" i="0" u="none" strike="noStrike" baseline="0" dirty="0">
                <a:latin typeface="AvenirLTStd-Book"/>
              </a:rPr>
              <a:t>? </a:t>
            </a:r>
            <a:r>
              <a:rPr lang="en-US" sz="1800" b="0" i="1" u="none" strike="noStrike" baseline="0" dirty="0">
                <a:latin typeface="AvenirLTStd-BlackOblique"/>
              </a:rPr>
              <a:t>(Meals, utilities, automobile fuel, medical care, child care, clothing, etc.)</a:t>
            </a:r>
          </a:p>
          <a:p>
            <a:pPr marL="0" indent="0" algn="l">
              <a:buNone/>
            </a:pPr>
            <a:r>
              <a:rPr lang="en-US" sz="1800" b="1" i="0" u="none" strike="noStrike" baseline="0" dirty="0">
                <a:solidFill>
                  <a:srgbClr val="7A9900"/>
                </a:solidFill>
                <a:latin typeface="AvenirLTStd-Book"/>
              </a:rPr>
              <a:t>c. </a:t>
            </a:r>
            <a:r>
              <a:rPr lang="en-US" sz="1800" b="1" i="0" u="none" strike="noStrike" baseline="0" dirty="0">
                <a:latin typeface="AvenirLTStd-Book"/>
              </a:rPr>
              <a:t>John and Marcia have decided to practice the “pay yourself first” approach to saving for a second car. How do they pay themselves first? </a:t>
            </a:r>
            <a:r>
              <a:rPr lang="en-US" sz="1800" b="0" i="1" u="none" strike="noStrike" baseline="0" dirty="0">
                <a:latin typeface="AvenirLTStd-BlackOblique"/>
              </a:rPr>
              <a:t>(They have the amount that they want to save taken out of their pay and automatically deposited into their savings account, as if they were paying off a fixed expense.)</a:t>
            </a:r>
          </a:p>
          <a:p>
            <a:pPr marL="0" indent="0" algn="l">
              <a:buNone/>
            </a:pPr>
            <a:r>
              <a:rPr lang="en-US" sz="1800" b="1" i="0" u="none" strike="noStrike" baseline="0" dirty="0">
                <a:solidFill>
                  <a:srgbClr val="7A9900"/>
                </a:solidFill>
                <a:latin typeface="AvenirLTStd-Book"/>
              </a:rPr>
              <a:t>d. </a:t>
            </a:r>
            <a:r>
              <a:rPr lang="en-US" sz="1800" i="0" u="none" strike="noStrike" baseline="0" dirty="0">
                <a:latin typeface="AvenirLTStd-Book"/>
              </a:rPr>
              <a:t>Examine John and Marcia’s monthly spending plan. </a:t>
            </a:r>
            <a:r>
              <a:rPr lang="en-US" sz="1800" b="1" i="0" u="none" strike="noStrike" baseline="0" dirty="0">
                <a:latin typeface="AvenirLTStd-Book"/>
              </a:rPr>
              <a:t>What </a:t>
            </a:r>
            <a:r>
              <a:rPr lang="en-US" sz="1800" b="1" i="0" u="none" strike="noStrike" baseline="0" dirty="0">
                <a:solidFill>
                  <a:srgbClr val="7A9900"/>
                </a:solidFill>
                <a:latin typeface="AvenirLTStd-Book"/>
              </a:rPr>
              <a:t>sacrifices </a:t>
            </a:r>
            <a:r>
              <a:rPr lang="en-US" sz="1800" b="1" i="0" u="none" strike="noStrike" baseline="0" dirty="0">
                <a:latin typeface="AvenirLTStd-Book"/>
              </a:rPr>
              <a:t>do you think John and Marcia should make in their variable expenses to meet their goal</a:t>
            </a:r>
            <a:r>
              <a:rPr lang="en-US" sz="1800" i="0" u="none" strike="noStrike" baseline="0" dirty="0">
                <a:latin typeface="AvenirLTStd-Book"/>
              </a:rPr>
              <a:t>? Note: at-home food expenses can’t be reduced below $220.</a:t>
            </a:r>
            <a:endParaRPr lang="en-US" sz="1800" i="1" u="none" strike="noStrike" baseline="0" dirty="0">
              <a:latin typeface="AvenirLTStd-BlackOblique"/>
            </a:endParaRPr>
          </a:p>
          <a:p>
            <a:pPr marL="0" indent="0" algn="l">
              <a:buNone/>
            </a:pPr>
            <a:r>
              <a:rPr lang="en-US" sz="1800" b="1" i="0" u="none" strike="noStrike" baseline="0" dirty="0">
                <a:solidFill>
                  <a:srgbClr val="7A9900"/>
                </a:solidFill>
                <a:latin typeface="AvenirLTStd-Book"/>
              </a:rPr>
              <a:t>e. </a:t>
            </a:r>
            <a:r>
              <a:rPr lang="en-US" sz="1800" b="1" i="0" u="none" strike="noStrike" baseline="0" dirty="0">
                <a:latin typeface="AvenirLTStd-Book"/>
              </a:rPr>
              <a:t>What are the benefits and costs of your recommended decisions for John and Marcia?</a:t>
            </a:r>
          </a:p>
          <a:p>
            <a:pPr algn="l"/>
            <a:endParaRPr lang="en-US" sz="1800" b="0" i="1" u="none" strike="noStrike" baseline="0" dirty="0">
              <a:latin typeface="AvenirLTStd-BlackOblique"/>
            </a:endParaRPr>
          </a:p>
          <a:p>
            <a:pPr algn="l"/>
            <a:endParaRPr lang="en-US" sz="1800" b="0" i="1" u="none" strike="noStrike" baseline="0" dirty="0">
              <a:latin typeface="AvenirLTStd-BlackOblique"/>
            </a:endParaRPr>
          </a:p>
          <a:p>
            <a:pPr algn="l"/>
            <a:endParaRPr lang="en-US" sz="2000" b="1" dirty="0"/>
          </a:p>
        </p:txBody>
      </p:sp>
    </p:spTree>
    <p:extLst>
      <p:ext uri="{BB962C8B-B14F-4D97-AF65-F5344CB8AC3E}">
        <p14:creationId xmlns:p14="http://schemas.microsoft.com/office/powerpoint/2010/main" val="53120289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8E459F-6580-43F5-ADE0-AA079CCFB4EA}"/>
              </a:ext>
            </a:extLst>
          </p:cNvPr>
          <p:cNvSpPr>
            <a:spLocks noGrp="1"/>
          </p:cNvSpPr>
          <p:nvPr>
            <p:ph type="title"/>
          </p:nvPr>
        </p:nvSpPr>
        <p:spPr>
          <a:xfrm>
            <a:off x="457200" y="1549102"/>
            <a:ext cx="8229600" cy="667265"/>
          </a:xfrm>
        </p:spPr>
        <p:txBody>
          <a:bodyPr/>
          <a:lstStyle/>
          <a:p>
            <a:r>
              <a:rPr lang="en-US" sz="4400" i="0" u="none" strike="noStrike" baseline="0" dirty="0">
                <a:latin typeface="AvenirLTStd-Black"/>
              </a:rPr>
              <a:t>Exercise 8.4: Affording a Dream Home</a:t>
            </a:r>
            <a:endParaRPr lang="en-US" sz="4400" dirty="0"/>
          </a:p>
        </p:txBody>
      </p:sp>
      <p:sp>
        <p:nvSpPr>
          <p:cNvPr id="6" name="Content Placeholder 5">
            <a:extLst>
              <a:ext uri="{FF2B5EF4-FFF2-40B4-BE49-F238E27FC236}">
                <a16:creationId xmlns:a16="http://schemas.microsoft.com/office/drawing/2014/main" id="{0E7560B2-43B7-41C1-B429-32E74980365B}"/>
              </a:ext>
            </a:extLst>
          </p:cNvPr>
          <p:cNvSpPr>
            <a:spLocks noGrp="1"/>
          </p:cNvSpPr>
          <p:nvPr>
            <p:ph idx="1"/>
          </p:nvPr>
        </p:nvSpPr>
        <p:spPr>
          <a:xfrm>
            <a:off x="457200" y="3765176"/>
            <a:ext cx="8229600" cy="2391784"/>
          </a:xfrm>
        </p:spPr>
        <p:txBody>
          <a:bodyPr/>
          <a:lstStyle/>
          <a:p>
            <a:pPr algn="l"/>
            <a:r>
              <a:rPr lang="en-US" sz="2400" b="1" i="0" u="none" strike="noStrike" baseline="0" dirty="0">
                <a:latin typeface="AvenirLTStd-Book"/>
              </a:rPr>
              <a:t>Instructions:  </a:t>
            </a:r>
            <a:r>
              <a:rPr lang="en-US" sz="2400" b="0" i="1" u="none" strike="noStrike" baseline="0" dirty="0">
                <a:latin typeface="AvenirLTStd-Book"/>
              </a:rPr>
              <a:t>The goal of the exercise is to use the information provided to determine whether John and Marcia can afford to buy a $150,000 home. Ask the students to read the exercise and answer the questions. Discuss the answers as a class.</a:t>
            </a:r>
            <a:endParaRPr lang="en-US" sz="2400" i="1" dirty="0"/>
          </a:p>
        </p:txBody>
      </p:sp>
    </p:spTree>
    <p:extLst>
      <p:ext uri="{BB962C8B-B14F-4D97-AF65-F5344CB8AC3E}">
        <p14:creationId xmlns:p14="http://schemas.microsoft.com/office/powerpoint/2010/main" val="369030936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8E459F-6580-43F5-ADE0-AA079CCFB4EA}"/>
              </a:ext>
            </a:extLst>
          </p:cNvPr>
          <p:cNvSpPr>
            <a:spLocks noGrp="1"/>
          </p:cNvSpPr>
          <p:nvPr>
            <p:ph type="title"/>
          </p:nvPr>
        </p:nvSpPr>
        <p:spPr>
          <a:xfrm>
            <a:off x="457200" y="914400"/>
            <a:ext cx="8229600" cy="902043"/>
          </a:xfrm>
        </p:spPr>
        <p:txBody>
          <a:bodyPr/>
          <a:lstStyle/>
          <a:p>
            <a:r>
              <a:rPr lang="en-US" sz="4400" i="0" u="none" strike="noStrike" baseline="0" dirty="0">
                <a:latin typeface="AvenirLTStd-Black"/>
              </a:rPr>
              <a:t>Exercise 8.4 Follow Up Questions</a:t>
            </a:r>
            <a:endParaRPr lang="en-US" sz="4400" dirty="0"/>
          </a:p>
        </p:txBody>
      </p:sp>
      <p:sp>
        <p:nvSpPr>
          <p:cNvPr id="6" name="Content Placeholder 5">
            <a:extLst>
              <a:ext uri="{FF2B5EF4-FFF2-40B4-BE49-F238E27FC236}">
                <a16:creationId xmlns:a16="http://schemas.microsoft.com/office/drawing/2014/main" id="{0E7560B2-43B7-41C1-B429-32E74980365B}"/>
              </a:ext>
            </a:extLst>
          </p:cNvPr>
          <p:cNvSpPr>
            <a:spLocks noGrp="1"/>
          </p:cNvSpPr>
          <p:nvPr>
            <p:ph idx="1"/>
          </p:nvPr>
        </p:nvSpPr>
        <p:spPr>
          <a:xfrm>
            <a:off x="457200" y="2296903"/>
            <a:ext cx="8229600" cy="4451728"/>
          </a:xfrm>
        </p:spPr>
        <p:txBody>
          <a:bodyPr/>
          <a:lstStyle/>
          <a:p>
            <a:pPr algn="l">
              <a:buAutoNum type="alphaLcPeriod"/>
            </a:pPr>
            <a:r>
              <a:rPr lang="en-US" sz="1800" b="1" i="0" u="none" strike="noStrike" baseline="0" dirty="0">
                <a:latin typeface="AvenirLTStd-Book"/>
              </a:rPr>
              <a:t>What would the monthly payment be for John and Marcia’s home loan?</a:t>
            </a:r>
            <a:r>
              <a:rPr lang="en-US" sz="1800" b="0" i="0" u="none" strike="noStrike" baseline="0" dirty="0">
                <a:latin typeface="AvenirLTStd-Book"/>
              </a:rPr>
              <a:t> </a:t>
            </a:r>
          </a:p>
          <a:p>
            <a:pPr marL="0" indent="0" algn="ctr">
              <a:buNone/>
            </a:pPr>
            <a:r>
              <a:rPr lang="en-US" sz="1800" b="0" i="1" u="none" strike="noStrike" baseline="0" dirty="0">
                <a:latin typeface="AvenirLTStd-BlackOblique"/>
              </a:rPr>
              <a:t>$150,000 - $10,000 = </a:t>
            </a:r>
            <a:r>
              <a:rPr lang="en-US" sz="1800" b="0" i="1" u="none" strike="noStrike" baseline="0" dirty="0">
                <a:solidFill>
                  <a:srgbClr val="7A9900"/>
                </a:solidFill>
                <a:latin typeface="AvenirLTStd-BlackOblique"/>
              </a:rPr>
              <a:t>$140,000</a:t>
            </a:r>
            <a:r>
              <a:rPr lang="en-US" sz="1800" b="0" i="1" u="none" strike="noStrike" baseline="0" dirty="0">
                <a:latin typeface="AvenirLTStd-BlackOblique"/>
              </a:rPr>
              <a:t>; $140,000 loan at 6% interest = </a:t>
            </a:r>
            <a:r>
              <a:rPr lang="en-US" sz="1800" b="0" i="1" u="none" strike="noStrike" baseline="0" dirty="0">
                <a:solidFill>
                  <a:srgbClr val="7A9900"/>
                </a:solidFill>
                <a:latin typeface="AvenirLTStd-BlackOblique"/>
              </a:rPr>
              <a:t>$840 </a:t>
            </a:r>
            <a:r>
              <a:rPr lang="en-US" sz="1800" b="0" i="1" u="none" strike="noStrike" baseline="0" dirty="0">
                <a:latin typeface="AvenirLTStd-BlackOblique"/>
              </a:rPr>
              <a:t>for PI (principal &amp; interest)</a:t>
            </a:r>
          </a:p>
          <a:p>
            <a:pPr marL="0" indent="0" algn="l">
              <a:buNone/>
            </a:pPr>
            <a:r>
              <a:rPr lang="en-US" sz="1800" b="1" i="0" u="none" strike="noStrike" baseline="0" dirty="0">
                <a:latin typeface="AvenirLTStd-Book"/>
              </a:rPr>
              <a:t>b. What would John and Marcia’s total house payment be, including PITI? </a:t>
            </a:r>
            <a:endParaRPr lang="en-US" sz="1800" i="1" dirty="0">
              <a:latin typeface="AvenirLTStd-BlackOblique"/>
            </a:endParaRPr>
          </a:p>
          <a:p>
            <a:pPr marL="0" indent="0" algn="ctr">
              <a:buNone/>
            </a:pPr>
            <a:r>
              <a:rPr lang="en-US" sz="1800" b="0" i="1" u="none" strike="noStrike" baseline="0" dirty="0">
                <a:latin typeface="AvenirLTStd-BlackOblique"/>
              </a:rPr>
              <a:t>$840 (PI) + $210 (TI) = </a:t>
            </a:r>
            <a:r>
              <a:rPr lang="en-US" sz="1800" b="0" i="1" u="none" strike="noStrike" baseline="0" dirty="0">
                <a:solidFill>
                  <a:srgbClr val="7A9900"/>
                </a:solidFill>
                <a:latin typeface="AvenirLTStd-BlackOblique"/>
              </a:rPr>
              <a:t>$1,050 </a:t>
            </a:r>
            <a:r>
              <a:rPr lang="en-US" sz="1800" b="0" i="1" u="none" strike="noStrike" baseline="0" dirty="0">
                <a:latin typeface="AvenirLTStd-BlackOblique"/>
              </a:rPr>
              <a:t>(PITI) </a:t>
            </a:r>
          </a:p>
          <a:p>
            <a:pPr marL="0" indent="0" algn="l">
              <a:buNone/>
            </a:pPr>
            <a:r>
              <a:rPr lang="en-US" sz="1800" b="1" i="0" u="none" strike="noStrike" baseline="0" dirty="0">
                <a:latin typeface="AvenirLTStd-Book"/>
              </a:rPr>
              <a:t>c. Using the two lending criteria, would John and Marcia qualify for the loan they are considering? </a:t>
            </a:r>
            <a:endParaRPr lang="en-US" sz="1800" i="1" dirty="0">
              <a:latin typeface="AvenirLTStd-BlackOblique"/>
            </a:endParaRPr>
          </a:p>
          <a:p>
            <a:pPr marL="0" indent="0" algn="ctr">
              <a:buNone/>
            </a:pPr>
            <a:r>
              <a:rPr lang="en-US" sz="1800" b="0" i="1" u="none" strike="noStrike" baseline="0" dirty="0">
                <a:latin typeface="AvenirLTStd-BlackOblique"/>
              </a:rPr>
              <a:t>Yes. $5,400 x .28 = </a:t>
            </a:r>
            <a:r>
              <a:rPr lang="en-US" sz="1800" b="0" i="1" u="none" strike="noStrike" baseline="0" dirty="0">
                <a:solidFill>
                  <a:srgbClr val="7A9900"/>
                </a:solidFill>
                <a:latin typeface="AvenirLTStd-BlackOblique"/>
              </a:rPr>
              <a:t>$1,512</a:t>
            </a:r>
            <a:r>
              <a:rPr lang="en-US" sz="1800" b="0" i="1" u="none" strike="noStrike" baseline="0" dirty="0">
                <a:latin typeface="AvenirLTStd-BlackOblique"/>
              </a:rPr>
              <a:t>; the monthly PITI is expected to be only $1,050; $5,400 x .36 = $1,944; John and Marcia’s monthly PITI ($1,050) plus other consumer debt [car loan and credit card payment of $430] is only </a:t>
            </a:r>
            <a:r>
              <a:rPr lang="en-US" sz="1800" b="0" i="1" u="none" strike="noStrike" baseline="0" dirty="0">
                <a:solidFill>
                  <a:srgbClr val="7A9900"/>
                </a:solidFill>
                <a:latin typeface="AvenirLTStd-BlackOblique"/>
              </a:rPr>
              <a:t>$1,480</a:t>
            </a:r>
          </a:p>
          <a:p>
            <a:pPr marL="0" indent="0" algn="l">
              <a:buNone/>
            </a:pPr>
            <a:endParaRPr lang="en-US" sz="1800" i="1" dirty="0">
              <a:latin typeface="AvenirLTStd-BlackOblique"/>
            </a:endParaRPr>
          </a:p>
        </p:txBody>
      </p:sp>
    </p:spTree>
    <p:extLst>
      <p:ext uri="{BB962C8B-B14F-4D97-AF65-F5344CB8AC3E}">
        <p14:creationId xmlns:p14="http://schemas.microsoft.com/office/powerpoint/2010/main" val="319566578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8E459F-6580-43F5-ADE0-AA079CCFB4EA}"/>
              </a:ext>
            </a:extLst>
          </p:cNvPr>
          <p:cNvSpPr>
            <a:spLocks noGrp="1"/>
          </p:cNvSpPr>
          <p:nvPr>
            <p:ph type="title"/>
          </p:nvPr>
        </p:nvSpPr>
        <p:spPr>
          <a:xfrm>
            <a:off x="457200" y="1280160"/>
            <a:ext cx="8229600" cy="902043"/>
          </a:xfrm>
        </p:spPr>
        <p:txBody>
          <a:bodyPr/>
          <a:lstStyle/>
          <a:p>
            <a:r>
              <a:rPr lang="en-US" sz="4400" i="0" u="none" strike="noStrike" baseline="0" dirty="0">
                <a:latin typeface="AvenirLTStd-Black"/>
              </a:rPr>
              <a:t>Exercise 8.4 Follow Up Questions Cont’d</a:t>
            </a:r>
            <a:endParaRPr lang="en-US" sz="4400" dirty="0"/>
          </a:p>
        </p:txBody>
      </p:sp>
      <p:sp>
        <p:nvSpPr>
          <p:cNvPr id="6" name="Content Placeholder 5">
            <a:extLst>
              <a:ext uri="{FF2B5EF4-FFF2-40B4-BE49-F238E27FC236}">
                <a16:creationId xmlns:a16="http://schemas.microsoft.com/office/drawing/2014/main" id="{0E7560B2-43B7-41C1-B429-32E74980365B}"/>
              </a:ext>
            </a:extLst>
          </p:cNvPr>
          <p:cNvSpPr>
            <a:spLocks noGrp="1"/>
          </p:cNvSpPr>
          <p:nvPr>
            <p:ph idx="1"/>
          </p:nvPr>
        </p:nvSpPr>
        <p:spPr>
          <a:xfrm>
            <a:off x="360382" y="2533571"/>
            <a:ext cx="8229600" cy="4451728"/>
          </a:xfrm>
        </p:spPr>
        <p:txBody>
          <a:bodyPr/>
          <a:lstStyle/>
          <a:p>
            <a:pPr marL="0" indent="0" algn="l">
              <a:buNone/>
            </a:pPr>
            <a:r>
              <a:rPr lang="en-US" sz="1800" b="1" i="0" u="none" strike="noStrike" baseline="0" dirty="0">
                <a:latin typeface="AvenirLTStd-Book"/>
              </a:rPr>
              <a:t>d. Do John and Marcia have enough </a:t>
            </a:r>
            <a:r>
              <a:rPr lang="en-US" sz="1800" b="1" i="0" u="none" strike="noStrike" baseline="0" dirty="0">
                <a:solidFill>
                  <a:srgbClr val="7A9900"/>
                </a:solidFill>
                <a:latin typeface="AvenirLTStd-Book"/>
              </a:rPr>
              <a:t>flexibility in their budget </a:t>
            </a:r>
            <a:r>
              <a:rPr lang="en-US" sz="1800" b="1" i="0" u="none" strike="noStrike" baseline="0" dirty="0">
                <a:latin typeface="AvenirLTStd-Book"/>
              </a:rPr>
              <a:t>to accommodate the additional costs of homeownership (mortgage payment, taxes, insurance, and higher utilities)? </a:t>
            </a:r>
            <a:r>
              <a:rPr lang="en-US" sz="1800" b="0" i="1" u="none" strike="noStrike" baseline="0" dirty="0">
                <a:latin typeface="AvenirLTStd-BlackOblique"/>
              </a:rPr>
              <a:t>Not right now. Their total expenses will be $5,500, representing fixed expenses of $3,240 and variable expenses of $2,260. They will need to adjust some of their</a:t>
            </a:r>
            <a:r>
              <a:rPr lang="en-US" sz="1800" i="1" dirty="0">
                <a:latin typeface="AvenirLTStd-BlackOblique"/>
              </a:rPr>
              <a:t> </a:t>
            </a:r>
            <a:r>
              <a:rPr lang="en-US" sz="1800" b="0" i="1" u="none" strike="noStrike" baseline="0" dirty="0">
                <a:latin typeface="AvenirLTStd-BlackOblique"/>
              </a:rPr>
              <a:t>variable expenses to balance their budget. They might find it difficult to purchase new home furnishings and appliances. If they experienced an unexpected financial setback, such as the loss of a job, they might be unable to make payments on their</a:t>
            </a:r>
            <a:r>
              <a:rPr lang="en-US" sz="1800" i="1" dirty="0">
                <a:latin typeface="AvenirLTStd-BlackOblique"/>
              </a:rPr>
              <a:t> </a:t>
            </a:r>
            <a:r>
              <a:rPr lang="en-US" sz="1800" b="0" i="1" u="none" strike="noStrike" baseline="0" dirty="0">
                <a:latin typeface="AvenirLTStd-BlackOblique"/>
              </a:rPr>
              <a:t>home loan.</a:t>
            </a:r>
          </a:p>
          <a:p>
            <a:pPr marL="0" indent="0" algn="l">
              <a:buNone/>
            </a:pPr>
            <a:r>
              <a:rPr lang="en-US" sz="1800" b="1" i="0" u="none" strike="noStrike" baseline="0" dirty="0">
                <a:latin typeface="AvenirLTStd-Book"/>
              </a:rPr>
              <a:t>e. What are the </a:t>
            </a:r>
            <a:r>
              <a:rPr lang="en-US" sz="1800" b="1" i="0" u="none" strike="noStrike" baseline="0" dirty="0">
                <a:solidFill>
                  <a:srgbClr val="7A9900"/>
                </a:solidFill>
                <a:latin typeface="AvenirLTStd-Book"/>
              </a:rPr>
              <a:t>benefits and costs </a:t>
            </a:r>
            <a:r>
              <a:rPr lang="en-US" sz="1800" b="1" i="0" u="none" strike="noStrike" baseline="0" dirty="0">
                <a:latin typeface="AvenirLTStd-Book"/>
              </a:rPr>
              <a:t>of your recommended decision for John and Marcia? </a:t>
            </a:r>
            <a:r>
              <a:rPr lang="en-US" sz="1800" b="0" i="1" u="none" strike="noStrike" baseline="0" dirty="0">
                <a:latin typeface="AvenirLTStd-BlackOblique"/>
              </a:rPr>
              <a:t>The cost is that John and Marcia will not be able to become homeowners now. The benefit is they will not have to sacrifice activities they would like to do now.</a:t>
            </a:r>
            <a:endParaRPr lang="en-US" i="1" dirty="0"/>
          </a:p>
        </p:txBody>
      </p:sp>
    </p:spTree>
    <p:extLst>
      <p:ext uri="{BB962C8B-B14F-4D97-AF65-F5344CB8AC3E}">
        <p14:creationId xmlns:p14="http://schemas.microsoft.com/office/powerpoint/2010/main" val="121198865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CF4D-2641-49D3-A131-20D48CEB79DE}"/>
              </a:ext>
            </a:extLst>
          </p:cNvPr>
          <p:cNvSpPr>
            <a:spLocks noGrp="1"/>
          </p:cNvSpPr>
          <p:nvPr>
            <p:ph type="title"/>
          </p:nvPr>
        </p:nvSpPr>
        <p:spPr>
          <a:xfrm>
            <a:off x="457200" y="1161826"/>
            <a:ext cx="8229600" cy="741405"/>
          </a:xfrm>
        </p:spPr>
        <p:txBody>
          <a:bodyPr/>
          <a:lstStyle/>
          <a:p>
            <a:r>
              <a:rPr lang="en-US" sz="4400" dirty="0"/>
              <a:t>Additional Resources</a:t>
            </a:r>
          </a:p>
        </p:txBody>
      </p:sp>
      <p:sp>
        <p:nvSpPr>
          <p:cNvPr id="3" name="Content Placeholder 2">
            <a:extLst>
              <a:ext uri="{FF2B5EF4-FFF2-40B4-BE49-F238E27FC236}">
                <a16:creationId xmlns:a16="http://schemas.microsoft.com/office/drawing/2014/main" id="{646C4DBE-D16F-49F2-851E-86156489E1B6}"/>
              </a:ext>
            </a:extLst>
          </p:cNvPr>
          <p:cNvSpPr>
            <a:spLocks noGrp="1"/>
          </p:cNvSpPr>
          <p:nvPr>
            <p:ph idx="1"/>
          </p:nvPr>
        </p:nvSpPr>
        <p:spPr>
          <a:xfrm>
            <a:off x="457200" y="2147022"/>
            <a:ext cx="8229600" cy="4501155"/>
          </a:xfrm>
        </p:spPr>
        <p:txBody>
          <a:bodyPr/>
          <a:lstStyle/>
          <a:p>
            <a:r>
              <a:rPr lang="en-US" sz="2000" dirty="0">
                <a:latin typeface="+mj-lt"/>
                <a:hlinkClick r:id="rId2"/>
              </a:rPr>
              <a:t>Bankrate.com </a:t>
            </a:r>
            <a:endParaRPr lang="en-US" sz="2000" dirty="0">
              <a:latin typeface="+mj-lt"/>
            </a:endParaRPr>
          </a:p>
          <a:p>
            <a:r>
              <a:rPr lang="en-US" sz="2000" dirty="0">
                <a:latin typeface="+mj-lt"/>
              </a:rPr>
              <a:t>Plug their information into loan calculator to see full amortization schedule: </a:t>
            </a:r>
          </a:p>
          <a:p>
            <a:pPr marL="0" indent="0">
              <a:buNone/>
            </a:pPr>
            <a:r>
              <a:rPr lang="en-US" sz="2000" i="1" dirty="0">
                <a:latin typeface="+mj-lt"/>
              </a:rPr>
              <a:t>a </a:t>
            </a:r>
            <a:r>
              <a:rPr lang="en-US" sz="2000" i="1" dirty="0">
                <a:effectLst/>
                <a:latin typeface="+mj-lt"/>
              </a:rPr>
              <a:t>table </a:t>
            </a:r>
            <a:r>
              <a:rPr lang="en-US" sz="2000" b="0" i="1" dirty="0">
                <a:effectLst/>
                <a:latin typeface="+mj-lt"/>
              </a:rPr>
              <a:t>that lists each regular payment on a mortgage over time. A portion of each payment is applied toward the principal balance and interest, and the mortgage loan </a:t>
            </a:r>
            <a:r>
              <a:rPr lang="en-US" sz="2000" b="1" i="1" dirty="0">
                <a:solidFill>
                  <a:srgbClr val="7A9900"/>
                </a:solidFill>
                <a:effectLst/>
                <a:latin typeface="+mj-lt"/>
              </a:rPr>
              <a:t>amortization schedule</a:t>
            </a:r>
            <a:r>
              <a:rPr lang="en-US" sz="2000" b="0" i="1" dirty="0">
                <a:effectLst/>
                <a:latin typeface="+mj-lt"/>
              </a:rPr>
              <a:t> details how much will go toward each component of your mortgage payment</a:t>
            </a:r>
          </a:p>
          <a:p>
            <a:pPr marL="0" indent="0" algn="ctr">
              <a:buNone/>
            </a:pPr>
            <a:r>
              <a:rPr lang="en-US" sz="2000" dirty="0">
                <a:latin typeface="+mj-lt"/>
                <a:hlinkClick r:id="rId3"/>
              </a:rPr>
              <a:t>https://www.bankrate.com/calculators/mortgages/amortization-calculator.aspx</a:t>
            </a:r>
            <a:r>
              <a:rPr lang="en-US" sz="2000" dirty="0">
                <a:latin typeface="+mj-lt"/>
              </a:rPr>
              <a:t> </a:t>
            </a:r>
          </a:p>
          <a:p>
            <a:r>
              <a:rPr lang="en-US" sz="2000" dirty="0">
                <a:hlinkClick r:id="rId4"/>
              </a:rPr>
              <a:t>https://www.econedlink.org/resources/budget-odyssey/</a:t>
            </a:r>
            <a:endParaRPr lang="en-US" sz="2000" dirty="0"/>
          </a:p>
          <a:p>
            <a:pPr marL="0" indent="0">
              <a:buNone/>
            </a:pPr>
            <a:endParaRPr lang="en-US" sz="2000" dirty="0">
              <a:latin typeface="+mj-lt"/>
            </a:endParaRPr>
          </a:p>
        </p:txBody>
      </p:sp>
    </p:spTree>
    <p:extLst>
      <p:ext uri="{BB962C8B-B14F-4D97-AF65-F5344CB8AC3E}">
        <p14:creationId xmlns:p14="http://schemas.microsoft.com/office/powerpoint/2010/main" val="152416850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EFCD-C230-4C4F-BBEB-6E89D6B02642}"/>
              </a:ext>
            </a:extLst>
          </p:cNvPr>
          <p:cNvSpPr>
            <a:spLocks noGrp="1"/>
          </p:cNvSpPr>
          <p:nvPr>
            <p:ph type="title"/>
          </p:nvPr>
        </p:nvSpPr>
        <p:spPr>
          <a:xfrm>
            <a:off x="457200" y="1366221"/>
            <a:ext cx="8229600" cy="741405"/>
          </a:xfrm>
        </p:spPr>
        <p:txBody>
          <a:bodyPr/>
          <a:lstStyle/>
          <a:p>
            <a:r>
              <a:rPr lang="en-US" sz="4400" dirty="0"/>
              <a:t>Additional Assessment:  </a:t>
            </a:r>
            <a:br>
              <a:rPr lang="en-US" sz="4400" dirty="0"/>
            </a:br>
            <a:r>
              <a:rPr lang="en-US" sz="4400" dirty="0"/>
              <a:t>Student Applications </a:t>
            </a:r>
          </a:p>
        </p:txBody>
      </p:sp>
      <p:sp>
        <p:nvSpPr>
          <p:cNvPr id="3" name="Content Placeholder 2">
            <a:extLst>
              <a:ext uri="{FF2B5EF4-FFF2-40B4-BE49-F238E27FC236}">
                <a16:creationId xmlns:a16="http://schemas.microsoft.com/office/drawing/2014/main" id="{1F5E7A0D-81C2-4C6F-B109-A6E419480DE5}"/>
              </a:ext>
            </a:extLst>
          </p:cNvPr>
          <p:cNvSpPr>
            <a:spLocks noGrp="1"/>
          </p:cNvSpPr>
          <p:nvPr>
            <p:ph idx="1"/>
          </p:nvPr>
        </p:nvSpPr>
        <p:spPr>
          <a:xfrm>
            <a:off x="371139" y="2365374"/>
            <a:ext cx="8229600" cy="4587652"/>
          </a:xfrm>
        </p:spPr>
        <p:txBody>
          <a:bodyPr/>
          <a:lstStyle/>
          <a:p>
            <a:r>
              <a:rPr lang="en-US" sz="1600" dirty="0"/>
              <a:t>Follow up Research</a:t>
            </a:r>
          </a:p>
          <a:p>
            <a:r>
              <a:rPr lang="en-US" sz="1600" dirty="0"/>
              <a:t>Please use the following articles as well as your own research to answer the questions that follow</a:t>
            </a:r>
          </a:p>
          <a:p>
            <a:pPr marL="0" indent="0">
              <a:buNone/>
            </a:pPr>
            <a:r>
              <a:rPr lang="en-US" sz="1600" b="1" dirty="0"/>
              <a:t>Part 1:  Living on Your Own:  </a:t>
            </a:r>
          </a:p>
          <a:p>
            <a:pPr lvl="1"/>
            <a:r>
              <a:rPr lang="en-US" sz="1600" dirty="0">
                <a:hlinkClick r:id="rId2"/>
              </a:rPr>
              <a:t>https://www.suzeorman.com/start-here</a:t>
            </a:r>
            <a:r>
              <a:rPr lang="en-US" sz="1600" dirty="0"/>
              <a:t> </a:t>
            </a:r>
          </a:p>
          <a:p>
            <a:pPr lvl="1"/>
            <a:r>
              <a:rPr lang="en-US" sz="1600" dirty="0">
                <a:hlinkClick r:id="rId3"/>
              </a:rPr>
              <a:t>https://www.youtube.com/watch?v=v_8W58LMHrs&amp;feature=emb_logo</a:t>
            </a:r>
            <a:r>
              <a:rPr lang="en-US" sz="1600" dirty="0"/>
              <a:t> </a:t>
            </a:r>
          </a:p>
          <a:p>
            <a:pPr lvl="1"/>
            <a:r>
              <a:rPr lang="en-US" sz="1600" dirty="0">
                <a:hlinkClick r:id="rId4"/>
              </a:rPr>
              <a:t>https://www.thebalance.com/what-s-the-difference-between-fixed-and-variable-expenses-453774</a:t>
            </a:r>
            <a:r>
              <a:rPr lang="en-US" sz="1600" dirty="0"/>
              <a:t> </a:t>
            </a:r>
          </a:p>
          <a:p>
            <a:pPr lvl="1"/>
            <a:r>
              <a:rPr lang="en-US" sz="1600" dirty="0">
                <a:hlinkClick r:id="rId5"/>
              </a:rPr>
              <a:t>https://www.thebalance.com/how-to-make-the-most-of-your-first-job-paycheck-1289812</a:t>
            </a:r>
            <a:r>
              <a:rPr lang="en-US" sz="1600" dirty="0"/>
              <a:t> </a:t>
            </a:r>
          </a:p>
          <a:p>
            <a:pPr lvl="1"/>
            <a:r>
              <a:rPr lang="en-US" sz="1600" dirty="0">
                <a:hlinkClick r:id="rId6"/>
              </a:rPr>
              <a:t>https://www.thebalance.com/stop-paycheck-to-paycheck-2385520</a:t>
            </a:r>
            <a:r>
              <a:rPr lang="en-US" sz="1600" dirty="0"/>
              <a:t> </a:t>
            </a:r>
          </a:p>
          <a:p>
            <a:pPr lvl="1"/>
            <a:endParaRPr lang="en-US" sz="1600" dirty="0"/>
          </a:p>
          <a:p>
            <a:pPr lvl="1"/>
            <a:endParaRPr lang="en-US" sz="1600" dirty="0"/>
          </a:p>
          <a:p>
            <a:pPr lvl="1"/>
            <a:endParaRPr lang="en-US" dirty="0"/>
          </a:p>
          <a:p>
            <a:pPr lvl="1"/>
            <a:endParaRPr lang="en-US" dirty="0"/>
          </a:p>
        </p:txBody>
      </p:sp>
    </p:spTree>
    <p:extLst>
      <p:ext uri="{BB962C8B-B14F-4D97-AF65-F5344CB8AC3E}">
        <p14:creationId xmlns:p14="http://schemas.microsoft.com/office/powerpoint/2010/main" val="249425271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EFCD-C230-4C4F-BBEB-6E89D6B02642}"/>
              </a:ext>
            </a:extLst>
          </p:cNvPr>
          <p:cNvSpPr>
            <a:spLocks noGrp="1"/>
          </p:cNvSpPr>
          <p:nvPr>
            <p:ph type="title"/>
          </p:nvPr>
        </p:nvSpPr>
        <p:spPr>
          <a:xfrm>
            <a:off x="457200" y="988831"/>
            <a:ext cx="8229600" cy="741405"/>
          </a:xfrm>
        </p:spPr>
        <p:txBody>
          <a:bodyPr/>
          <a:lstStyle/>
          <a:p>
            <a:r>
              <a:rPr lang="en-US" sz="4400" dirty="0"/>
              <a:t>Student Applications Cont’d</a:t>
            </a:r>
          </a:p>
        </p:txBody>
      </p:sp>
      <p:sp>
        <p:nvSpPr>
          <p:cNvPr id="3" name="Content Placeholder 2">
            <a:extLst>
              <a:ext uri="{FF2B5EF4-FFF2-40B4-BE49-F238E27FC236}">
                <a16:creationId xmlns:a16="http://schemas.microsoft.com/office/drawing/2014/main" id="{1F5E7A0D-81C2-4C6F-B109-A6E419480DE5}"/>
              </a:ext>
            </a:extLst>
          </p:cNvPr>
          <p:cNvSpPr>
            <a:spLocks noGrp="1"/>
          </p:cNvSpPr>
          <p:nvPr>
            <p:ph idx="1"/>
          </p:nvPr>
        </p:nvSpPr>
        <p:spPr>
          <a:xfrm>
            <a:off x="457200" y="1730236"/>
            <a:ext cx="8229600" cy="4587652"/>
          </a:xfrm>
        </p:spPr>
        <p:txBody>
          <a:bodyPr/>
          <a:lstStyle/>
          <a:p>
            <a:r>
              <a:rPr lang="en-US" sz="1600" dirty="0"/>
              <a:t>Follow up Research</a:t>
            </a:r>
          </a:p>
          <a:p>
            <a:r>
              <a:rPr lang="en-US" sz="1600" dirty="0"/>
              <a:t>Please use the following articles as well as your own research to answer the questions that follow</a:t>
            </a:r>
          </a:p>
          <a:p>
            <a:pPr marL="0" indent="0">
              <a:buNone/>
            </a:pPr>
            <a:r>
              <a:rPr lang="en-US" sz="1600" b="1" dirty="0"/>
              <a:t>Part 2:  Getting Ready for Home Ownership:</a:t>
            </a:r>
          </a:p>
          <a:p>
            <a:pPr lvl="1"/>
            <a:r>
              <a:rPr lang="en-US" sz="1600" dirty="0">
                <a:hlinkClick r:id="rId2"/>
              </a:rPr>
              <a:t>https://www.thebalance.com/how-to-buy-your-first-home-2385826</a:t>
            </a:r>
            <a:r>
              <a:rPr lang="en-US" sz="1600" dirty="0"/>
              <a:t> </a:t>
            </a:r>
          </a:p>
          <a:p>
            <a:pPr lvl="1"/>
            <a:r>
              <a:rPr lang="en-US" sz="1600" dirty="0">
                <a:hlinkClick r:id="rId3"/>
              </a:rPr>
              <a:t>https://www.thebalance.com/how-amortization-works-315522</a:t>
            </a:r>
            <a:r>
              <a:rPr lang="en-US" sz="1600" dirty="0"/>
              <a:t> </a:t>
            </a:r>
          </a:p>
          <a:p>
            <a:pPr lvl="1"/>
            <a:r>
              <a:rPr lang="en-US" sz="1600" dirty="0">
                <a:hlinkClick r:id="rId4"/>
              </a:rPr>
              <a:t>https://www.thebalance.com/do-i-really-need-a-down-payment-when-i-purchase-a-home-2385808</a:t>
            </a:r>
            <a:endParaRPr lang="en-US" sz="1600" dirty="0"/>
          </a:p>
          <a:p>
            <a:pPr lvl="1"/>
            <a:r>
              <a:rPr lang="en-US" sz="1600" dirty="0">
                <a:hlinkClick r:id="rId5"/>
              </a:rPr>
              <a:t>https://www.daveramsey.com/blog/financially-ready-to-buy-home</a:t>
            </a:r>
            <a:endParaRPr lang="en-US" sz="1600" dirty="0"/>
          </a:p>
          <a:p>
            <a:pPr lvl="1"/>
            <a:r>
              <a:rPr lang="en-US" sz="1600" dirty="0">
                <a:hlinkClick r:id="rId6"/>
              </a:rPr>
              <a:t>https://www.investopedia.com/mortgage/insurance/</a:t>
            </a:r>
            <a:endParaRPr lang="en-US" sz="1600" dirty="0"/>
          </a:p>
          <a:p>
            <a:pPr lvl="1"/>
            <a:r>
              <a:rPr lang="en-US" sz="1600" dirty="0">
                <a:hlinkClick r:id="rId7"/>
              </a:rPr>
              <a:t>https://www.investopedia.com/financial-edge/0411/5-things-you-need-to-be-pre-approved-for-a-mortgage.aspx</a:t>
            </a:r>
            <a:r>
              <a:rPr lang="en-US" sz="1600" dirty="0"/>
              <a:t> </a:t>
            </a:r>
          </a:p>
          <a:p>
            <a:pPr marL="0" indent="0">
              <a:buNone/>
            </a:pPr>
            <a:endParaRPr lang="en-US" sz="1600" dirty="0"/>
          </a:p>
          <a:p>
            <a:pPr lvl="1"/>
            <a:endParaRPr lang="en-US" sz="1600" dirty="0"/>
          </a:p>
          <a:p>
            <a:pPr lvl="1"/>
            <a:endParaRPr lang="en-US" sz="1600" dirty="0"/>
          </a:p>
          <a:p>
            <a:pPr lvl="1"/>
            <a:endParaRPr lang="en-US" dirty="0"/>
          </a:p>
          <a:p>
            <a:pPr lvl="1"/>
            <a:endParaRPr lang="en-US" dirty="0"/>
          </a:p>
        </p:txBody>
      </p:sp>
    </p:spTree>
    <p:extLst>
      <p:ext uri="{BB962C8B-B14F-4D97-AF65-F5344CB8AC3E}">
        <p14:creationId xmlns:p14="http://schemas.microsoft.com/office/powerpoint/2010/main" val="59945487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F691-044D-41B0-AFFE-67FF92844FB7}"/>
              </a:ext>
            </a:extLst>
          </p:cNvPr>
          <p:cNvSpPr>
            <a:spLocks noGrp="1"/>
          </p:cNvSpPr>
          <p:nvPr>
            <p:ph type="title"/>
          </p:nvPr>
        </p:nvSpPr>
        <p:spPr>
          <a:xfrm>
            <a:off x="457200" y="1099752"/>
            <a:ext cx="8229600" cy="593124"/>
          </a:xfrm>
        </p:spPr>
        <p:txBody>
          <a:bodyPr/>
          <a:lstStyle/>
          <a:p>
            <a:r>
              <a:rPr lang="en-US" sz="4400" dirty="0"/>
              <a:t>Unit Follow Up Questions</a:t>
            </a:r>
          </a:p>
        </p:txBody>
      </p:sp>
      <p:sp>
        <p:nvSpPr>
          <p:cNvPr id="3" name="Content Placeholder 2">
            <a:extLst>
              <a:ext uri="{FF2B5EF4-FFF2-40B4-BE49-F238E27FC236}">
                <a16:creationId xmlns:a16="http://schemas.microsoft.com/office/drawing/2014/main" id="{7465894D-FE19-436B-8CBA-8ACD51414214}"/>
              </a:ext>
            </a:extLst>
          </p:cNvPr>
          <p:cNvSpPr>
            <a:spLocks noGrp="1"/>
          </p:cNvSpPr>
          <p:nvPr>
            <p:ph idx="1"/>
          </p:nvPr>
        </p:nvSpPr>
        <p:spPr>
          <a:xfrm>
            <a:off x="457200" y="1692876"/>
            <a:ext cx="8229600" cy="4464084"/>
          </a:xfrm>
        </p:spPr>
        <p:txBody>
          <a:bodyPr/>
          <a:lstStyle/>
          <a:p>
            <a:pPr marL="342900" marR="0" lvl="0" indent="-342900">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should you have financially in place for you to </a:t>
            </a:r>
            <a:r>
              <a:rPr lang="en-US" sz="1800" dirty="0">
                <a:solidFill>
                  <a:srgbClr val="7A9900"/>
                </a:solidFill>
                <a:effectLst/>
                <a:latin typeface="+mn-lt"/>
                <a:ea typeface="Calibri" panose="020F0502020204030204" pitchFamily="34" charset="0"/>
                <a:cs typeface="Times New Roman" panose="02020603050405020304" pitchFamily="18" charset="0"/>
              </a:rPr>
              <a:t>move out on your own</a:t>
            </a:r>
            <a:r>
              <a:rPr lang="en-US" sz="1800" dirty="0">
                <a:effectLst/>
                <a:latin typeface="+mn-lt"/>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is the difference between variable and fixed expenses?</a:t>
            </a:r>
          </a:p>
          <a:p>
            <a:pPr marL="342900" marR="0" lvl="0" indent="-342900">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questions should you think about when </a:t>
            </a:r>
            <a:r>
              <a:rPr lang="en-US" sz="1800" dirty="0">
                <a:solidFill>
                  <a:srgbClr val="7A9900"/>
                </a:solidFill>
                <a:effectLst/>
                <a:latin typeface="+mn-lt"/>
                <a:ea typeface="Calibri" panose="020F0502020204030204" pitchFamily="34" charset="0"/>
                <a:cs typeface="Times New Roman" panose="02020603050405020304" pitchFamily="18" charset="0"/>
              </a:rPr>
              <a:t>looking for an apartment</a:t>
            </a:r>
            <a:r>
              <a:rPr lang="en-US" sz="1800" dirty="0">
                <a:effectLst/>
                <a:latin typeface="+mn-lt"/>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does </a:t>
            </a:r>
            <a:r>
              <a:rPr lang="en-US" sz="1800" dirty="0">
                <a:solidFill>
                  <a:srgbClr val="7A9900"/>
                </a:solidFill>
                <a:effectLst/>
                <a:latin typeface="+mn-lt"/>
                <a:ea typeface="Calibri" panose="020F0502020204030204" pitchFamily="34" charset="0"/>
                <a:cs typeface="Times New Roman" panose="02020603050405020304" pitchFamily="18" charset="0"/>
              </a:rPr>
              <a:t>“living paycheck to paycheck</a:t>
            </a:r>
            <a:r>
              <a:rPr lang="en-US" sz="1800" dirty="0">
                <a:effectLst/>
                <a:latin typeface="+mn-lt"/>
                <a:ea typeface="Calibri" panose="020F0502020204030204" pitchFamily="34" charset="0"/>
                <a:cs typeface="Times New Roman" panose="02020603050405020304" pitchFamily="18" charset="0"/>
              </a:rPr>
              <a:t>” mean?  Why is this not ideal?</a:t>
            </a:r>
          </a:p>
          <a:p>
            <a:pPr marL="342900" marR="0" lvl="0" indent="-342900">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Find an apartment rental listing in the city you would like to live in after you graduate from college.  How much is your monthly rent?</a:t>
            </a:r>
          </a:p>
          <a:p>
            <a:pPr marL="342900" marR="0" lvl="0" indent="-342900">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Make an itemized list with </a:t>
            </a:r>
            <a:r>
              <a:rPr lang="en-US" sz="1800" dirty="0">
                <a:solidFill>
                  <a:srgbClr val="7A9900"/>
                </a:solidFill>
                <a:effectLst/>
                <a:latin typeface="+mn-lt"/>
                <a:ea typeface="Calibri" panose="020F0502020204030204" pitchFamily="34" charset="0"/>
                <a:cs typeface="Times New Roman" panose="02020603050405020304" pitchFamily="18" charset="0"/>
              </a:rPr>
              <a:t>prices of furniture </a:t>
            </a:r>
            <a:r>
              <a:rPr lang="en-US" sz="1800" dirty="0">
                <a:effectLst/>
                <a:latin typeface="+mn-lt"/>
                <a:ea typeface="Calibri" panose="020F0502020204030204" pitchFamily="34" charset="0"/>
                <a:cs typeface="Times New Roman" panose="02020603050405020304" pitchFamily="18" charset="0"/>
              </a:rPr>
              <a:t>you will need to start out (go to the Ikea website).  What else will you need to start out (microwave, hangers, curtains, etc.)?  Overall, approximately how much money will you need initially to live on your own?</a:t>
            </a:r>
          </a:p>
          <a:p>
            <a:pPr marL="342900" marR="0" lvl="0" indent="-342900">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is the </a:t>
            </a:r>
            <a:r>
              <a:rPr lang="en-US" sz="1800" dirty="0">
                <a:solidFill>
                  <a:srgbClr val="7A9900"/>
                </a:solidFill>
                <a:effectLst/>
                <a:latin typeface="+mn-lt"/>
                <a:ea typeface="Calibri" panose="020F0502020204030204" pitchFamily="34" charset="0"/>
                <a:cs typeface="Times New Roman" panose="02020603050405020304" pitchFamily="18" charset="0"/>
              </a:rPr>
              <a:t>minimum wage </a:t>
            </a:r>
            <a:r>
              <a:rPr lang="en-US" sz="1800" dirty="0">
                <a:effectLst/>
                <a:latin typeface="+mn-lt"/>
                <a:ea typeface="Calibri" panose="020F0502020204030204" pitchFamily="34" charset="0"/>
                <a:cs typeface="Times New Roman" panose="02020603050405020304" pitchFamily="18" charset="0"/>
              </a:rPr>
              <a:t>in the state you would like to live in after college?  How many hours of minimum wage will you need to work to pay for your rent?</a:t>
            </a:r>
          </a:p>
          <a:p>
            <a:pPr marL="342900" marR="0" lvl="0" indent="-342900">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is good budgeting advice to live by yourself comfortably?  </a:t>
            </a:r>
          </a:p>
          <a:p>
            <a:endParaRPr lang="en-US" dirty="0"/>
          </a:p>
        </p:txBody>
      </p:sp>
    </p:spTree>
    <p:extLst>
      <p:ext uri="{BB962C8B-B14F-4D97-AF65-F5344CB8AC3E}">
        <p14:creationId xmlns:p14="http://schemas.microsoft.com/office/powerpoint/2010/main" val="239640523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425C-A64E-4753-8F92-F19DAECFF0FD}"/>
              </a:ext>
            </a:extLst>
          </p:cNvPr>
          <p:cNvSpPr>
            <a:spLocks noGrp="1"/>
          </p:cNvSpPr>
          <p:nvPr>
            <p:ph type="title"/>
          </p:nvPr>
        </p:nvSpPr>
        <p:spPr>
          <a:xfrm>
            <a:off x="457200" y="1094493"/>
            <a:ext cx="8229600" cy="701452"/>
          </a:xfrm>
        </p:spPr>
        <p:txBody>
          <a:bodyPr/>
          <a:lstStyle/>
          <a:p>
            <a:r>
              <a:rPr lang="en-US" sz="4400" dirty="0">
                <a:solidFill>
                  <a:srgbClr val="7A9900"/>
                </a:solidFill>
              </a:rPr>
              <a:t>Home Ownership </a:t>
            </a:r>
            <a:r>
              <a:rPr lang="en-US" sz="4400" dirty="0"/>
              <a:t>Questions</a:t>
            </a:r>
          </a:p>
        </p:txBody>
      </p:sp>
      <p:sp>
        <p:nvSpPr>
          <p:cNvPr id="3" name="Content Placeholder 2">
            <a:extLst>
              <a:ext uri="{FF2B5EF4-FFF2-40B4-BE49-F238E27FC236}">
                <a16:creationId xmlns:a16="http://schemas.microsoft.com/office/drawing/2014/main" id="{9303141E-79CB-4726-9825-0260A4C3CC4D}"/>
              </a:ext>
            </a:extLst>
          </p:cNvPr>
          <p:cNvSpPr>
            <a:spLocks noGrp="1"/>
          </p:cNvSpPr>
          <p:nvPr>
            <p:ph idx="1"/>
          </p:nvPr>
        </p:nvSpPr>
        <p:spPr>
          <a:xfrm>
            <a:off x="457200" y="1892764"/>
            <a:ext cx="8229600" cy="4748290"/>
          </a:xfrm>
        </p:spPr>
        <p:txBody>
          <a:bodyPr/>
          <a:lstStyle/>
          <a:p>
            <a:pPr marL="0" marR="0" lvl="0" indent="0">
              <a:lnSpc>
                <a:spcPct val="115000"/>
              </a:lnSpc>
              <a:spcBef>
                <a:spcPts val="0"/>
              </a:spcBef>
              <a:spcAft>
                <a:spcPts val="0"/>
              </a:spcAft>
              <a:buNone/>
            </a:pPr>
            <a:endParaRPr lang="en-US" sz="1800" b="1" dirty="0">
              <a:effectLst/>
              <a:latin typeface="+mn-lt"/>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is a mortgage?</a:t>
            </a:r>
          </a:p>
          <a:p>
            <a:pPr marL="342900" marR="0" lvl="0" indent="-342900" algn="ctr">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is a pre-approval?  </a:t>
            </a:r>
          </a:p>
          <a:p>
            <a:pPr marL="342900" marR="0" lvl="0" indent="-342900" algn="ctr">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percentage of the mortgage should the down payment be? Why? </a:t>
            </a:r>
          </a:p>
          <a:p>
            <a:pPr marL="342900" marR="0" lvl="0" indent="-342900" algn="ctr">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is an amortization schedule?</a:t>
            </a:r>
          </a:p>
          <a:p>
            <a:pPr marL="342900" marR="0" lvl="0" indent="-342900" algn="ctr">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is a PMI (private mortgage insurance)?</a:t>
            </a:r>
          </a:p>
          <a:p>
            <a:pPr marL="342900" marR="0" lvl="0" indent="-342900" algn="ctr">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fees/expenses besides the mortgage is involved in owning a home?</a:t>
            </a:r>
          </a:p>
          <a:p>
            <a:pPr marL="342900" marR="0" lvl="0" indent="-342900" algn="ctr">
              <a:lnSpc>
                <a:spcPct val="115000"/>
              </a:lnSpc>
              <a:spcBef>
                <a:spcPts val="0"/>
              </a:spcBef>
              <a:spcAft>
                <a:spcPts val="0"/>
              </a:spcAft>
              <a:buFont typeface="+mj-lt"/>
              <a:buAutoNum type="arabicParenR"/>
            </a:pPr>
            <a:r>
              <a:rPr lang="en-US" sz="1800" dirty="0">
                <a:effectLst/>
                <a:latin typeface="+mn-lt"/>
                <a:ea typeface="Calibri" panose="020F0502020204030204" pitchFamily="34" charset="0"/>
                <a:cs typeface="Times New Roman" panose="02020603050405020304" pitchFamily="18" charset="0"/>
              </a:rPr>
              <a:t>What should you financially have in place before you buy a home? (credit score, savings, etc.)</a:t>
            </a:r>
          </a:p>
          <a:p>
            <a:endParaRPr lang="en-US" dirty="0"/>
          </a:p>
        </p:txBody>
      </p:sp>
    </p:spTree>
    <p:extLst>
      <p:ext uri="{BB962C8B-B14F-4D97-AF65-F5344CB8AC3E}">
        <p14:creationId xmlns:p14="http://schemas.microsoft.com/office/powerpoint/2010/main" val="51066122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C1DB-27B4-447D-855E-1D128DDD56E3}"/>
              </a:ext>
            </a:extLst>
          </p:cNvPr>
          <p:cNvSpPr>
            <a:spLocks noGrp="1"/>
          </p:cNvSpPr>
          <p:nvPr>
            <p:ph type="title"/>
          </p:nvPr>
        </p:nvSpPr>
        <p:spPr>
          <a:xfrm>
            <a:off x="622199" y="1379741"/>
            <a:ext cx="8229600" cy="864973"/>
          </a:xfrm>
        </p:spPr>
        <p:txBody>
          <a:bodyPr/>
          <a:lstStyle/>
          <a:p>
            <a:r>
              <a:rPr lang="en-US" sz="4400" dirty="0"/>
              <a:t>Additional Assessment:  </a:t>
            </a:r>
            <a:br>
              <a:rPr lang="en-US" sz="4400" dirty="0"/>
            </a:br>
            <a:r>
              <a:rPr lang="en-US" sz="4400" dirty="0">
                <a:solidFill>
                  <a:srgbClr val="7A9900"/>
                </a:solidFill>
              </a:rPr>
              <a:t>Build Your Own Home!  </a:t>
            </a:r>
          </a:p>
        </p:txBody>
      </p:sp>
      <p:sp>
        <p:nvSpPr>
          <p:cNvPr id="3" name="Content Placeholder 2">
            <a:extLst>
              <a:ext uri="{FF2B5EF4-FFF2-40B4-BE49-F238E27FC236}">
                <a16:creationId xmlns:a16="http://schemas.microsoft.com/office/drawing/2014/main" id="{F156E094-5092-4347-AE96-793030CEEE30}"/>
              </a:ext>
            </a:extLst>
          </p:cNvPr>
          <p:cNvSpPr>
            <a:spLocks noGrp="1"/>
          </p:cNvSpPr>
          <p:nvPr>
            <p:ph idx="1"/>
          </p:nvPr>
        </p:nvSpPr>
        <p:spPr>
          <a:xfrm>
            <a:off x="457200" y="3245175"/>
            <a:ext cx="8229600" cy="4439371"/>
          </a:xfrm>
        </p:spPr>
        <p:txBody>
          <a:bodyPr/>
          <a:lstStyle/>
          <a:p>
            <a:r>
              <a:rPr lang="en-US" dirty="0"/>
              <a:t>Follow the step by step process on </a:t>
            </a:r>
            <a:r>
              <a:rPr lang="en-US" dirty="0">
                <a:hlinkClick r:id="rId2"/>
              </a:rPr>
              <a:t>https://www.honomobo.com/us/ho3</a:t>
            </a:r>
            <a:r>
              <a:rPr lang="en-US" dirty="0"/>
              <a:t> and calculate how much it would be to build your own home!  </a:t>
            </a:r>
          </a:p>
        </p:txBody>
      </p:sp>
    </p:spTree>
    <p:extLst>
      <p:ext uri="{BB962C8B-B14F-4D97-AF65-F5344CB8AC3E}">
        <p14:creationId xmlns:p14="http://schemas.microsoft.com/office/powerpoint/2010/main" val="224401739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dirty="0">
                <a:latin typeface="Calibri Light"/>
                <a:ea typeface="ＭＳ Ｐゴシック"/>
                <a:cs typeface="Calibri Light"/>
              </a:rPr>
              <a:t>Introduce the </a:t>
            </a:r>
            <a:r>
              <a:rPr lang="en-US" sz="2500" b="1" dirty="0">
                <a:solidFill>
                  <a:srgbClr val="7A9900"/>
                </a:solidFill>
                <a:latin typeface="Calibri Light"/>
                <a:ea typeface="ＭＳ Ｐゴシック"/>
                <a:cs typeface="Calibri Light"/>
              </a:rPr>
              <a:t>basics</a:t>
            </a:r>
            <a:r>
              <a:rPr lang="en-US" sz="2500" dirty="0">
                <a:latin typeface="Calibri Light"/>
                <a:ea typeface="ＭＳ Ｐゴシック"/>
                <a:cs typeface="Calibri Light"/>
              </a:rPr>
              <a:t> of money management</a:t>
            </a:r>
          </a:p>
          <a:p>
            <a:r>
              <a:rPr lang="en-US" sz="2500" b="1" dirty="0">
                <a:latin typeface="Calibri Light"/>
                <a:ea typeface="ＭＳ Ｐゴシック"/>
                <a:cs typeface="Calibri Light"/>
              </a:rPr>
              <a:t> </a:t>
            </a:r>
            <a:r>
              <a:rPr lang="en-US" sz="2500" b="1" dirty="0">
                <a:solidFill>
                  <a:srgbClr val="7A9900"/>
                </a:solidFill>
                <a:latin typeface="Calibri Light"/>
                <a:ea typeface="ＭＳ Ｐゴシック"/>
                <a:cs typeface="Calibri Light"/>
              </a:rPr>
              <a:t>Activities</a:t>
            </a:r>
            <a:r>
              <a:rPr lang="en-US" sz="2500" dirty="0">
                <a:latin typeface="Calibri Light"/>
                <a:ea typeface="ＭＳ Ｐゴシック"/>
                <a:cs typeface="Calibri Light"/>
              </a:rPr>
              <a:t> for learning about budgeting and key vocabulary</a:t>
            </a:r>
          </a:p>
          <a:p>
            <a:r>
              <a:rPr lang="en-US" sz="2500" dirty="0">
                <a:latin typeface="Calibri Light"/>
                <a:ea typeface="ＭＳ Ｐゴシック"/>
                <a:cs typeface="Calibri Light"/>
              </a:rPr>
              <a:t>Activities for creating and evaluating budgeting </a:t>
            </a:r>
            <a:r>
              <a:rPr lang="en-US" sz="2500" b="1" dirty="0">
                <a:solidFill>
                  <a:srgbClr val="7A9900"/>
                </a:solidFill>
                <a:latin typeface="Calibri Light"/>
                <a:ea typeface="ＭＳ Ｐゴシック"/>
                <a:cs typeface="Calibri Light"/>
              </a:rPr>
              <a:t>decisions</a:t>
            </a:r>
            <a:r>
              <a:rPr lang="en-US" sz="2500" dirty="0">
                <a:latin typeface="Calibri Light"/>
                <a:ea typeface="ＭＳ Ｐゴシック"/>
                <a:cs typeface="Calibri Light"/>
              </a:rPr>
              <a:t> </a:t>
            </a:r>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r>
              <a:rPr lang="en-US" dirty="0"/>
              <a:t>The student will identify and explain the meaning of </a:t>
            </a:r>
            <a:r>
              <a:rPr lang="en-US" dirty="0">
                <a:solidFill>
                  <a:srgbClr val="7A9900"/>
                </a:solidFill>
              </a:rPr>
              <a:t>key budgeting terms </a:t>
            </a:r>
            <a:r>
              <a:rPr lang="en-US" dirty="0"/>
              <a:t>such as disposable income, family budget, variable expense, fixed expense, balanced budget, and net worth.</a:t>
            </a:r>
          </a:p>
          <a:p>
            <a:r>
              <a:rPr lang="en-US" dirty="0"/>
              <a:t>Identify the elements of a </a:t>
            </a:r>
            <a:r>
              <a:rPr lang="en-US" dirty="0">
                <a:solidFill>
                  <a:srgbClr val="7A9900"/>
                </a:solidFill>
              </a:rPr>
              <a:t>typical monthly family budget</a:t>
            </a:r>
            <a:r>
              <a:rPr lang="en-US" dirty="0"/>
              <a:t> including income, expenses, and savings.</a:t>
            </a:r>
          </a:p>
          <a:p>
            <a:r>
              <a:rPr lang="en-US" dirty="0"/>
              <a:t>Apply the </a:t>
            </a:r>
            <a:r>
              <a:rPr lang="en-US" dirty="0">
                <a:solidFill>
                  <a:srgbClr val="7A9900"/>
                </a:solidFill>
              </a:rPr>
              <a:t>concepts of costs and benefits </a:t>
            </a:r>
            <a:r>
              <a:rPr lang="en-US" dirty="0"/>
              <a:t>to the budget-making process.</a:t>
            </a: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r>
              <a:rPr lang="en-US" dirty="0"/>
              <a:t>Standard 2.5:  A budget includes fixed and variable expenses, as well as income, savings and taxes</a:t>
            </a:r>
          </a:p>
          <a:p>
            <a:endParaRPr lang="en-US" sz="2750" dirty="0"/>
          </a:p>
          <a:p>
            <a:r>
              <a:rPr lang="en-US" dirty="0"/>
              <a:t>Standard 2.6:  People may revise their budget based on unplanned expenses and changes in income.</a:t>
            </a:r>
            <a:endParaRPr lang="en-US" sz="2750" dirty="0"/>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r>
              <a:rPr lang="en-US" sz="2400" dirty="0"/>
              <a:t>R.10 -- Read and comprehend complex literary and informational texts independently and proficiently.</a:t>
            </a:r>
          </a:p>
          <a:p>
            <a:r>
              <a:rPr lang="en-US" sz="2400" dirty="0"/>
              <a:t>W.9 Draw evidence from literary or informational texts to support analysis, reflection, and research.</a:t>
            </a:r>
          </a:p>
          <a:p>
            <a:r>
              <a:rPr lang="en-US" sz="2400" dirty="0">
                <a:latin typeface="Calibri Light"/>
                <a:cs typeface="Calibri Light"/>
              </a:rPr>
              <a:t>L 9.10 </a:t>
            </a:r>
            <a:r>
              <a:rPr lang="en-US" sz="2400" dirty="0"/>
              <a:t>Acquire and use accurately general academic and domain specific words and phrases, sufficient for reading, writing, speaking, and listening at the college and career readiness level; demonstrate independence in gathering vocabulary knowledge when considering a word or phrase important to comprehension or expression.</a:t>
            </a:r>
            <a:endParaRPr lang="en-US" sz="2400" dirty="0">
              <a:latin typeface="Calibri Light"/>
              <a:cs typeface="Calibri Light"/>
            </a:endParaRPr>
          </a:p>
          <a:p>
            <a:pPr marL="0" indent="0" defTabSz="905255">
              <a:buNone/>
              <a:defRPr sz="3168"/>
            </a:pPr>
            <a:endParaRPr lang="en-US" sz="2750" dirty="0"/>
          </a:p>
        </p:txBody>
      </p:sp>
    </p:spTree>
    <p:extLst>
      <p:ext uri="{BB962C8B-B14F-4D97-AF65-F5344CB8AC3E}">
        <p14:creationId xmlns:p14="http://schemas.microsoft.com/office/powerpoint/2010/main" val="42322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97C1-6617-4DE1-8139-365E9A8F487A}"/>
              </a:ext>
            </a:extLst>
          </p:cNvPr>
          <p:cNvSpPr>
            <a:spLocks noGrp="1"/>
          </p:cNvSpPr>
          <p:nvPr>
            <p:ph type="title"/>
          </p:nvPr>
        </p:nvSpPr>
        <p:spPr>
          <a:xfrm>
            <a:off x="457200" y="1129553"/>
            <a:ext cx="8229600" cy="778476"/>
          </a:xfrm>
        </p:spPr>
        <p:txBody>
          <a:bodyPr/>
          <a:lstStyle/>
          <a:p>
            <a:r>
              <a:rPr lang="en-US" sz="4400" dirty="0"/>
              <a:t>Introduction</a:t>
            </a:r>
          </a:p>
        </p:txBody>
      </p:sp>
      <p:sp>
        <p:nvSpPr>
          <p:cNvPr id="3" name="Content Placeholder 2">
            <a:extLst>
              <a:ext uri="{FF2B5EF4-FFF2-40B4-BE49-F238E27FC236}">
                <a16:creationId xmlns:a16="http://schemas.microsoft.com/office/drawing/2014/main" id="{875FCCFD-DEE0-4862-A1F7-0CEC2BC15580}"/>
              </a:ext>
            </a:extLst>
          </p:cNvPr>
          <p:cNvSpPr>
            <a:spLocks noGrp="1"/>
          </p:cNvSpPr>
          <p:nvPr>
            <p:ph idx="1"/>
          </p:nvPr>
        </p:nvSpPr>
        <p:spPr>
          <a:xfrm>
            <a:off x="457200" y="1800453"/>
            <a:ext cx="8229600" cy="4464084"/>
          </a:xfrm>
        </p:spPr>
        <p:txBody>
          <a:bodyPr/>
          <a:lstStyle/>
          <a:p>
            <a:pPr marL="0" indent="0">
              <a:buNone/>
            </a:pPr>
            <a:r>
              <a:rPr lang="en-US" dirty="0"/>
              <a:t>Watch the video and answer the following questions</a:t>
            </a:r>
          </a:p>
          <a:p>
            <a:pPr marL="0" indent="0" algn="ctr">
              <a:buNone/>
            </a:pPr>
            <a:r>
              <a:rPr lang="en-US" dirty="0">
                <a:hlinkClick r:id="rId2"/>
              </a:rPr>
              <a:t>https://player.vimeo.com/video/239510067</a:t>
            </a:r>
            <a:r>
              <a:rPr lang="en-US" dirty="0"/>
              <a:t> </a:t>
            </a:r>
          </a:p>
          <a:p>
            <a:r>
              <a:rPr lang="en-US" dirty="0"/>
              <a:t>Questions:  </a:t>
            </a:r>
          </a:p>
          <a:p>
            <a:pPr lvl="1"/>
            <a:r>
              <a:rPr lang="en-US" sz="2400" b="0" i="0" u="none" strike="noStrike" baseline="0" dirty="0">
                <a:solidFill>
                  <a:srgbClr val="7A9900"/>
                </a:solidFill>
                <a:latin typeface="AvenirLTStd-Book"/>
              </a:rPr>
              <a:t>Why do we need to have a budget? (elicit study of scarcity)</a:t>
            </a:r>
          </a:p>
          <a:p>
            <a:pPr lvl="1"/>
            <a:r>
              <a:rPr lang="en-US" sz="2400" b="0" i="0" u="none" strike="noStrike" baseline="0" dirty="0">
                <a:solidFill>
                  <a:srgbClr val="7A9900"/>
                </a:solidFill>
                <a:latin typeface="AvenirLTStd-Book"/>
              </a:rPr>
              <a:t>What are three types of goals you may have?</a:t>
            </a:r>
            <a:r>
              <a:rPr lang="en-US" sz="2400" dirty="0">
                <a:solidFill>
                  <a:srgbClr val="7A9900"/>
                </a:solidFill>
                <a:latin typeface="AvenirLTStd-Book"/>
              </a:rPr>
              <a:t> (elicit short, medium, long)</a:t>
            </a:r>
          </a:p>
          <a:p>
            <a:pPr lvl="1"/>
            <a:r>
              <a:rPr lang="en-US" sz="2400" b="0" i="0" u="none" strike="noStrike" baseline="0" dirty="0">
                <a:solidFill>
                  <a:srgbClr val="7A9900"/>
                </a:solidFill>
                <a:latin typeface="AvenirLTStd-Book"/>
              </a:rPr>
              <a:t>How can you adjust your budget to achieve a goal, if your expenses are too high?</a:t>
            </a:r>
            <a:endParaRPr lang="en-US" sz="2400" dirty="0">
              <a:solidFill>
                <a:srgbClr val="7A9900"/>
              </a:solidFill>
            </a:endParaRPr>
          </a:p>
        </p:txBody>
      </p:sp>
    </p:spTree>
    <p:extLst>
      <p:ext uri="{BB962C8B-B14F-4D97-AF65-F5344CB8AC3E}">
        <p14:creationId xmlns:p14="http://schemas.microsoft.com/office/powerpoint/2010/main" val="120921636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219D-E90F-4AB9-B6ED-06B2BA97BFB4}"/>
              </a:ext>
            </a:extLst>
          </p:cNvPr>
          <p:cNvSpPr>
            <a:spLocks noGrp="1"/>
          </p:cNvSpPr>
          <p:nvPr>
            <p:ph type="title"/>
          </p:nvPr>
        </p:nvSpPr>
        <p:spPr>
          <a:xfrm>
            <a:off x="381896" y="1463040"/>
            <a:ext cx="8229600" cy="605481"/>
          </a:xfrm>
        </p:spPr>
        <p:txBody>
          <a:bodyPr/>
          <a:lstStyle/>
          <a:p>
            <a:r>
              <a:rPr lang="en-US" sz="4400" i="0" u="none" strike="noStrike" baseline="0" dirty="0">
                <a:latin typeface="AvenirLTStd-Black"/>
              </a:rPr>
              <a:t>Exercise 8.1: Introduction to Money Management </a:t>
            </a:r>
            <a:endParaRPr lang="en-US" sz="4400" dirty="0"/>
          </a:p>
        </p:txBody>
      </p:sp>
      <p:sp>
        <p:nvSpPr>
          <p:cNvPr id="7" name="Content Placeholder 6">
            <a:extLst>
              <a:ext uri="{FF2B5EF4-FFF2-40B4-BE49-F238E27FC236}">
                <a16:creationId xmlns:a16="http://schemas.microsoft.com/office/drawing/2014/main" id="{47548019-451E-4EE1-B1A2-9C179078AECE}"/>
              </a:ext>
            </a:extLst>
          </p:cNvPr>
          <p:cNvSpPr>
            <a:spLocks noGrp="1"/>
          </p:cNvSpPr>
          <p:nvPr>
            <p:ph idx="1"/>
          </p:nvPr>
        </p:nvSpPr>
        <p:spPr>
          <a:xfrm>
            <a:off x="381896" y="2797715"/>
            <a:ext cx="8229600" cy="4488798"/>
          </a:xfrm>
        </p:spPr>
        <p:txBody>
          <a:bodyPr/>
          <a:lstStyle/>
          <a:p>
            <a:r>
              <a:rPr lang="en-US" dirty="0"/>
              <a:t>Have students read and highlight the handout</a:t>
            </a:r>
          </a:p>
          <a:p>
            <a:endParaRPr lang="en-US" dirty="0"/>
          </a:p>
          <a:p>
            <a:r>
              <a:rPr lang="en-US" dirty="0"/>
              <a:t>Review:  </a:t>
            </a:r>
          </a:p>
          <a:p>
            <a:pPr lvl="3"/>
            <a:r>
              <a:rPr lang="en-US" dirty="0">
                <a:solidFill>
                  <a:srgbClr val="7A9900"/>
                </a:solidFill>
              </a:rPr>
              <a:t>What are the issues in the opening paragraph?</a:t>
            </a:r>
          </a:p>
          <a:p>
            <a:pPr lvl="3"/>
            <a:r>
              <a:rPr lang="en-US" dirty="0">
                <a:solidFill>
                  <a:srgbClr val="7A9900"/>
                </a:solidFill>
              </a:rPr>
              <a:t>Three steps help to address these issues?</a:t>
            </a:r>
          </a:p>
        </p:txBody>
      </p:sp>
    </p:spTree>
    <p:extLst>
      <p:ext uri="{BB962C8B-B14F-4D97-AF65-F5344CB8AC3E}">
        <p14:creationId xmlns:p14="http://schemas.microsoft.com/office/powerpoint/2010/main" val="83132539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32A4-542C-494D-8506-1C720B46413C}">
  <ds:schemaRefs>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9cd82c5b-74c9-4827-94f1-5bf219ae6b20"/>
    <ds:schemaRef ds:uri="bfa4db11-c700-41fb-b639-f7e6b4e680b5"/>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476</TotalTime>
  <Words>2223</Words>
  <Application>Microsoft Office PowerPoint</Application>
  <PresentationFormat>On-screen Show (4:3)</PresentationFormat>
  <Paragraphs>154</Paragraphs>
  <Slides>37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Arial,Sans-Serif</vt:lpstr>
      <vt:lpstr>AvenirLTStd-Black</vt:lpstr>
      <vt:lpstr>AvenirLTStd-BlackOblique</vt:lpstr>
      <vt:lpstr>AvenirLTStd-Book</vt:lpstr>
      <vt:lpstr>Calibri</vt:lpstr>
      <vt:lpstr>Calibri Light</vt:lpstr>
      <vt:lpstr>Times New Roman</vt:lpstr>
      <vt:lpstr>Office Theme</vt:lpstr>
      <vt:lpstr>  Financial Fitness for Life Chapter 8:  Managing Your Money Matthew Gherman 2/11/21 mgherman@schools.nyc.gov</vt:lpstr>
      <vt:lpstr>EconEdLink Membership</vt:lpstr>
      <vt:lpstr>Professional Development Certificate</vt:lpstr>
      <vt:lpstr>Agenda</vt:lpstr>
      <vt:lpstr>Objectives</vt:lpstr>
      <vt:lpstr>National Standards</vt:lpstr>
      <vt:lpstr>State Standards</vt:lpstr>
      <vt:lpstr>Introduction</vt:lpstr>
      <vt:lpstr>Exercise 8.1: Introduction to Money Management </vt:lpstr>
      <vt:lpstr>Exercise 8.1: Introduction to Money Management </vt:lpstr>
      <vt:lpstr>8.1 Continued</vt:lpstr>
      <vt:lpstr>Exercise 8.2: Managing Your Money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8.2 Follow up  Questions</vt:lpstr>
      <vt:lpstr>8.2 Follow up  Questions</vt:lpstr>
      <vt:lpstr>Exercise 8.3: Monthly Spending</vt:lpstr>
      <vt:lpstr>PowerPoint Presentation</vt:lpstr>
      <vt:lpstr>8.3 Follow Up Questions</vt:lpstr>
      <vt:lpstr>8.3 Charts</vt:lpstr>
      <vt:lpstr>8.3 Chart Questions</vt:lpstr>
      <vt:lpstr>Exercise 8.4: Affording a Dream Home</vt:lpstr>
      <vt:lpstr>Exercise 8.4 Follow Up Questions</vt:lpstr>
      <vt:lpstr>Exercise 8.4 Follow Up Questions Cont’d</vt:lpstr>
      <vt:lpstr>Additional Resources</vt:lpstr>
      <vt:lpstr>Additional Assessment:   Student Applications </vt:lpstr>
      <vt:lpstr>Student Applications Cont’d</vt:lpstr>
      <vt:lpstr>Unit Follow Up Questions</vt:lpstr>
      <vt:lpstr>Home Ownership Questions</vt:lpstr>
      <vt:lpstr>Additional Assessment:   Build Your Own Home!  </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99</cp:revision>
  <dcterms:created xsi:type="dcterms:W3CDTF">2012-09-11T15:07:18Z</dcterms:created>
  <dcterms:modified xsi:type="dcterms:W3CDTF">2021-02-08T16:05:54Z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