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65" r:id="rId2"/>
    <p:sldId id="314" r:id="rId3"/>
    <p:sldId id="265" r:id="rId4"/>
    <p:sldId id="297" r:id="rId5"/>
    <p:sldId id="379" r:id="rId6"/>
    <p:sldId id="388" r:id="rId7"/>
    <p:sldId id="355" r:id="rId8"/>
    <p:sldId id="367" r:id="rId9"/>
    <p:sldId id="368" r:id="rId10"/>
    <p:sldId id="370" r:id="rId11"/>
    <p:sldId id="371" r:id="rId12"/>
    <p:sldId id="407" r:id="rId13"/>
    <p:sldId id="406" r:id="rId14"/>
    <p:sldId id="405" r:id="rId15"/>
    <p:sldId id="408" r:id="rId16"/>
    <p:sldId id="387" r:id="rId17"/>
    <p:sldId id="411" r:id="rId18"/>
    <p:sldId id="409" r:id="rId19"/>
    <p:sldId id="410" r:id="rId20"/>
    <p:sldId id="398" r:id="rId21"/>
    <p:sldId id="396" r:id="rId22"/>
    <p:sldId id="404" r:id="rId23"/>
    <p:sldId id="378" r:id="rId24"/>
    <p:sldId id="383" r:id="rId25"/>
    <p:sldId id="382" r:id="rId26"/>
    <p:sldId id="381" r:id="rId27"/>
    <p:sldId id="395" r:id="rId28"/>
    <p:sldId id="390" r:id="rId29"/>
    <p:sldId id="384" r:id="rId30"/>
    <p:sldId id="403" r:id="rId31"/>
    <p:sldId id="399" r:id="rId32"/>
    <p:sldId id="397" r:id="rId33"/>
    <p:sldId id="401" r:id="rId34"/>
    <p:sldId id="380" r:id="rId35"/>
    <p:sldId id="292"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06" autoAdjust="0"/>
    <p:restoredTop sz="94660"/>
  </p:normalViewPr>
  <p:slideViewPr>
    <p:cSldViewPr snapToGrid="0">
      <p:cViewPr varScale="1">
        <p:scale>
          <a:sx n="64" d="100"/>
          <a:sy n="64" d="100"/>
        </p:scale>
        <p:origin x="744" y="48"/>
      </p:cViewPr>
      <p:guideLst>
        <p:guide orient="horz" pos="2160"/>
        <p:guide pos="3840"/>
      </p:guideLst>
    </p:cSldViewPr>
  </p:slideViewPr>
  <p:notesTextViewPr>
    <p:cViewPr>
      <p:scale>
        <a:sx n="1" d="1"/>
        <a:sy n="1" d="1"/>
      </p:scale>
      <p:origin x="0" y="0"/>
    </p:cViewPr>
  </p:notesTextViewPr>
  <p:sorterViewPr>
    <p:cViewPr>
      <p:scale>
        <a:sx n="126" d="100"/>
        <a:sy n="126" d="100"/>
      </p:scale>
      <p:origin x="0" y="-116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41B7ABA0-863C-8D4E-8250-6FE092675489}" type="datetimeFigureOut">
              <a:rPr lang="en-US" smtClean="0"/>
              <a:t>5/1/2019</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C40CF0A4-E9B7-B64B-824C-184C74A00BF8}" type="slidenum">
              <a:rPr lang="en-US" smtClean="0"/>
              <a:t>‹#›</a:t>
            </a:fld>
            <a:endParaRPr lang="en-US"/>
          </a:p>
        </p:txBody>
      </p:sp>
    </p:spTree>
    <p:extLst>
      <p:ext uri="{BB962C8B-B14F-4D97-AF65-F5344CB8AC3E}">
        <p14:creationId xmlns:p14="http://schemas.microsoft.com/office/powerpoint/2010/main" val="205523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90DDE73-1504-4873-AFEF-364585E71CC1}" type="datetimeFigureOut">
              <a:rPr lang="en-US" smtClean="0"/>
              <a:t>5/1/2019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2713331-746A-4E1D-82FD-6D025E4FBDE8}" type="slidenum">
              <a:rPr lang="en-US" smtClean="0"/>
              <a:t>‹#›</a:t>
            </a:fld>
            <a:endParaRPr lang="en-US"/>
          </a:p>
        </p:txBody>
      </p:sp>
    </p:spTree>
    <p:extLst>
      <p:ext uri="{BB962C8B-B14F-4D97-AF65-F5344CB8AC3E}">
        <p14:creationId xmlns:p14="http://schemas.microsoft.com/office/powerpoint/2010/main" val="172196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1D1C9-99ED-4BAE-B0EB-0468EAB0416D}" type="slidenum">
              <a:rPr lang="en-US" smtClean="0"/>
              <a:pPr/>
              <a:t>4</a:t>
            </a:fld>
            <a:endParaRPr lang="en-US" dirty="0"/>
          </a:p>
        </p:txBody>
      </p:sp>
    </p:spTree>
    <p:extLst>
      <p:ext uri="{BB962C8B-B14F-4D97-AF65-F5344CB8AC3E}">
        <p14:creationId xmlns:p14="http://schemas.microsoft.com/office/powerpoint/2010/main" val="196004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1C6684-D276-41FC-A425-91BA8281E2D1}"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397365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C6684-D276-41FC-A425-91BA8281E2D1}"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393262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C6684-D276-41FC-A425-91BA8281E2D1}"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129074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609600" y="1219200"/>
            <a:ext cx="10972800" cy="0"/>
          </a:xfrm>
          <a:prstGeom prst="line">
            <a:avLst/>
          </a:prstGeom>
          <a:noFill/>
          <a:ln w="15875">
            <a:solidFill>
              <a:srgbClr val="C0C0C0"/>
            </a:solidFill>
            <a:round/>
            <a:headEnd/>
            <a:tailEnd/>
          </a:ln>
        </p:spPr>
        <p:txBody>
          <a:bodyPr wrap="none" anchor="ctr"/>
          <a:lstStyle/>
          <a:p>
            <a:pPr>
              <a:defRPr/>
            </a:pPr>
            <a:endParaRPr lang="en-US" sz="1800" dirty="0">
              <a:cs typeface="ＭＳ Ｐゴシック" charset="-128"/>
            </a:endParaRPr>
          </a:p>
        </p:txBody>
      </p:sp>
      <p:sp>
        <p:nvSpPr>
          <p:cNvPr id="3" name="Content Placeholder 2"/>
          <p:cNvSpPr>
            <a:spLocks noGrp="1"/>
          </p:cNvSpPr>
          <p:nvPr>
            <p:ph idx="1"/>
          </p:nvPr>
        </p:nvSpPr>
        <p:spPr>
          <a:xfrm>
            <a:off x="1371600" y="1752600"/>
            <a:ext cx="94488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609600" y="609600"/>
            <a:ext cx="109728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1007927" y="6324600"/>
            <a:ext cx="10528175"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8737600" y="6477000"/>
            <a:ext cx="2540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2400" y="481217"/>
            <a:ext cx="2540000" cy="713966"/>
          </a:xfrm>
          <a:prstGeom prst="rect">
            <a:avLst/>
          </a:prstGeom>
        </p:spPr>
      </p:pic>
    </p:spTree>
    <p:extLst>
      <p:ext uri="{BB962C8B-B14F-4D97-AF65-F5344CB8AC3E}">
        <p14:creationId xmlns:p14="http://schemas.microsoft.com/office/powerpoint/2010/main" val="138704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C6684-D276-41FC-A425-91BA8281E2D1}"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272173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6684-D276-41FC-A425-91BA8281E2D1}"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145787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1C6684-D276-41FC-A425-91BA8281E2D1}"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140177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1C6684-D276-41FC-A425-91BA8281E2D1}" type="datetimeFigureOut">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200203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1C6684-D276-41FC-A425-91BA8281E2D1}"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328474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6684-D276-41FC-A425-91BA8281E2D1}"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193836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C6684-D276-41FC-A425-91BA8281E2D1}"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245829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C6684-D276-41FC-A425-91BA8281E2D1}"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10842-BD39-48D7-B6CE-8966B2C70C24}" type="slidenum">
              <a:rPr lang="en-US" smtClean="0"/>
              <a:t>‹#›</a:t>
            </a:fld>
            <a:endParaRPr lang="en-US"/>
          </a:p>
        </p:txBody>
      </p:sp>
    </p:spTree>
    <p:extLst>
      <p:ext uri="{BB962C8B-B14F-4D97-AF65-F5344CB8AC3E}">
        <p14:creationId xmlns:p14="http://schemas.microsoft.com/office/powerpoint/2010/main" val="420286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C6684-D276-41FC-A425-91BA8281E2D1}" type="datetimeFigureOut">
              <a:rPr lang="en-US" smtClean="0"/>
              <a:t>5/1/2019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10842-BD39-48D7-B6CE-8966B2C70C24}" type="slidenum">
              <a:rPr lang="en-US" smtClean="0"/>
              <a:t>‹#›</a:t>
            </a:fld>
            <a:endParaRPr lang="en-US"/>
          </a:p>
        </p:txBody>
      </p:sp>
    </p:spTree>
    <p:extLst>
      <p:ext uri="{BB962C8B-B14F-4D97-AF65-F5344CB8AC3E}">
        <p14:creationId xmlns:p14="http://schemas.microsoft.com/office/powerpoint/2010/main" val="333325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bettermoneyhabits.bankofamerica.com/en"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npr.org/sections/money/127413729/podcas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amingthehighcostofcollege.com/category/podcas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titcher.com/podcast/jill-on-money"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stitcher.com/podcast/the-dave-ramsey-show-3890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onedlink.org/resources/minimum-wage-the-challenge-of-living-on-it/" TargetMode="External"/><Relationship Id="rId7" Type="http://schemas.openxmlformats.org/officeDocument/2006/relationships/hyperlink" Target="https://www.econedlink.org/resources/preparing-a-1040ez-income-tax-form/" TargetMode="External"/><Relationship Id="rId2" Type="http://schemas.openxmlformats.org/officeDocument/2006/relationships/hyperlink" Target="https://www.econedlink.org/resources/income-inequality/" TargetMode="External"/><Relationship Id="rId1" Type="http://schemas.openxmlformats.org/officeDocument/2006/relationships/slideLayout" Target="../slideLayouts/slideLayout2.xml"/><Relationship Id="rId6" Type="http://schemas.openxmlformats.org/officeDocument/2006/relationships/hyperlink" Target="https://www.econedlink.org/resources/the-five-stages-of-investing/" TargetMode="External"/><Relationship Id="rId5" Type="http://schemas.openxmlformats.org/officeDocument/2006/relationships/hyperlink" Target="https://www.econedlink.org/resources/broad-social-goals-of-an-economy/" TargetMode="External"/><Relationship Id="rId4" Type="http://schemas.openxmlformats.org/officeDocument/2006/relationships/hyperlink" Target="https://www.econedlink.org/resources/immigr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learn.mruniversity.com/women-economics-series/?utm_source=drip&amp;utm_medium=email&amp;utm_campaign=New+series%3A+Women+in+Economics&amp;utm_content=New+series%3A+Women+in+Economics" TargetMode="External"/><Relationship Id="rId2" Type="http://schemas.openxmlformats.org/officeDocument/2006/relationships/hyperlink" Target="https://www.mruniversity.com/courses/everyday-economics/the-complacent-clas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bur.org/onpoint/2018/12/18/farm-bill-trump-hemp-subsidies-farmers-congress" TargetMode="External"/><Relationship Id="rId7" Type="http://schemas.openxmlformats.org/officeDocument/2006/relationships/hyperlink" Target="https://www.wbur.org/onpoint/2018/08/06/millennial-jobs-homes-myths" TargetMode="External"/><Relationship Id="rId2" Type="http://schemas.openxmlformats.org/officeDocument/2006/relationships/hyperlink" Target="https://www.wbur.org/onpoint" TargetMode="External"/><Relationship Id="rId1" Type="http://schemas.openxmlformats.org/officeDocument/2006/relationships/slideLayout" Target="../slideLayouts/slideLayout2.xml"/><Relationship Id="rId6" Type="http://schemas.openxmlformats.org/officeDocument/2006/relationships/hyperlink" Target="https://www.wbur.org/onpoint/2019/01/15/surveillance-capitalism-online-data-privacy-facebook-google-amazon" TargetMode="External"/><Relationship Id="rId5" Type="http://schemas.openxmlformats.org/officeDocument/2006/relationships/hyperlink" Target="https://www.wbur.org/onpoint/2018/12/12/stock-market-index-funds-john-bogle" TargetMode="External"/><Relationship Id="rId4" Type="http://schemas.openxmlformats.org/officeDocument/2006/relationships/hyperlink" Target="https://www.wbur.org/onpoint/2018/12/17/economy-unemployment-wages-retirement"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intelligencesquaredu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3teachers.or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engageny.org/resource/new-york-state-k-12-social-studies-resource-toolki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intelligencesquaredus.org/debates/%20%20universal-basic-income-safety-net-future" TargetMode="External"/><Relationship Id="rId2" Type="http://schemas.openxmlformats.org/officeDocument/2006/relationships/hyperlink" Target="https://www.theguardian.com/money/us-money-blog/2014/nov/12/social-welfare-programs-food-stamps-reduce-poverty-america" TargetMode="External"/><Relationship Id="rId1" Type="http://schemas.openxmlformats.org/officeDocument/2006/relationships/slideLayout" Target="../slideLayouts/slideLayout7.xml"/><Relationship Id="rId4" Type="http://schemas.openxmlformats.org/officeDocument/2006/relationships/hyperlink" Target="https://www.worldcrunch.com/culture-society/universal-basic-income-5-experiments-from-around-the-world-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ogle.com/url?sa=i&amp;rct=j&amp;q=&amp;esrc=s&amp;frm=1&amp;source=images&amp;cd=&amp;cad=rja&amp;uact=8&amp;ved=0CAcQjRxqFQoTCM3tqu6FrMgCFcI6PgodjJQOvA&amp;url=https://atteach.wordpress.com/&amp;bvm=bv.104317490,d.cWw&amp;psig=AFQjCNEduqzu88SGrdlFIjG-hOut2jWTqQ&amp;ust=1444159050731412"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econedlink.org/lessons/economic-glossary-definition.php?term=Cost/Benefit+Analysi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792" y="1709794"/>
            <a:ext cx="11767930" cy="927350"/>
          </a:xfrm>
        </p:spPr>
        <p:txBody>
          <a:bodyPr>
            <a:noAutofit/>
          </a:bodyPr>
          <a:lstStyle/>
          <a:p>
            <a:r>
              <a:rPr lang="en-US" sz="2400" b="1" dirty="0">
                <a:latin typeface="+mn-lt"/>
              </a:rPr>
              <a:t>Teaching Personal Finance: Podcasts from Planet Money and Better Money Habits</a:t>
            </a:r>
            <a:br>
              <a:rPr lang="en-US" sz="2400" b="1" dirty="0"/>
            </a:br>
            <a:endParaRPr lang="en-US" sz="2400" dirty="0"/>
          </a:p>
        </p:txBody>
      </p:sp>
      <p:sp>
        <p:nvSpPr>
          <p:cNvPr id="3" name="Subtitle 2"/>
          <p:cNvSpPr>
            <a:spLocks noGrp="1"/>
          </p:cNvSpPr>
          <p:nvPr>
            <p:ph type="subTitle" idx="1"/>
          </p:nvPr>
        </p:nvSpPr>
        <p:spPr>
          <a:xfrm>
            <a:off x="1325848" y="5708767"/>
            <a:ext cx="9144000" cy="629801"/>
          </a:xfrm>
        </p:spPr>
        <p:txBody>
          <a:bodyPr>
            <a:noAutofit/>
          </a:bodyPr>
          <a:lstStyle/>
          <a:p>
            <a:pPr>
              <a:lnSpc>
                <a:spcPct val="100000"/>
              </a:lnSpc>
            </a:pPr>
            <a:r>
              <a:rPr lang="en-US" sz="1800" dirty="0"/>
              <a:t>Doug Young                                                                                                                                                THE WISER CHOICE</a:t>
            </a:r>
          </a:p>
        </p:txBody>
      </p:sp>
      <p:pic>
        <p:nvPicPr>
          <p:cNvPr id="1028" name="Picture 4" descr="Image result for podcasts">
            <a:extLst>
              <a:ext uri="{FF2B5EF4-FFF2-40B4-BE49-F238E27FC236}">
                <a16:creationId xmlns:a16="http://schemas.microsoft.com/office/drawing/2014/main" id="{F85ED23C-93F6-4183-92DB-3FFBF759E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437" y="2818994"/>
            <a:ext cx="3452884" cy="246152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B36225D-9A27-4FB7-B69E-C363DF1AB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04" y="2828933"/>
            <a:ext cx="3284633" cy="2461528"/>
          </a:xfrm>
          <a:prstGeom prst="rect">
            <a:avLst/>
          </a:prstGeom>
        </p:spPr>
      </p:pic>
      <p:pic>
        <p:nvPicPr>
          <p:cNvPr id="1026" name="Picture 2" descr="Image result for planet money">
            <a:extLst>
              <a:ext uri="{FF2B5EF4-FFF2-40B4-BE49-F238E27FC236}">
                <a16:creationId xmlns:a16="http://schemas.microsoft.com/office/drawing/2014/main" id="{3A065176-334E-4A49-86F5-4E7F7F5A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4563" y="2796696"/>
            <a:ext cx="3452884" cy="246152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Council for Economic Education">
            <a:extLst>
              <a:ext uri="{FF2B5EF4-FFF2-40B4-BE49-F238E27FC236}">
                <a16:creationId xmlns:a16="http://schemas.microsoft.com/office/drawing/2014/main" id="{59BEDF14-3E86-4C95-B007-36B5C4B12C5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18F257DF-136D-45CB-A299-9ECCDD362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0939" y="357809"/>
            <a:ext cx="3458817" cy="1219669"/>
          </a:xfrm>
          <a:prstGeom prst="rect">
            <a:avLst/>
          </a:prstGeom>
        </p:spPr>
      </p:pic>
    </p:spTree>
    <p:extLst>
      <p:ext uri="{BB962C8B-B14F-4D97-AF65-F5344CB8AC3E}">
        <p14:creationId xmlns:p14="http://schemas.microsoft.com/office/powerpoint/2010/main" val="115428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370E-8CA9-4083-B0F5-0CB90F8F4FAA}"/>
              </a:ext>
            </a:extLst>
          </p:cNvPr>
          <p:cNvSpPr>
            <a:spLocks noGrp="1"/>
          </p:cNvSpPr>
          <p:nvPr>
            <p:ph type="title"/>
          </p:nvPr>
        </p:nvSpPr>
        <p:spPr>
          <a:xfrm>
            <a:off x="838200" y="198783"/>
            <a:ext cx="10515600" cy="887895"/>
          </a:xfrm>
        </p:spPr>
        <p:txBody>
          <a:bodyPr>
            <a:normAutofit/>
          </a:bodyPr>
          <a:lstStyle/>
          <a:p>
            <a:pPr algn="ctr"/>
            <a:r>
              <a:rPr lang="en-US" sz="3600" b="1" dirty="0">
                <a:latin typeface="+mn-lt"/>
              </a:rPr>
              <a:t>Plan, Produce and Reflect</a:t>
            </a:r>
          </a:p>
        </p:txBody>
      </p:sp>
      <p:sp>
        <p:nvSpPr>
          <p:cNvPr id="3" name="Content Placeholder 2">
            <a:extLst>
              <a:ext uri="{FF2B5EF4-FFF2-40B4-BE49-F238E27FC236}">
                <a16:creationId xmlns:a16="http://schemas.microsoft.com/office/drawing/2014/main" id="{B25B443D-51C6-4A38-96AE-8A5390A7D9C1}"/>
              </a:ext>
            </a:extLst>
          </p:cNvPr>
          <p:cNvSpPr>
            <a:spLocks noGrp="1"/>
          </p:cNvSpPr>
          <p:nvPr>
            <p:ph idx="1"/>
          </p:nvPr>
        </p:nvSpPr>
        <p:spPr>
          <a:xfrm>
            <a:off x="838200" y="1086678"/>
            <a:ext cx="10515600" cy="5526157"/>
          </a:xfrm>
        </p:spPr>
        <p:txBody>
          <a:bodyPr>
            <a:normAutofit lnSpcReduction="10000"/>
          </a:bodyPr>
          <a:lstStyle/>
          <a:p>
            <a:pPr>
              <a:buFont typeface="Wingdings" panose="05000000000000000000" pitchFamily="2" charset="2"/>
              <a:buChar char="§"/>
            </a:pPr>
            <a:r>
              <a:rPr lang="en-US" sz="2400" b="1" dirty="0"/>
              <a:t>Plan </a:t>
            </a:r>
          </a:p>
          <a:p>
            <a:pPr lvl="1"/>
            <a:r>
              <a:rPr lang="en-US" sz="2000" dirty="0">
                <a:cs typeface="Times New Roman" pitchFamily="18" charset="0"/>
              </a:rPr>
              <a:t>Create opportunities for students to assume new roles</a:t>
            </a:r>
          </a:p>
          <a:p>
            <a:pPr lvl="1"/>
            <a:r>
              <a:rPr lang="en-US" sz="2000" dirty="0">
                <a:cs typeface="Times New Roman" pitchFamily="18" charset="0"/>
              </a:rPr>
              <a:t>Examine problems in issues</a:t>
            </a:r>
          </a:p>
          <a:p>
            <a:pPr lvl="1"/>
            <a:r>
              <a:rPr lang="en-US" sz="2000" dirty="0">
                <a:cs typeface="Times New Roman" pitchFamily="18" charset="0"/>
              </a:rPr>
              <a:t>Pose possible solutions to current issues</a:t>
            </a:r>
          </a:p>
          <a:p>
            <a:pPr marL="457200" lvl="1" indent="0">
              <a:buNone/>
            </a:pPr>
            <a:endParaRPr lang="en-US" sz="2000" dirty="0">
              <a:cs typeface="Times New Roman" pitchFamily="18" charset="0"/>
            </a:endParaRPr>
          </a:p>
          <a:p>
            <a:pPr>
              <a:buFont typeface="Wingdings" panose="05000000000000000000" pitchFamily="2" charset="2"/>
              <a:buChar char="§"/>
            </a:pPr>
            <a:r>
              <a:rPr lang="en-US" sz="2400" b="1" dirty="0"/>
              <a:t>Produce</a:t>
            </a:r>
          </a:p>
          <a:p>
            <a:pPr lvl="1"/>
            <a:r>
              <a:rPr lang="en-US" sz="2000" dirty="0">
                <a:cs typeface="Times New Roman" pitchFamily="18" charset="0"/>
              </a:rPr>
              <a:t>Make class more interactive.</a:t>
            </a:r>
          </a:p>
          <a:p>
            <a:pPr lvl="1"/>
            <a:r>
              <a:rPr lang="en-US" sz="2000" dirty="0">
                <a:cs typeface="Times New Roman" pitchFamily="18" charset="0"/>
              </a:rPr>
              <a:t>Engage reluctant or less eager leaners.</a:t>
            </a:r>
          </a:p>
          <a:p>
            <a:pPr lvl="1"/>
            <a:r>
              <a:rPr lang="en-US" sz="2000" dirty="0">
                <a:cs typeface="Times New Roman" pitchFamily="18" charset="0"/>
              </a:rPr>
              <a:t>Adaptability for integrating them into a unit at any time.</a:t>
            </a:r>
          </a:p>
          <a:p>
            <a:pPr lvl="1"/>
            <a:r>
              <a:rPr lang="en-US" sz="2000" dirty="0">
                <a:cs typeface="Times New Roman" pitchFamily="18" charset="0"/>
              </a:rPr>
              <a:t>Have students make decisions and accepting trade-offs which is a responsibility that we all have as citizens of the United States. </a:t>
            </a:r>
          </a:p>
          <a:p>
            <a:pPr marL="457200" lvl="1" indent="0">
              <a:buNone/>
            </a:pPr>
            <a:endParaRPr lang="en-US" sz="2000" dirty="0"/>
          </a:p>
          <a:p>
            <a:pPr>
              <a:buFont typeface="Wingdings" panose="05000000000000000000" pitchFamily="2" charset="2"/>
              <a:buChar char="§"/>
            </a:pPr>
            <a:r>
              <a:rPr lang="en-US" sz="2000" dirty="0"/>
              <a:t> </a:t>
            </a:r>
            <a:r>
              <a:rPr lang="en-US" sz="2400" b="1" dirty="0"/>
              <a:t>Reflect</a:t>
            </a:r>
          </a:p>
          <a:p>
            <a:pPr lvl="1"/>
            <a:r>
              <a:rPr lang="en-US" sz="2000" dirty="0">
                <a:cs typeface="Times New Roman" pitchFamily="18" charset="0"/>
              </a:rPr>
              <a:t>Create “Socratic Dialogues” after all presentations.</a:t>
            </a:r>
          </a:p>
          <a:p>
            <a:pPr lvl="1"/>
            <a:r>
              <a:rPr lang="en-US" sz="2000" dirty="0">
                <a:cs typeface="Times New Roman" pitchFamily="18" charset="0"/>
              </a:rPr>
              <a:t>Execute ideas: Learn from mistakes</a:t>
            </a:r>
          </a:p>
          <a:p>
            <a:pPr lvl="1"/>
            <a:r>
              <a:rPr lang="en-US" sz="2000" dirty="0">
                <a:cs typeface="Times New Roman" pitchFamily="18" charset="0"/>
              </a:rPr>
              <a:t>Show how decisions influence our local, state, national and global economies. </a:t>
            </a:r>
          </a:p>
          <a:p>
            <a:pPr lvl="1">
              <a:buFont typeface="Wingdings" panose="05000000000000000000" pitchFamily="2" charset="2"/>
              <a:buChar char="§"/>
            </a:pPr>
            <a:endParaRPr lang="en-US" sz="1600" dirty="0"/>
          </a:p>
          <a:p>
            <a:pPr lvl="1">
              <a:buFont typeface="Wingdings" panose="05000000000000000000" pitchFamily="2" charset="2"/>
              <a:buChar char="§"/>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71408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0963-C95D-49BC-9E6E-83CC4837467A}"/>
              </a:ext>
            </a:extLst>
          </p:cNvPr>
          <p:cNvSpPr>
            <a:spLocks noGrp="1"/>
          </p:cNvSpPr>
          <p:nvPr>
            <p:ph type="title"/>
          </p:nvPr>
        </p:nvSpPr>
        <p:spPr>
          <a:xfrm>
            <a:off x="838200" y="365125"/>
            <a:ext cx="10515600" cy="880579"/>
          </a:xfrm>
        </p:spPr>
        <p:txBody>
          <a:bodyPr>
            <a:normAutofit/>
          </a:bodyPr>
          <a:lstStyle/>
          <a:p>
            <a:pPr algn="ctr"/>
            <a:r>
              <a:rPr lang="en-US" sz="3600" b="1" dirty="0">
                <a:latin typeface="+mn-lt"/>
              </a:rPr>
              <a:t>Problems</a:t>
            </a:r>
          </a:p>
        </p:txBody>
      </p:sp>
      <p:sp>
        <p:nvSpPr>
          <p:cNvPr id="3" name="Content Placeholder 2">
            <a:extLst>
              <a:ext uri="{FF2B5EF4-FFF2-40B4-BE49-F238E27FC236}">
                <a16:creationId xmlns:a16="http://schemas.microsoft.com/office/drawing/2014/main" id="{C896675F-FA1B-4318-9438-4D9492835526}"/>
              </a:ext>
            </a:extLst>
          </p:cNvPr>
          <p:cNvSpPr>
            <a:spLocks noGrp="1"/>
          </p:cNvSpPr>
          <p:nvPr>
            <p:ph idx="1"/>
          </p:nvPr>
        </p:nvSpPr>
        <p:spPr>
          <a:xfrm>
            <a:off x="838200" y="1245704"/>
            <a:ext cx="10515600" cy="5168348"/>
          </a:xfrm>
        </p:spPr>
        <p:txBody>
          <a:bodyPr>
            <a:normAutofit fontScale="92500"/>
          </a:bodyPr>
          <a:lstStyle/>
          <a:p>
            <a:pPr>
              <a:buFont typeface="Wingdings" panose="05000000000000000000" pitchFamily="2" charset="2"/>
              <a:buChar char="§"/>
            </a:pPr>
            <a:r>
              <a:rPr lang="en-US" dirty="0">
                <a:cs typeface="Times New Roman" pitchFamily="18" charset="0"/>
              </a:rPr>
              <a:t>Check your districts policy use.</a:t>
            </a:r>
          </a:p>
          <a:p>
            <a:pPr>
              <a:buFont typeface="Wingdings" panose="05000000000000000000" pitchFamily="2" charset="2"/>
              <a:buChar char="§"/>
            </a:pPr>
            <a:r>
              <a:rPr lang="en-US" dirty="0">
                <a:cs typeface="Times New Roman" pitchFamily="18" charset="0"/>
              </a:rPr>
              <a:t>Anyone can post a blog/podcast.  Be aware.</a:t>
            </a:r>
          </a:p>
          <a:p>
            <a:pPr>
              <a:buFont typeface="Wingdings" panose="05000000000000000000" pitchFamily="2" charset="2"/>
              <a:buChar char="§"/>
            </a:pPr>
            <a:r>
              <a:rPr lang="en-US" dirty="0">
                <a:cs typeface="Times New Roman" pitchFamily="18" charset="0"/>
              </a:rPr>
              <a:t>What sites does your school filter as you may want to broaden the choices.</a:t>
            </a:r>
          </a:p>
          <a:p>
            <a:pPr>
              <a:buFont typeface="Wingdings" panose="05000000000000000000" pitchFamily="2" charset="2"/>
              <a:buChar char="§"/>
            </a:pPr>
            <a:r>
              <a:rPr lang="en-US" dirty="0"/>
              <a:t>Do all students have access to </a:t>
            </a:r>
            <a:r>
              <a:rPr lang="en-US" dirty="0" err="1"/>
              <a:t>iphones</a:t>
            </a:r>
            <a:r>
              <a:rPr lang="en-US" dirty="0"/>
              <a:t>, etc.</a:t>
            </a:r>
          </a:p>
          <a:p>
            <a:pPr>
              <a:buFont typeface="Wingdings" panose="05000000000000000000" pitchFamily="2" charset="2"/>
              <a:buChar char="§"/>
            </a:pPr>
            <a:r>
              <a:rPr lang="en-US" dirty="0"/>
              <a:t>IN PRINT, podcast sites not listed on your handout, must be pre-approved.</a:t>
            </a:r>
          </a:p>
          <a:p>
            <a:pPr>
              <a:buFont typeface="Wingdings" panose="05000000000000000000" pitchFamily="2" charset="2"/>
              <a:buChar char="§"/>
            </a:pPr>
            <a:r>
              <a:rPr lang="en-US" dirty="0"/>
              <a:t>Make sure students are aware of any bias, prejudice, links to controversial groups or positions (Holocaust was a fake, etc.)  </a:t>
            </a:r>
          </a:p>
          <a:p>
            <a:pPr>
              <a:buFont typeface="Wingdings" panose="05000000000000000000" pitchFamily="2" charset="2"/>
              <a:buChar char="§"/>
            </a:pPr>
            <a:r>
              <a:rPr lang="en-US" dirty="0"/>
              <a:t>Continually check the podcasts being used</a:t>
            </a:r>
          </a:p>
          <a:p>
            <a:pPr lvl="1"/>
            <a:r>
              <a:rPr lang="en-US" dirty="0"/>
              <a:t>Verify the content, producers, etc.</a:t>
            </a:r>
          </a:p>
          <a:p>
            <a:pPr>
              <a:buFont typeface="Wingdings" panose="05000000000000000000" pitchFamily="2" charset="2"/>
              <a:buChar char="§"/>
            </a:pPr>
            <a:r>
              <a:rPr lang="en-US" dirty="0"/>
              <a:t>Remind them: Notes and bibliography of all sources must be turned in.</a:t>
            </a:r>
          </a:p>
          <a:p>
            <a:pPr lvl="1">
              <a:buFont typeface="Wingdings" panose="05000000000000000000" pitchFamily="2" charset="2"/>
              <a:buChar char="§"/>
            </a:pPr>
            <a:endParaRPr lang="en-US"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62887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A4DBB-B07B-4D89-8A8B-1DD9D141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24716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8D2B-7A13-4944-80D9-344009D584A9}"/>
              </a:ext>
            </a:extLst>
          </p:cNvPr>
          <p:cNvSpPr>
            <a:spLocks noGrp="1"/>
          </p:cNvSpPr>
          <p:nvPr>
            <p:ph type="title"/>
          </p:nvPr>
        </p:nvSpPr>
        <p:spPr>
          <a:xfrm>
            <a:off x="762000" y="139838"/>
            <a:ext cx="10515600" cy="1325563"/>
          </a:xfrm>
        </p:spPr>
        <p:txBody>
          <a:bodyPr>
            <a:normAutofit fontScale="90000"/>
          </a:bodyPr>
          <a:lstStyle/>
          <a:p>
            <a:pPr algn="ctr"/>
            <a:br>
              <a:rPr lang="en-US" dirty="0"/>
            </a:br>
            <a:r>
              <a:rPr lang="en-US" b="1" dirty="0"/>
              <a:t>         </a:t>
            </a:r>
            <a:r>
              <a:rPr lang="en-US" sz="4000" b="1" dirty="0">
                <a:latin typeface="+mn-lt"/>
              </a:rPr>
              <a:t>Khan Academy:  “Better Money Habits Videos”</a:t>
            </a:r>
            <a:br>
              <a:rPr lang="en-US" sz="4000" b="1" dirty="0">
                <a:latin typeface="+mn-lt"/>
              </a:rPr>
            </a:br>
            <a:r>
              <a:rPr lang="en-US" sz="2400" u="sng" dirty="0">
                <a:hlinkClick r:id="rId2"/>
              </a:rPr>
              <a:t>https://bettermoneyhabits.bankofamerica.com/en</a:t>
            </a:r>
            <a:br>
              <a:rPr lang="en-US" sz="3600" dirty="0"/>
            </a:br>
            <a:endParaRPr lang="en-US" sz="3600" dirty="0"/>
          </a:p>
        </p:txBody>
      </p:sp>
      <p:sp>
        <p:nvSpPr>
          <p:cNvPr id="3" name="Content Placeholder 2">
            <a:extLst>
              <a:ext uri="{FF2B5EF4-FFF2-40B4-BE49-F238E27FC236}">
                <a16:creationId xmlns:a16="http://schemas.microsoft.com/office/drawing/2014/main" id="{E237F5AC-A5F3-486F-9176-C96B4A29B8BC}"/>
              </a:ext>
            </a:extLst>
          </p:cNvPr>
          <p:cNvSpPr>
            <a:spLocks noGrp="1"/>
          </p:cNvSpPr>
          <p:nvPr>
            <p:ph sz="half" idx="1"/>
          </p:nvPr>
        </p:nvSpPr>
        <p:spPr/>
        <p:txBody>
          <a:bodyPr>
            <a:normAutofit fontScale="92500" lnSpcReduction="10000"/>
          </a:bodyPr>
          <a:lstStyle/>
          <a:p>
            <a:pPr lvl="0">
              <a:buFont typeface="Wingdings" panose="05000000000000000000" pitchFamily="2" charset="2"/>
              <a:buChar char="§"/>
            </a:pPr>
            <a:r>
              <a:rPr lang="en-US" dirty="0"/>
              <a:t>Getting Out of Debt</a:t>
            </a:r>
          </a:p>
          <a:p>
            <a:pPr lvl="0">
              <a:buFont typeface="Wingdings" panose="05000000000000000000" pitchFamily="2" charset="2"/>
              <a:buChar char="§"/>
            </a:pPr>
            <a:r>
              <a:rPr lang="en-US" dirty="0"/>
              <a:t>Renting a Place to Live</a:t>
            </a:r>
          </a:p>
          <a:p>
            <a:pPr lvl="0">
              <a:buFont typeface="Wingdings" panose="05000000000000000000" pitchFamily="2" charset="2"/>
              <a:buChar char="§"/>
            </a:pPr>
            <a:r>
              <a:rPr lang="en-US" dirty="0"/>
              <a:t>A Moving Experience: How Much Does it Cost?</a:t>
            </a:r>
          </a:p>
          <a:p>
            <a:pPr lvl="0">
              <a:buFont typeface="Wingdings" panose="05000000000000000000" pitchFamily="2" charset="2"/>
              <a:buChar char="§"/>
            </a:pPr>
            <a:r>
              <a:rPr lang="en-US" dirty="0"/>
              <a:t>The Basics of Saving and Budgeting</a:t>
            </a:r>
          </a:p>
          <a:p>
            <a:pPr lvl="0">
              <a:buFont typeface="Wingdings" panose="05000000000000000000" pitchFamily="2" charset="2"/>
              <a:buChar char="§"/>
            </a:pPr>
            <a:r>
              <a:rPr lang="en-US" dirty="0"/>
              <a:t>Budgeting Basics</a:t>
            </a:r>
          </a:p>
          <a:p>
            <a:pPr lvl="0">
              <a:buFont typeface="Wingdings" panose="05000000000000000000" pitchFamily="2" charset="2"/>
              <a:buChar char="§"/>
            </a:pPr>
            <a:r>
              <a:rPr lang="en-US" dirty="0"/>
              <a:t>Building Good Credit Scores</a:t>
            </a:r>
          </a:p>
          <a:p>
            <a:pPr lvl="0">
              <a:buFont typeface="Wingdings" panose="05000000000000000000" pitchFamily="2" charset="2"/>
              <a:buChar char="§"/>
            </a:pPr>
            <a:r>
              <a:rPr lang="en-US" dirty="0"/>
              <a:t>Credit Reports and Credit Scores</a:t>
            </a:r>
          </a:p>
          <a:p>
            <a:pPr lvl="0">
              <a:buFont typeface="Wingdings" panose="05000000000000000000" pitchFamily="2" charset="2"/>
              <a:buChar char="§"/>
            </a:pPr>
            <a:r>
              <a:rPr lang="en-US" dirty="0"/>
              <a:t>Buying a Home</a:t>
            </a:r>
          </a:p>
          <a:p>
            <a:pPr lvl="0">
              <a:buFont typeface="Wingdings" panose="05000000000000000000" pitchFamily="2" charset="2"/>
              <a:buChar char="§"/>
            </a:pPr>
            <a:r>
              <a:rPr lang="en-US" dirty="0"/>
              <a:t>Owning a Car</a:t>
            </a:r>
          </a:p>
          <a:p>
            <a:endParaRPr lang="en-US" dirty="0"/>
          </a:p>
        </p:txBody>
      </p:sp>
      <p:sp>
        <p:nvSpPr>
          <p:cNvPr id="4" name="Content Placeholder 3">
            <a:extLst>
              <a:ext uri="{FF2B5EF4-FFF2-40B4-BE49-F238E27FC236}">
                <a16:creationId xmlns:a16="http://schemas.microsoft.com/office/drawing/2014/main" id="{920266C9-36F5-4293-86F9-25EBF79B2E67}"/>
              </a:ext>
            </a:extLst>
          </p:cNvPr>
          <p:cNvSpPr>
            <a:spLocks noGrp="1"/>
          </p:cNvSpPr>
          <p:nvPr>
            <p:ph sz="half" idx="2"/>
          </p:nvPr>
        </p:nvSpPr>
        <p:spPr/>
        <p:txBody>
          <a:bodyPr>
            <a:normAutofit fontScale="92500" lnSpcReduction="10000"/>
          </a:bodyPr>
          <a:lstStyle/>
          <a:p>
            <a:pPr lvl="0">
              <a:buFont typeface="Wingdings" panose="05000000000000000000" pitchFamily="2" charset="2"/>
              <a:buChar char="§"/>
            </a:pPr>
            <a:r>
              <a:rPr lang="en-US" dirty="0"/>
              <a:t> Creating a Financial Safety Net</a:t>
            </a:r>
          </a:p>
          <a:p>
            <a:pPr lvl="0">
              <a:buFont typeface="Wingdings" panose="05000000000000000000" pitchFamily="2" charset="2"/>
              <a:buChar char="§"/>
            </a:pPr>
            <a:r>
              <a:rPr lang="en-US" dirty="0"/>
              <a:t> Meeting Financial Goals</a:t>
            </a:r>
          </a:p>
          <a:p>
            <a:pPr lvl="0">
              <a:buFont typeface="Wingdings" panose="05000000000000000000" pitchFamily="2" charset="2"/>
              <a:buChar char="§"/>
            </a:pPr>
            <a:r>
              <a:rPr lang="en-US" dirty="0"/>
              <a:t> Building a Better Budget</a:t>
            </a:r>
          </a:p>
          <a:p>
            <a:pPr lvl="0">
              <a:buFont typeface="Wingdings" panose="05000000000000000000" pitchFamily="2" charset="2"/>
              <a:buChar char="§"/>
            </a:pPr>
            <a:r>
              <a:rPr lang="en-US" dirty="0"/>
              <a:t> Checking Out Checking Accounts</a:t>
            </a:r>
          </a:p>
          <a:p>
            <a:pPr lvl="0">
              <a:buFont typeface="Wingdings" panose="05000000000000000000" pitchFamily="2" charset="2"/>
              <a:buChar char="§"/>
            </a:pPr>
            <a:r>
              <a:rPr lang="en-US" dirty="0"/>
              <a:t> Setting Goals</a:t>
            </a:r>
          </a:p>
          <a:p>
            <a:pPr lvl="0">
              <a:buFont typeface="Wingdings" panose="05000000000000000000" pitchFamily="2" charset="2"/>
              <a:buChar char="§"/>
            </a:pPr>
            <a:r>
              <a:rPr lang="en-US" dirty="0"/>
              <a:t> Debit Cards vs Credit Cards</a:t>
            </a:r>
          </a:p>
          <a:p>
            <a:pPr lvl="0">
              <a:buFont typeface="Wingdings" panose="05000000000000000000" pitchFamily="2" charset="2"/>
              <a:buChar char="§"/>
            </a:pPr>
            <a:r>
              <a:rPr lang="en-US" dirty="0"/>
              <a:t> Establishing Credit</a:t>
            </a:r>
          </a:p>
          <a:p>
            <a:pPr lvl="0">
              <a:buFont typeface="Wingdings" panose="05000000000000000000" pitchFamily="2" charset="2"/>
              <a:buChar char="§"/>
            </a:pPr>
            <a:r>
              <a:rPr lang="en-US" dirty="0"/>
              <a:t> What Car Should I Buy?</a:t>
            </a:r>
          </a:p>
          <a:p>
            <a:pPr lvl="0">
              <a:buFont typeface="Wingdings" panose="05000000000000000000" pitchFamily="2" charset="2"/>
              <a:buChar char="§"/>
            </a:pPr>
            <a:r>
              <a:rPr lang="en-US" dirty="0"/>
              <a:t> How Does Your Family Save?</a:t>
            </a:r>
          </a:p>
          <a:p>
            <a:pPr marL="0" indent="0">
              <a:buNone/>
            </a:pPr>
            <a:endParaRPr lang="en-US" dirty="0"/>
          </a:p>
        </p:txBody>
      </p:sp>
    </p:spTree>
    <p:extLst>
      <p:ext uri="{BB962C8B-B14F-4D97-AF65-F5344CB8AC3E}">
        <p14:creationId xmlns:p14="http://schemas.microsoft.com/office/powerpoint/2010/main" val="130371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99BBA4-7B52-4724-A7F2-EEA858FDD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61345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E4E8-A5F7-40C1-86F4-CB96E69701E6}"/>
              </a:ext>
            </a:extLst>
          </p:cNvPr>
          <p:cNvSpPr>
            <a:spLocks noGrp="1"/>
          </p:cNvSpPr>
          <p:nvPr>
            <p:ph type="title"/>
          </p:nvPr>
        </p:nvSpPr>
        <p:spPr>
          <a:xfrm>
            <a:off x="838200" y="238539"/>
            <a:ext cx="10515600" cy="980661"/>
          </a:xfrm>
        </p:spPr>
        <p:txBody>
          <a:bodyPr>
            <a:normAutofit/>
          </a:bodyPr>
          <a:lstStyle/>
          <a:p>
            <a:pPr algn="ctr"/>
            <a:r>
              <a:rPr lang="en-US" sz="3600" b="1" dirty="0">
                <a:latin typeface="+mn-lt"/>
              </a:rPr>
              <a:t>Credit:  Materials on Website for Classroom Use</a:t>
            </a:r>
          </a:p>
        </p:txBody>
      </p:sp>
      <p:sp>
        <p:nvSpPr>
          <p:cNvPr id="3" name="Content Placeholder 2">
            <a:extLst>
              <a:ext uri="{FF2B5EF4-FFF2-40B4-BE49-F238E27FC236}">
                <a16:creationId xmlns:a16="http://schemas.microsoft.com/office/drawing/2014/main" id="{2779C9CA-9F1E-47B7-98F1-59F4753B98A4}"/>
              </a:ext>
            </a:extLst>
          </p:cNvPr>
          <p:cNvSpPr>
            <a:spLocks noGrp="1"/>
          </p:cNvSpPr>
          <p:nvPr>
            <p:ph sz="half" idx="1"/>
          </p:nvPr>
        </p:nvSpPr>
        <p:spPr>
          <a:xfrm>
            <a:off x="347867" y="1258957"/>
            <a:ext cx="5509593" cy="5400261"/>
          </a:xfrm>
        </p:spPr>
        <p:txBody>
          <a:bodyPr>
            <a:normAutofit fontScale="32500" lnSpcReduction="20000"/>
          </a:bodyPr>
          <a:lstStyle/>
          <a:p>
            <a:pPr>
              <a:buFont typeface="Wingdings" panose="05000000000000000000" pitchFamily="2" charset="2"/>
              <a:buChar char="§"/>
            </a:pPr>
            <a:r>
              <a:rPr lang="en-US" sz="6500" dirty="0"/>
              <a:t>Main Headings</a:t>
            </a:r>
          </a:p>
          <a:p>
            <a:pPr lvl="1"/>
            <a:r>
              <a:rPr lang="en-US" sz="6500" dirty="0"/>
              <a:t>Choosing a card</a:t>
            </a:r>
          </a:p>
          <a:p>
            <a:pPr lvl="1"/>
            <a:r>
              <a:rPr lang="en-US" sz="6500" dirty="0"/>
              <a:t>Credit Report</a:t>
            </a:r>
          </a:p>
          <a:p>
            <a:pPr lvl="1"/>
            <a:r>
              <a:rPr lang="en-US" sz="6500" dirty="0"/>
              <a:t>Credit score</a:t>
            </a:r>
          </a:p>
          <a:p>
            <a:pPr lvl="1"/>
            <a:r>
              <a:rPr lang="en-US" sz="6500" dirty="0"/>
              <a:t>How Credit Cards Work</a:t>
            </a:r>
          </a:p>
          <a:p>
            <a:pPr lvl="1"/>
            <a:r>
              <a:rPr lang="en-US" sz="6500" dirty="0"/>
              <a:t>Managing Credit Cards</a:t>
            </a:r>
          </a:p>
          <a:p>
            <a:pPr marL="457200" lvl="1" indent="0">
              <a:buNone/>
            </a:pPr>
            <a:endParaRPr lang="en-US" sz="6500" dirty="0"/>
          </a:p>
          <a:p>
            <a:pPr>
              <a:buFont typeface="Wingdings" panose="05000000000000000000" pitchFamily="2" charset="2"/>
              <a:buChar char="§"/>
            </a:pPr>
            <a:r>
              <a:rPr lang="en-US" sz="6500" dirty="0"/>
              <a:t>Videos:</a:t>
            </a:r>
          </a:p>
          <a:p>
            <a:pPr lvl="1"/>
            <a:r>
              <a:rPr lang="en-US" sz="6500" dirty="0"/>
              <a:t>Building credit and keeping yours healthy.</a:t>
            </a:r>
          </a:p>
          <a:p>
            <a:pPr lvl="1"/>
            <a:r>
              <a:rPr lang="en-US" sz="6500" dirty="0"/>
              <a:t>How to build credit from scratch?</a:t>
            </a:r>
          </a:p>
          <a:p>
            <a:pPr lvl="1"/>
            <a:r>
              <a:rPr lang="en-US" sz="6500" dirty="0"/>
              <a:t>How is credit card interest calculated?</a:t>
            </a:r>
          </a:p>
          <a:p>
            <a:pPr lvl="1"/>
            <a:r>
              <a:rPr lang="en-US" sz="6500" dirty="0"/>
              <a:t>The true cost of paying only the minimum on your card.</a:t>
            </a:r>
          </a:p>
          <a:p>
            <a:pPr marL="457200" lvl="1" indent="0">
              <a:buNone/>
            </a:pPr>
            <a:endParaRPr lang="en-US" sz="6500" dirty="0"/>
          </a:p>
          <a:p>
            <a:pPr>
              <a:buFont typeface="Wingdings" panose="05000000000000000000" pitchFamily="2" charset="2"/>
              <a:buChar char="§"/>
            </a:pPr>
            <a:r>
              <a:rPr lang="en-US" sz="6500" dirty="0"/>
              <a:t>Info: </a:t>
            </a:r>
          </a:p>
          <a:p>
            <a:pPr lvl="1"/>
            <a:r>
              <a:rPr lang="en-US" sz="6500" dirty="0"/>
              <a:t>Five facts about credit cards.</a:t>
            </a:r>
          </a:p>
          <a:p>
            <a:pPr lvl="1"/>
            <a:r>
              <a:rPr lang="en-US" sz="6500" dirty="0"/>
              <a:t>Dealing with credit card fraud or I.D. theft.</a:t>
            </a:r>
          </a:p>
          <a:p>
            <a:pPr lvl="1"/>
            <a:r>
              <a:rPr lang="en-US" sz="6500" dirty="0"/>
              <a:t>Rebuilding your credit score.</a:t>
            </a:r>
          </a:p>
          <a:p>
            <a:pPr lvl="1"/>
            <a:endParaRPr lang="en-US" sz="6500" dirty="0"/>
          </a:p>
          <a:p>
            <a:pPr marL="0" indent="0">
              <a:buNone/>
            </a:pPr>
            <a:endParaRPr lang="en-US" sz="2400" dirty="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a:p>
            <a:pPr lvl="1">
              <a:buFont typeface="Wingdings" panose="05000000000000000000" pitchFamily="2" charset="2"/>
              <a:buChar char="§"/>
            </a:pPr>
            <a:endParaRPr lang="en-US" sz="1500" dirty="0"/>
          </a:p>
          <a:p>
            <a:pPr lvl="1">
              <a:buFont typeface="Wingdings" panose="05000000000000000000" pitchFamily="2" charset="2"/>
              <a:buChar char="§"/>
            </a:pPr>
            <a:endParaRPr lang="en-US" sz="2200" dirty="0"/>
          </a:p>
          <a:p>
            <a:endParaRPr lang="en-US" sz="2600"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2B22C0D0-A0EB-4CC4-B9A2-403A5FDEDCD9}"/>
              </a:ext>
            </a:extLst>
          </p:cNvPr>
          <p:cNvSpPr>
            <a:spLocks noGrp="1"/>
          </p:cNvSpPr>
          <p:nvPr>
            <p:ph sz="half" idx="2"/>
          </p:nvPr>
        </p:nvSpPr>
        <p:spPr>
          <a:xfrm>
            <a:off x="6225211" y="1219200"/>
            <a:ext cx="5724939" cy="5221357"/>
          </a:xfrm>
        </p:spPr>
        <p:txBody>
          <a:bodyPr>
            <a:normAutofit fontScale="32500" lnSpcReduction="20000"/>
          </a:bodyPr>
          <a:lstStyle/>
          <a:p>
            <a:pPr>
              <a:buFont typeface="Wingdings" panose="05000000000000000000" pitchFamily="2" charset="2"/>
              <a:buChar char="§"/>
            </a:pPr>
            <a:r>
              <a:rPr lang="en-US" sz="6500" dirty="0"/>
              <a:t>Info graphs: </a:t>
            </a:r>
          </a:p>
          <a:p>
            <a:pPr lvl="1"/>
            <a:r>
              <a:rPr lang="en-US" sz="6500" dirty="0"/>
              <a:t>How is a credit score calculated?</a:t>
            </a:r>
          </a:p>
          <a:p>
            <a:pPr>
              <a:buFont typeface="Wingdings" panose="05000000000000000000" pitchFamily="2" charset="2"/>
              <a:buChar char="§"/>
            </a:pPr>
            <a:endParaRPr lang="en-US" sz="6500" dirty="0"/>
          </a:p>
          <a:p>
            <a:pPr>
              <a:buFont typeface="Wingdings" panose="05000000000000000000" pitchFamily="2" charset="2"/>
              <a:buChar char="§"/>
            </a:pPr>
            <a:r>
              <a:rPr lang="en-US" sz="6500" dirty="0"/>
              <a:t>Did you know?  (Info articles)</a:t>
            </a:r>
          </a:p>
          <a:p>
            <a:pPr lvl="1"/>
            <a:r>
              <a:rPr lang="en-US" sz="6500" dirty="0"/>
              <a:t>Your credit report: What you need to know</a:t>
            </a:r>
          </a:p>
          <a:p>
            <a:pPr lvl="1"/>
            <a:r>
              <a:rPr lang="en-US" sz="6500" dirty="0"/>
              <a:t>Do you need multiple credit cards?</a:t>
            </a:r>
          </a:p>
          <a:p>
            <a:pPr lvl="1"/>
            <a:r>
              <a:rPr lang="en-US" sz="6500" dirty="0"/>
              <a:t>What is a credit card cash advance?</a:t>
            </a:r>
          </a:p>
          <a:p>
            <a:pPr lvl="1"/>
            <a:r>
              <a:rPr lang="en-US" sz="6500" dirty="0"/>
              <a:t>How to pick the right rewards card.</a:t>
            </a:r>
          </a:p>
          <a:p>
            <a:pPr lvl="1"/>
            <a:r>
              <a:rPr lang="en-US" sz="6500" dirty="0"/>
              <a:t>Credit card interest.</a:t>
            </a:r>
          </a:p>
          <a:p>
            <a:pPr marL="0" indent="0">
              <a:buNone/>
            </a:pPr>
            <a:endParaRPr lang="en-US" sz="6500" dirty="0"/>
          </a:p>
          <a:p>
            <a:pPr>
              <a:buFont typeface="Wingdings" panose="05000000000000000000" pitchFamily="2" charset="2"/>
              <a:buChar char="§"/>
            </a:pPr>
            <a:r>
              <a:rPr lang="en-US" sz="6500" dirty="0"/>
              <a:t>Definitions</a:t>
            </a:r>
          </a:p>
          <a:p>
            <a:pPr lvl="1"/>
            <a:r>
              <a:rPr lang="en-US" sz="6500" dirty="0"/>
              <a:t>APR</a:t>
            </a:r>
          </a:p>
          <a:p>
            <a:pPr lvl="1"/>
            <a:r>
              <a:rPr lang="en-US" sz="6500" dirty="0"/>
              <a:t>Secured and Unsecured cards</a:t>
            </a:r>
          </a:p>
          <a:p>
            <a:pPr lvl="1"/>
            <a:r>
              <a:rPr lang="en-US" sz="6500" dirty="0"/>
              <a:t>Credit Limits</a:t>
            </a:r>
          </a:p>
          <a:p>
            <a:pPr marL="0" indent="0">
              <a:buNone/>
            </a:pPr>
            <a:endParaRPr lang="en-US" sz="6500" dirty="0"/>
          </a:p>
          <a:p>
            <a:pPr>
              <a:buFont typeface="Wingdings" panose="05000000000000000000" pitchFamily="2" charset="2"/>
              <a:buChar char="§"/>
            </a:pPr>
            <a:r>
              <a:rPr lang="en-US" sz="6500" dirty="0"/>
              <a:t>Pros and Cons on topic issues</a:t>
            </a:r>
          </a:p>
          <a:p>
            <a:pPr marL="0" indent="0">
              <a:buNone/>
            </a:pPr>
            <a:endParaRPr lang="en-US" sz="6500" dirty="0"/>
          </a:p>
          <a:p>
            <a:endParaRPr lang="en-US" dirty="0"/>
          </a:p>
        </p:txBody>
      </p:sp>
    </p:spTree>
    <p:extLst>
      <p:ext uri="{BB962C8B-B14F-4D97-AF65-F5344CB8AC3E}">
        <p14:creationId xmlns:p14="http://schemas.microsoft.com/office/powerpoint/2010/main" val="345187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D1A1-C152-4356-8B3E-9889CD8D790D}"/>
              </a:ext>
            </a:extLst>
          </p:cNvPr>
          <p:cNvSpPr>
            <a:spLocks noGrp="1"/>
          </p:cNvSpPr>
          <p:nvPr>
            <p:ph type="title"/>
          </p:nvPr>
        </p:nvSpPr>
        <p:spPr>
          <a:xfrm>
            <a:off x="1695451" y="337931"/>
            <a:ext cx="7886700" cy="838200"/>
          </a:xfrm>
        </p:spPr>
        <p:txBody>
          <a:bodyPr>
            <a:normAutofit fontScale="90000"/>
          </a:bodyPr>
          <a:lstStyle/>
          <a:p>
            <a:pPr algn="ctr">
              <a:buClr>
                <a:srgbClr val="FF0000"/>
              </a:buClr>
            </a:pPr>
            <a:br>
              <a:rPr lang="en-US" sz="3600" b="1" dirty="0"/>
            </a:br>
            <a:r>
              <a:rPr lang="en-US" sz="4000" b="1" dirty="0">
                <a:latin typeface="+mn-lt"/>
              </a:rPr>
              <a:t>Planet Money </a:t>
            </a:r>
            <a:br>
              <a:rPr lang="en-US" sz="3600" b="1" dirty="0"/>
            </a:br>
            <a:r>
              <a:rPr lang="en-US" sz="2400" dirty="0">
                <a:hlinkClick r:id="rId2"/>
              </a:rPr>
              <a:t>http://www.npr.org/sections/money/127413729/podcast/</a:t>
            </a:r>
            <a:r>
              <a:rPr lang="en-US" sz="2400" dirty="0"/>
              <a:t> </a:t>
            </a:r>
            <a:br>
              <a:rPr lang="en-US" sz="3600" dirty="0"/>
            </a:br>
            <a:r>
              <a:rPr lang="en-US" sz="3600" b="1" dirty="0"/>
              <a:t> </a:t>
            </a:r>
          </a:p>
        </p:txBody>
      </p:sp>
      <p:sp>
        <p:nvSpPr>
          <p:cNvPr id="3" name="Content Placeholder 2">
            <a:extLst>
              <a:ext uri="{FF2B5EF4-FFF2-40B4-BE49-F238E27FC236}">
                <a16:creationId xmlns:a16="http://schemas.microsoft.com/office/drawing/2014/main" id="{409BD53A-369C-4AAB-9B75-3483A498BCBE}"/>
              </a:ext>
            </a:extLst>
          </p:cNvPr>
          <p:cNvSpPr>
            <a:spLocks noGrp="1"/>
          </p:cNvSpPr>
          <p:nvPr>
            <p:ph idx="1"/>
          </p:nvPr>
        </p:nvSpPr>
        <p:spPr>
          <a:xfrm>
            <a:off x="530088" y="1404730"/>
            <a:ext cx="10217426" cy="5115339"/>
          </a:xfrm>
        </p:spPr>
        <p:txBody>
          <a:bodyPr>
            <a:normAutofit/>
          </a:bodyPr>
          <a:lstStyle/>
          <a:p>
            <a:pPr>
              <a:buFont typeface="Wingdings" panose="05000000000000000000" pitchFamily="2" charset="2"/>
              <a:buChar char="§"/>
            </a:pPr>
            <a:r>
              <a:rPr lang="en-US" sz="2000" dirty="0"/>
              <a:t>Hail To College Access</a:t>
            </a:r>
          </a:p>
          <a:p>
            <a:pPr lvl="1"/>
            <a:r>
              <a:rPr lang="en-US" sz="2000" dirty="0"/>
              <a:t>Research shows students who attend elite universities are more likely to graduate.</a:t>
            </a:r>
          </a:p>
          <a:p>
            <a:pPr lvl="1"/>
            <a:r>
              <a:rPr lang="en-US" sz="2000" dirty="0"/>
              <a:t>They earn higher incomes once they're in the labor market..</a:t>
            </a:r>
          </a:p>
          <a:p>
            <a:pPr lvl="1"/>
            <a:r>
              <a:rPr lang="en-US" sz="2000" dirty="0"/>
              <a:t>Low-income students are underrepresented at those universities.</a:t>
            </a:r>
          </a:p>
          <a:p>
            <a:pPr marL="457200" lvl="1" indent="0">
              <a:buNone/>
            </a:pPr>
            <a:endParaRPr lang="en-US" sz="2000" dirty="0"/>
          </a:p>
          <a:p>
            <a:pPr>
              <a:buFont typeface="Wingdings" panose="05000000000000000000" pitchFamily="2" charset="2"/>
              <a:buChar char="§"/>
            </a:pPr>
            <a:r>
              <a:rPr lang="en-US" sz="2000" dirty="0"/>
              <a:t>When Tariffs Hit Home</a:t>
            </a:r>
          </a:p>
          <a:p>
            <a:pPr lvl="1"/>
            <a:r>
              <a:rPr lang="en-US" sz="2000" dirty="0"/>
              <a:t>Trade spat with China has meant taxing products coming from the U.S.</a:t>
            </a:r>
          </a:p>
          <a:p>
            <a:pPr lvl="1"/>
            <a:r>
              <a:rPr lang="en-US" sz="2000" dirty="0"/>
              <a:t>U.S. doing the same to goods coming from China. </a:t>
            </a:r>
          </a:p>
          <a:p>
            <a:pPr lvl="1"/>
            <a:r>
              <a:rPr lang="en-US" sz="2000" dirty="0"/>
              <a:t>American goods cost more in China, hurting people who make those goods in America.</a:t>
            </a:r>
          </a:p>
          <a:p>
            <a:pPr marL="457200" lvl="1" indent="0">
              <a:buNone/>
            </a:pPr>
            <a:r>
              <a:rPr lang="en-US" sz="2000" dirty="0"/>
              <a:t> </a:t>
            </a:r>
          </a:p>
          <a:p>
            <a:pPr>
              <a:buFont typeface="Wingdings" panose="05000000000000000000" pitchFamily="2" charset="2"/>
              <a:buChar char="§"/>
            </a:pPr>
            <a:r>
              <a:rPr lang="en-US" sz="2000" dirty="0"/>
              <a:t>What The Future Of Work Means For Cities (U.S. Census and its impact)</a:t>
            </a:r>
          </a:p>
          <a:p>
            <a:pPr lvl="1"/>
            <a:r>
              <a:rPr lang="en-US" sz="2000" dirty="0"/>
              <a:t>Vital information from U.S. households is used to create an updated set of demographics. </a:t>
            </a:r>
          </a:p>
          <a:p>
            <a:pPr lvl="1"/>
            <a:r>
              <a:rPr lang="en-US" sz="2000" dirty="0"/>
              <a:t>These demographics help the U.S. Government to decide allocation of federal monies.</a:t>
            </a:r>
          </a:p>
          <a:p>
            <a:pPr lvl="1"/>
            <a:r>
              <a:rPr lang="en-US" sz="2000" dirty="0"/>
              <a:t>Economists use the data to identify trends where employment in the U.S. may be headed.</a:t>
            </a:r>
          </a:p>
          <a:p>
            <a:pPr lvl="1">
              <a:buFont typeface="Wingdings" panose="05000000000000000000" pitchFamily="2" charset="2"/>
              <a:buChar char="§"/>
            </a:pPr>
            <a:endParaRPr lang="en-US" sz="2000"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97359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42B7-EC66-4B40-B260-3D47C8FEB25C}"/>
              </a:ext>
            </a:extLst>
          </p:cNvPr>
          <p:cNvSpPr>
            <a:spLocks noGrp="1"/>
          </p:cNvSpPr>
          <p:nvPr>
            <p:ph type="title"/>
          </p:nvPr>
        </p:nvSpPr>
        <p:spPr>
          <a:xfrm>
            <a:off x="838200" y="365125"/>
            <a:ext cx="10515600" cy="1172127"/>
          </a:xfrm>
        </p:spPr>
        <p:txBody>
          <a:bodyPr>
            <a:normAutofit/>
          </a:bodyPr>
          <a:lstStyle/>
          <a:p>
            <a:pPr algn="ctr"/>
            <a:r>
              <a:rPr lang="en-US" sz="3600" b="1" dirty="0">
                <a:latin typeface="+mn-lt"/>
              </a:rPr>
              <a:t>Taming the High Cost of College</a:t>
            </a:r>
            <a:br>
              <a:rPr lang="en-US" sz="3600" b="1" dirty="0">
                <a:latin typeface="+mn-lt"/>
              </a:rPr>
            </a:br>
            <a:r>
              <a:rPr lang="en-US" sz="2200" dirty="0">
                <a:hlinkClick r:id="rId2"/>
              </a:rPr>
              <a:t>https://www.tamingthehighcostofcollege.com/category/podcast/</a:t>
            </a:r>
            <a:endParaRPr lang="en-US" sz="2200" b="1" dirty="0">
              <a:latin typeface="+mn-lt"/>
            </a:endParaRPr>
          </a:p>
        </p:txBody>
      </p:sp>
      <p:sp>
        <p:nvSpPr>
          <p:cNvPr id="5" name="Content Placeholder 4">
            <a:extLst>
              <a:ext uri="{FF2B5EF4-FFF2-40B4-BE49-F238E27FC236}">
                <a16:creationId xmlns:a16="http://schemas.microsoft.com/office/drawing/2014/main" id="{55F32612-92C3-4E4E-A8DF-4C3778305522}"/>
              </a:ext>
            </a:extLst>
          </p:cNvPr>
          <p:cNvSpPr>
            <a:spLocks noGrp="1"/>
          </p:cNvSpPr>
          <p:nvPr>
            <p:ph idx="1"/>
          </p:nvPr>
        </p:nvSpPr>
        <p:spPr>
          <a:xfrm>
            <a:off x="838200" y="1719607"/>
            <a:ext cx="10515600" cy="4667250"/>
          </a:xfrm>
        </p:spPr>
        <p:txBody>
          <a:bodyPr>
            <a:normAutofit/>
          </a:bodyPr>
          <a:lstStyle/>
          <a:p>
            <a:pPr>
              <a:buFont typeface="Wingdings" panose="05000000000000000000" pitchFamily="2" charset="2"/>
              <a:buChar char="§"/>
            </a:pPr>
            <a:r>
              <a:rPr lang="en-US" dirty="0"/>
              <a:t>Understanding College Tax Deductions</a:t>
            </a:r>
          </a:p>
          <a:p>
            <a:pPr>
              <a:buFont typeface="Wingdings" panose="05000000000000000000" pitchFamily="2" charset="2"/>
              <a:buChar char="§"/>
            </a:pPr>
            <a:r>
              <a:rPr lang="en-US" dirty="0"/>
              <a:t>Making College Financial Decisions</a:t>
            </a:r>
          </a:p>
          <a:p>
            <a:pPr>
              <a:buFont typeface="Wingdings" panose="05000000000000000000" pitchFamily="2" charset="2"/>
              <a:buChar char="§"/>
            </a:pPr>
            <a:r>
              <a:rPr lang="en-US" dirty="0"/>
              <a:t>Getting Additional Support Beyond Your High School</a:t>
            </a:r>
          </a:p>
          <a:p>
            <a:pPr>
              <a:buFont typeface="Wingdings" panose="05000000000000000000" pitchFamily="2" charset="2"/>
              <a:buChar char="§"/>
            </a:pPr>
            <a:r>
              <a:rPr lang="en-US" dirty="0"/>
              <a:t>Charting a Path Through College</a:t>
            </a:r>
          </a:p>
          <a:p>
            <a:pPr>
              <a:buFont typeface="Wingdings" panose="05000000000000000000" pitchFamily="2" charset="2"/>
              <a:buChar char="§"/>
            </a:pPr>
            <a:r>
              <a:rPr lang="en-US" dirty="0"/>
              <a:t>The Ugly Truth About Debt</a:t>
            </a:r>
          </a:p>
          <a:p>
            <a:pPr>
              <a:buFont typeface="Wingdings" panose="05000000000000000000" pitchFamily="2" charset="2"/>
              <a:buChar char="§"/>
            </a:pPr>
            <a:r>
              <a:rPr lang="en-US" dirty="0"/>
              <a:t>What Parents of Juniors Need to Be Doing</a:t>
            </a:r>
          </a:p>
          <a:p>
            <a:pPr>
              <a:buFont typeface="Wingdings" panose="05000000000000000000" pitchFamily="2" charset="2"/>
              <a:buChar char="§"/>
            </a:pPr>
            <a:r>
              <a:rPr lang="en-US" dirty="0"/>
              <a:t>How to Be More Successful in College Interviews</a:t>
            </a:r>
          </a:p>
          <a:p>
            <a:pPr>
              <a:buFont typeface="Wingdings" panose="05000000000000000000" pitchFamily="2" charset="2"/>
              <a:buChar char="§"/>
            </a:pPr>
            <a:r>
              <a:rPr lang="en-US" dirty="0"/>
              <a:t>Get Out of College Debt Free</a:t>
            </a:r>
          </a:p>
          <a:p>
            <a:pPr>
              <a:buFont typeface="Wingdings" panose="05000000000000000000" pitchFamily="2" charset="2"/>
              <a:buChar char="§"/>
            </a:pPr>
            <a:r>
              <a:rPr lang="en-US" dirty="0"/>
              <a:t>How to Find a College Internship to Super Charge your Career</a:t>
            </a:r>
          </a:p>
        </p:txBody>
      </p:sp>
    </p:spTree>
    <p:extLst>
      <p:ext uri="{BB962C8B-B14F-4D97-AF65-F5344CB8AC3E}">
        <p14:creationId xmlns:p14="http://schemas.microsoft.com/office/powerpoint/2010/main" val="3875019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AEC70F-D96B-455C-88F6-5A67BBCDD952}"/>
              </a:ext>
            </a:extLst>
          </p:cNvPr>
          <p:cNvSpPr>
            <a:spLocks noGrp="1"/>
          </p:cNvSpPr>
          <p:nvPr>
            <p:ph type="title"/>
          </p:nvPr>
        </p:nvSpPr>
        <p:spPr>
          <a:xfrm>
            <a:off x="838200" y="365125"/>
            <a:ext cx="10515600" cy="1172127"/>
          </a:xfrm>
        </p:spPr>
        <p:txBody>
          <a:bodyPr>
            <a:normAutofit/>
          </a:bodyPr>
          <a:lstStyle/>
          <a:p>
            <a:pPr algn="ctr"/>
            <a:r>
              <a:rPr lang="en-US" sz="3600" b="1" dirty="0">
                <a:latin typeface="+mn-lt"/>
              </a:rPr>
              <a:t>“Jill on Money” with Jill Schlesinger</a:t>
            </a:r>
            <a:br>
              <a:rPr lang="en-US" sz="3600" b="1" dirty="0"/>
            </a:br>
            <a:r>
              <a:rPr lang="en-US" sz="2200" dirty="0">
                <a:hlinkClick r:id="rId2"/>
              </a:rPr>
              <a:t>https://www.stitcher.com/podcast/jill-on-money</a:t>
            </a:r>
            <a:endParaRPr lang="en-US" sz="2200" b="1" dirty="0"/>
          </a:p>
        </p:txBody>
      </p:sp>
      <p:sp>
        <p:nvSpPr>
          <p:cNvPr id="7" name="Content Placeholder 6">
            <a:extLst>
              <a:ext uri="{FF2B5EF4-FFF2-40B4-BE49-F238E27FC236}">
                <a16:creationId xmlns:a16="http://schemas.microsoft.com/office/drawing/2014/main" id="{EEE03326-D124-41AA-B3CF-37EC2BAEA1F5}"/>
              </a:ext>
            </a:extLst>
          </p:cNvPr>
          <p:cNvSpPr>
            <a:spLocks noGrp="1"/>
          </p:cNvSpPr>
          <p:nvPr>
            <p:ph sz="half" idx="2"/>
          </p:nvPr>
        </p:nvSpPr>
        <p:spPr>
          <a:xfrm>
            <a:off x="6308035" y="1825625"/>
            <a:ext cx="5486400" cy="4351338"/>
          </a:xfrm>
        </p:spPr>
        <p:txBody>
          <a:bodyPr>
            <a:normAutofit lnSpcReduction="10000"/>
          </a:bodyPr>
          <a:lstStyle/>
          <a:p>
            <a:pPr>
              <a:buFont typeface="Wingdings" panose="05000000000000000000" pitchFamily="2" charset="2"/>
              <a:buChar char="§"/>
            </a:pPr>
            <a:r>
              <a:rPr lang="en-US" dirty="0"/>
              <a:t>Simple, Smarter Students Loans</a:t>
            </a:r>
          </a:p>
          <a:p>
            <a:pPr>
              <a:buFont typeface="Wingdings" panose="05000000000000000000" pitchFamily="2" charset="2"/>
              <a:buChar char="§"/>
            </a:pPr>
            <a:r>
              <a:rPr lang="en-US" dirty="0"/>
              <a:t>How to Invest Extra Money</a:t>
            </a:r>
          </a:p>
          <a:p>
            <a:pPr>
              <a:buFont typeface="Wingdings" panose="05000000000000000000" pitchFamily="2" charset="2"/>
              <a:buChar char="§"/>
            </a:pPr>
            <a:r>
              <a:rPr lang="en-US" dirty="0"/>
              <a:t>Can I Retire Early</a:t>
            </a:r>
          </a:p>
          <a:p>
            <a:pPr>
              <a:buFont typeface="Wingdings" panose="05000000000000000000" pitchFamily="2" charset="2"/>
              <a:buChar char="§"/>
            </a:pPr>
            <a:r>
              <a:rPr lang="en-US" dirty="0"/>
              <a:t>Broke Millennial Takes on Investing</a:t>
            </a:r>
          </a:p>
          <a:p>
            <a:pPr>
              <a:buFont typeface="Wingdings" panose="05000000000000000000" pitchFamily="2" charset="2"/>
              <a:buChar char="§"/>
            </a:pPr>
            <a:r>
              <a:rPr lang="en-US" dirty="0"/>
              <a:t>Dumb Things Smart People Do 	with Their Money</a:t>
            </a:r>
          </a:p>
          <a:p>
            <a:pPr>
              <a:buFont typeface="Wingdings" panose="05000000000000000000" pitchFamily="2" charset="2"/>
              <a:buChar char="§"/>
            </a:pPr>
            <a:r>
              <a:rPr lang="en-US" dirty="0"/>
              <a:t>Should You Fire Your Male Broker</a:t>
            </a:r>
          </a:p>
          <a:p>
            <a:pPr>
              <a:buFont typeface="Wingdings" panose="05000000000000000000" pitchFamily="2" charset="2"/>
              <a:buChar char="§"/>
            </a:pPr>
            <a:r>
              <a:rPr lang="en-US" dirty="0"/>
              <a:t>Help My Student Loans Are Killing 	Me</a:t>
            </a:r>
          </a:p>
          <a:p>
            <a:endParaRPr lang="en-US" dirty="0"/>
          </a:p>
        </p:txBody>
      </p:sp>
      <p:sp>
        <p:nvSpPr>
          <p:cNvPr id="8" name="Content Placeholder 7">
            <a:extLst>
              <a:ext uri="{FF2B5EF4-FFF2-40B4-BE49-F238E27FC236}">
                <a16:creationId xmlns:a16="http://schemas.microsoft.com/office/drawing/2014/main" id="{7C938F84-E117-4AE1-8018-59F31D6EA15D}"/>
              </a:ext>
            </a:extLst>
          </p:cNvPr>
          <p:cNvSpPr>
            <a:spLocks noGrp="1"/>
          </p:cNvSpPr>
          <p:nvPr>
            <p:ph sz="half" idx="1"/>
          </p:nvPr>
        </p:nvSpPr>
        <p:spPr>
          <a:xfrm>
            <a:off x="838200" y="1825625"/>
            <a:ext cx="4807226" cy="4351338"/>
          </a:xfrm>
        </p:spPr>
        <p:txBody>
          <a:bodyPr>
            <a:normAutofit lnSpcReduction="10000"/>
          </a:bodyPr>
          <a:lstStyle/>
          <a:p>
            <a:pPr>
              <a:buFont typeface="Wingdings" panose="05000000000000000000" pitchFamily="2" charset="2"/>
              <a:buChar char="§"/>
            </a:pPr>
            <a:r>
              <a:rPr lang="en-US" dirty="0"/>
              <a:t>Rent versus Buy</a:t>
            </a:r>
          </a:p>
          <a:p>
            <a:pPr>
              <a:buFont typeface="Wingdings" panose="05000000000000000000" pitchFamily="2" charset="2"/>
              <a:buChar char="§"/>
            </a:pPr>
            <a:r>
              <a:rPr lang="en-US" dirty="0"/>
              <a:t>Considering a Job Offer</a:t>
            </a:r>
          </a:p>
          <a:p>
            <a:pPr>
              <a:buFont typeface="Wingdings" panose="05000000000000000000" pitchFamily="2" charset="2"/>
              <a:buChar char="§"/>
            </a:pPr>
            <a:r>
              <a:rPr lang="en-US" dirty="0"/>
              <a:t>When to Sell Real Estate</a:t>
            </a:r>
          </a:p>
          <a:p>
            <a:pPr>
              <a:buFont typeface="Wingdings" panose="05000000000000000000" pitchFamily="2" charset="2"/>
              <a:buChar char="§"/>
            </a:pPr>
            <a:r>
              <a:rPr lang="en-US" dirty="0"/>
              <a:t>Should I Do A Roth Conversion</a:t>
            </a:r>
          </a:p>
          <a:p>
            <a:pPr>
              <a:buFont typeface="Wingdings" panose="05000000000000000000" pitchFamily="2" charset="2"/>
              <a:buChar char="§"/>
            </a:pPr>
            <a:r>
              <a:rPr lang="en-US" dirty="0"/>
              <a:t>525 Plans and College Savings</a:t>
            </a:r>
          </a:p>
          <a:p>
            <a:pPr>
              <a:buFont typeface="Wingdings" panose="05000000000000000000" pitchFamily="2" charset="2"/>
              <a:buChar char="§"/>
            </a:pPr>
            <a:r>
              <a:rPr lang="en-US" dirty="0"/>
              <a:t>Your Money with Ron Lieber</a:t>
            </a:r>
          </a:p>
          <a:p>
            <a:pPr>
              <a:buFont typeface="Wingdings" panose="05000000000000000000" pitchFamily="2" charset="2"/>
              <a:buChar char="§"/>
            </a:pPr>
            <a:r>
              <a:rPr lang="en-US" dirty="0"/>
              <a:t>A New Future for Women</a:t>
            </a:r>
          </a:p>
          <a:p>
            <a:pPr>
              <a:buFont typeface="Wingdings" panose="05000000000000000000" pitchFamily="2" charset="2"/>
              <a:buChar char="§"/>
            </a:pPr>
            <a:r>
              <a:rPr lang="en-US" dirty="0"/>
              <a:t>Last Minute Tax Tips</a:t>
            </a:r>
          </a:p>
          <a:p>
            <a:pPr>
              <a:buFont typeface="Wingdings" panose="05000000000000000000" pitchFamily="2" charset="2"/>
              <a:buChar char="§"/>
            </a:pPr>
            <a:r>
              <a:rPr lang="en-US" dirty="0"/>
              <a:t> Love and Money</a:t>
            </a:r>
          </a:p>
          <a:p>
            <a:pPr>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64155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EE73D-E6DE-4E66-BC1C-ADAB4DD80EE3}"/>
              </a:ext>
            </a:extLst>
          </p:cNvPr>
          <p:cNvSpPr>
            <a:spLocks noGrp="1"/>
          </p:cNvSpPr>
          <p:nvPr>
            <p:ph type="title"/>
          </p:nvPr>
        </p:nvSpPr>
        <p:spPr>
          <a:xfrm>
            <a:off x="838200" y="365126"/>
            <a:ext cx="10515600" cy="1119118"/>
          </a:xfrm>
        </p:spPr>
        <p:txBody>
          <a:bodyPr>
            <a:normAutofit/>
          </a:bodyPr>
          <a:lstStyle/>
          <a:p>
            <a:pPr algn="ctr"/>
            <a:r>
              <a:rPr lang="en-US" sz="3600" b="1" dirty="0">
                <a:latin typeface="+mn-lt"/>
              </a:rPr>
              <a:t>The Dave Ramsey Show</a:t>
            </a:r>
            <a:br>
              <a:rPr lang="en-US" sz="3600" b="1" dirty="0"/>
            </a:br>
            <a:r>
              <a:rPr lang="en-US" sz="2200" dirty="0">
                <a:hlinkClick r:id="rId2"/>
              </a:rPr>
              <a:t>https://www.stitcher.com/podcast/the-dave-ramsey-show-38902</a:t>
            </a:r>
            <a:endParaRPr lang="en-US" sz="2200" b="1" dirty="0"/>
          </a:p>
        </p:txBody>
      </p:sp>
      <p:sp>
        <p:nvSpPr>
          <p:cNvPr id="5" name="Content Placeholder 4">
            <a:extLst>
              <a:ext uri="{FF2B5EF4-FFF2-40B4-BE49-F238E27FC236}">
                <a16:creationId xmlns:a16="http://schemas.microsoft.com/office/drawing/2014/main" id="{F62230C5-1482-4C4B-9E2D-2B0A9DEE8C5F}"/>
              </a:ext>
            </a:extLst>
          </p:cNvPr>
          <p:cNvSpPr>
            <a:spLocks noGrp="1"/>
          </p:cNvSpPr>
          <p:nvPr>
            <p:ph idx="1"/>
          </p:nvPr>
        </p:nvSpPr>
        <p:spPr/>
        <p:txBody>
          <a:bodyPr>
            <a:normAutofit fontScale="92500"/>
          </a:bodyPr>
          <a:lstStyle/>
          <a:p>
            <a:pPr>
              <a:buFont typeface="Wingdings" panose="05000000000000000000" pitchFamily="2" charset="2"/>
              <a:buChar char="§"/>
            </a:pPr>
            <a:r>
              <a:rPr lang="en-US" sz="3200" dirty="0"/>
              <a:t>Next Steps for College Students Who Are Graduating Debt-Free</a:t>
            </a:r>
          </a:p>
          <a:p>
            <a:pPr>
              <a:buFont typeface="Wingdings" panose="05000000000000000000" pitchFamily="2" charset="2"/>
              <a:buChar char="§"/>
            </a:pPr>
            <a:r>
              <a:rPr lang="en-US" sz="3200" dirty="0"/>
              <a:t>Should Chris Buy a $9,300 Bed Interest-Free?</a:t>
            </a:r>
          </a:p>
          <a:p>
            <a:pPr>
              <a:buFont typeface="Wingdings" panose="05000000000000000000" pitchFamily="2" charset="2"/>
              <a:buChar char="§"/>
            </a:pPr>
            <a:r>
              <a:rPr lang="en-US" sz="3200" dirty="0"/>
              <a:t>How to Assess the Risk of Putting Money in the S &amp; P 500</a:t>
            </a:r>
          </a:p>
          <a:p>
            <a:pPr>
              <a:buFont typeface="Wingdings" panose="05000000000000000000" pitchFamily="2" charset="2"/>
              <a:buChar char="§"/>
            </a:pPr>
            <a:r>
              <a:rPr lang="en-US" sz="3200" dirty="0"/>
              <a:t>Zero-Based Budgeting</a:t>
            </a:r>
          </a:p>
          <a:p>
            <a:pPr>
              <a:buFont typeface="Wingdings" panose="05000000000000000000" pitchFamily="2" charset="2"/>
              <a:buChar char="§"/>
            </a:pPr>
            <a:r>
              <a:rPr lang="en-US" sz="3200" dirty="0"/>
              <a:t>Dave’s Advice on Debt</a:t>
            </a:r>
          </a:p>
          <a:p>
            <a:pPr>
              <a:buFont typeface="Wingdings" panose="05000000000000000000" pitchFamily="2" charset="2"/>
              <a:buChar char="§"/>
            </a:pPr>
            <a:r>
              <a:rPr lang="en-US" sz="3200" dirty="0"/>
              <a:t>How to Get Out of Debt</a:t>
            </a:r>
          </a:p>
          <a:p>
            <a:pPr>
              <a:buFont typeface="Wingdings" panose="05000000000000000000" pitchFamily="2" charset="2"/>
              <a:buChar char="§"/>
            </a:pPr>
            <a:r>
              <a:rPr lang="en-US" sz="3200" dirty="0"/>
              <a:t>Identity Theft Protection</a:t>
            </a:r>
          </a:p>
          <a:p>
            <a:pPr>
              <a:buFont typeface="Wingdings" panose="05000000000000000000" pitchFamily="2" charset="2"/>
              <a:buChar char="§"/>
            </a:pPr>
            <a:r>
              <a:rPr lang="en-US" sz="3200" dirty="0"/>
              <a:t>Dave’s Tips on Buying a Used Car</a:t>
            </a:r>
          </a:p>
          <a:p>
            <a:pPr>
              <a:buFont typeface="Wingdings" panose="05000000000000000000" pitchFamily="2" charset="2"/>
              <a:buChar char="§"/>
            </a:pPr>
            <a:endParaRPr lang="en-US" sz="2400" dirty="0"/>
          </a:p>
          <a:p>
            <a:endParaRPr lang="en-US" sz="2400" dirty="0"/>
          </a:p>
          <a:p>
            <a:endParaRPr lang="en-US" dirty="0"/>
          </a:p>
        </p:txBody>
      </p:sp>
    </p:spTree>
    <p:extLst>
      <p:ext uri="{BB962C8B-B14F-4D97-AF65-F5344CB8AC3E}">
        <p14:creationId xmlns:p14="http://schemas.microsoft.com/office/powerpoint/2010/main" val="336037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752599"/>
            <a:ext cx="9448800" cy="4572001"/>
          </a:xfrm>
        </p:spPr>
        <p:txBody>
          <a:bodyPr>
            <a:normAutofit/>
          </a:bodyPr>
          <a:lstStyle/>
          <a:p>
            <a:pPr marL="0" indent="0">
              <a:buNone/>
            </a:pPr>
            <a:r>
              <a:rPr lang="en-US" sz="2400" dirty="0">
                <a:solidFill>
                  <a:schemeClr val="tx1"/>
                </a:solidFill>
              </a:rPr>
              <a:t>Doug Young is the CEO of THE WISER CHOICE: Economic and Financial Coaching.  He is an award-winning teacher, coach, and consultant with more than 35 years of experience in the field of education.  For five years Doug served as the Senior Director for the National Center for Economic and Financial Education at The Council for Economic Education in New York City.  During that time, he was responsible for creating and conducting workshops for K-12 teachers, not-for-profit educational providers and adult classes.  Doug has trained over 7000 K-12 educators nationwide on the teaching of economic and financial literacy.  Doug is a dynamic speaker and has presented at the National Council for the Social Studies Conference, National Business Educators Association, as well as state and local conferences in Florida, Utah, Arizona, New York, New Jersey and Connecticut.</a:t>
            </a:r>
            <a:r>
              <a:rPr lang="en-US" dirty="0">
                <a:solidFill>
                  <a:schemeClr val="tx1"/>
                </a:solidFill>
              </a:rPr>
              <a:t> </a:t>
            </a:r>
          </a:p>
          <a:p>
            <a:endParaRPr lang="en-US" dirty="0"/>
          </a:p>
        </p:txBody>
      </p:sp>
      <p:sp>
        <p:nvSpPr>
          <p:cNvPr id="3" name="Title 2"/>
          <p:cNvSpPr>
            <a:spLocks noGrp="1"/>
          </p:cNvSpPr>
          <p:nvPr>
            <p:ph type="title"/>
          </p:nvPr>
        </p:nvSpPr>
        <p:spPr/>
        <p:txBody>
          <a:bodyPr>
            <a:normAutofit/>
          </a:bodyPr>
          <a:lstStyle/>
          <a:p>
            <a:r>
              <a:rPr lang="en-US" sz="3600" b="1" dirty="0">
                <a:latin typeface="+mn-lt"/>
              </a:rPr>
              <a:t>Brief Bio</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a:t>
            </a:fld>
            <a:endParaRPr lang="en-US" dirty="0"/>
          </a:p>
        </p:txBody>
      </p:sp>
    </p:spTree>
    <p:extLst>
      <p:ext uri="{BB962C8B-B14F-4D97-AF65-F5344CB8AC3E}">
        <p14:creationId xmlns:p14="http://schemas.microsoft.com/office/powerpoint/2010/main" val="264474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189C-A359-4E04-9E2A-3E50E4F35851}"/>
              </a:ext>
            </a:extLst>
          </p:cNvPr>
          <p:cNvSpPr>
            <a:spLocks noGrp="1"/>
          </p:cNvSpPr>
          <p:nvPr>
            <p:ph type="title"/>
          </p:nvPr>
        </p:nvSpPr>
        <p:spPr>
          <a:xfrm>
            <a:off x="559905" y="214244"/>
            <a:ext cx="10515600" cy="753166"/>
          </a:xfrm>
        </p:spPr>
        <p:txBody>
          <a:bodyPr>
            <a:normAutofit/>
          </a:bodyPr>
          <a:lstStyle/>
          <a:p>
            <a:pPr algn="ctr"/>
            <a:r>
              <a:rPr lang="en-US" sz="3600" b="1" dirty="0" err="1"/>
              <a:t>EconedLink</a:t>
            </a:r>
            <a:r>
              <a:rPr lang="en-US" sz="3600" b="1" dirty="0"/>
              <a:t> </a:t>
            </a:r>
            <a:endParaRPr lang="en-US" sz="2200" b="1" dirty="0"/>
          </a:p>
        </p:txBody>
      </p:sp>
      <p:sp>
        <p:nvSpPr>
          <p:cNvPr id="3" name="Content Placeholder 2">
            <a:extLst>
              <a:ext uri="{FF2B5EF4-FFF2-40B4-BE49-F238E27FC236}">
                <a16:creationId xmlns:a16="http://schemas.microsoft.com/office/drawing/2014/main" id="{C5A8CF3A-5D5A-448B-B56A-E4476B814B4E}"/>
              </a:ext>
            </a:extLst>
          </p:cNvPr>
          <p:cNvSpPr>
            <a:spLocks noGrp="1"/>
          </p:cNvSpPr>
          <p:nvPr>
            <p:ph idx="1"/>
          </p:nvPr>
        </p:nvSpPr>
        <p:spPr>
          <a:xfrm>
            <a:off x="838200" y="1073425"/>
            <a:ext cx="10515600" cy="5570331"/>
          </a:xfrm>
        </p:spPr>
        <p:txBody>
          <a:bodyPr>
            <a:normAutofit fontScale="92500" lnSpcReduction="10000"/>
          </a:bodyPr>
          <a:lstStyle/>
          <a:p>
            <a:pPr>
              <a:buFont typeface="Wingdings" panose="05000000000000000000" pitchFamily="2" charset="2"/>
              <a:buChar char="§"/>
            </a:pPr>
            <a:r>
              <a:rPr lang="en-US" sz="2600" dirty="0"/>
              <a:t>Income Inequality</a:t>
            </a:r>
          </a:p>
          <a:p>
            <a:pPr lvl="1"/>
            <a:r>
              <a:rPr lang="en-US" sz="1700" dirty="0">
                <a:hlinkClick r:id="rId2"/>
              </a:rPr>
              <a:t>https://www.econedlink.org/resources/income-inequality/</a:t>
            </a:r>
            <a:endParaRPr lang="en-US" sz="1700" dirty="0"/>
          </a:p>
          <a:p>
            <a:pPr lvl="1"/>
            <a:endParaRPr lang="en-US" sz="2000" dirty="0"/>
          </a:p>
          <a:p>
            <a:pPr>
              <a:buFont typeface="Wingdings" panose="05000000000000000000" pitchFamily="2" charset="2"/>
              <a:buChar char="§"/>
            </a:pPr>
            <a:r>
              <a:rPr lang="en-US" sz="2600" dirty="0"/>
              <a:t>Minimum Wage / The Challenge of Living on it</a:t>
            </a:r>
          </a:p>
          <a:p>
            <a:pPr lvl="1">
              <a:buFont typeface="Wingdings" panose="05000000000000000000" pitchFamily="2" charset="2"/>
              <a:buChar char="§"/>
            </a:pPr>
            <a:r>
              <a:rPr lang="en-US" sz="1700" dirty="0">
                <a:hlinkClick r:id="rId3"/>
              </a:rPr>
              <a:t>https://www.econedlink.org/resources/minimum-wage-the-challenge-of-living-on-it/</a:t>
            </a:r>
            <a:r>
              <a:rPr lang="en-US" sz="1700" dirty="0"/>
              <a:t> </a:t>
            </a:r>
          </a:p>
          <a:p>
            <a:pPr lvl="1"/>
            <a:endParaRPr lang="en-US" sz="1400" dirty="0"/>
          </a:p>
          <a:p>
            <a:pPr fontAlgn="base">
              <a:buFont typeface="Wingdings" panose="05000000000000000000" pitchFamily="2" charset="2"/>
              <a:buChar char="§"/>
            </a:pPr>
            <a:r>
              <a:rPr lang="en-US" sz="2600" dirty="0"/>
              <a:t>Immigration</a:t>
            </a:r>
          </a:p>
          <a:p>
            <a:pPr lvl="1" fontAlgn="base"/>
            <a:r>
              <a:rPr lang="en-US" sz="1700" dirty="0">
                <a:hlinkClick r:id="rId4"/>
              </a:rPr>
              <a:t>https://www.econedlink.org/resources/immigration/</a:t>
            </a:r>
            <a:r>
              <a:rPr lang="en-US" sz="1700" dirty="0"/>
              <a:t> </a:t>
            </a:r>
          </a:p>
          <a:p>
            <a:pPr lvl="1" fontAlgn="base"/>
            <a:endParaRPr lang="en-US" sz="1500" dirty="0"/>
          </a:p>
          <a:p>
            <a:pPr fontAlgn="base">
              <a:buFont typeface="Wingdings" panose="05000000000000000000" pitchFamily="2" charset="2"/>
              <a:buChar char="§"/>
            </a:pPr>
            <a:r>
              <a:rPr lang="en-US" sz="2600" dirty="0"/>
              <a:t>Broad Social Goals of an Economy</a:t>
            </a:r>
          </a:p>
          <a:p>
            <a:pPr lvl="1" fontAlgn="base"/>
            <a:r>
              <a:rPr lang="en-US" sz="1700" dirty="0">
                <a:hlinkClick r:id="rId5"/>
              </a:rPr>
              <a:t>https://www.econedlink.org/resources/broad-social-goals-of-an-economy/</a:t>
            </a:r>
            <a:r>
              <a:rPr lang="en-US" sz="1700" dirty="0"/>
              <a:t> </a:t>
            </a:r>
          </a:p>
          <a:p>
            <a:pPr marL="457200" lvl="1" indent="0" fontAlgn="base">
              <a:buNone/>
            </a:pPr>
            <a:endParaRPr lang="en-US" sz="2200" dirty="0"/>
          </a:p>
          <a:p>
            <a:pPr>
              <a:buFont typeface="Wingdings" panose="05000000000000000000" pitchFamily="2" charset="2"/>
              <a:buChar char="§"/>
            </a:pPr>
            <a:r>
              <a:rPr lang="en-US" sz="2600" dirty="0"/>
              <a:t>Five Stages of Investing</a:t>
            </a:r>
          </a:p>
          <a:p>
            <a:pPr lvl="1">
              <a:buFont typeface="Wingdings" panose="05000000000000000000" pitchFamily="2" charset="2"/>
              <a:buChar char="§"/>
            </a:pPr>
            <a:r>
              <a:rPr lang="en-US" sz="2000" dirty="0">
                <a:hlinkClick r:id="rId6"/>
              </a:rPr>
              <a:t>https://www.econedlink.org/resources/the-five-stages-of-investing/</a:t>
            </a:r>
            <a:r>
              <a:rPr lang="en-US" sz="2000" dirty="0"/>
              <a:t> </a:t>
            </a:r>
            <a:endParaRPr lang="en-US" sz="2200" dirty="0"/>
          </a:p>
          <a:p>
            <a:pPr lvl="1">
              <a:buFont typeface="Wingdings" panose="05000000000000000000" pitchFamily="2" charset="2"/>
              <a:buChar char="§"/>
            </a:pPr>
            <a:endParaRPr lang="en-US" sz="2600" dirty="0"/>
          </a:p>
          <a:p>
            <a:pPr>
              <a:buFont typeface="Wingdings" panose="05000000000000000000" pitchFamily="2" charset="2"/>
              <a:buChar char="§"/>
            </a:pPr>
            <a:r>
              <a:rPr lang="en-US" sz="2600" dirty="0"/>
              <a:t>Preparing Your Form1040 </a:t>
            </a:r>
          </a:p>
          <a:p>
            <a:pPr lvl="1" fontAlgn="base"/>
            <a:r>
              <a:rPr lang="en-US" sz="1700" dirty="0">
                <a:hlinkClick r:id="rId7"/>
              </a:rPr>
              <a:t>https://www.econedlink.org/resources/preparing-a-1040ez-income-tax-form/</a:t>
            </a:r>
            <a:endParaRPr lang="en-US" sz="1700" dirty="0"/>
          </a:p>
          <a:p>
            <a:pPr lvl="1" fontAlgn="base"/>
            <a:endParaRPr lang="en-US" sz="1400" dirty="0"/>
          </a:p>
          <a:p>
            <a:pPr marL="457200" lvl="1" indent="0" fontAlgn="base">
              <a:buNone/>
            </a:pPr>
            <a:endParaRPr lang="en-US" sz="1400" dirty="0"/>
          </a:p>
          <a:p>
            <a:pPr marL="457200" lvl="1" indent="0" fontAlgn="base">
              <a:buNone/>
            </a:pPr>
            <a:endParaRPr lang="en-US" sz="1400" dirty="0"/>
          </a:p>
          <a:p>
            <a:pPr lvl="1" fontAlgn="base"/>
            <a:endParaRPr lang="en-US" sz="1400" dirty="0"/>
          </a:p>
          <a:p>
            <a:pPr fontAlgn="base"/>
            <a:endParaRPr lang="en-US" sz="1800" dirty="0"/>
          </a:p>
        </p:txBody>
      </p:sp>
    </p:spTree>
    <p:extLst>
      <p:ext uri="{BB962C8B-B14F-4D97-AF65-F5344CB8AC3E}">
        <p14:creationId xmlns:p14="http://schemas.microsoft.com/office/powerpoint/2010/main" val="241718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DBFD3-EAB6-4F22-9701-D50EA21ABD56}"/>
              </a:ext>
            </a:extLst>
          </p:cNvPr>
          <p:cNvSpPr>
            <a:spLocks noGrp="1"/>
          </p:cNvSpPr>
          <p:nvPr>
            <p:ph type="title"/>
          </p:nvPr>
        </p:nvSpPr>
        <p:spPr>
          <a:xfrm>
            <a:off x="838200" y="365126"/>
            <a:ext cx="10515600" cy="814318"/>
          </a:xfrm>
        </p:spPr>
        <p:txBody>
          <a:bodyPr/>
          <a:lstStyle/>
          <a:p>
            <a:pPr algn="ctr"/>
            <a:r>
              <a:rPr lang="en-US" sz="3600" b="1" dirty="0">
                <a:latin typeface="+mn-lt"/>
              </a:rPr>
              <a:t>Integrating Economic and Enduring Global Issues</a:t>
            </a:r>
          </a:p>
        </p:txBody>
      </p:sp>
      <p:sp>
        <p:nvSpPr>
          <p:cNvPr id="5" name="Content Placeholder 4">
            <a:extLst>
              <a:ext uri="{FF2B5EF4-FFF2-40B4-BE49-F238E27FC236}">
                <a16:creationId xmlns:a16="http://schemas.microsoft.com/office/drawing/2014/main" id="{9E33C6C0-4B11-4DF3-B2E3-C82285CD0711}"/>
              </a:ext>
            </a:extLst>
          </p:cNvPr>
          <p:cNvSpPr>
            <a:spLocks noGrp="1"/>
          </p:cNvSpPr>
          <p:nvPr>
            <p:ph idx="1"/>
          </p:nvPr>
        </p:nvSpPr>
        <p:spPr>
          <a:xfrm>
            <a:off x="838200" y="1338470"/>
            <a:ext cx="10515600" cy="4838493"/>
          </a:xfrm>
        </p:spPr>
        <p:txBody>
          <a:bodyPr/>
          <a:lstStyle/>
          <a:p>
            <a:r>
              <a:rPr lang="en-US" sz="2400" dirty="0"/>
              <a:t>How old are your textbooks?</a:t>
            </a:r>
          </a:p>
          <a:p>
            <a:r>
              <a:rPr lang="en-US" sz="2400" dirty="0"/>
              <a:t>How do I access materials current to my lessons and today's world?</a:t>
            </a:r>
          </a:p>
          <a:p>
            <a:r>
              <a:rPr lang="en-US" sz="2400" dirty="0"/>
              <a:t>Tom Freidman calls this era the “Age of Acceleration” and the 3M’s.</a:t>
            </a:r>
          </a:p>
          <a:p>
            <a:pPr lvl="1"/>
            <a:r>
              <a:rPr lang="en-US" dirty="0"/>
              <a:t>The Market Place (Globalization)</a:t>
            </a:r>
          </a:p>
          <a:p>
            <a:pPr lvl="1"/>
            <a:r>
              <a:rPr lang="en-US" dirty="0"/>
              <a:t>Mother Nature ( Climate Change)</a:t>
            </a:r>
          </a:p>
          <a:p>
            <a:pPr lvl="1"/>
            <a:r>
              <a:rPr lang="en-US" dirty="0"/>
              <a:t>Moore’s Law (the “Speed of Technology” solving and creating problems)</a:t>
            </a:r>
          </a:p>
          <a:p>
            <a:r>
              <a:rPr lang="en-US" sz="2400" dirty="0"/>
              <a:t>The “Brave New World” of today and the future for our students.</a:t>
            </a:r>
          </a:p>
          <a:p>
            <a:r>
              <a:rPr lang="en-US" sz="2400" dirty="0"/>
              <a:t>Where do we find materials which deal with these current topics?</a:t>
            </a:r>
          </a:p>
          <a:p>
            <a:r>
              <a:rPr lang="en-US" sz="2400" dirty="0"/>
              <a:t>Will our students be “Global Citizens” and “Civic, College and Career” ready? </a:t>
            </a:r>
          </a:p>
          <a:p>
            <a:r>
              <a:rPr lang="en-US" sz="2400" dirty="0"/>
              <a:t>How will they be prepared to face, discuss and deal with domestic and global issues?</a:t>
            </a:r>
          </a:p>
          <a:p>
            <a:pPr lvl="1"/>
            <a:endParaRPr lang="en-US" dirty="0"/>
          </a:p>
        </p:txBody>
      </p:sp>
    </p:spTree>
    <p:extLst>
      <p:ext uri="{BB962C8B-B14F-4D97-AF65-F5344CB8AC3E}">
        <p14:creationId xmlns:p14="http://schemas.microsoft.com/office/powerpoint/2010/main" val="342651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5822B-C22F-4781-9A56-A1FDEF9CA89C}"/>
              </a:ext>
            </a:extLst>
          </p:cNvPr>
          <p:cNvSpPr>
            <a:spLocks noGrp="1"/>
          </p:cNvSpPr>
          <p:nvPr>
            <p:ph type="title"/>
          </p:nvPr>
        </p:nvSpPr>
        <p:spPr>
          <a:xfrm>
            <a:off x="762000" y="60326"/>
            <a:ext cx="10515600" cy="655292"/>
          </a:xfrm>
        </p:spPr>
        <p:txBody>
          <a:bodyPr>
            <a:normAutofit/>
          </a:bodyPr>
          <a:lstStyle/>
          <a:p>
            <a:pPr algn="ctr"/>
            <a:r>
              <a:rPr lang="en-US" sz="3600" b="1" dirty="0">
                <a:latin typeface="+mn-lt"/>
              </a:rPr>
              <a:t>N.C.S.S.  Enduring Issues</a:t>
            </a:r>
            <a:endParaRPr lang="en-US" sz="3600" dirty="0">
              <a:latin typeface="+mn-lt"/>
            </a:endParaRPr>
          </a:p>
        </p:txBody>
      </p:sp>
      <p:sp>
        <p:nvSpPr>
          <p:cNvPr id="5" name="Content Placeholder 4">
            <a:extLst>
              <a:ext uri="{FF2B5EF4-FFF2-40B4-BE49-F238E27FC236}">
                <a16:creationId xmlns:a16="http://schemas.microsoft.com/office/drawing/2014/main" id="{0AE22266-2F8B-4466-8168-948D64A1AFE0}"/>
              </a:ext>
            </a:extLst>
          </p:cNvPr>
          <p:cNvSpPr>
            <a:spLocks noGrp="1"/>
          </p:cNvSpPr>
          <p:nvPr>
            <p:ph sz="half" idx="1"/>
          </p:nvPr>
        </p:nvSpPr>
        <p:spPr>
          <a:xfrm>
            <a:off x="1086173" y="775944"/>
            <a:ext cx="5181600" cy="6082056"/>
          </a:xfrm>
        </p:spPr>
        <p:txBody>
          <a:bodyPr>
            <a:normAutofit fontScale="25000" lnSpcReduction="20000"/>
          </a:bodyPr>
          <a:lstStyle/>
          <a:p>
            <a:pPr>
              <a:lnSpc>
                <a:spcPct val="120000"/>
              </a:lnSpc>
              <a:buFont typeface="Wingdings" panose="05000000000000000000" pitchFamily="2" charset="2"/>
              <a:buChar char="§"/>
            </a:pPr>
            <a:r>
              <a:rPr lang="en-US" sz="8800" dirty="0"/>
              <a:t>Human and Physical Geography</a:t>
            </a:r>
          </a:p>
          <a:p>
            <a:pPr>
              <a:lnSpc>
                <a:spcPct val="120000"/>
              </a:lnSpc>
              <a:buFont typeface="Wingdings" panose="05000000000000000000" pitchFamily="2" charset="2"/>
              <a:buChar char="§"/>
            </a:pPr>
            <a:r>
              <a:rPr lang="en-US" sz="8800" dirty="0">
                <a:cs typeface="Arial" panose="020B0604020202020204" pitchFamily="34" charset="0"/>
              </a:rPr>
              <a:t>Justice</a:t>
            </a:r>
            <a:endParaRPr lang="en-US" sz="8800" dirty="0"/>
          </a:p>
          <a:p>
            <a:pPr>
              <a:lnSpc>
                <a:spcPct val="120000"/>
              </a:lnSpc>
              <a:buFont typeface="Wingdings" panose="05000000000000000000" pitchFamily="2" charset="2"/>
              <a:buChar char="§"/>
            </a:pPr>
            <a:r>
              <a:rPr lang="en-US" sz="8800" dirty="0"/>
              <a:t>Belief Systems</a:t>
            </a:r>
          </a:p>
          <a:p>
            <a:pPr>
              <a:lnSpc>
                <a:spcPct val="120000"/>
              </a:lnSpc>
              <a:buFont typeface="Wingdings" panose="05000000000000000000" pitchFamily="2" charset="2"/>
              <a:buChar char="§"/>
            </a:pPr>
            <a:r>
              <a:rPr lang="en-US" sz="8800" dirty="0"/>
              <a:t>Human Rights		</a:t>
            </a:r>
          </a:p>
          <a:p>
            <a:pPr>
              <a:lnSpc>
                <a:spcPct val="120000"/>
              </a:lnSpc>
              <a:buFont typeface="Wingdings" panose="05000000000000000000" pitchFamily="2" charset="2"/>
              <a:buChar char="§"/>
            </a:pPr>
            <a:r>
              <a:rPr lang="en-US" sz="8800" dirty="0"/>
              <a:t>Conflict – Armed			</a:t>
            </a:r>
          </a:p>
          <a:p>
            <a:pPr>
              <a:lnSpc>
                <a:spcPct val="120000"/>
              </a:lnSpc>
              <a:buFont typeface="Wingdings" panose="05000000000000000000" pitchFamily="2" charset="2"/>
              <a:buChar char="§"/>
            </a:pPr>
            <a:r>
              <a:rPr lang="en-US" sz="8800" dirty="0"/>
              <a:t>Citizenship		</a:t>
            </a:r>
          </a:p>
          <a:p>
            <a:pPr>
              <a:lnSpc>
                <a:spcPct val="120000"/>
              </a:lnSpc>
              <a:buFont typeface="Wingdings" panose="05000000000000000000" pitchFamily="2" charset="2"/>
              <a:buChar char="§"/>
            </a:pPr>
            <a:r>
              <a:rPr lang="en-US" sz="8800" dirty="0"/>
              <a:t>Movement of People and Goods </a:t>
            </a:r>
          </a:p>
          <a:p>
            <a:pPr>
              <a:lnSpc>
                <a:spcPct val="120000"/>
              </a:lnSpc>
              <a:buFont typeface="Wingdings" panose="05000000000000000000" pitchFamily="2" charset="2"/>
              <a:buChar char="§"/>
            </a:pPr>
            <a:r>
              <a:rPr lang="en-US" sz="8800" dirty="0"/>
              <a:t>Power				</a:t>
            </a:r>
          </a:p>
          <a:p>
            <a:pPr>
              <a:lnSpc>
                <a:spcPct val="120000"/>
              </a:lnSpc>
              <a:buFont typeface="Wingdings" panose="05000000000000000000" pitchFamily="2" charset="2"/>
              <a:buChar char="§"/>
            </a:pPr>
            <a:r>
              <a:rPr lang="en-US" sz="8800" dirty="0"/>
              <a:t>Change – Political Leaders, Revolution	</a:t>
            </a:r>
          </a:p>
          <a:p>
            <a:pPr>
              <a:lnSpc>
                <a:spcPct val="120000"/>
              </a:lnSpc>
              <a:buFont typeface="Wingdings" panose="05000000000000000000" pitchFamily="2" charset="2"/>
              <a:buChar char="§"/>
            </a:pPr>
            <a:r>
              <a:rPr lang="en-US" sz="8800" dirty="0"/>
              <a:t>Economic Systems			</a:t>
            </a:r>
          </a:p>
          <a:p>
            <a:pPr>
              <a:lnSpc>
                <a:spcPct val="120000"/>
              </a:lnSpc>
              <a:buFont typeface="Wingdings" panose="05000000000000000000" pitchFamily="2" charset="2"/>
              <a:buChar char="§"/>
            </a:pPr>
            <a:r>
              <a:rPr lang="en-US" sz="8800" dirty="0"/>
              <a:t>Interdependence			</a:t>
            </a:r>
          </a:p>
          <a:p>
            <a:pPr>
              <a:lnSpc>
                <a:spcPct val="120000"/>
              </a:lnSpc>
              <a:buFont typeface="Wingdings" panose="05000000000000000000" pitchFamily="2" charset="2"/>
              <a:buChar char="§"/>
            </a:pPr>
            <a:r>
              <a:rPr lang="en-US" sz="8800" dirty="0"/>
              <a:t>Reform Movements	</a:t>
            </a:r>
          </a:p>
          <a:p>
            <a:pPr>
              <a:lnSpc>
                <a:spcPct val="120000"/>
              </a:lnSpc>
              <a:buFont typeface="Wingdings" panose="05000000000000000000" pitchFamily="2" charset="2"/>
              <a:buChar char="§"/>
            </a:pPr>
            <a:r>
              <a:rPr lang="en-US" sz="8800" dirty="0"/>
              <a:t>Constitutional Principles</a:t>
            </a:r>
            <a:r>
              <a:rPr lang="en-US" sz="9600" dirty="0"/>
              <a:t>	</a:t>
            </a:r>
            <a:r>
              <a:rPr lang="en-US" sz="4400" dirty="0"/>
              <a:t>			</a:t>
            </a:r>
          </a:p>
          <a:p>
            <a:endParaRPr lang="en-US" dirty="0"/>
          </a:p>
        </p:txBody>
      </p:sp>
      <p:sp>
        <p:nvSpPr>
          <p:cNvPr id="6" name="Content Placeholder 5">
            <a:extLst>
              <a:ext uri="{FF2B5EF4-FFF2-40B4-BE49-F238E27FC236}">
                <a16:creationId xmlns:a16="http://schemas.microsoft.com/office/drawing/2014/main" id="{5907F42F-0809-4C44-8BDB-AFED05DE082A}"/>
              </a:ext>
            </a:extLst>
          </p:cNvPr>
          <p:cNvSpPr>
            <a:spLocks noGrp="1"/>
          </p:cNvSpPr>
          <p:nvPr>
            <p:ph sz="half" idx="2"/>
          </p:nvPr>
        </p:nvSpPr>
        <p:spPr>
          <a:xfrm>
            <a:off x="6622941" y="591631"/>
            <a:ext cx="5181600" cy="6082055"/>
          </a:xfrm>
        </p:spPr>
        <p:txBody>
          <a:bodyPr>
            <a:normAutofit fontScale="25000" lnSpcReduction="20000"/>
          </a:bodyPr>
          <a:lstStyle/>
          <a:p>
            <a:endParaRPr lang="en-US" sz="1600" dirty="0"/>
          </a:p>
          <a:p>
            <a:pPr>
              <a:lnSpc>
                <a:spcPct val="120000"/>
              </a:lnSpc>
              <a:buFont typeface="Wingdings" panose="05000000000000000000" pitchFamily="2" charset="2"/>
              <a:buChar char="§"/>
            </a:pPr>
            <a:r>
              <a:rPr lang="en-US" sz="8800" dirty="0"/>
              <a:t>Imperialism</a:t>
            </a:r>
          </a:p>
          <a:p>
            <a:pPr>
              <a:lnSpc>
                <a:spcPct val="120000"/>
              </a:lnSpc>
              <a:buFont typeface="Wingdings" panose="05000000000000000000" pitchFamily="2" charset="2"/>
              <a:buChar char="§"/>
            </a:pPr>
            <a:r>
              <a:rPr lang="en-US" sz="8800" dirty="0">
                <a:cs typeface="Arial" panose="020B0604020202020204" pitchFamily="34" charset="0"/>
              </a:rPr>
              <a:t>Environment and Society</a:t>
            </a:r>
          </a:p>
          <a:p>
            <a:pPr>
              <a:lnSpc>
                <a:spcPct val="120000"/>
              </a:lnSpc>
              <a:buFont typeface="Wingdings" panose="05000000000000000000" pitchFamily="2" charset="2"/>
              <a:buChar char="§"/>
            </a:pPr>
            <a:r>
              <a:rPr lang="en-US" sz="8800" dirty="0">
                <a:cs typeface="Arial" panose="020B0604020202020204" pitchFamily="34" charset="0"/>
              </a:rPr>
              <a:t>Science and Technology</a:t>
            </a:r>
          </a:p>
          <a:p>
            <a:pPr>
              <a:lnSpc>
                <a:spcPct val="120000"/>
              </a:lnSpc>
              <a:buFont typeface="Wingdings" panose="05000000000000000000" pitchFamily="2" charset="2"/>
              <a:buChar char="§"/>
            </a:pPr>
            <a:r>
              <a:rPr lang="en-US" sz="8800" dirty="0">
                <a:cs typeface="Arial" panose="020B0604020202020204" pitchFamily="34" charset="0"/>
              </a:rPr>
              <a:t>Needs and Wants</a:t>
            </a:r>
          </a:p>
          <a:p>
            <a:pPr>
              <a:lnSpc>
                <a:spcPct val="120000"/>
              </a:lnSpc>
              <a:buFont typeface="Wingdings" panose="05000000000000000000" pitchFamily="2" charset="2"/>
              <a:buChar char="§"/>
            </a:pPr>
            <a:r>
              <a:rPr lang="en-US" sz="8800" dirty="0">
                <a:cs typeface="Arial" panose="020B0604020202020204" pitchFamily="34" charset="0"/>
              </a:rPr>
              <a:t>Nationalism</a:t>
            </a:r>
          </a:p>
          <a:p>
            <a:pPr>
              <a:lnSpc>
                <a:spcPct val="120000"/>
              </a:lnSpc>
              <a:buFont typeface="Wingdings" panose="05000000000000000000" pitchFamily="2" charset="2"/>
              <a:buChar char="§"/>
            </a:pPr>
            <a:r>
              <a:rPr lang="en-US" sz="8800" dirty="0">
                <a:cs typeface="Arial" panose="020B0604020202020204" pitchFamily="34" charset="0"/>
              </a:rPr>
              <a:t>Cultural and Intellectuals Life</a:t>
            </a:r>
          </a:p>
          <a:p>
            <a:pPr>
              <a:lnSpc>
                <a:spcPct val="120000"/>
              </a:lnSpc>
              <a:buFont typeface="Wingdings" panose="05000000000000000000" pitchFamily="2" charset="2"/>
              <a:buChar char="§"/>
            </a:pPr>
            <a:r>
              <a:rPr lang="en-US" sz="8800" dirty="0">
                <a:cs typeface="Arial" panose="020B0604020202020204" pitchFamily="34" charset="0"/>
              </a:rPr>
              <a:t>Scarcity</a:t>
            </a:r>
          </a:p>
          <a:p>
            <a:pPr>
              <a:lnSpc>
                <a:spcPct val="120000"/>
              </a:lnSpc>
              <a:buFont typeface="Wingdings" panose="05000000000000000000" pitchFamily="2" charset="2"/>
              <a:buChar char="§"/>
            </a:pPr>
            <a:r>
              <a:rPr lang="en-US" sz="8800" dirty="0">
                <a:cs typeface="Arial" panose="020B0604020202020204" pitchFamily="34" charset="0"/>
              </a:rPr>
              <a:t>Urbanization</a:t>
            </a:r>
          </a:p>
          <a:p>
            <a:pPr>
              <a:lnSpc>
                <a:spcPct val="120000"/>
              </a:lnSpc>
              <a:buFont typeface="Wingdings" panose="05000000000000000000" pitchFamily="2" charset="2"/>
              <a:buChar char="§"/>
            </a:pPr>
            <a:r>
              <a:rPr lang="en-US" sz="8800" dirty="0">
                <a:cs typeface="Arial" panose="020B0604020202020204" pitchFamily="34" charset="0"/>
              </a:rPr>
              <a:t>Political Systems</a:t>
            </a:r>
          </a:p>
          <a:p>
            <a:pPr>
              <a:lnSpc>
                <a:spcPct val="120000"/>
              </a:lnSpc>
              <a:buFont typeface="Wingdings" panose="05000000000000000000" pitchFamily="2" charset="2"/>
              <a:buChar char="§"/>
            </a:pPr>
            <a:r>
              <a:rPr lang="en-US" sz="8800" dirty="0">
                <a:cs typeface="Arial" panose="020B0604020202020204" pitchFamily="34" charset="0"/>
              </a:rPr>
              <a:t>Civic Values</a:t>
            </a:r>
          </a:p>
          <a:p>
            <a:pPr>
              <a:lnSpc>
                <a:spcPct val="120000"/>
              </a:lnSpc>
              <a:buFont typeface="Wingdings" panose="05000000000000000000" pitchFamily="2" charset="2"/>
              <a:buChar char="§"/>
            </a:pPr>
            <a:r>
              <a:rPr lang="en-US" sz="8800" dirty="0">
                <a:cs typeface="Arial" panose="020B0604020202020204" pitchFamily="34" charset="0"/>
              </a:rPr>
              <a:t>Places and Regions</a:t>
            </a:r>
          </a:p>
          <a:p>
            <a:pPr>
              <a:lnSpc>
                <a:spcPct val="120000"/>
              </a:lnSpc>
              <a:buFont typeface="Wingdings" panose="05000000000000000000" pitchFamily="2" charset="2"/>
              <a:buChar char="§"/>
            </a:pPr>
            <a:r>
              <a:rPr lang="en-US" sz="8800" dirty="0">
                <a:cs typeface="Arial" panose="020B0604020202020204" pitchFamily="34" charset="0"/>
              </a:rPr>
              <a:t> Institutions </a:t>
            </a:r>
          </a:p>
          <a:p>
            <a:pPr>
              <a:lnSpc>
                <a:spcPct val="120000"/>
              </a:lnSpc>
              <a:buFont typeface="Wingdings" panose="05000000000000000000" pitchFamily="2" charset="2"/>
              <a:buChar char="§"/>
            </a:pPr>
            <a:r>
              <a:rPr lang="en-US" sz="8800" dirty="0"/>
              <a:t>Foreign Policy</a:t>
            </a:r>
            <a:endParaRPr lang="en-US" sz="8800" dirty="0">
              <a:cs typeface="Arial" panose="020B0604020202020204" pitchFamily="34" charset="0"/>
            </a:endParaRPr>
          </a:p>
        </p:txBody>
      </p:sp>
    </p:spTree>
    <p:extLst>
      <p:ext uri="{BB962C8B-B14F-4D97-AF65-F5344CB8AC3E}">
        <p14:creationId xmlns:p14="http://schemas.microsoft.com/office/powerpoint/2010/main" val="3131505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8B93-C9C2-42DB-B85B-003E9CF4FC61}"/>
              </a:ext>
            </a:extLst>
          </p:cNvPr>
          <p:cNvSpPr>
            <a:spLocks noGrp="1"/>
          </p:cNvSpPr>
          <p:nvPr>
            <p:ph type="title"/>
          </p:nvPr>
        </p:nvSpPr>
        <p:spPr>
          <a:xfrm>
            <a:off x="838200" y="1"/>
            <a:ext cx="10515600" cy="967408"/>
          </a:xfrm>
        </p:spPr>
        <p:txBody>
          <a:bodyPr>
            <a:normAutofit/>
          </a:bodyPr>
          <a:lstStyle/>
          <a:p>
            <a:pPr algn="ctr"/>
            <a:r>
              <a:rPr lang="en-US" sz="3600" b="1" dirty="0">
                <a:latin typeface="+mn-lt"/>
              </a:rPr>
              <a:t>Topics Found in Recent Podcasts</a:t>
            </a:r>
          </a:p>
        </p:txBody>
      </p:sp>
      <p:sp>
        <p:nvSpPr>
          <p:cNvPr id="3" name="Content Placeholder 2">
            <a:extLst>
              <a:ext uri="{FF2B5EF4-FFF2-40B4-BE49-F238E27FC236}">
                <a16:creationId xmlns:a16="http://schemas.microsoft.com/office/drawing/2014/main" id="{7936CFA1-EFB1-4D4D-8880-724B6AA9B677}"/>
              </a:ext>
            </a:extLst>
          </p:cNvPr>
          <p:cNvSpPr>
            <a:spLocks noGrp="1"/>
          </p:cNvSpPr>
          <p:nvPr>
            <p:ph sz="half" idx="1"/>
          </p:nvPr>
        </p:nvSpPr>
        <p:spPr>
          <a:xfrm>
            <a:off x="1038091" y="888768"/>
            <a:ext cx="5181600" cy="5644553"/>
          </a:xfrm>
        </p:spPr>
        <p:txBody>
          <a:bodyPr>
            <a:normAutofit fontScale="25000" lnSpcReduction="20000"/>
          </a:bodyPr>
          <a:lstStyle/>
          <a:p>
            <a:pPr>
              <a:lnSpc>
                <a:spcPct val="170000"/>
              </a:lnSpc>
              <a:buFont typeface="Wingdings" panose="05000000000000000000" pitchFamily="2" charset="2"/>
              <a:buChar char="§"/>
            </a:pPr>
            <a:r>
              <a:rPr lang="en-US" sz="6000" dirty="0"/>
              <a:t>Vanishing Summer Jobs for Teens	</a:t>
            </a:r>
          </a:p>
          <a:p>
            <a:pPr>
              <a:lnSpc>
                <a:spcPct val="170000"/>
              </a:lnSpc>
              <a:buFont typeface="Wingdings" panose="05000000000000000000" pitchFamily="2" charset="2"/>
              <a:buChar char="§"/>
            </a:pPr>
            <a:r>
              <a:rPr lang="en-US" sz="6000" dirty="0"/>
              <a:t>Fantasy Sports Gambling (Crack Cocaine for Gamblers)</a:t>
            </a:r>
          </a:p>
          <a:p>
            <a:pPr>
              <a:lnSpc>
                <a:spcPct val="170000"/>
              </a:lnSpc>
              <a:buFont typeface="Wingdings" panose="05000000000000000000" pitchFamily="2" charset="2"/>
              <a:buChar char="§"/>
            </a:pPr>
            <a:r>
              <a:rPr lang="en-US" sz="6000" dirty="0"/>
              <a:t>A New Way to Pay for College</a:t>
            </a:r>
          </a:p>
          <a:p>
            <a:pPr>
              <a:lnSpc>
                <a:spcPct val="170000"/>
              </a:lnSpc>
              <a:buFont typeface="Wingdings" panose="05000000000000000000" pitchFamily="2" charset="2"/>
              <a:buChar char="§"/>
            </a:pPr>
            <a:r>
              <a:rPr lang="en-US" sz="6000" dirty="0"/>
              <a:t>Is the News We See and Read, Really “Fake”? </a:t>
            </a:r>
          </a:p>
          <a:p>
            <a:pPr>
              <a:lnSpc>
                <a:spcPct val="170000"/>
              </a:lnSpc>
              <a:buFont typeface="Wingdings" panose="05000000000000000000" pitchFamily="2" charset="2"/>
              <a:buChar char="§"/>
            </a:pPr>
            <a:r>
              <a:rPr lang="en-US" sz="6000" dirty="0"/>
              <a:t>Should we Ban “College Football”?</a:t>
            </a:r>
          </a:p>
          <a:p>
            <a:pPr>
              <a:lnSpc>
                <a:spcPct val="170000"/>
              </a:lnSpc>
              <a:buFont typeface="Wingdings" panose="05000000000000000000" pitchFamily="2" charset="2"/>
              <a:buChar char="§"/>
            </a:pPr>
            <a:r>
              <a:rPr lang="en-US" sz="6000" dirty="0"/>
              <a:t>Healthcare (Obama Care or Trump Care?)</a:t>
            </a:r>
          </a:p>
          <a:p>
            <a:pPr>
              <a:lnSpc>
                <a:spcPct val="170000"/>
              </a:lnSpc>
              <a:buFont typeface="Wingdings" panose="05000000000000000000" pitchFamily="2" charset="2"/>
              <a:buChar char="§"/>
            </a:pPr>
            <a:r>
              <a:rPr lang="en-US" sz="6000" dirty="0"/>
              <a:t>Forever Prison</a:t>
            </a:r>
          </a:p>
          <a:p>
            <a:pPr>
              <a:lnSpc>
                <a:spcPct val="170000"/>
              </a:lnSpc>
              <a:buFont typeface="Wingdings" panose="05000000000000000000" pitchFamily="2" charset="2"/>
              <a:buChar char="§"/>
            </a:pPr>
            <a:r>
              <a:rPr lang="en-US" sz="6000" dirty="0"/>
              <a:t>Divided States of America (Red v. Blue).</a:t>
            </a:r>
          </a:p>
          <a:p>
            <a:pPr>
              <a:lnSpc>
                <a:spcPct val="170000"/>
              </a:lnSpc>
              <a:buFont typeface="Wingdings" panose="05000000000000000000" pitchFamily="2" charset="2"/>
              <a:buChar char="§"/>
            </a:pPr>
            <a:r>
              <a:rPr lang="en-US" sz="6000" dirty="0"/>
              <a:t>Liberals are Stifling Intellectual Diversity on Campuses. </a:t>
            </a:r>
          </a:p>
          <a:p>
            <a:pPr>
              <a:lnSpc>
                <a:spcPct val="170000"/>
              </a:lnSpc>
              <a:buFont typeface="Wingdings" panose="05000000000000000000" pitchFamily="2" charset="2"/>
              <a:buChar char="§"/>
            </a:pPr>
            <a:r>
              <a:rPr lang="en-US" sz="6000" dirty="0"/>
              <a:t>Call a Convention to Amend the Constitution. </a:t>
            </a:r>
          </a:p>
          <a:p>
            <a:pPr>
              <a:lnSpc>
                <a:spcPct val="170000"/>
              </a:lnSpc>
              <a:buFont typeface="Wingdings" panose="05000000000000000000" pitchFamily="2" charset="2"/>
              <a:buChar char="§"/>
            </a:pPr>
            <a:r>
              <a:rPr lang="en-US" sz="6000" dirty="0"/>
              <a:t>Should the U.S. Let in the @1,000,000 DACA People? </a:t>
            </a:r>
          </a:p>
          <a:p>
            <a:pPr>
              <a:lnSpc>
                <a:spcPct val="170000"/>
              </a:lnSpc>
              <a:buFont typeface="Wingdings" panose="05000000000000000000" pitchFamily="2" charset="2"/>
              <a:buChar char="§"/>
            </a:pPr>
            <a:r>
              <a:rPr lang="en-US" sz="6000" dirty="0"/>
              <a:t>Should We Support “Performance Enhancing Drugs”?</a:t>
            </a:r>
          </a:p>
          <a:p>
            <a:endParaRPr lang="en-US" sz="1600" dirty="0"/>
          </a:p>
          <a:p>
            <a:endParaRPr lang="en-US" sz="1600" dirty="0"/>
          </a:p>
          <a:p>
            <a:endParaRPr lang="en-US" sz="1600" dirty="0"/>
          </a:p>
          <a:p>
            <a:endParaRPr lang="en-US" sz="2000" dirty="0"/>
          </a:p>
          <a:p>
            <a:endParaRPr lang="en-US" sz="2000" dirty="0"/>
          </a:p>
          <a:p>
            <a:endParaRPr lang="en-US" sz="2000"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5E052442-1A30-48B1-8C91-9B5E6F8B7B16}"/>
              </a:ext>
            </a:extLst>
          </p:cNvPr>
          <p:cNvSpPr>
            <a:spLocks noGrp="1"/>
          </p:cNvSpPr>
          <p:nvPr>
            <p:ph sz="half" idx="2"/>
          </p:nvPr>
        </p:nvSpPr>
        <p:spPr>
          <a:xfrm>
            <a:off x="6219691" y="888768"/>
            <a:ext cx="5383696" cy="5790328"/>
          </a:xfrm>
        </p:spPr>
        <p:txBody>
          <a:bodyPr>
            <a:normAutofit fontScale="25000" lnSpcReduction="20000"/>
          </a:bodyPr>
          <a:lstStyle/>
          <a:p>
            <a:pPr>
              <a:lnSpc>
                <a:spcPct val="170000"/>
              </a:lnSpc>
              <a:buFont typeface="Wingdings" panose="05000000000000000000" pitchFamily="2" charset="2"/>
              <a:buChar char="§"/>
            </a:pPr>
            <a:r>
              <a:rPr lang="en-US" sz="6000" dirty="0"/>
              <a:t>Chasing Heroin: Will a “Wall” Stop the Drug Trade?</a:t>
            </a:r>
          </a:p>
          <a:p>
            <a:pPr>
              <a:lnSpc>
                <a:spcPct val="170000"/>
              </a:lnSpc>
              <a:buFont typeface="Wingdings" panose="05000000000000000000" pitchFamily="2" charset="2"/>
              <a:buChar char="§"/>
            </a:pPr>
            <a:r>
              <a:rPr lang="en-US" sz="6000" dirty="0"/>
              <a:t>Growing Up Trans: The Journey, Struggles and Choices.</a:t>
            </a:r>
          </a:p>
          <a:p>
            <a:pPr>
              <a:lnSpc>
                <a:spcPct val="170000"/>
              </a:lnSpc>
              <a:buFont typeface="Wingdings" panose="05000000000000000000" pitchFamily="2" charset="2"/>
              <a:buChar char="§"/>
            </a:pPr>
            <a:r>
              <a:rPr lang="en-US" sz="6000" dirty="0"/>
              <a:t>What is “Putin’s Way” with the World?</a:t>
            </a:r>
          </a:p>
          <a:p>
            <a:pPr>
              <a:lnSpc>
                <a:spcPct val="170000"/>
              </a:lnSpc>
              <a:buFont typeface="Wingdings" panose="05000000000000000000" pitchFamily="2" charset="2"/>
              <a:buChar char="§"/>
            </a:pPr>
            <a:r>
              <a:rPr lang="en-US" sz="6000" dirty="0"/>
              <a:t>Do Videos Games Make Us More Intelligent?</a:t>
            </a:r>
          </a:p>
          <a:p>
            <a:pPr>
              <a:lnSpc>
                <a:spcPct val="170000"/>
              </a:lnSpc>
              <a:buFont typeface="Wingdings" panose="05000000000000000000" pitchFamily="2" charset="2"/>
              <a:buChar char="§"/>
            </a:pPr>
            <a:r>
              <a:rPr lang="en-US" sz="6000" dirty="0"/>
              <a:t>What are the Costs and Benefits of “Fracking’? </a:t>
            </a:r>
          </a:p>
          <a:p>
            <a:pPr>
              <a:lnSpc>
                <a:spcPct val="170000"/>
              </a:lnSpc>
              <a:buFont typeface="Wingdings" panose="05000000000000000000" pitchFamily="2" charset="2"/>
              <a:buChar char="§"/>
            </a:pPr>
            <a:r>
              <a:rPr lang="en-US" sz="6000" dirty="0"/>
              <a:t>Genetically Modified Food and our Body.</a:t>
            </a:r>
          </a:p>
          <a:p>
            <a:pPr>
              <a:lnSpc>
                <a:spcPct val="170000"/>
              </a:lnSpc>
              <a:buFont typeface="Wingdings" panose="05000000000000000000" pitchFamily="2" charset="2"/>
              <a:buChar char="§"/>
            </a:pPr>
            <a:r>
              <a:rPr lang="en-US" sz="6000" dirty="0"/>
              <a:t>Partition of India and Today’s Impact (1947-2019)</a:t>
            </a:r>
          </a:p>
          <a:p>
            <a:pPr>
              <a:lnSpc>
                <a:spcPct val="170000"/>
              </a:lnSpc>
              <a:buFont typeface="Wingdings" panose="05000000000000000000" pitchFamily="2" charset="2"/>
              <a:buChar char="§"/>
            </a:pPr>
            <a:r>
              <a:rPr lang="en-US" sz="6000" dirty="0"/>
              <a:t>Our “Life Spans” and Economic Impact.</a:t>
            </a:r>
          </a:p>
          <a:p>
            <a:pPr>
              <a:lnSpc>
                <a:spcPct val="170000"/>
              </a:lnSpc>
              <a:buFont typeface="Wingdings" panose="05000000000000000000" pitchFamily="2" charset="2"/>
              <a:buChar char="§"/>
            </a:pPr>
            <a:r>
              <a:rPr lang="en-US" sz="6000" dirty="0"/>
              <a:t>What can be Done About Sexual Assault on College Campuses?</a:t>
            </a:r>
          </a:p>
          <a:p>
            <a:pPr>
              <a:lnSpc>
                <a:spcPct val="170000"/>
              </a:lnSpc>
              <a:buFont typeface="Wingdings" panose="05000000000000000000" pitchFamily="2" charset="2"/>
              <a:buChar char="§"/>
            </a:pPr>
            <a:r>
              <a:rPr lang="en-US" sz="6000" dirty="0"/>
              <a:t>Climate Change: REALLY?</a:t>
            </a:r>
          </a:p>
          <a:p>
            <a:pPr>
              <a:lnSpc>
                <a:spcPct val="170000"/>
              </a:lnSpc>
              <a:buFont typeface="Wingdings" panose="05000000000000000000" pitchFamily="2" charset="2"/>
              <a:buChar char="§"/>
            </a:pPr>
            <a:r>
              <a:rPr lang="en-US" sz="6000" dirty="0"/>
              <a:t>Raise the Federal Gas Tax to Fund Infrastructure</a:t>
            </a:r>
          </a:p>
          <a:p>
            <a:pPr>
              <a:lnSpc>
                <a:spcPct val="170000"/>
              </a:lnSpc>
              <a:buFont typeface="Wingdings" panose="05000000000000000000" pitchFamily="2" charset="2"/>
              <a:buChar char="§"/>
            </a:pPr>
            <a:r>
              <a:rPr lang="en-US" sz="6000" dirty="0"/>
              <a:t>Artificial Intelligence: Risks v. Rewards</a:t>
            </a:r>
          </a:p>
          <a:p>
            <a:pPr>
              <a:lnSpc>
                <a:spcPct val="170000"/>
              </a:lnSpc>
              <a:buFont typeface="Wingdings" panose="05000000000000000000" pitchFamily="2" charset="2"/>
              <a:buChar char="§"/>
            </a:pPr>
            <a:endParaRPr lang="en-US" sz="6000" dirty="0"/>
          </a:p>
          <a:p>
            <a:pPr lvl="0"/>
            <a:endParaRPr lang="en-US" sz="1600" dirty="0">
              <a:solidFill>
                <a:prstClr val="black"/>
              </a:solidFill>
            </a:endParaRPr>
          </a:p>
          <a:p>
            <a:endParaRPr lang="en-US" sz="1900" dirty="0"/>
          </a:p>
          <a:p>
            <a:endParaRPr lang="en-US" sz="1900" dirty="0"/>
          </a:p>
          <a:p>
            <a:endParaRPr lang="en-US" sz="1900" dirty="0"/>
          </a:p>
          <a:p>
            <a:endParaRPr lang="en-US" dirty="0"/>
          </a:p>
        </p:txBody>
      </p:sp>
    </p:spTree>
    <p:extLst>
      <p:ext uri="{BB962C8B-B14F-4D97-AF65-F5344CB8AC3E}">
        <p14:creationId xmlns:p14="http://schemas.microsoft.com/office/powerpoint/2010/main" val="391095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4930-B76B-4989-8A94-50B73BBAA6AF}"/>
              </a:ext>
            </a:extLst>
          </p:cNvPr>
          <p:cNvSpPr>
            <a:spLocks noGrp="1"/>
          </p:cNvSpPr>
          <p:nvPr>
            <p:ph type="title"/>
          </p:nvPr>
        </p:nvSpPr>
        <p:spPr/>
        <p:txBody>
          <a:bodyPr>
            <a:normAutofit/>
          </a:bodyPr>
          <a:lstStyle/>
          <a:p>
            <a:pPr algn="ctr"/>
            <a:r>
              <a:rPr lang="en-US" sz="3600" b="1" dirty="0">
                <a:latin typeface="+mn-lt"/>
              </a:rPr>
              <a:t>Tyler Cowan on the American Economy </a:t>
            </a:r>
            <a:br>
              <a:rPr lang="en-US" sz="3600" b="1" dirty="0"/>
            </a:br>
            <a:endParaRPr lang="en-US" sz="2000" b="1" dirty="0"/>
          </a:p>
        </p:txBody>
      </p:sp>
      <p:sp>
        <p:nvSpPr>
          <p:cNvPr id="3" name="Content Placeholder 2">
            <a:extLst>
              <a:ext uri="{FF2B5EF4-FFF2-40B4-BE49-F238E27FC236}">
                <a16:creationId xmlns:a16="http://schemas.microsoft.com/office/drawing/2014/main" id="{E4BCBCF5-9F3A-42B6-A1AE-2A8FFD8D0607}"/>
              </a:ext>
            </a:extLst>
          </p:cNvPr>
          <p:cNvSpPr>
            <a:spLocks noGrp="1"/>
          </p:cNvSpPr>
          <p:nvPr>
            <p:ph idx="1"/>
          </p:nvPr>
        </p:nvSpPr>
        <p:spPr>
          <a:xfrm>
            <a:off x="838200" y="1325216"/>
            <a:ext cx="10515600" cy="5314123"/>
          </a:xfrm>
        </p:spPr>
        <p:txBody>
          <a:bodyPr>
            <a:normAutofit lnSpcReduction="10000"/>
          </a:bodyPr>
          <a:lstStyle/>
          <a:p>
            <a:pPr>
              <a:lnSpc>
                <a:spcPct val="100000"/>
              </a:lnSpc>
              <a:buFont typeface="Wingdings" panose="05000000000000000000" pitchFamily="2" charset="2"/>
              <a:buChar char="§"/>
            </a:pPr>
            <a:r>
              <a:rPr lang="en-US" sz="2200" b="1" dirty="0"/>
              <a:t>American Culture and Innovation </a:t>
            </a:r>
            <a:r>
              <a:rPr lang="en-US" dirty="0"/>
              <a:t>– </a:t>
            </a:r>
          </a:p>
          <a:p>
            <a:pPr lvl="1">
              <a:lnSpc>
                <a:spcPct val="100000"/>
              </a:lnSpc>
              <a:buFont typeface="Wingdings" panose="05000000000000000000" pitchFamily="2" charset="2"/>
              <a:buChar char="§"/>
            </a:pPr>
            <a:r>
              <a:rPr lang="en-US" sz="2200" dirty="0">
                <a:hlinkClick r:id="rId2"/>
              </a:rPr>
              <a:t>https://www.mruniversity.com/courses/everyday-economics/the-complacent-class</a:t>
            </a:r>
            <a:r>
              <a:rPr lang="en-US" sz="2200" dirty="0"/>
              <a:t> </a:t>
            </a:r>
          </a:p>
          <a:p>
            <a:pPr lvl="1">
              <a:lnSpc>
                <a:spcPct val="100000"/>
              </a:lnSpc>
            </a:pPr>
            <a:r>
              <a:rPr lang="en-US" sz="2200" dirty="0"/>
              <a:t>The Complacent Class: The Stagnation of the American Economy</a:t>
            </a:r>
          </a:p>
          <a:p>
            <a:pPr lvl="1">
              <a:lnSpc>
                <a:spcPct val="100000"/>
              </a:lnSpc>
            </a:pPr>
            <a:r>
              <a:rPr lang="en-US" sz="2200" dirty="0"/>
              <a:t>The  New Era of Segregation: Socio-economic integration is stagnant.</a:t>
            </a:r>
          </a:p>
          <a:p>
            <a:pPr lvl="1">
              <a:lnSpc>
                <a:spcPct val="100000"/>
              </a:lnSpc>
            </a:pPr>
            <a:r>
              <a:rPr lang="en-US" sz="2200" dirty="0"/>
              <a:t>American Stasis: How Tech Giants Are Changing Society.</a:t>
            </a:r>
          </a:p>
          <a:p>
            <a:pPr lvl="1">
              <a:lnSpc>
                <a:spcPct val="100000"/>
              </a:lnSpc>
            </a:pPr>
            <a:r>
              <a:rPr lang="en-US" sz="2200" dirty="0"/>
              <a:t>The Missing Men: Working age men (ages 25-54) are not working.  Why?</a:t>
            </a:r>
          </a:p>
          <a:p>
            <a:pPr lvl="1">
              <a:lnSpc>
                <a:spcPct val="100000"/>
              </a:lnSpc>
            </a:pPr>
            <a:r>
              <a:rPr lang="en-US" sz="2200" dirty="0"/>
              <a:t>The Great Reset: Economic progress is not continual and inevitable.</a:t>
            </a:r>
          </a:p>
          <a:p>
            <a:pPr>
              <a:lnSpc>
                <a:spcPct val="100000"/>
              </a:lnSpc>
            </a:pPr>
            <a:r>
              <a:rPr lang="en-US" sz="2200" b="1" dirty="0"/>
              <a:t>Women in Economics –</a:t>
            </a:r>
          </a:p>
          <a:p>
            <a:pPr lvl="1">
              <a:lnSpc>
                <a:spcPct val="100000"/>
              </a:lnSpc>
            </a:pPr>
            <a:r>
              <a:rPr lang="en-US" sz="1700" dirty="0">
                <a:hlinkClick r:id="rId3"/>
              </a:rPr>
              <a:t>https://learn.mruniversity.com/women-economics-series/?utm_source=drip&amp;utm_medium=email&amp;utm_campaign=New+series%3A+Women+in+Economics&amp;utm_content=New+series%3A+Women+in+Economics</a:t>
            </a:r>
            <a:r>
              <a:rPr lang="en-US" sz="1700" dirty="0"/>
              <a:t>  </a:t>
            </a:r>
          </a:p>
          <a:p>
            <a:pPr lvl="1">
              <a:lnSpc>
                <a:spcPct val="100000"/>
              </a:lnSpc>
            </a:pPr>
            <a:r>
              <a:rPr lang="en-US" sz="2200" dirty="0"/>
              <a:t>Celebrate the lives and work of the trailblazing women of economics. </a:t>
            </a:r>
          </a:p>
          <a:p>
            <a:pPr lvl="1">
              <a:lnSpc>
                <a:spcPct val="100000"/>
              </a:lnSpc>
            </a:pPr>
            <a:r>
              <a:rPr lang="en-US" sz="2200" dirty="0"/>
              <a:t>First episodes profile Elinor Ostrom, Janet Yellen, Anna Schwartz, and Joan Robinson.</a:t>
            </a:r>
          </a:p>
          <a:p>
            <a:pPr lvl="1">
              <a:lnSpc>
                <a:spcPct val="100000"/>
              </a:lnSpc>
            </a:pPr>
            <a:r>
              <a:rPr lang="en-US" sz="2200" dirty="0"/>
              <a:t>Special video on: “Who Are Your Inspiring #</a:t>
            </a:r>
            <a:r>
              <a:rPr lang="en-US" sz="2200" dirty="0" err="1"/>
              <a:t>WomenInEcon</a:t>
            </a:r>
            <a:r>
              <a:rPr lang="en-US" sz="2200" dirty="0"/>
              <a:t>? </a:t>
            </a:r>
          </a:p>
          <a:p>
            <a:pPr lvl="1">
              <a:lnSpc>
                <a:spcPct val="100000"/>
              </a:lnSpc>
            </a:pPr>
            <a:endParaRPr lang="en-US" sz="2200" dirty="0"/>
          </a:p>
        </p:txBody>
      </p:sp>
    </p:spTree>
    <p:extLst>
      <p:ext uri="{BB962C8B-B14F-4D97-AF65-F5344CB8AC3E}">
        <p14:creationId xmlns:p14="http://schemas.microsoft.com/office/powerpoint/2010/main" val="421642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8453-E0C7-460D-99F6-13C01137C759}"/>
              </a:ext>
            </a:extLst>
          </p:cNvPr>
          <p:cNvSpPr>
            <a:spLocks noGrp="1"/>
          </p:cNvSpPr>
          <p:nvPr>
            <p:ph type="title"/>
          </p:nvPr>
        </p:nvSpPr>
        <p:spPr>
          <a:xfrm>
            <a:off x="838199" y="179595"/>
            <a:ext cx="10515600" cy="920335"/>
          </a:xfrm>
        </p:spPr>
        <p:txBody>
          <a:bodyPr>
            <a:normAutofit/>
          </a:bodyPr>
          <a:lstStyle/>
          <a:p>
            <a:pPr algn="ctr"/>
            <a:r>
              <a:rPr lang="en-US" sz="3600" b="1" dirty="0">
                <a:latin typeface="+mn-lt"/>
              </a:rPr>
              <a:t>On Point - WBUR </a:t>
            </a:r>
            <a:br>
              <a:rPr lang="en-US" sz="1400" dirty="0"/>
            </a:br>
            <a:r>
              <a:rPr lang="en-US" sz="2200" dirty="0">
                <a:hlinkClick r:id="rId2"/>
              </a:rPr>
              <a:t>https://www.wbur.org/onpoint</a:t>
            </a:r>
            <a:r>
              <a:rPr lang="en-US" sz="2200" dirty="0"/>
              <a:t> </a:t>
            </a:r>
            <a:r>
              <a:rPr lang="en-US" sz="2200" b="1" dirty="0">
                <a:latin typeface="+mn-lt"/>
              </a:rPr>
              <a:t> </a:t>
            </a:r>
          </a:p>
        </p:txBody>
      </p:sp>
      <p:sp>
        <p:nvSpPr>
          <p:cNvPr id="3" name="Content Placeholder 2">
            <a:extLst>
              <a:ext uri="{FF2B5EF4-FFF2-40B4-BE49-F238E27FC236}">
                <a16:creationId xmlns:a16="http://schemas.microsoft.com/office/drawing/2014/main" id="{B8409452-1C30-4685-BD7A-6056FFD68176}"/>
              </a:ext>
            </a:extLst>
          </p:cNvPr>
          <p:cNvSpPr>
            <a:spLocks noGrp="1"/>
          </p:cNvSpPr>
          <p:nvPr>
            <p:ph idx="1"/>
          </p:nvPr>
        </p:nvSpPr>
        <p:spPr>
          <a:xfrm>
            <a:off x="704020" y="1306030"/>
            <a:ext cx="10783958" cy="5372376"/>
          </a:xfrm>
        </p:spPr>
        <p:txBody>
          <a:bodyPr>
            <a:normAutofit lnSpcReduction="10000"/>
          </a:bodyPr>
          <a:lstStyle/>
          <a:p>
            <a:pPr>
              <a:buFont typeface="Wingdings" panose="05000000000000000000" pitchFamily="2" charset="2"/>
              <a:buChar char="§"/>
            </a:pPr>
            <a:r>
              <a:rPr lang="en-US" sz="2000" b="1" dirty="0"/>
              <a:t>Inside The Farm Bill: Subsidies For Farmers, Boost For Hemp And More</a:t>
            </a:r>
          </a:p>
          <a:p>
            <a:pPr lvl="1"/>
            <a:r>
              <a:rPr lang="en-US" sz="1500" dirty="0">
                <a:hlinkClick r:id="rId3"/>
              </a:rPr>
              <a:t>https://www.wbur.org/onpoint/2018/12/18/farm-bill-trump-hemp-subsidies-farmers-congress</a:t>
            </a:r>
            <a:r>
              <a:rPr lang="en-US" sz="1500" dirty="0"/>
              <a:t> </a:t>
            </a:r>
          </a:p>
          <a:p>
            <a:pPr lvl="1">
              <a:buFont typeface="Wingdings" panose="05000000000000000000" pitchFamily="2" charset="2"/>
              <a:buChar char="§"/>
            </a:pPr>
            <a:endParaRPr lang="en-US" sz="1700" b="1" dirty="0"/>
          </a:p>
          <a:p>
            <a:pPr>
              <a:buFont typeface="Wingdings" panose="05000000000000000000" pitchFamily="2" charset="2"/>
              <a:buChar char="§"/>
            </a:pPr>
            <a:r>
              <a:rPr lang="en-US" sz="2000" b="1" dirty="0"/>
              <a:t>Unemployment Down, Wages Stagnant, Retirement Difficult: An Economic Survey</a:t>
            </a:r>
          </a:p>
          <a:p>
            <a:pPr lvl="1"/>
            <a:r>
              <a:rPr lang="en-US" sz="1500" dirty="0">
                <a:hlinkClick r:id="rId4"/>
              </a:rPr>
              <a:t>https://www.wbur.org/onpoint/2018/12/17/economy-unemployment-wages-retirement</a:t>
            </a:r>
            <a:r>
              <a:rPr lang="en-US" sz="1500" dirty="0"/>
              <a:t> </a:t>
            </a:r>
          </a:p>
          <a:p>
            <a:pPr lvl="1">
              <a:buFont typeface="Wingdings" panose="05000000000000000000" pitchFamily="2" charset="2"/>
              <a:buChar char="§"/>
            </a:pPr>
            <a:endParaRPr lang="en-US" sz="1700" b="1" dirty="0"/>
          </a:p>
          <a:p>
            <a:pPr>
              <a:buFont typeface="Wingdings" panose="05000000000000000000" pitchFamily="2" charset="2"/>
              <a:buChar char="§"/>
            </a:pPr>
            <a:r>
              <a:rPr lang="en-US" sz="2000" b="1" dirty="0"/>
              <a:t>Stock Market Distress Signal: How Low-Cost Index Funds Are Taking Over</a:t>
            </a:r>
          </a:p>
          <a:p>
            <a:pPr lvl="1"/>
            <a:r>
              <a:rPr lang="en-US" sz="1500" dirty="0">
                <a:hlinkClick r:id="rId5"/>
              </a:rPr>
              <a:t>https://www.wbur.org/onpoint/2018/12/12/stock-market-index-funds-john-bogle</a:t>
            </a:r>
            <a:r>
              <a:rPr lang="en-US" sz="1500" dirty="0"/>
              <a:t> </a:t>
            </a:r>
          </a:p>
          <a:p>
            <a:pPr marL="457200" lvl="1" indent="0">
              <a:buNone/>
            </a:pPr>
            <a:endParaRPr lang="en-US" sz="1700" dirty="0"/>
          </a:p>
          <a:p>
            <a:pPr>
              <a:buFont typeface="Wingdings" panose="05000000000000000000" pitchFamily="2" charset="2"/>
              <a:buChar char="§"/>
            </a:pPr>
            <a:r>
              <a:rPr lang="en-US" sz="2000" b="1" dirty="0"/>
              <a:t>We Are No Longer the Customers: Inside: “The Age Of Surveillance Capitalism”</a:t>
            </a:r>
          </a:p>
          <a:p>
            <a:pPr lvl="1"/>
            <a:r>
              <a:rPr lang="en-US" sz="1500" dirty="0">
                <a:hlinkClick r:id="rId6"/>
              </a:rPr>
              <a:t>https://www.wbur.org/onpoint/2019/01/15/surveillance-capitalism-online-data-privacy-facebook-google-amazon</a:t>
            </a:r>
            <a:r>
              <a:rPr lang="en-US" sz="1500" dirty="0"/>
              <a:t> </a:t>
            </a:r>
          </a:p>
          <a:p>
            <a:pPr marL="457200" lvl="1" indent="0">
              <a:buNone/>
            </a:pPr>
            <a:endParaRPr lang="en-US" sz="1500" dirty="0"/>
          </a:p>
          <a:p>
            <a:pPr>
              <a:buFont typeface="Wingdings" panose="05000000000000000000" pitchFamily="2" charset="2"/>
              <a:buChar char="§"/>
            </a:pPr>
            <a:r>
              <a:rPr lang="en-US" sz="2000" b="1" dirty="0"/>
              <a:t>Are Millennials Really So On The Move?</a:t>
            </a:r>
          </a:p>
          <a:p>
            <a:pPr lvl="1"/>
            <a:r>
              <a:rPr lang="en-US" sz="1500" dirty="0">
                <a:hlinkClick r:id="rId7"/>
              </a:rPr>
              <a:t>https://www.wbur.org/onpoint/2018/08/06/millennial-jobs-homes-myths</a:t>
            </a:r>
            <a:r>
              <a:rPr lang="en-US" sz="1500" dirty="0"/>
              <a:t> </a:t>
            </a:r>
          </a:p>
          <a:p>
            <a:pPr lvl="1">
              <a:buFont typeface="Wingdings" panose="05000000000000000000" pitchFamily="2" charset="2"/>
              <a:buChar char="§"/>
            </a:pPr>
            <a:endParaRPr lang="en-US" sz="1700" dirty="0"/>
          </a:p>
          <a:p>
            <a:pPr>
              <a:buFont typeface="Wingdings" panose="05000000000000000000" pitchFamily="2" charset="2"/>
              <a:buChar char="§"/>
            </a:pPr>
            <a:r>
              <a:rPr lang="en-US" sz="2000" b="1" dirty="0"/>
              <a:t>Can Gentrification Be A Good Thing?</a:t>
            </a:r>
          </a:p>
          <a:p>
            <a:pPr lvl="1"/>
            <a:r>
              <a:rPr lang="en-US" sz="1500" dirty="0">
                <a:hlinkClick r:id="rId7"/>
              </a:rPr>
              <a:t>https://www.wbur.org/onpoint/2018/08/06/millennial-jobs-homes-myths</a:t>
            </a:r>
            <a:r>
              <a:rPr lang="en-US" sz="1500" dirty="0"/>
              <a:t>  </a:t>
            </a:r>
          </a:p>
          <a:p>
            <a:pPr lvl="1"/>
            <a:endParaRPr lang="en-US" sz="2000" b="1" dirty="0"/>
          </a:p>
          <a:p>
            <a:pPr marL="457200" lvl="1" indent="0">
              <a:buNone/>
            </a:pPr>
            <a:endParaRPr lang="en-US" sz="1800" dirty="0"/>
          </a:p>
          <a:p>
            <a:endParaRPr lang="en-US" dirty="0"/>
          </a:p>
        </p:txBody>
      </p:sp>
    </p:spTree>
    <p:extLst>
      <p:ext uri="{BB962C8B-B14F-4D97-AF65-F5344CB8AC3E}">
        <p14:creationId xmlns:p14="http://schemas.microsoft.com/office/powerpoint/2010/main" val="183573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8479-B28A-4F59-9523-8D595ED6D478}"/>
              </a:ext>
            </a:extLst>
          </p:cNvPr>
          <p:cNvSpPr>
            <a:spLocks noGrp="1"/>
          </p:cNvSpPr>
          <p:nvPr>
            <p:ph type="title"/>
          </p:nvPr>
        </p:nvSpPr>
        <p:spPr>
          <a:xfrm>
            <a:off x="525117" y="113334"/>
            <a:ext cx="10515600" cy="1052857"/>
          </a:xfrm>
        </p:spPr>
        <p:txBody>
          <a:bodyPr>
            <a:normAutofit/>
          </a:bodyPr>
          <a:lstStyle/>
          <a:p>
            <a:pPr algn="ctr"/>
            <a:r>
              <a:rPr lang="en-US" sz="3600" b="1" dirty="0">
                <a:latin typeface="+mn-lt"/>
              </a:rPr>
              <a:t>Intelligence Squared US</a:t>
            </a:r>
            <a:br>
              <a:rPr lang="en-US" sz="3600" b="1" dirty="0"/>
            </a:br>
            <a:r>
              <a:rPr lang="en-US" sz="2000" b="1" dirty="0">
                <a:hlinkClick r:id="rId2"/>
              </a:rPr>
              <a:t>https://www.intelligencesquaredus.org/</a:t>
            </a:r>
            <a:r>
              <a:rPr lang="en-US" sz="2000" b="1" dirty="0"/>
              <a:t> </a:t>
            </a:r>
          </a:p>
        </p:txBody>
      </p:sp>
      <p:sp>
        <p:nvSpPr>
          <p:cNvPr id="3" name="Content Placeholder 2">
            <a:extLst>
              <a:ext uri="{FF2B5EF4-FFF2-40B4-BE49-F238E27FC236}">
                <a16:creationId xmlns:a16="http://schemas.microsoft.com/office/drawing/2014/main" id="{4617B3E7-251C-48BF-A348-2EEEA4BD97E9}"/>
              </a:ext>
            </a:extLst>
          </p:cNvPr>
          <p:cNvSpPr>
            <a:spLocks noGrp="1"/>
          </p:cNvSpPr>
          <p:nvPr>
            <p:ph idx="1"/>
          </p:nvPr>
        </p:nvSpPr>
        <p:spPr>
          <a:xfrm>
            <a:off x="525117" y="1404730"/>
            <a:ext cx="11141765" cy="5194163"/>
          </a:xfrm>
        </p:spPr>
        <p:txBody>
          <a:bodyPr>
            <a:normAutofit fontScale="25000" lnSpcReduction="20000"/>
          </a:bodyPr>
          <a:lstStyle/>
          <a:p>
            <a:r>
              <a:rPr lang="en-US" sz="9600" dirty="0"/>
              <a:t>Listeners have access to the brightest minds in journalism today.</a:t>
            </a:r>
          </a:p>
          <a:p>
            <a:pPr marL="0" indent="0">
              <a:buNone/>
            </a:pPr>
            <a:endParaRPr lang="en-US" sz="9600" dirty="0"/>
          </a:p>
          <a:p>
            <a:r>
              <a:rPr lang="en-US" sz="9600" dirty="0"/>
              <a:t>Topics: Domestic and foreign policy, cultural trends and technological innovations.</a:t>
            </a:r>
          </a:p>
          <a:p>
            <a:pPr marL="0" indent="0">
              <a:buNone/>
            </a:pPr>
            <a:endParaRPr lang="en-US" sz="9600" dirty="0"/>
          </a:p>
          <a:p>
            <a:r>
              <a:rPr lang="en-US" sz="9600" dirty="0"/>
              <a:t>Debate presentations are downloadable.</a:t>
            </a:r>
          </a:p>
          <a:p>
            <a:pPr marL="0" indent="0">
              <a:buNone/>
            </a:pPr>
            <a:endParaRPr lang="en-US" sz="9600" dirty="0"/>
          </a:p>
          <a:p>
            <a:r>
              <a:rPr lang="en-US" sz="9600" dirty="0"/>
              <a:t>There are four debaters which two sides debating each other.</a:t>
            </a:r>
          </a:p>
          <a:p>
            <a:pPr marL="0" indent="0">
              <a:buNone/>
            </a:pPr>
            <a:endParaRPr lang="en-US" sz="9600" dirty="0"/>
          </a:p>
          <a:p>
            <a:r>
              <a:rPr lang="en-US" sz="9600" dirty="0"/>
              <a:t>Ability to listen to the debate and download the actual debate.</a:t>
            </a:r>
          </a:p>
          <a:p>
            <a:pPr marL="0" indent="0">
              <a:buNone/>
            </a:pPr>
            <a:endParaRPr lang="en-US" sz="9600" dirty="0"/>
          </a:p>
          <a:p>
            <a:r>
              <a:rPr lang="en-US" sz="9600" dirty="0"/>
              <a:t>Access to further research and related posts  on the topic.</a:t>
            </a:r>
          </a:p>
          <a:p>
            <a:pPr marL="0" indent="0">
              <a:buNone/>
            </a:pPr>
            <a:endParaRPr lang="en-US" sz="9600" dirty="0"/>
          </a:p>
          <a:p>
            <a:r>
              <a:rPr lang="en-US" sz="9600" dirty="0"/>
              <a:t>Ability to the join upcoming conversations online and respond.</a:t>
            </a:r>
          </a:p>
          <a:p>
            <a:pPr marL="0" indent="0">
              <a:buNone/>
            </a:pPr>
            <a:endParaRPr lang="en-US" dirty="0"/>
          </a:p>
          <a:p>
            <a:endParaRPr lang="en-US" dirty="0"/>
          </a:p>
        </p:txBody>
      </p:sp>
    </p:spTree>
    <p:extLst>
      <p:ext uri="{BB962C8B-B14F-4D97-AF65-F5344CB8AC3E}">
        <p14:creationId xmlns:p14="http://schemas.microsoft.com/office/powerpoint/2010/main" val="240675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2625F-7DDB-4AFB-96D0-56FA684D258C}"/>
              </a:ext>
            </a:extLst>
          </p:cNvPr>
          <p:cNvSpPr>
            <a:spLocks noGrp="1"/>
          </p:cNvSpPr>
          <p:nvPr>
            <p:ph type="title"/>
          </p:nvPr>
        </p:nvSpPr>
        <p:spPr>
          <a:xfrm>
            <a:off x="838200" y="200990"/>
            <a:ext cx="10515600" cy="854075"/>
          </a:xfrm>
        </p:spPr>
        <p:txBody>
          <a:bodyPr>
            <a:normAutofit/>
          </a:bodyPr>
          <a:lstStyle/>
          <a:p>
            <a:pPr algn="ctr"/>
            <a:r>
              <a:rPr lang="en-US" sz="3600" b="1" dirty="0">
                <a:latin typeface="+mn-lt"/>
              </a:rPr>
              <a:t>Other Topics of Interest to Students</a:t>
            </a:r>
          </a:p>
        </p:txBody>
      </p:sp>
      <p:sp>
        <p:nvSpPr>
          <p:cNvPr id="5" name="Content Placeholder 4">
            <a:extLst>
              <a:ext uri="{FF2B5EF4-FFF2-40B4-BE49-F238E27FC236}">
                <a16:creationId xmlns:a16="http://schemas.microsoft.com/office/drawing/2014/main" id="{B847EDC6-079F-4368-B680-3033F15CA754}"/>
              </a:ext>
            </a:extLst>
          </p:cNvPr>
          <p:cNvSpPr>
            <a:spLocks noGrp="1"/>
          </p:cNvSpPr>
          <p:nvPr>
            <p:ph idx="1"/>
          </p:nvPr>
        </p:nvSpPr>
        <p:spPr>
          <a:xfrm>
            <a:off x="838200" y="1192696"/>
            <a:ext cx="10515600" cy="5077032"/>
          </a:xfrm>
        </p:spPr>
        <p:txBody>
          <a:bodyPr/>
          <a:lstStyle/>
          <a:p>
            <a:r>
              <a:rPr lang="en-US" dirty="0"/>
              <a:t>Policing is Racially Biased.</a:t>
            </a:r>
          </a:p>
          <a:p>
            <a:r>
              <a:rPr lang="en-US" dirty="0"/>
              <a:t>Is Social Media Good For Democracy?</a:t>
            </a:r>
          </a:p>
          <a:p>
            <a:r>
              <a:rPr lang="en-US" dirty="0"/>
              <a:t>Unresolved: The Techonomic Cold War With China.</a:t>
            </a:r>
          </a:p>
          <a:p>
            <a:r>
              <a:rPr lang="en-US" dirty="0"/>
              <a:t>Silicon Valley has Lost It’s Soul.</a:t>
            </a:r>
          </a:p>
          <a:p>
            <a:r>
              <a:rPr lang="en-US" dirty="0"/>
              <a:t>Unresolved: U.S. National Security.</a:t>
            </a:r>
          </a:p>
          <a:p>
            <a:r>
              <a:rPr lang="en-US" dirty="0"/>
              <a:t>Automation Will Crash Democracy.</a:t>
            </a:r>
          </a:p>
          <a:p>
            <a:r>
              <a:rPr lang="en-US" dirty="0"/>
              <a:t>Bitcoin Is More Than a Bubble and Here to Sta.</a:t>
            </a:r>
          </a:p>
          <a:p>
            <a:r>
              <a:rPr lang="en-US" dirty="0"/>
              <a:t>Humanitarian Intervention Does More Harm Than Good.</a:t>
            </a:r>
          </a:p>
          <a:p>
            <a:r>
              <a:rPr lang="en-US" dirty="0"/>
              <a:t>Pay College Athletes.</a:t>
            </a:r>
          </a:p>
          <a:p>
            <a:r>
              <a:rPr lang="en-US" dirty="0"/>
              <a:t>Artificial Intelligence: The Risks Could Outweigh the Rewards.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08588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8D55C-3391-46F0-B35C-35CC4A8DEED5}"/>
              </a:ext>
            </a:extLst>
          </p:cNvPr>
          <p:cNvSpPr>
            <a:spLocks noGrp="1"/>
          </p:cNvSpPr>
          <p:nvPr>
            <p:ph type="title"/>
          </p:nvPr>
        </p:nvSpPr>
        <p:spPr>
          <a:xfrm>
            <a:off x="838200" y="1238069"/>
            <a:ext cx="10515600" cy="882280"/>
          </a:xfrm>
        </p:spPr>
        <p:txBody>
          <a:bodyPr>
            <a:normAutofit/>
          </a:bodyPr>
          <a:lstStyle/>
          <a:p>
            <a:pPr algn="ctr"/>
            <a:r>
              <a:rPr lang="en-US" sz="2600" b="1" dirty="0"/>
              <a:t>The “Arc of Inquiry”:</a:t>
            </a:r>
            <a:br>
              <a:rPr lang="en-US" sz="2600" b="1" dirty="0"/>
            </a:br>
            <a:r>
              <a:rPr lang="en-US" sz="2600" b="1" dirty="0"/>
              <a:t>A Framework for Teaching and Learning</a:t>
            </a:r>
          </a:p>
        </p:txBody>
      </p:sp>
      <p:pic>
        <p:nvPicPr>
          <p:cNvPr id="6" name="Content Placeholder 7">
            <a:extLst>
              <a:ext uri="{FF2B5EF4-FFF2-40B4-BE49-F238E27FC236}">
                <a16:creationId xmlns:a16="http://schemas.microsoft.com/office/drawing/2014/main" id="{954A662B-8A14-49ED-84D5-88BEF2DEBF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4795" y="2459314"/>
            <a:ext cx="7010400" cy="3050191"/>
          </a:xfrm>
          <a:prstGeom prst="rect">
            <a:avLst/>
          </a:prstGeom>
        </p:spPr>
      </p:pic>
      <p:sp>
        <p:nvSpPr>
          <p:cNvPr id="7" name="TextBox 6">
            <a:extLst>
              <a:ext uri="{FF2B5EF4-FFF2-40B4-BE49-F238E27FC236}">
                <a16:creationId xmlns:a16="http://schemas.microsoft.com/office/drawing/2014/main" id="{DDE8D404-20EB-41CA-B79C-CF1C5867402B}"/>
              </a:ext>
            </a:extLst>
          </p:cNvPr>
          <p:cNvSpPr txBox="1"/>
          <p:nvPr/>
        </p:nvSpPr>
        <p:spPr>
          <a:xfrm>
            <a:off x="778564" y="5751443"/>
            <a:ext cx="10962862" cy="738664"/>
          </a:xfrm>
          <a:prstGeom prst="rect">
            <a:avLst/>
          </a:prstGeom>
          <a:noFill/>
        </p:spPr>
        <p:txBody>
          <a:bodyPr wrap="square" rtlCol="0">
            <a:spAutoFit/>
          </a:bodyPr>
          <a:lstStyle/>
          <a:p>
            <a:pPr algn="ctr"/>
            <a:r>
              <a:rPr lang="en-US" sz="2400" b="1" dirty="0">
                <a:hlinkClick r:id="rId3"/>
              </a:rPr>
              <a:t>www.c3teachers.org</a:t>
            </a:r>
            <a:endParaRPr lang="en-US" sz="2400" b="1" dirty="0"/>
          </a:p>
          <a:p>
            <a:pPr algn="ctr"/>
            <a:r>
              <a:rPr lang="en-US" b="1" dirty="0">
                <a:hlinkClick r:id="rId4"/>
              </a:rPr>
              <a:t>https://www.engageny.org/resource/new-york-state-k-12-social-studies-resource-toolkit</a:t>
            </a:r>
            <a:r>
              <a:rPr lang="en-US" b="1" dirty="0"/>
              <a:t> </a:t>
            </a:r>
          </a:p>
        </p:txBody>
      </p:sp>
      <p:sp>
        <p:nvSpPr>
          <p:cNvPr id="2" name="TextBox 1">
            <a:extLst>
              <a:ext uri="{FF2B5EF4-FFF2-40B4-BE49-F238E27FC236}">
                <a16:creationId xmlns:a16="http://schemas.microsoft.com/office/drawing/2014/main" id="{BA62FEC8-E046-4DBC-97DB-006E8117D4A4}"/>
              </a:ext>
            </a:extLst>
          </p:cNvPr>
          <p:cNvSpPr txBox="1"/>
          <p:nvPr/>
        </p:nvSpPr>
        <p:spPr>
          <a:xfrm>
            <a:off x="500269" y="411356"/>
            <a:ext cx="11191461" cy="584775"/>
          </a:xfrm>
          <a:prstGeom prst="rect">
            <a:avLst/>
          </a:prstGeom>
          <a:noFill/>
        </p:spPr>
        <p:txBody>
          <a:bodyPr wrap="square" rtlCol="0">
            <a:spAutoFit/>
          </a:bodyPr>
          <a:lstStyle/>
          <a:p>
            <a:r>
              <a:rPr lang="en-US" sz="3200" b="1" dirty="0"/>
              <a:t>The National Council for the Social Studies Inquiry Design Model</a:t>
            </a:r>
            <a:endParaRPr lang="en-US" sz="3200" dirty="0"/>
          </a:p>
        </p:txBody>
      </p:sp>
    </p:spTree>
    <p:extLst>
      <p:ext uri="{BB962C8B-B14F-4D97-AF65-F5344CB8AC3E}">
        <p14:creationId xmlns:p14="http://schemas.microsoft.com/office/powerpoint/2010/main" val="1016882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382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mn-lt"/>
              </a:rPr>
              <a:t>Agenda</a:t>
            </a:r>
            <a:r>
              <a:rPr lang="en-US" sz="2600" b="1" dirty="0"/>
              <a:t> </a:t>
            </a:r>
          </a:p>
        </p:txBody>
      </p:sp>
      <p:sp>
        <p:nvSpPr>
          <p:cNvPr id="4" name="Footer Placeholder 3"/>
          <p:cNvSpPr>
            <a:spLocks noGrp="1"/>
          </p:cNvSpPr>
          <p:nvPr>
            <p:ph type="ftr" sz="quarter" idx="16"/>
          </p:nvPr>
        </p:nvSpPr>
        <p:spPr/>
        <p:txBody>
          <a:bodyPr/>
          <a:lstStyle/>
          <a:p>
            <a:pPr>
              <a:defRPr/>
            </a:pPr>
            <a:r>
              <a:rPr lang="en-US" b="1" dirty="0">
                <a:solidFill>
                  <a:srgbClr val="1578BC"/>
                </a:solidFill>
              </a:rPr>
              <a:t>www.councilforeconed.org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3</a:t>
            </a:fld>
            <a:endParaRPr lang="en-US" dirty="0"/>
          </a:p>
        </p:txBody>
      </p:sp>
      <p:sp>
        <p:nvSpPr>
          <p:cNvPr id="2" name="Content Placeholder 1"/>
          <p:cNvSpPr>
            <a:spLocks noGrp="1"/>
          </p:cNvSpPr>
          <p:nvPr>
            <p:ph idx="1"/>
          </p:nvPr>
        </p:nvSpPr>
        <p:spPr>
          <a:xfrm>
            <a:off x="609600" y="1485899"/>
            <a:ext cx="10926502" cy="4838701"/>
          </a:xfrm>
        </p:spPr>
        <p:txBody>
          <a:bodyPr>
            <a:normAutofit fontScale="92500" lnSpcReduction="10000"/>
          </a:bodyPr>
          <a:lstStyle/>
          <a:p>
            <a:pPr>
              <a:buFont typeface="Wingdings" panose="05000000000000000000" pitchFamily="2" charset="2"/>
              <a:buChar char="§"/>
            </a:pPr>
            <a:r>
              <a:rPr lang="en-US" sz="2000" dirty="0">
                <a:solidFill>
                  <a:schemeClr val="tx1"/>
                </a:solidFill>
              </a:rPr>
              <a:t>“Economic Way of Reasoning” and Trans-Disciplinary Learning</a:t>
            </a:r>
          </a:p>
          <a:p>
            <a:pPr>
              <a:buFont typeface="Wingdings" panose="05000000000000000000" pitchFamily="2" charset="2"/>
              <a:buChar char="§"/>
            </a:pPr>
            <a:r>
              <a:rPr lang="en-US" sz="2000" dirty="0">
                <a:solidFill>
                  <a:schemeClr val="tx1"/>
                </a:solidFill>
              </a:rPr>
              <a:t>Podcasts – Sources and Integration into Economics and Personal Finance  Curriculum</a:t>
            </a:r>
          </a:p>
          <a:p>
            <a:pPr>
              <a:buFont typeface="Wingdings" panose="05000000000000000000" pitchFamily="2" charset="2"/>
              <a:buChar char="§"/>
            </a:pPr>
            <a:r>
              <a:rPr lang="en-US" sz="2000" dirty="0" err="1">
                <a:solidFill>
                  <a:schemeClr val="tx1"/>
                </a:solidFill>
              </a:rPr>
              <a:t>Econedlink</a:t>
            </a:r>
            <a:r>
              <a:rPr lang="en-US" sz="2000" dirty="0">
                <a:solidFill>
                  <a:schemeClr val="tx1"/>
                </a:solidFill>
              </a:rPr>
              <a:t> and “Better Money Habits”</a:t>
            </a:r>
          </a:p>
          <a:p>
            <a:pPr>
              <a:buFont typeface="Wingdings" panose="05000000000000000000" pitchFamily="2" charset="2"/>
              <a:buChar char="§"/>
            </a:pPr>
            <a:r>
              <a:rPr lang="en-US" sz="2000" dirty="0">
                <a:solidFill>
                  <a:schemeClr val="tx1"/>
                </a:solidFill>
              </a:rPr>
              <a:t>“Planet Money” </a:t>
            </a:r>
          </a:p>
          <a:p>
            <a:pPr>
              <a:buFont typeface="Wingdings" panose="05000000000000000000" pitchFamily="2" charset="2"/>
              <a:buChar char="§"/>
            </a:pPr>
            <a:r>
              <a:rPr lang="en-US" sz="2000" dirty="0">
                <a:solidFill>
                  <a:schemeClr val="tx1"/>
                </a:solidFill>
              </a:rPr>
              <a:t>More Financial podcasts</a:t>
            </a:r>
          </a:p>
          <a:p>
            <a:pPr>
              <a:buFont typeface="Wingdings" panose="05000000000000000000" pitchFamily="2" charset="2"/>
              <a:buChar char="§"/>
            </a:pPr>
            <a:r>
              <a:rPr lang="en-US" sz="2000" dirty="0">
                <a:solidFill>
                  <a:schemeClr val="tx1"/>
                </a:solidFill>
              </a:rPr>
              <a:t>More </a:t>
            </a:r>
            <a:r>
              <a:rPr lang="en-US" sz="2000" dirty="0" err="1">
                <a:solidFill>
                  <a:schemeClr val="tx1"/>
                </a:solidFill>
              </a:rPr>
              <a:t>EconEdLink</a:t>
            </a:r>
            <a:r>
              <a:rPr lang="en-US" sz="2000" dirty="0">
                <a:solidFill>
                  <a:schemeClr val="tx1"/>
                </a:solidFill>
              </a:rPr>
              <a:t> Lessons on Personal Finance</a:t>
            </a:r>
          </a:p>
          <a:p>
            <a:pPr>
              <a:buFont typeface="Wingdings" panose="05000000000000000000" pitchFamily="2" charset="2"/>
              <a:buChar char="§"/>
            </a:pPr>
            <a:r>
              <a:rPr lang="en-US" sz="2000" dirty="0">
                <a:solidFill>
                  <a:schemeClr val="tx1"/>
                </a:solidFill>
              </a:rPr>
              <a:t>NCSS and Economics (Enduring Issues)</a:t>
            </a:r>
          </a:p>
          <a:p>
            <a:pPr>
              <a:buFont typeface="Wingdings" panose="05000000000000000000" pitchFamily="2" charset="2"/>
              <a:buChar char="§"/>
            </a:pPr>
            <a:r>
              <a:rPr lang="en-US" sz="2000" dirty="0">
                <a:solidFill>
                  <a:schemeClr val="tx1"/>
                </a:solidFill>
              </a:rPr>
              <a:t>Economic topics on various podcasts</a:t>
            </a:r>
          </a:p>
          <a:p>
            <a:pPr lvl="2"/>
            <a:r>
              <a:rPr lang="en-US" sz="2200" dirty="0">
                <a:solidFill>
                  <a:schemeClr val="tx1"/>
                </a:solidFill>
              </a:rPr>
              <a:t>Tyler Cowan and American Economy</a:t>
            </a:r>
          </a:p>
          <a:p>
            <a:pPr lvl="2"/>
            <a:r>
              <a:rPr lang="en-US" sz="2200" dirty="0">
                <a:solidFill>
                  <a:schemeClr val="tx1"/>
                </a:solidFill>
              </a:rPr>
              <a:t>“On Point” – NPR and WBUR Boston</a:t>
            </a:r>
          </a:p>
          <a:p>
            <a:pPr lvl="2"/>
            <a:r>
              <a:rPr lang="en-US" sz="2200" dirty="0">
                <a:solidFill>
                  <a:schemeClr val="tx1"/>
                </a:solidFill>
              </a:rPr>
              <a:t>Podcasts for debating: Intelligence Squared U.S.</a:t>
            </a:r>
          </a:p>
          <a:p>
            <a:pPr>
              <a:buFont typeface="Wingdings" panose="05000000000000000000" pitchFamily="2" charset="2"/>
              <a:buChar char="§"/>
            </a:pPr>
            <a:r>
              <a:rPr lang="en-US" sz="2000" dirty="0">
                <a:solidFill>
                  <a:schemeClr val="tx1"/>
                </a:solidFill>
              </a:rPr>
              <a:t>Inquiry Design Model and a “Universal Basic Income”</a:t>
            </a:r>
          </a:p>
          <a:p>
            <a:pPr>
              <a:buFont typeface="Wingdings" panose="05000000000000000000" pitchFamily="2" charset="2"/>
              <a:buChar char="§"/>
            </a:pPr>
            <a:r>
              <a:rPr lang="en-US" sz="2000" dirty="0">
                <a:solidFill>
                  <a:schemeClr val="tx1"/>
                </a:solidFill>
              </a:rPr>
              <a:t>Questions and Answers</a:t>
            </a:r>
          </a:p>
          <a:p>
            <a:pPr>
              <a:buFont typeface="Wingdings" panose="05000000000000000000" pitchFamily="2" charset="2"/>
              <a:buChar char="§"/>
            </a:pPr>
            <a:endParaRPr lang="en-US" dirty="0">
              <a:solidFill>
                <a:schemeClr val="tx1"/>
              </a:solidFill>
            </a:endParaRPr>
          </a:p>
          <a:p>
            <a:pPr>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1581363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56B2BD0-F58E-49EE-B326-3F6946D9F22C}"/>
              </a:ext>
            </a:extLst>
          </p:cNvPr>
          <p:cNvGraphicFramePr>
            <a:graphicFrameLocks noGrp="1"/>
          </p:cNvGraphicFramePr>
          <p:nvPr>
            <p:extLst/>
          </p:nvPr>
        </p:nvGraphicFramePr>
        <p:xfrm>
          <a:off x="0" y="1"/>
          <a:ext cx="12191999" cy="2123542"/>
        </p:xfrm>
        <a:graphic>
          <a:graphicData uri="http://schemas.openxmlformats.org/drawingml/2006/table">
            <a:tbl>
              <a:tblPr firstRow="1" firstCol="1" bandRow="1">
                <a:tableStyleId>{5C22544A-7EE6-4342-B048-85BDC9FD1C3A}</a:tableStyleId>
              </a:tblPr>
              <a:tblGrid>
                <a:gridCol w="2556387">
                  <a:extLst>
                    <a:ext uri="{9D8B030D-6E8A-4147-A177-3AD203B41FA5}">
                      <a16:colId xmlns:a16="http://schemas.microsoft.com/office/drawing/2014/main" val="2866086781"/>
                    </a:ext>
                  </a:extLst>
                </a:gridCol>
                <a:gridCol w="9635612">
                  <a:extLst>
                    <a:ext uri="{9D8B030D-6E8A-4147-A177-3AD203B41FA5}">
                      <a16:colId xmlns:a16="http://schemas.microsoft.com/office/drawing/2014/main" val="1861371525"/>
                    </a:ext>
                  </a:extLst>
                </a:gridCol>
              </a:tblGrid>
              <a:tr h="415203">
                <a:tc gridSpan="2">
                  <a:txBody>
                    <a:bodyPr/>
                    <a:lstStyle/>
                    <a:p>
                      <a:pPr marL="0" marR="0" algn="ctr">
                        <a:spcBef>
                          <a:spcPts val="600"/>
                        </a:spcBef>
                        <a:spcAft>
                          <a:spcPts val="600"/>
                        </a:spcAft>
                      </a:pPr>
                      <a:r>
                        <a:rPr lang="en-US" sz="1050" dirty="0">
                          <a:solidFill>
                            <a:schemeClr val="tx1"/>
                          </a:solidFill>
                          <a:effectLst/>
                        </a:rPr>
                        <a:t> </a:t>
                      </a:r>
                      <a:r>
                        <a:rPr lang="en-US" sz="1200" dirty="0">
                          <a:solidFill>
                            <a:schemeClr val="tx1"/>
                          </a:solidFill>
                          <a:effectLst/>
                        </a:rPr>
                        <a:t>Inquiry Design Model (IDM) Blueprint</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hMerge="1">
                  <a:txBody>
                    <a:bodyPr/>
                    <a:lstStyle/>
                    <a:p>
                      <a:endParaRPr lang="en-US"/>
                    </a:p>
                  </a:txBody>
                  <a:tcPr/>
                </a:tc>
                <a:extLst>
                  <a:ext uri="{0D108BD9-81ED-4DB2-BD59-A6C34878D82A}">
                    <a16:rowId xmlns:a16="http://schemas.microsoft.com/office/drawing/2014/main" val="1915297768"/>
                  </a:ext>
                </a:extLst>
              </a:tr>
              <a:tr h="594947">
                <a:tc>
                  <a:txBody>
                    <a:bodyPr/>
                    <a:lstStyle/>
                    <a:p>
                      <a:pPr marL="0" marR="0" algn="ctr">
                        <a:spcBef>
                          <a:spcPts val="600"/>
                        </a:spcBef>
                        <a:spcAft>
                          <a:spcPts val="600"/>
                        </a:spcAft>
                      </a:pPr>
                      <a:r>
                        <a:rPr lang="en-US" sz="1050" dirty="0">
                          <a:solidFill>
                            <a:schemeClr val="tx1"/>
                          </a:solidFill>
                          <a:effectLst/>
                        </a:rPr>
                        <a:t>Compelling Question</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05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50" dirty="0">
                          <a:solidFill>
                            <a:schemeClr val="tx1"/>
                          </a:solidFill>
                          <a:effectLst/>
                        </a:rPr>
                        <a:t> </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nchor="ctr"/>
                </a:tc>
                <a:extLst>
                  <a:ext uri="{0D108BD9-81ED-4DB2-BD59-A6C34878D82A}">
                    <a16:rowId xmlns:a16="http://schemas.microsoft.com/office/drawing/2014/main" val="1653977141"/>
                  </a:ext>
                </a:extLst>
              </a:tr>
              <a:tr h="556696">
                <a:tc>
                  <a:txBody>
                    <a:bodyPr/>
                    <a:lstStyle/>
                    <a:p>
                      <a:pPr marL="0" marR="0" algn="ctr">
                        <a:spcBef>
                          <a:spcPts val="600"/>
                        </a:spcBef>
                        <a:spcAft>
                          <a:spcPts val="600"/>
                        </a:spcAft>
                      </a:pPr>
                      <a:r>
                        <a:rPr lang="en-US" sz="1050" dirty="0">
                          <a:solidFill>
                            <a:schemeClr val="tx1"/>
                          </a:solidFill>
                          <a:effectLst/>
                        </a:rPr>
                        <a:t>Key Ideas and Practices</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05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5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1971141852"/>
                  </a:ext>
                </a:extLst>
              </a:tr>
              <a:tr h="556696">
                <a:tc>
                  <a:txBody>
                    <a:bodyPr/>
                    <a:lstStyle/>
                    <a:p>
                      <a:pPr marL="0" marR="0" algn="ctr">
                        <a:spcBef>
                          <a:spcPts val="600"/>
                        </a:spcBef>
                        <a:spcAft>
                          <a:spcPts val="600"/>
                        </a:spcAft>
                      </a:pPr>
                      <a:r>
                        <a:rPr lang="en-US" sz="1050" dirty="0">
                          <a:solidFill>
                            <a:schemeClr val="tx1"/>
                          </a:solidFill>
                          <a:effectLst/>
                        </a:rPr>
                        <a:t>Staging the Question</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05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5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1824106990"/>
                  </a:ext>
                </a:extLst>
              </a:tr>
            </a:tbl>
          </a:graphicData>
        </a:graphic>
      </p:graphicFrame>
      <p:graphicFrame>
        <p:nvGraphicFramePr>
          <p:cNvPr id="4" name="Table 3">
            <a:extLst>
              <a:ext uri="{FF2B5EF4-FFF2-40B4-BE49-F238E27FC236}">
                <a16:creationId xmlns:a16="http://schemas.microsoft.com/office/drawing/2014/main" id="{D07A8341-BC27-4C8E-9A60-95BD2E880D4C}"/>
              </a:ext>
            </a:extLst>
          </p:cNvPr>
          <p:cNvGraphicFramePr>
            <a:graphicFrameLocks noGrp="1"/>
          </p:cNvGraphicFramePr>
          <p:nvPr>
            <p:extLst>
              <p:ext uri="{D42A27DB-BD31-4B8C-83A1-F6EECF244321}">
                <p14:modId xmlns:p14="http://schemas.microsoft.com/office/powerpoint/2010/main" val="159382615"/>
              </p:ext>
            </p:extLst>
          </p:nvPr>
        </p:nvGraphicFramePr>
        <p:xfrm>
          <a:off x="0" y="2088955"/>
          <a:ext cx="12191998" cy="3469334"/>
        </p:xfrm>
        <a:graphic>
          <a:graphicData uri="http://schemas.openxmlformats.org/drawingml/2006/table">
            <a:tbl>
              <a:tblPr firstRow="1" firstCol="1" bandRow="1">
                <a:tableStyleId>{5C22544A-7EE6-4342-B048-85BDC9FD1C3A}</a:tableStyleId>
              </a:tblPr>
              <a:tblGrid>
                <a:gridCol w="3927644">
                  <a:extLst>
                    <a:ext uri="{9D8B030D-6E8A-4147-A177-3AD203B41FA5}">
                      <a16:colId xmlns:a16="http://schemas.microsoft.com/office/drawing/2014/main" val="3845294869"/>
                    </a:ext>
                  </a:extLst>
                </a:gridCol>
                <a:gridCol w="4132177">
                  <a:extLst>
                    <a:ext uri="{9D8B030D-6E8A-4147-A177-3AD203B41FA5}">
                      <a16:colId xmlns:a16="http://schemas.microsoft.com/office/drawing/2014/main" val="4201016719"/>
                    </a:ext>
                  </a:extLst>
                </a:gridCol>
                <a:gridCol w="4132177">
                  <a:extLst>
                    <a:ext uri="{9D8B030D-6E8A-4147-A177-3AD203B41FA5}">
                      <a16:colId xmlns:a16="http://schemas.microsoft.com/office/drawing/2014/main" val="2551210110"/>
                    </a:ext>
                  </a:extLst>
                </a:gridCol>
              </a:tblGrid>
              <a:tr h="336193">
                <a:tc>
                  <a:txBody>
                    <a:bodyPr/>
                    <a:lstStyle/>
                    <a:p>
                      <a:pPr marL="0" marR="0" algn="ctr">
                        <a:spcBef>
                          <a:spcPts val="600"/>
                        </a:spcBef>
                        <a:spcAft>
                          <a:spcPts val="600"/>
                        </a:spcAft>
                      </a:pPr>
                      <a:r>
                        <a:rPr lang="en-US" sz="1000" dirty="0">
                          <a:solidFill>
                            <a:schemeClr val="tx1"/>
                          </a:solidFill>
                          <a:effectLst/>
                        </a:rPr>
                        <a:t>Supporting </a:t>
                      </a:r>
                      <a:r>
                        <a:rPr lang="en-US" sz="1200" dirty="0">
                          <a:solidFill>
                            <a:schemeClr val="tx1"/>
                          </a:solidFill>
                          <a:effectLst/>
                        </a:rPr>
                        <a:t> </a:t>
                      </a:r>
                      <a:r>
                        <a:rPr lang="en-US" sz="1000" dirty="0">
                          <a:solidFill>
                            <a:schemeClr val="tx1"/>
                          </a:solidFill>
                          <a:effectLst/>
                        </a:rPr>
                        <a:t>Question 1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Supporting  Question 2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Supporting </a:t>
                      </a:r>
                      <a:r>
                        <a:rPr lang="en-US" sz="1200" dirty="0">
                          <a:solidFill>
                            <a:schemeClr val="tx1"/>
                          </a:solidFill>
                          <a:effectLst/>
                        </a:rPr>
                        <a:t> </a:t>
                      </a:r>
                      <a:r>
                        <a:rPr lang="en-US" sz="1000" dirty="0">
                          <a:solidFill>
                            <a:schemeClr val="tx1"/>
                          </a:solidFill>
                          <a:effectLst/>
                        </a:rPr>
                        <a:t>Question 3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extLst>
                  <a:ext uri="{0D108BD9-81ED-4DB2-BD59-A6C34878D82A}">
                    <a16:rowId xmlns:a16="http://schemas.microsoft.com/office/drawing/2014/main" val="237827156"/>
                  </a:ext>
                </a:extLst>
              </a:tr>
              <a:tr h="1172348">
                <a:tc>
                  <a:txBody>
                    <a:bodyPr/>
                    <a:lstStyle/>
                    <a:p>
                      <a:pPr marL="0" marR="0" algn="ctr">
                        <a:spcBef>
                          <a:spcPts val="600"/>
                        </a:spcBef>
                        <a:spcAft>
                          <a:spcPts val="600"/>
                        </a:spcAft>
                      </a:pPr>
                      <a:endParaRPr lang="en-US" dirty="0">
                        <a:solidFill>
                          <a:schemeClr val="tx1"/>
                        </a:solidFill>
                      </a:endParaRPr>
                    </a:p>
                  </a:txBody>
                  <a:tcPr marL="72271" marR="72271" marT="0" marB="0" anchor="ctr"/>
                </a:tc>
                <a:tc>
                  <a:txBody>
                    <a:bodyPr/>
                    <a:lstStyle/>
                    <a:p>
                      <a:pPr marL="0" marR="0">
                        <a:spcBef>
                          <a:spcPts val="600"/>
                        </a:spcBef>
                        <a:spcAft>
                          <a:spcPts val="600"/>
                        </a:spcAft>
                      </a:pPr>
                      <a:r>
                        <a:rPr lang="en-US" dirty="0">
                          <a:solidFill>
                            <a:schemeClr val="tx1"/>
                          </a:solidFill>
                        </a:rPr>
                        <a:t> </a:t>
                      </a:r>
                    </a:p>
                  </a:txBody>
                  <a:tcPr marL="72271" marR="72271" marT="0" marB="0" anchor="ctr"/>
                </a:tc>
                <a:tc>
                  <a:txBody>
                    <a:bodyPr/>
                    <a:lstStyle/>
                    <a:p>
                      <a:pPr marL="0" marR="0" algn="ctr">
                        <a:spcBef>
                          <a:spcPts val="600"/>
                        </a:spcBef>
                        <a:spcAft>
                          <a:spcPts val="600"/>
                        </a:spcAft>
                      </a:pPr>
                      <a:r>
                        <a:rPr lang="en-US" dirty="0">
                          <a:solidFill>
                            <a:schemeClr val="tx1"/>
                          </a:solidFill>
                        </a:rPr>
                        <a:t> </a:t>
                      </a:r>
                    </a:p>
                  </a:txBody>
                  <a:tcPr marL="72271" marR="72271" marT="0" marB="0" anchor="ctr"/>
                </a:tc>
                <a:extLst>
                  <a:ext uri="{0D108BD9-81ED-4DB2-BD59-A6C34878D82A}">
                    <a16:rowId xmlns:a16="http://schemas.microsoft.com/office/drawing/2014/main" val="783131310"/>
                  </a:ext>
                </a:extLst>
              </a:tr>
              <a:tr h="197695">
                <a:tc>
                  <a:txBody>
                    <a:bodyPr/>
                    <a:lstStyle/>
                    <a:p>
                      <a:pPr marL="0" marR="0" algn="ctr">
                        <a:spcBef>
                          <a:spcPts val="600"/>
                        </a:spcBef>
                        <a:spcAft>
                          <a:spcPts val="600"/>
                        </a:spcAft>
                      </a:pPr>
                      <a:r>
                        <a:rPr lang="en-US" sz="1000" dirty="0">
                          <a:solidFill>
                            <a:schemeClr val="tx1"/>
                          </a:solidFill>
                          <a:effectLst/>
                        </a:rPr>
                        <a:t>Formative </a:t>
                      </a:r>
                      <a:r>
                        <a:rPr lang="en-US" sz="1200" dirty="0">
                          <a:solidFill>
                            <a:schemeClr val="tx1"/>
                          </a:solidFill>
                          <a:effectLst/>
                        </a:rPr>
                        <a:t> </a:t>
                      </a:r>
                      <a:r>
                        <a:rPr lang="en-US" sz="1000" dirty="0">
                          <a:solidFill>
                            <a:schemeClr val="tx1"/>
                          </a:solidFill>
                          <a:effectLst/>
                        </a:rPr>
                        <a:t>Performance Task</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Formative </a:t>
                      </a:r>
                      <a:r>
                        <a:rPr lang="en-US" sz="1200" dirty="0">
                          <a:solidFill>
                            <a:schemeClr val="tx1"/>
                          </a:solidFill>
                          <a:effectLst/>
                        </a:rPr>
                        <a:t> </a:t>
                      </a:r>
                      <a:r>
                        <a:rPr lang="en-US" sz="1000" dirty="0">
                          <a:solidFill>
                            <a:schemeClr val="tx1"/>
                          </a:solidFill>
                          <a:effectLst/>
                        </a:rPr>
                        <a:t>Performance Task</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Formative </a:t>
                      </a:r>
                      <a:r>
                        <a:rPr lang="en-US" sz="1200" dirty="0">
                          <a:solidFill>
                            <a:schemeClr val="tx1"/>
                          </a:solidFill>
                          <a:effectLst/>
                        </a:rPr>
                        <a:t> </a:t>
                      </a:r>
                      <a:r>
                        <a:rPr lang="en-US" sz="1000" dirty="0">
                          <a:solidFill>
                            <a:schemeClr val="tx1"/>
                          </a:solidFill>
                          <a:effectLst/>
                        </a:rPr>
                        <a:t>Performance Task</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extLst>
                  <a:ext uri="{0D108BD9-81ED-4DB2-BD59-A6C34878D82A}">
                    <a16:rowId xmlns:a16="http://schemas.microsoft.com/office/drawing/2014/main" val="4057913947"/>
                  </a:ext>
                </a:extLst>
              </a:tr>
              <a:tr h="804553">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00" dirty="0">
                          <a:solidFill>
                            <a:schemeClr val="tx1"/>
                          </a:solidFill>
                          <a:effectLst/>
                        </a:rPr>
                        <a:t> </a:t>
                      </a:r>
                      <a:endParaRPr lang="en-US" sz="1200" dirty="0">
                        <a:solidFill>
                          <a:schemeClr val="tx1"/>
                        </a:solidFill>
                        <a:effectLst/>
                      </a:endParaRPr>
                    </a:p>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extLst>
                  <a:ext uri="{0D108BD9-81ED-4DB2-BD59-A6C34878D82A}">
                    <a16:rowId xmlns:a16="http://schemas.microsoft.com/office/drawing/2014/main" val="4082989152"/>
                  </a:ext>
                </a:extLst>
              </a:tr>
              <a:tr h="153992">
                <a:tc>
                  <a:txBody>
                    <a:bodyPr/>
                    <a:lstStyle/>
                    <a:p>
                      <a:pPr marL="0" marR="0" algn="ctr">
                        <a:spcBef>
                          <a:spcPts val="600"/>
                        </a:spcBef>
                        <a:spcAft>
                          <a:spcPts val="600"/>
                        </a:spcAft>
                      </a:pPr>
                      <a:r>
                        <a:rPr lang="en-US" sz="1000" dirty="0">
                          <a:solidFill>
                            <a:schemeClr val="tx1"/>
                          </a:solidFill>
                          <a:effectLst/>
                        </a:rPr>
                        <a:t>Featured Sources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a:solidFill>
                            <a:schemeClr val="tx1"/>
                          </a:solidFill>
                          <a:effectLst/>
                        </a:rPr>
                        <a:t>Featured Sources</a:t>
                      </a:r>
                      <a:endParaRPr lang="en-US" sz="120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Featured Sources</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extLst>
                  <a:ext uri="{0D108BD9-81ED-4DB2-BD59-A6C34878D82A}">
                    <a16:rowId xmlns:a16="http://schemas.microsoft.com/office/drawing/2014/main" val="3706819256"/>
                  </a:ext>
                </a:extLst>
              </a:tr>
              <a:tr h="804553">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endParaRPr>
                    </a:p>
                    <a:p>
                      <a:pPr marL="0" marR="0" algn="ctr">
                        <a:spcBef>
                          <a:spcPts val="600"/>
                        </a:spcBef>
                        <a:spcAft>
                          <a:spcPts val="600"/>
                        </a:spcAft>
                      </a:pPr>
                      <a:r>
                        <a:rPr lang="en-US" sz="1000" dirty="0">
                          <a:solidFill>
                            <a:schemeClr val="tx1"/>
                          </a:solidFill>
                          <a:effectLst/>
                        </a:rPr>
                        <a:t> </a:t>
                      </a:r>
                      <a:endParaRPr lang="en-US" sz="1200" dirty="0">
                        <a:solidFill>
                          <a:schemeClr val="tx1"/>
                        </a:solidFill>
                        <a:effectLst/>
                      </a:endParaRPr>
                    </a:p>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tc>
                  <a:txBody>
                    <a:bodyPr/>
                    <a:lstStyle/>
                    <a:p>
                      <a:pPr marL="0" marR="0" algn="ctr">
                        <a:spcBef>
                          <a:spcPts val="600"/>
                        </a:spcBef>
                        <a:spcAft>
                          <a:spcPts val="600"/>
                        </a:spcAft>
                      </a:pPr>
                      <a:r>
                        <a:rPr lang="en-US" sz="10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2271" marR="72271" marT="0" marB="0" anchor="ctr"/>
                </a:tc>
                <a:extLst>
                  <a:ext uri="{0D108BD9-81ED-4DB2-BD59-A6C34878D82A}">
                    <a16:rowId xmlns:a16="http://schemas.microsoft.com/office/drawing/2014/main" val="2928780429"/>
                  </a:ext>
                </a:extLst>
              </a:tr>
            </a:tbl>
          </a:graphicData>
        </a:graphic>
      </p:graphicFrame>
      <p:graphicFrame>
        <p:nvGraphicFramePr>
          <p:cNvPr id="5" name="Table 4">
            <a:extLst>
              <a:ext uri="{FF2B5EF4-FFF2-40B4-BE49-F238E27FC236}">
                <a16:creationId xmlns:a16="http://schemas.microsoft.com/office/drawing/2014/main" id="{990E8C35-7211-4A1D-9E49-FD043CF55E88}"/>
              </a:ext>
            </a:extLst>
          </p:cNvPr>
          <p:cNvGraphicFramePr>
            <a:graphicFrameLocks noGrp="1"/>
          </p:cNvGraphicFramePr>
          <p:nvPr>
            <p:extLst/>
          </p:nvPr>
        </p:nvGraphicFramePr>
        <p:xfrm>
          <a:off x="13252" y="5225600"/>
          <a:ext cx="12178749" cy="1729740"/>
        </p:xfrm>
        <a:graphic>
          <a:graphicData uri="http://schemas.openxmlformats.org/drawingml/2006/table">
            <a:tbl>
              <a:tblPr firstRow="1" firstCol="1" bandRow="1">
                <a:tableStyleId>{5C22544A-7EE6-4342-B048-85BDC9FD1C3A}</a:tableStyleId>
              </a:tblPr>
              <a:tblGrid>
                <a:gridCol w="2440339">
                  <a:extLst>
                    <a:ext uri="{9D8B030D-6E8A-4147-A177-3AD203B41FA5}">
                      <a16:colId xmlns:a16="http://schemas.microsoft.com/office/drawing/2014/main" val="4002125654"/>
                    </a:ext>
                  </a:extLst>
                </a:gridCol>
                <a:gridCol w="4869205">
                  <a:extLst>
                    <a:ext uri="{9D8B030D-6E8A-4147-A177-3AD203B41FA5}">
                      <a16:colId xmlns:a16="http://schemas.microsoft.com/office/drawing/2014/main" val="1527853737"/>
                    </a:ext>
                  </a:extLst>
                </a:gridCol>
                <a:gridCol w="4869205">
                  <a:extLst>
                    <a:ext uri="{9D8B030D-6E8A-4147-A177-3AD203B41FA5}">
                      <a16:colId xmlns:a16="http://schemas.microsoft.com/office/drawing/2014/main" val="1076277885"/>
                    </a:ext>
                  </a:extLst>
                </a:gridCol>
              </a:tblGrid>
              <a:tr h="445854">
                <a:tc rowSpan="2">
                  <a:txBody>
                    <a:bodyPr/>
                    <a:lstStyle/>
                    <a:p>
                      <a:pPr marL="0" marR="0" algn="ctr">
                        <a:spcBef>
                          <a:spcPts val="600"/>
                        </a:spcBef>
                        <a:spcAft>
                          <a:spcPts val="600"/>
                        </a:spcAft>
                      </a:pPr>
                      <a:r>
                        <a:rPr lang="en-US" sz="1050" dirty="0">
                          <a:solidFill>
                            <a:schemeClr val="tx1"/>
                          </a:solidFill>
                          <a:effectLst/>
                        </a:rPr>
                        <a:t>Summative </a:t>
                      </a:r>
                      <a:endParaRPr lang="en-US" sz="1200" dirty="0">
                        <a:solidFill>
                          <a:schemeClr val="tx1"/>
                        </a:solidFill>
                        <a:effectLst/>
                      </a:endParaRPr>
                    </a:p>
                    <a:p>
                      <a:pPr marL="0" marR="0" algn="ctr">
                        <a:spcBef>
                          <a:spcPts val="600"/>
                        </a:spcBef>
                        <a:spcAft>
                          <a:spcPts val="600"/>
                        </a:spcAft>
                      </a:pPr>
                      <a:r>
                        <a:rPr lang="en-US" sz="1050" dirty="0">
                          <a:solidFill>
                            <a:schemeClr val="tx1"/>
                          </a:solidFill>
                          <a:effectLst/>
                        </a:rPr>
                        <a:t>Performance Task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050">
                          <a:solidFill>
                            <a:schemeClr val="tx1"/>
                          </a:solidFill>
                          <a:effectLst/>
                        </a:rPr>
                        <a:t>Argument</a:t>
                      </a:r>
                      <a:endParaRPr lang="en-US" sz="120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050">
                          <a:effectLst/>
                        </a:rPr>
                        <a:t> </a:t>
                      </a:r>
                      <a:endParaRPr lang="en-US" sz="1200">
                        <a:effectLst/>
                      </a:endParaRPr>
                    </a:p>
                    <a:p>
                      <a:pPr marL="0" marR="0">
                        <a:spcBef>
                          <a:spcPts val="600"/>
                        </a:spcBef>
                        <a:spcAft>
                          <a:spcPts val="600"/>
                        </a:spcAft>
                      </a:pPr>
                      <a:r>
                        <a:rPr lang="en-US" sz="105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3067638091"/>
                  </a:ext>
                </a:extLst>
              </a:tr>
              <a:tr h="445854">
                <a:tc vMerge="1">
                  <a:txBody>
                    <a:bodyPr/>
                    <a:lstStyle/>
                    <a:p>
                      <a:endParaRPr lang="en-US"/>
                    </a:p>
                  </a:txBody>
                  <a:tcPr/>
                </a:tc>
                <a:tc>
                  <a:txBody>
                    <a:bodyPr/>
                    <a:lstStyle/>
                    <a:p>
                      <a:pPr marL="0" marR="0" algn="ctr">
                        <a:spcBef>
                          <a:spcPts val="600"/>
                        </a:spcBef>
                        <a:spcAft>
                          <a:spcPts val="600"/>
                        </a:spcAft>
                      </a:pPr>
                      <a:r>
                        <a:rPr lang="en-US" sz="1050" dirty="0">
                          <a:solidFill>
                            <a:schemeClr val="tx1"/>
                          </a:solidFill>
                          <a:effectLst/>
                        </a:rPr>
                        <a:t>Extension</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050">
                          <a:effectLst/>
                        </a:rPr>
                        <a:t> </a:t>
                      </a:r>
                      <a:endParaRPr lang="en-US" sz="1200">
                        <a:effectLst/>
                      </a:endParaRPr>
                    </a:p>
                    <a:p>
                      <a:pPr marL="0" marR="0">
                        <a:spcBef>
                          <a:spcPts val="600"/>
                        </a:spcBef>
                        <a:spcAft>
                          <a:spcPts val="600"/>
                        </a:spcAft>
                      </a:pPr>
                      <a:r>
                        <a:rPr lang="en-US" sz="105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1131319339"/>
                  </a:ext>
                </a:extLst>
              </a:tr>
              <a:tr h="740693">
                <a:tc>
                  <a:txBody>
                    <a:bodyPr/>
                    <a:lstStyle/>
                    <a:p>
                      <a:pPr marL="0" marR="0" algn="ctr">
                        <a:spcBef>
                          <a:spcPts val="600"/>
                        </a:spcBef>
                        <a:spcAft>
                          <a:spcPts val="600"/>
                        </a:spcAft>
                      </a:pPr>
                      <a:r>
                        <a:rPr lang="en-US" sz="1050">
                          <a:solidFill>
                            <a:schemeClr val="tx1"/>
                          </a:solidFill>
                          <a:effectLst/>
                        </a:rPr>
                        <a:t>Taking Informed Action</a:t>
                      </a:r>
                      <a:endParaRPr lang="en-US" sz="120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gridSpan="2">
                  <a:txBody>
                    <a:bodyPr/>
                    <a:lstStyle/>
                    <a:p>
                      <a:pPr marL="0" marR="0">
                        <a:spcBef>
                          <a:spcPts val="600"/>
                        </a:spcBef>
                        <a:spcAft>
                          <a:spcPts val="600"/>
                        </a:spcAft>
                      </a:pPr>
                      <a:r>
                        <a:rPr lang="en-US" sz="105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50" dirty="0">
                          <a:solidFill>
                            <a:schemeClr val="tx1"/>
                          </a:solidFill>
                          <a:effectLst/>
                        </a:rPr>
                        <a:t> </a:t>
                      </a:r>
                      <a:endParaRPr lang="en-US" sz="1200" dirty="0">
                        <a:solidFill>
                          <a:schemeClr val="tx1"/>
                        </a:solidFill>
                        <a:effectLst/>
                      </a:endParaRPr>
                    </a:p>
                    <a:p>
                      <a:pPr marL="0" marR="0">
                        <a:spcBef>
                          <a:spcPts val="600"/>
                        </a:spcBef>
                        <a:spcAft>
                          <a:spcPts val="600"/>
                        </a:spcAft>
                      </a:pPr>
                      <a:r>
                        <a:rPr lang="en-US" sz="105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extLst>
                  <a:ext uri="{0D108BD9-81ED-4DB2-BD59-A6C34878D82A}">
                    <a16:rowId xmlns:a16="http://schemas.microsoft.com/office/drawing/2014/main" val="3352570303"/>
                  </a:ext>
                </a:extLst>
              </a:tr>
            </a:tbl>
          </a:graphicData>
        </a:graphic>
      </p:graphicFrame>
    </p:spTree>
    <p:extLst>
      <p:ext uri="{BB962C8B-B14F-4D97-AF65-F5344CB8AC3E}">
        <p14:creationId xmlns:p14="http://schemas.microsoft.com/office/powerpoint/2010/main" val="3599309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C99B049-7BBB-4BCA-A471-5FAF55013CD0}"/>
              </a:ext>
            </a:extLst>
          </p:cNvPr>
          <p:cNvGraphicFramePr>
            <a:graphicFrameLocks noGrp="1"/>
          </p:cNvGraphicFramePr>
          <p:nvPr>
            <p:extLst>
              <p:ext uri="{D42A27DB-BD31-4B8C-83A1-F6EECF244321}">
                <p14:modId xmlns:p14="http://schemas.microsoft.com/office/powerpoint/2010/main" val="1923859473"/>
              </p:ext>
            </p:extLst>
          </p:nvPr>
        </p:nvGraphicFramePr>
        <p:xfrm>
          <a:off x="0" y="0"/>
          <a:ext cx="12192000" cy="6858000"/>
        </p:xfrm>
        <a:graphic>
          <a:graphicData uri="http://schemas.openxmlformats.org/drawingml/2006/table">
            <a:tbl>
              <a:tblPr firstRow="1" firstCol="1" bandRow="1">
                <a:tableStyleId>{5C22544A-7EE6-4342-B048-85BDC9FD1C3A}</a:tableStyleId>
              </a:tblPr>
              <a:tblGrid>
                <a:gridCol w="2886588">
                  <a:extLst>
                    <a:ext uri="{9D8B030D-6E8A-4147-A177-3AD203B41FA5}">
                      <a16:colId xmlns:a16="http://schemas.microsoft.com/office/drawing/2014/main" val="1610247400"/>
                    </a:ext>
                  </a:extLst>
                </a:gridCol>
                <a:gridCol w="9305412">
                  <a:extLst>
                    <a:ext uri="{9D8B030D-6E8A-4147-A177-3AD203B41FA5}">
                      <a16:colId xmlns:a16="http://schemas.microsoft.com/office/drawing/2014/main" val="1459499620"/>
                    </a:ext>
                  </a:extLst>
                </a:gridCol>
              </a:tblGrid>
              <a:tr h="246282">
                <a:tc gridSpan="2">
                  <a:txBody>
                    <a:bodyPr/>
                    <a:lstStyle/>
                    <a:p>
                      <a:pPr marL="0" marR="0" algn="ctr">
                        <a:spcBef>
                          <a:spcPts val="600"/>
                        </a:spcBef>
                        <a:spcAft>
                          <a:spcPts val="600"/>
                        </a:spcAft>
                      </a:pPr>
                      <a:r>
                        <a:rPr lang="en-US" sz="1050">
                          <a:effectLst/>
                        </a:rPr>
                        <a:t> </a:t>
                      </a:r>
                      <a:r>
                        <a:rPr lang="en-US" sz="1200">
                          <a:effectLst/>
                        </a:rPr>
                        <a:t>Inquiry Design Model (IDM) Blueprint</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hMerge="1">
                  <a:txBody>
                    <a:bodyPr/>
                    <a:lstStyle/>
                    <a:p>
                      <a:endParaRPr lang="en-US"/>
                    </a:p>
                  </a:txBody>
                  <a:tcPr/>
                </a:tc>
                <a:extLst>
                  <a:ext uri="{0D108BD9-81ED-4DB2-BD59-A6C34878D82A}">
                    <a16:rowId xmlns:a16="http://schemas.microsoft.com/office/drawing/2014/main" val="1008678945"/>
                  </a:ext>
                </a:extLst>
              </a:tr>
              <a:tr h="1678100">
                <a:tc>
                  <a:txBody>
                    <a:bodyPr/>
                    <a:lstStyle/>
                    <a:p>
                      <a:pPr marL="0" marR="0" algn="ctr">
                        <a:spcBef>
                          <a:spcPts val="600"/>
                        </a:spcBef>
                        <a:spcAft>
                          <a:spcPts val="600"/>
                        </a:spcAft>
                      </a:pPr>
                      <a:r>
                        <a:rPr lang="en-US" sz="2000" dirty="0">
                          <a:effectLst/>
                        </a:rPr>
                        <a:t>Compelling Question</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2200" dirty="0">
                          <a:effectLst/>
                        </a:rPr>
                        <a:t>Can a “Universal Basic Income” help decrease poverty in our country? </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73025" marR="73025" marT="0" marB="0" anchor="ctr"/>
                </a:tc>
                <a:extLst>
                  <a:ext uri="{0D108BD9-81ED-4DB2-BD59-A6C34878D82A}">
                    <a16:rowId xmlns:a16="http://schemas.microsoft.com/office/drawing/2014/main" val="4060613097"/>
                  </a:ext>
                </a:extLst>
              </a:tr>
              <a:tr h="2164752">
                <a:tc>
                  <a:txBody>
                    <a:bodyPr/>
                    <a:lstStyle/>
                    <a:p>
                      <a:pPr marL="0" marR="0" algn="ctr">
                        <a:spcBef>
                          <a:spcPts val="600"/>
                        </a:spcBef>
                        <a:spcAft>
                          <a:spcPts val="600"/>
                        </a:spcAft>
                      </a:pPr>
                      <a:r>
                        <a:rPr lang="en-US" sz="2000" dirty="0">
                          <a:effectLst/>
                        </a:rPr>
                        <a:t>Key Ideas and Practices</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2000" dirty="0">
                          <a:effectLst/>
                        </a:rPr>
                        <a:t>Practices (Thinking Skills): Gathering, Interpreting and Using Evidence, Chronological Reasoning and Causation, Comparison &amp; Contextualization, Economics and Economic Systems </a:t>
                      </a:r>
                    </a:p>
                    <a:p>
                      <a:pPr marL="0" marR="0">
                        <a:spcBef>
                          <a:spcPts val="600"/>
                        </a:spcBef>
                        <a:spcAft>
                          <a:spcPts val="600"/>
                        </a:spcAft>
                      </a:pPr>
                      <a:r>
                        <a:rPr lang="en-US" sz="2000" dirty="0">
                          <a:effectLst/>
                        </a:rPr>
                        <a:t>Key Ideas (Lens): Time, Continuity and Change; Interaction of Economic Systems, </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450313711"/>
                  </a:ext>
                </a:extLst>
              </a:tr>
              <a:tr h="2768866">
                <a:tc>
                  <a:txBody>
                    <a:bodyPr/>
                    <a:lstStyle/>
                    <a:p>
                      <a:pPr marL="0" marR="0" algn="ctr">
                        <a:spcBef>
                          <a:spcPts val="600"/>
                        </a:spcBef>
                        <a:spcAft>
                          <a:spcPts val="600"/>
                        </a:spcAft>
                      </a:pPr>
                      <a:r>
                        <a:rPr lang="en-US" sz="2000" dirty="0">
                          <a:effectLst/>
                        </a:rPr>
                        <a:t>Staging the Question</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2000" dirty="0">
                          <a:effectLst/>
                        </a:rPr>
                        <a:t>What did Martin Luther King, Jr. have in common with Richard Nixon and with 18th century revolutionary Thomas Paine, author of Common Sense? Well, all three thought it was common sense to guarantee to every citizen who breathes a set amount of cash every year, essentially as a right, and firstly, to protect against poverty.  Nowadays, that idea is flying high again.  Could such a program lift many Americans out of poverty?</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tc>
                <a:extLst>
                  <a:ext uri="{0D108BD9-81ED-4DB2-BD59-A6C34878D82A}">
                    <a16:rowId xmlns:a16="http://schemas.microsoft.com/office/drawing/2014/main" val="4231597897"/>
                  </a:ext>
                </a:extLst>
              </a:tr>
            </a:tbl>
          </a:graphicData>
        </a:graphic>
      </p:graphicFrame>
      <p:sp>
        <p:nvSpPr>
          <p:cNvPr id="5" name="TextBox 4">
            <a:extLst>
              <a:ext uri="{FF2B5EF4-FFF2-40B4-BE49-F238E27FC236}">
                <a16:creationId xmlns:a16="http://schemas.microsoft.com/office/drawing/2014/main" id="{0FCA248C-4357-40C6-B0C0-0A6F097DCBBE}"/>
              </a:ext>
            </a:extLst>
          </p:cNvPr>
          <p:cNvSpPr txBox="1"/>
          <p:nvPr/>
        </p:nvSpPr>
        <p:spPr>
          <a:xfrm>
            <a:off x="563218" y="201745"/>
            <a:ext cx="11065564" cy="584775"/>
          </a:xfrm>
          <a:prstGeom prst="rect">
            <a:avLst/>
          </a:prstGeom>
          <a:noFill/>
        </p:spPr>
        <p:txBody>
          <a:bodyPr wrap="square" rtlCol="0">
            <a:spAutoFit/>
          </a:bodyPr>
          <a:lstStyle/>
          <a:p>
            <a:r>
              <a:rPr lang="en-US" sz="3200" b="1" dirty="0"/>
              <a:t>l</a:t>
            </a:r>
            <a:endParaRPr lang="en-US" sz="3200" dirty="0"/>
          </a:p>
        </p:txBody>
      </p:sp>
    </p:spTree>
    <p:extLst>
      <p:ext uri="{BB962C8B-B14F-4D97-AF65-F5344CB8AC3E}">
        <p14:creationId xmlns:p14="http://schemas.microsoft.com/office/powerpoint/2010/main" val="1807844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50A2DB3-6941-469E-90FE-FDAE17DA089B}"/>
              </a:ext>
            </a:extLst>
          </p:cNvPr>
          <p:cNvGraphicFramePr>
            <a:graphicFrameLocks noGrp="1"/>
          </p:cNvGraphicFramePr>
          <p:nvPr>
            <p:extLst/>
          </p:nvPr>
        </p:nvGraphicFramePr>
        <p:xfrm>
          <a:off x="0" y="0"/>
          <a:ext cx="12192000" cy="6858001"/>
        </p:xfrm>
        <a:graphic>
          <a:graphicData uri="http://schemas.openxmlformats.org/drawingml/2006/table">
            <a:tbl>
              <a:tblPr firstRow="1" firstCol="1" bandRow="1">
                <a:tableStyleId>{5C22544A-7EE6-4342-B048-85BDC9FD1C3A}</a:tableStyleId>
              </a:tblPr>
              <a:tblGrid>
                <a:gridCol w="3917738">
                  <a:extLst>
                    <a:ext uri="{9D8B030D-6E8A-4147-A177-3AD203B41FA5}">
                      <a16:colId xmlns:a16="http://schemas.microsoft.com/office/drawing/2014/main" val="2386881441"/>
                    </a:ext>
                  </a:extLst>
                </a:gridCol>
                <a:gridCol w="4419208">
                  <a:extLst>
                    <a:ext uri="{9D8B030D-6E8A-4147-A177-3AD203B41FA5}">
                      <a16:colId xmlns:a16="http://schemas.microsoft.com/office/drawing/2014/main" val="176172233"/>
                    </a:ext>
                  </a:extLst>
                </a:gridCol>
                <a:gridCol w="3855054">
                  <a:extLst>
                    <a:ext uri="{9D8B030D-6E8A-4147-A177-3AD203B41FA5}">
                      <a16:colId xmlns:a16="http://schemas.microsoft.com/office/drawing/2014/main" val="2262354190"/>
                    </a:ext>
                  </a:extLst>
                </a:gridCol>
              </a:tblGrid>
              <a:tr h="816638">
                <a:tc>
                  <a:txBody>
                    <a:bodyPr/>
                    <a:lstStyle/>
                    <a:p>
                      <a:pPr marL="0" marR="0" algn="ctr">
                        <a:spcBef>
                          <a:spcPts val="600"/>
                        </a:spcBef>
                        <a:spcAft>
                          <a:spcPts val="600"/>
                        </a:spcAft>
                      </a:pPr>
                      <a:r>
                        <a:rPr lang="en-US" sz="1050" dirty="0">
                          <a:solidFill>
                            <a:schemeClr val="tx1"/>
                          </a:solidFill>
                          <a:effectLst/>
                        </a:rPr>
                        <a:t>Supporting </a:t>
                      </a:r>
                      <a:endParaRPr lang="en-US" sz="1200" dirty="0">
                        <a:solidFill>
                          <a:schemeClr val="tx1"/>
                        </a:solidFill>
                        <a:effectLst/>
                      </a:endParaRPr>
                    </a:p>
                    <a:p>
                      <a:pPr marL="0" marR="0" algn="ctr">
                        <a:spcBef>
                          <a:spcPts val="600"/>
                        </a:spcBef>
                        <a:spcAft>
                          <a:spcPts val="600"/>
                        </a:spcAft>
                      </a:pPr>
                      <a:r>
                        <a:rPr lang="en-US" sz="1050" dirty="0">
                          <a:solidFill>
                            <a:schemeClr val="tx1"/>
                          </a:solidFill>
                          <a:effectLst/>
                        </a:rPr>
                        <a:t>Question 1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050" dirty="0">
                          <a:solidFill>
                            <a:schemeClr val="tx1"/>
                          </a:solidFill>
                          <a:effectLst/>
                        </a:rPr>
                        <a:t>Supporting </a:t>
                      </a:r>
                      <a:endParaRPr lang="en-US" sz="1200" dirty="0">
                        <a:solidFill>
                          <a:schemeClr val="tx1"/>
                        </a:solidFill>
                        <a:effectLst/>
                      </a:endParaRPr>
                    </a:p>
                    <a:p>
                      <a:pPr marL="0" marR="0" algn="ctr">
                        <a:spcBef>
                          <a:spcPts val="600"/>
                        </a:spcBef>
                        <a:spcAft>
                          <a:spcPts val="600"/>
                        </a:spcAft>
                      </a:pPr>
                      <a:r>
                        <a:rPr lang="en-US" sz="1050" dirty="0">
                          <a:solidFill>
                            <a:schemeClr val="tx1"/>
                          </a:solidFill>
                          <a:effectLst/>
                        </a:rPr>
                        <a:t>Question 2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050" dirty="0">
                          <a:solidFill>
                            <a:schemeClr val="tx1"/>
                          </a:solidFill>
                          <a:effectLst/>
                        </a:rPr>
                        <a:t>Supporting </a:t>
                      </a:r>
                      <a:endParaRPr lang="en-US" sz="1200" dirty="0">
                        <a:solidFill>
                          <a:schemeClr val="tx1"/>
                        </a:solidFill>
                        <a:effectLst/>
                      </a:endParaRPr>
                    </a:p>
                    <a:p>
                      <a:pPr marL="0" marR="0" algn="ctr">
                        <a:spcBef>
                          <a:spcPts val="600"/>
                        </a:spcBef>
                        <a:spcAft>
                          <a:spcPts val="600"/>
                        </a:spcAft>
                      </a:pPr>
                      <a:r>
                        <a:rPr lang="en-US" sz="1050" dirty="0">
                          <a:solidFill>
                            <a:schemeClr val="tx1"/>
                          </a:solidFill>
                          <a:effectLst/>
                        </a:rPr>
                        <a:t>Question 3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2542934794"/>
                  </a:ext>
                </a:extLst>
              </a:tr>
              <a:tr h="1233737">
                <a:tc>
                  <a:txBody>
                    <a:bodyPr/>
                    <a:lstStyle/>
                    <a:p>
                      <a:pPr marL="0" marR="0">
                        <a:spcBef>
                          <a:spcPts val="600"/>
                        </a:spcBef>
                        <a:spcAft>
                          <a:spcPts val="600"/>
                        </a:spcAft>
                      </a:pPr>
                      <a:r>
                        <a:rPr lang="en-US" sz="1400" b="0" dirty="0">
                          <a:solidFill>
                            <a:schemeClr val="tx1"/>
                          </a:solidFill>
                          <a:effectLst/>
                        </a:rPr>
                        <a:t>What system do we have now and why is it failing?</a:t>
                      </a:r>
                    </a:p>
                    <a:p>
                      <a:pPr marL="0" marR="0">
                        <a:spcBef>
                          <a:spcPts val="600"/>
                        </a:spcBef>
                        <a:spcAft>
                          <a:spcPts val="600"/>
                        </a:spcAft>
                      </a:pPr>
                      <a:r>
                        <a:rPr lang="en-US" sz="1400" b="0" dirty="0">
                          <a:solidFill>
                            <a:schemeClr val="tx1"/>
                          </a:solidFill>
                          <a:effectLst/>
                        </a:rPr>
                        <a:t> </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400" dirty="0">
                          <a:effectLst/>
                        </a:rPr>
                        <a:t>What is a “Universal Basic Income” and its pros and cons?</a:t>
                      </a:r>
                    </a:p>
                    <a:p>
                      <a:pPr marL="0" marR="0">
                        <a:spcBef>
                          <a:spcPts val="600"/>
                        </a:spcBef>
                        <a:spcAft>
                          <a:spcPts val="600"/>
                        </a:spcAft>
                      </a:pPr>
                      <a:r>
                        <a:rPr lang="en-US" sz="1400" dirty="0">
                          <a:effectLst/>
                        </a:rPr>
                        <a:t> </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400" dirty="0">
                          <a:effectLst/>
                        </a:rPr>
                        <a:t>Where has this system been used and what is the success of such a system?</a:t>
                      </a:r>
                    </a:p>
                    <a:p>
                      <a:pPr marL="0" marR="0">
                        <a:spcBef>
                          <a:spcPts val="600"/>
                        </a:spcBef>
                        <a:spcAft>
                          <a:spcPts val="600"/>
                        </a:spcAft>
                      </a:pPr>
                      <a:r>
                        <a:rPr lang="en-US" sz="1400" dirty="0">
                          <a:effectLst/>
                        </a:rPr>
                        <a:t> </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3718264633"/>
                  </a:ext>
                </a:extLst>
              </a:tr>
              <a:tr h="816638">
                <a:tc>
                  <a:txBody>
                    <a:bodyPr/>
                    <a:lstStyle/>
                    <a:p>
                      <a:pPr marL="0" marR="0" algn="ctr">
                        <a:spcBef>
                          <a:spcPts val="600"/>
                        </a:spcBef>
                        <a:spcAft>
                          <a:spcPts val="600"/>
                        </a:spcAft>
                      </a:pPr>
                      <a:r>
                        <a:rPr lang="en-US" sz="1400" b="0" dirty="0">
                          <a:solidFill>
                            <a:schemeClr val="tx1"/>
                          </a:solidFill>
                          <a:effectLst/>
                        </a:rPr>
                        <a:t>Formative </a:t>
                      </a:r>
                    </a:p>
                    <a:p>
                      <a:pPr marL="0" marR="0" algn="ctr">
                        <a:spcBef>
                          <a:spcPts val="600"/>
                        </a:spcBef>
                        <a:spcAft>
                          <a:spcPts val="600"/>
                        </a:spcAft>
                      </a:pPr>
                      <a:r>
                        <a:rPr lang="en-US" sz="1400" b="0" dirty="0">
                          <a:solidFill>
                            <a:schemeClr val="tx1"/>
                          </a:solidFill>
                          <a:effectLst/>
                        </a:rPr>
                        <a:t>Performance Task</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400" dirty="0">
                          <a:effectLst/>
                        </a:rPr>
                        <a:t>Formative </a:t>
                      </a:r>
                    </a:p>
                    <a:p>
                      <a:pPr marL="0" marR="0" algn="ctr">
                        <a:spcBef>
                          <a:spcPts val="600"/>
                        </a:spcBef>
                        <a:spcAft>
                          <a:spcPts val="600"/>
                        </a:spcAft>
                      </a:pPr>
                      <a:r>
                        <a:rPr lang="en-US" sz="1400" dirty="0">
                          <a:effectLst/>
                        </a:rPr>
                        <a:t>Performance Task</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400" dirty="0">
                          <a:effectLst/>
                        </a:rPr>
                        <a:t>Formative </a:t>
                      </a:r>
                    </a:p>
                    <a:p>
                      <a:pPr marL="0" marR="0" algn="ctr">
                        <a:spcBef>
                          <a:spcPts val="600"/>
                        </a:spcBef>
                        <a:spcAft>
                          <a:spcPts val="600"/>
                        </a:spcAft>
                      </a:pPr>
                      <a:r>
                        <a:rPr lang="en-US" sz="1400" dirty="0">
                          <a:effectLst/>
                        </a:rPr>
                        <a:t>Performance Task</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3850590327"/>
                  </a:ext>
                </a:extLst>
              </a:tr>
              <a:tr h="1422532">
                <a:tc>
                  <a:txBody>
                    <a:bodyPr/>
                    <a:lstStyle/>
                    <a:p>
                      <a:pPr marL="0" marR="0" algn="ctr">
                        <a:spcBef>
                          <a:spcPts val="600"/>
                        </a:spcBef>
                        <a:spcAft>
                          <a:spcPts val="600"/>
                        </a:spcAft>
                      </a:pPr>
                      <a:r>
                        <a:rPr lang="en-US" sz="1400" b="0">
                          <a:solidFill>
                            <a:schemeClr val="tx1"/>
                          </a:solidFill>
                          <a:effectLst/>
                        </a:rPr>
                        <a:t>Poster Board of all existing policies (SNAP, EITC, Child Tax Credit, Medicare, Medicaid, Social Security, etc.)</a:t>
                      </a:r>
                      <a:endParaRPr lang="en-US" sz="1400" b="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400" dirty="0">
                          <a:effectLst/>
                        </a:rPr>
                        <a:t>Present an Oxford Style Debate with two groups of students presenting the two sides based on sound research.</a:t>
                      </a:r>
                    </a:p>
                    <a:p>
                      <a:pPr marL="0" marR="0">
                        <a:spcBef>
                          <a:spcPts val="600"/>
                        </a:spcBef>
                        <a:spcAft>
                          <a:spcPts val="600"/>
                        </a:spcAft>
                      </a:pPr>
                      <a:r>
                        <a:rPr lang="en-US" sz="1400" dirty="0">
                          <a:effectLst/>
                        </a:rPr>
                        <a:t> </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400" dirty="0">
                          <a:effectLst/>
                        </a:rPr>
                        <a:t>List the five countries where this system has been introduced and results of the experiment to date. </a:t>
                      </a:r>
                    </a:p>
                    <a:p>
                      <a:pPr marL="0" marR="0" algn="ctr">
                        <a:spcBef>
                          <a:spcPts val="600"/>
                        </a:spcBef>
                        <a:spcAft>
                          <a:spcPts val="600"/>
                        </a:spcAft>
                      </a:pPr>
                      <a:r>
                        <a:rPr lang="en-US" sz="1400" dirty="0">
                          <a:effectLst/>
                        </a:rPr>
                        <a:t> </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2377664716"/>
                  </a:ext>
                </a:extLst>
              </a:tr>
              <a:tr h="276602">
                <a:tc>
                  <a:txBody>
                    <a:bodyPr/>
                    <a:lstStyle/>
                    <a:p>
                      <a:pPr marL="0" marR="0" algn="ctr">
                        <a:spcBef>
                          <a:spcPts val="600"/>
                        </a:spcBef>
                        <a:spcAft>
                          <a:spcPts val="600"/>
                        </a:spcAft>
                      </a:pPr>
                      <a:r>
                        <a:rPr lang="en-US" sz="1400" b="0">
                          <a:solidFill>
                            <a:schemeClr val="tx1"/>
                          </a:solidFill>
                          <a:effectLst/>
                        </a:rPr>
                        <a:t>Featured Sources</a:t>
                      </a:r>
                      <a:endParaRPr lang="en-US" sz="1400" b="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400" dirty="0">
                          <a:effectLst/>
                        </a:rPr>
                        <a:t>Featured Sources</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1400" dirty="0">
                          <a:effectLst/>
                        </a:rPr>
                        <a:t>Featured Sources</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2695246236"/>
                  </a:ext>
                </a:extLst>
              </a:tr>
              <a:tr h="2291854">
                <a:tc>
                  <a:txBody>
                    <a:bodyPr/>
                    <a:lstStyle/>
                    <a:p>
                      <a:pPr marL="0" marR="0" algn="ctr">
                        <a:spcBef>
                          <a:spcPts val="600"/>
                        </a:spcBef>
                        <a:spcAft>
                          <a:spcPts val="600"/>
                        </a:spcAft>
                      </a:pPr>
                      <a:r>
                        <a:rPr lang="en-US" sz="1400" b="0" u="sng" dirty="0">
                          <a:solidFill>
                            <a:schemeClr val="tx1"/>
                          </a:solidFill>
                          <a:effectLst/>
                          <a:hlinkClick r:id="rId2">
                            <a:extLst>
                              <a:ext uri="{A12FA001-AC4F-418D-AE19-62706E023703}">
                                <ahyp:hlinkClr xmlns:ahyp="http://schemas.microsoft.com/office/drawing/2018/hyperlinkcolor" val="tx"/>
                              </a:ext>
                            </a:extLst>
                          </a:hlinkClick>
                        </a:rPr>
                        <a:t>https://www.theguardian.com/money/us-money-blog/2014/nov/12/social-welfare-programs-food-stamps-reduce-poverty-america</a:t>
                      </a:r>
                      <a:r>
                        <a:rPr lang="en-US" sz="1400" b="0" dirty="0">
                          <a:solidFill>
                            <a:schemeClr val="tx1"/>
                          </a:solidFill>
                          <a:effectLst/>
                        </a:rPr>
                        <a:t> </a:t>
                      </a:r>
                    </a:p>
                    <a:p>
                      <a:pPr marL="0" marR="0" algn="ctr">
                        <a:spcBef>
                          <a:spcPts val="600"/>
                        </a:spcBef>
                        <a:spcAft>
                          <a:spcPts val="600"/>
                        </a:spcAft>
                      </a:pPr>
                      <a:r>
                        <a:rPr lang="en-US" sz="1400" b="0" dirty="0">
                          <a:solidFill>
                            <a:schemeClr val="tx1"/>
                          </a:solidFill>
                          <a:effectLst/>
                        </a:rPr>
                        <a:t>The Guardian: Welfare programs shown to reduce poverty in U.S.</a:t>
                      </a:r>
                      <a:endParaRPr lang="en-US" sz="1400" b="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0"/>
                        </a:spcAft>
                      </a:pPr>
                      <a:r>
                        <a:rPr lang="en-US" sz="1400" u="sng" dirty="0">
                          <a:effectLst/>
                          <a:hlinkClick r:id="rId3"/>
                        </a:rPr>
                        <a:t>http://www.intelligencesquaredus.org/debates/  universal-basic-income-safety-net-future</a:t>
                      </a:r>
                      <a:r>
                        <a:rPr lang="en-US" sz="1400" dirty="0">
                          <a:effectLst/>
                        </a:rPr>
                        <a:t>  </a:t>
                      </a:r>
                    </a:p>
                    <a:p>
                      <a:pPr marL="0" marR="0">
                        <a:spcBef>
                          <a:spcPts val="600"/>
                        </a:spcBef>
                        <a:spcAft>
                          <a:spcPts val="0"/>
                        </a:spcAft>
                      </a:pPr>
                      <a:r>
                        <a:rPr lang="en-US" sz="1400" dirty="0">
                          <a:effectLst/>
                        </a:rPr>
                        <a:t>America’s Debate System: Bringing civility and respect back to our most important national conversations. </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1400" u="sng" dirty="0">
                          <a:effectLst/>
                          <a:hlinkClick r:id="rId4"/>
                        </a:rPr>
                        <a:t>https://www.worldcrunch.com/culture-society/universal-basic-income-5-experiments-from-around-the-world-1</a:t>
                      </a:r>
                      <a:r>
                        <a:rPr lang="en-US" sz="1400" dirty="0">
                          <a:effectLst/>
                        </a:rPr>
                        <a:t> </a:t>
                      </a:r>
                    </a:p>
                    <a:p>
                      <a:pPr marL="0" marR="57785">
                        <a:spcBef>
                          <a:spcPts val="600"/>
                        </a:spcBef>
                        <a:spcAft>
                          <a:spcPts val="600"/>
                        </a:spcAft>
                      </a:pPr>
                      <a:r>
                        <a:rPr lang="en-US" sz="1400" dirty="0">
                          <a:effectLst/>
                        </a:rPr>
                        <a:t>UBI - Five experiments around the world.</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75531509"/>
                  </a:ext>
                </a:extLst>
              </a:tr>
            </a:tbl>
          </a:graphicData>
        </a:graphic>
      </p:graphicFrame>
    </p:spTree>
    <p:extLst>
      <p:ext uri="{BB962C8B-B14F-4D97-AF65-F5344CB8AC3E}">
        <p14:creationId xmlns:p14="http://schemas.microsoft.com/office/powerpoint/2010/main" val="4234219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FB05FE5-4727-4DEB-8432-E5CFFC2549EF}"/>
              </a:ext>
            </a:extLst>
          </p:cNvPr>
          <p:cNvGraphicFramePr>
            <a:graphicFrameLocks noGrp="1"/>
          </p:cNvGraphicFramePr>
          <p:nvPr>
            <p:extLst>
              <p:ext uri="{D42A27DB-BD31-4B8C-83A1-F6EECF244321}">
                <p14:modId xmlns:p14="http://schemas.microsoft.com/office/powerpoint/2010/main" val="3429475345"/>
              </p:ext>
            </p:extLst>
          </p:nvPr>
        </p:nvGraphicFramePr>
        <p:xfrm>
          <a:off x="0" y="1"/>
          <a:ext cx="12191999" cy="7584710"/>
        </p:xfrm>
        <a:graphic>
          <a:graphicData uri="http://schemas.openxmlformats.org/drawingml/2006/table">
            <a:tbl>
              <a:tblPr firstRow="1" firstCol="1" bandRow="1">
                <a:tableStyleId>{5C22544A-7EE6-4342-B048-85BDC9FD1C3A}</a:tableStyleId>
              </a:tblPr>
              <a:tblGrid>
                <a:gridCol w="2547498">
                  <a:extLst>
                    <a:ext uri="{9D8B030D-6E8A-4147-A177-3AD203B41FA5}">
                      <a16:colId xmlns:a16="http://schemas.microsoft.com/office/drawing/2014/main" val="1351948365"/>
                    </a:ext>
                  </a:extLst>
                </a:gridCol>
                <a:gridCol w="2874165">
                  <a:extLst>
                    <a:ext uri="{9D8B030D-6E8A-4147-A177-3AD203B41FA5}">
                      <a16:colId xmlns:a16="http://schemas.microsoft.com/office/drawing/2014/main" val="955531987"/>
                    </a:ext>
                  </a:extLst>
                </a:gridCol>
                <a:gridCol w="6770336">
                  <a:extLst>
                    <a:ext uri="{9D8B030D-6E8A-4147-A177-3AD203B41FA5}">
                      <a16:colId xmlns:a16="http://schemas.microsoft.com/office/drawing/2014/main" val="720343343"/>
                    </a:ext>
                  </a:extLst>
                </a:gridCol>
              </a:tblGrid>
              <a:tr h="4524046">
                <a:tc rowSpan="2">
                  <a:txBody>
                    <a:bodyPr/>
                    <a:lstStyle/>
                    <a:p>
                      <a:pPr marL="0" marR="0" algn="ctr">
                        <a:spcBef>
                          <a:spcPts val="600"/>
                        </a:spcBef>
                        <a:spcAft>
                          <a:spcPts val="600"/>
                        </a:spcAft>
                      </a:pPr>
                      <a:r>
                        <a:rPr lang="en-US" sz="2000" dirty="0">
                          <a:solidFill>
                            <a:schemeClr val="tx1"/>
                          </a:solidFill>
                          <a:effectLst/>
                        </a:rPr>
                        <a:t>Summative </a:t>
                      </a:r>
                    </a:p>
                    <a:p>
                      <a:pPr marL="0" marR="0" algn="ctr">
                        <a:spcBef>
                          <a:spcPts val="600"/>
                        </a:spcBef>
                        <a:spcAft>
                          <a:spcPts val="600"/>
                        </a:spcAft>
                      </a:pPr>
                      <a:r>
                        <a:rPr lang="en-US" sz="2000" dirty="0">
                          <a:solidFill>
                            <a:schemeClr val="tx1"/>
                          </a:solidFill>
                          <a:effectLst/>
                        </a:rPr>
                        <a:t>Performance Task </a:t>
                      </a:r>
                    </a:p>
                    <a:p>
                      <a:pPr marL="0" marR="0">
                        <a:spcBef>
                          <a:spcPts val="0"/>
                        </a:spcBef>
                        <a:spcAft>
                          <a:spcPts val="0"/>
                        </a:spcAft>
                      </a:pPr>
                      <a:r>
                        <a:rPr lang="en-US" sz="2000" dirty="0">
                          <a:solidFill>
                            <a:schemeClr val="tx1"/>
                          </a:solidFill>
                          <a:effectLst/>
                        </a:rPr>
                        <a:t> </a:t>
                      </a:r>
                    </a:p>
                    <a:p>
                      <a:pPr marL="0" marR="0">
                        <a:spcBef>
                          <a:spcPts val="0"/>
                        </a:spcBef>
                        <a:spcAft>
                          <a:spcPts val="0"/>
                        </a:spcAft>
                      </a:pPr>
                      <a:r>
                        <a:rPr lang="en-US" sz="2000" dirty="0">
                          <a:solidFill>
                            <a:schemeClr val="tx1"/>
                          </a:solidFill>
                          <a:effectLst/>
                        </a:rPr>
                        <a:t> </a:t>
                      </a:r>
                    </a:p>
                    <a:p>
                      <a:pPr marL="0" marR="0">
                        <a:spcBef>
                          <a:spcPts val="0"/>
                        </a:spcBef>
                        <a:spcAft>
                          <a:spcPts val="0"/>
                        </a:spcAft>
                      </a:pPr>
                      <a:r>
                        <a:rPr lang="en-US" sz="2000" dirty="0">
                          <a:solidFill>
                            <a:schemeClr val="tx1"/>
                          </a:solidFill>
                          <a:effectLst/>
                        </a:rPr>
                        <a:t> </a:t>
                      </a:r>
                    </a:p>
                    <a:p>
                      <a:pPr marL="0" marR="0">
                        <a:spcBef>
                          <a:spcPts val="0"/>
                        </a:spcBef>
                        <a:spcAft>
                          <a:spcPts val="0"/>
                        </a:spcAft>
                      </a:pPr>
                      <a:r>
                        <a:rPr lang="en-US" sz="2000" dirty="0">
                          <a:solidFill>
                            <a:schemeClr val="tx1"/>
                          </a:solidFill>
                          <a:effectLst/>
                        </a:rPr>
                        <a:t> </a:t>
                      </a: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lgn="ctr">
                        <a:spcBef>
                          <a:spcPts val="600"/>
                        </a:spcBef>
                        <a:spcAft>
                          <a:spcPts val="600"/>
                        </a:spcAft>
                      </a:pPr>
                      <a:r>
                        <a:rPr lang="en-US" sz="2000" dirty="0">
                          <a:solidFill>
                            <a:schemeClr val="tx1"/>
                          </a:solidFill>
                          <a:effectLst/>
                        </a:rPr>
                        <a:t>Argument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2000" b="0" dirty="0">
                          <a:solidFill>
                            <a:schemeClr val="tx1"/>
                          </a:solidFill>
                          <a:effectLst/>
                        </a:rPr>
                        <a:t>Construct an argument (e.g., detailed outline, poster, or essay) that addresses the compelling question using specific claims and relevant evidence and information from contemporary sources.</a:t>
                      </a:r>
                      <a:endParaRPr lang="en-US" sz="2000" b="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2793705685"/>
                  </a:ext>
                </a:extLst>
              </a:tr>
              <a:tr h="957544">
                <a:tc vMerge="1">
                  <a:txBody>
                    <a:bodyPr/>
                    <a:lstStyle/>
                    <a:p>
                      <a:endParaRPr lang="en-US"/>
                    </a:p>
                  </a:txBody>
                  <a:tcPr/>
                </a:tc>
                <a:tc>
                  <a:txBody>
                    <a:bodyPr/>
                    <a:lstStyle/>
                    <a:p>
                      <a:pPr marL="0" marR="0" algn="ctr">
                        <a:spcBef>
                          <a:spcPts val="600"/>
                        </a:spcBef>
                        <a:spcAft>
                          <a:spcPts val="600"/>
                        </a:spcAft>
                      </a:pPr>
                      <a:r>
                        <a:rPr lang="en-US" sz="2000" b="1" dirty="0">
                          <a:effectLst/>
                        </a:rPr>
                        <a:t>Extension</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a:txBody>
                    <a:bodyPr/>
                    <a:lstStyle/>
                    <a:p>
                      <a:pPr marL="0" marR="0">
                        <a:spcBef>
                          <a:spcPts val="600"/>
                        </a:spcBef>
                        <a:spcAft>
                          <a:spcPts val="600"/>
                        </a:spcAft>
                      </a:pPr>
                      <a:r>
                        <a:rPr lang="en-US" sz="2000" dirty="0">
                          <a:effectLst/>
                        </a:rPr>
                        <a:t>Create a guide to the “UBI” that explains why Americans might consider this act. Within the guide, include a list of credible resources for learning more about the Universal Basic Income.</a:t>
                      </a:r>
                      <a:endParaRPr lang="en-US" sz="20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extLst>
                  <a:ext uri="{0D108BD9-81ED-4DB2-BD59-A6C34878D82A}">
                    <a16:rowId xmlns:a16="http://schemas.microsoft.com/office/drawing/2014/main" val="2834679284"/>
                  </a:ext>
                </a:extLst>
              </a:tr>
              <a:tr h="1277019">
                <a:tc>
                  <a:txBody>
                    <a:bodyPr/>
                    <a:lstStyle/>
                    <a:p>
                      <a:pPr marL="0" marR="0" algn="ctr">
                        <a:spcBef>
                          <a:spcPts val="600"/>
                        </a:spcBef>
                        <a:spcAft>
                          <a:spcPts val="600"/>
                        </a:spcAft>
                      </a:pPr>
                      <a:r>
                        <a:rPr lang="en-US" sz="2000" dirty="0">
                          <a:solidFill>
                            <a:schemeClr val="tx1"/>
                          </a:solidFill>
                          <a:effectLst/>
                        </a:rPr>
                        <a:t>Taking Informed Action</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73025" marR="73025" marT="0" marB="0" anchor="ctr"/>
                </a:tc>
                <a:tc gridSpan="2">
                  <a:txBody>
                    <a:bodyPr/>
                    <a:lstStyle/>
                    <a:p>
                      <a:pPr marL="0" marR="0">
                        <a:spcBef>
                          <a:spcPts val="600"/>
                        </a:spcBef>
                        <a:spcAft>
                          <a:spcPts val="600"/>
                        </a:spcAft>
                      </a:pPr>
                      <a:endParaRPr lang="en-US" sz="1600" dirty="0">
                        <a:effectLst/>
                      </a:endParaRPr>
                    </a:p>
                    <a:p>
                      <a:pPr marL="0" marR="0">
                        <a:spcBef>
                          <a:spcPts val="600"/>
                        </a:spcBef>
                        <a:spcAft>
                          <a:spcPts val="600"/>
                        </a:spcAft>
                      </a:pPr>
                      <a:r>
                        <a:rPr lang="en-US" sz="2000" dirty="0">
                          <a:effectLst/>
                        </a:rPr>
                        <a:t>Voting, Letter to Congressperson, petition for a cause, volunteer for a campaign, run for public office when eligible, other ways one could get involved about an issue which they feel strongly about.  </a:t>
                      </a:r>
                    </a:p>
                    <a:p>
                      <a:pPr marL="0" marR="0">
                        <a:spcBef>
                          <a:spcPts val="600"/>
                        </a:spcBef>
                        <a:spcAft>
                          <a:spcPts val="600"/>
                        </a:spcAft>
                      </a:pPr>
                      <a:r>
                        <a:rPr lang="en-US" sz="1600" dirty="0">
                          <a:effectLst/>
                        </a:rPr>
                        <a:t> </a:t>
                      </a:r>
                    </a:p>
                    <a:p>
                      <a:pPr marL="0" marR="0">
                        <a:spcBef>
                          <a:spcPts val="600"/>
                        </a:spcBef>
                        <a:spcAft>
                          <a:spcPts val="600"/>
                        </a:spcAft>
                      </a:pPr>
                      <a:r>
                        <a:rPr lang="en-US" sz="1600" dirty="0">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73025" marR="73025" marT="0" marB="0" anchor="ctr"/>
                </a:tc>
                <a:tc hMerge="1">
                  <a:txBody>
                    <a:bodyPr/>
                    <a:lstStyle/>
                    <a:p>
                      <a:endParaRPr lang="en-US"/>
                    </a:p>
                  </a:txBody>
                  <a:tcPr/>
                </a:tc>
                <a:extLst>
                  <a:ext uri="{0D108BD9-81ED-4DB2-BD59-A6C34878D82A}">
                    <a16:rowId xmlns:a16="http://schemas.microsoft.com/office/drawing/2014/main" val="2487965620"/>
                  </a:ext>
                </a:extLst>
              </a:tr>
            </a:tbl>
          </a:graphicData>
        </a:graphic>
      </p:graphicFrame>
    </p:spTree>
    <p:extLst>
      <p:ext uri="{BB962C8B-B14F-4D97-AF65-F5344CB8AC3E}">
        <p14:creationId xmlns:p14="http://schemas.microsoft.com/office/powerpoint/2010/main" val="2808287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362200"/>
            <a:ext cx="8229600" cy="1066800"/>
          </a:xfrm>
        </p:spPr>
        <p:txBody>
          <a:bodyPr/>
          <a:lstStyle/>
          <a:p>
            <a:pPr algn="ctr"/>
            <a:r>
              <a:rPr lang="en-US" dirty="0"/>
              <a:t>Are there any questions? </a:t>
            </a:r>
          </a:p>
        </p:txBody>
      </p:sp>
      <p:sp>
        <p:nvSpPr>
          <p:cNvPr id="3" name="Content Placeholder 2"/>
          <p:cNvSpPr>
            <a:spLocks noGrp="1"/>
          </p:cNvSpPr>
          <p:nvPr>
            <p:ph idx="1"/>
          </p:nvPr>
        </p:nvSpPr>
        <p:spPr>
          <a:xfrm>
            <a:off x="2057400" y="1792224"/>
            <a:ext cx="8153400" cy="3998976"/>
          </a:xfrm>
        </p:spPr>
        <p:txBody>
          <a:bodyPr>
            <a:normAutofit/>
          </a:bodyPr>
          <a:lstStyle/>
          <a:p>
            <a:pPr lvl="1">
              <a:buFont typeface="Arial" pitchFamily="34" charset="0"/>
              <a:buChar char="•"/>
            </a:pPr>
            <a:endParaRPr lang="en-US" dirty="0"/>
          </a:p>
          <a:p>
            <a:pPr>
              <a:buNone/>
            </a:pPr>
            <a:endParaRPr lang="en-US" dirty="0"/>
          </a:p>
          <a:p>
            <a:pPr>
              <a:buFont typeface="Arial" pitchFamily="34" charset="0"/>
              <a:buChar char="•"/>
            </a:pPr>
            <a:endParaRPr lang="en-US" dirty="0"/>
          </a:p>
          <a:p>
            <a:pPr>
              <a:buFont typeface="Arial" pitchFamily="34" charset="0"/>
              <a:buChar char="•"/>
            </a:pPr>
            <a:endParaRPr lang="en-US" dirty="0"/>
          </a:p>
        </p:txBody>
      </p:sp>
      <p:pic>
        <p:nvPicPr>
          <p:cNvPr id="77826" name="Picture 2" descr="http://ciprianocounseling.com/wp-content/uploads/2014/01/frequently-asked-questions.png"/>
          <p:cNvPicPr>
            <a:picLocks noChangeAspect="1" noChangeArrowheads="1"/>
          </p:cNvPicPr>
          <p:nvPr/>
        </p:nvPicPr>
        <p:blipFill>
          <a:blip r:embed="rId2" cstate="print"/>
          <a:srcRect/>
          <a:stretch>
            <a:fillRect/>
          </a:stretch>
        </p:blipFill>
        <p:spPr bwMode="auto">
          <a:xfrm>
            <a:off x="1600200" y="381001"/>
            <a:ext cx="2590800" cy="2590801"/>
          </a:xfrm>
          <a:prstGeom prst="rect">
            <a:avLst/>
          </a:prstGeom>
          <a:noFill/>
        </p:spPr>
      </p:pic>
      <p:pic>
        <p:nvPicPr>
          <p:cNvPr id="77828" name="Picture 4" descr="http://cdn3.dogomedia.com/pictures/9613/content/questionsfry-panique-questions.jpg?1327098220"/>
          <p:cNvPicPr>
            <a:picLocks noChangeAspect="1" noChangeArrowheads="1"/>
          </p:cNvPicPr>
          <p:nvPr/>
        </p:nvPicPr>
        <p:blipFill>
          <a:blip r:embed="rId3" cstate="print"/>
          <a:srcRect/>
          <a:stretch>
            <a:fillRect/>
          </a:stretch>
        </p:blipFill>
        <p:spPr bwMode="auto">
          <a:xfrm>
            <a:off x="7625570" y="3769439"/>
            <a:ext cx="2585231" cy="2409147"/>
          </a:xfrm>
          <a:prstGeom prst="rect">
            <a:avLst/>
          </a:prstGeom>
          <a:noFill/>
        </p:spPr>
      </p:pic>
    </p:spTree>
    <p:extLst>
      <p:ext uri="{BB962C8B-B14F-4D97-AF65-F5344CB8AC3E}">
        <p14:creationId xmlns:p14="http://schemas.microsoft.com/office/powerpoint/2010/main" val="736520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sz="2800" dirty="0"/>
          </a:p>
          <a:p>
            <a:pPr marL="0" indent="0">
              <a:buNone/>
            </a:pPr>
            <a:r>
              <a:rPr lang="en-US" sz="4000" dirty="0">
                <a:solidFill>
                  <a:schemeClr val="tx1"/>
                </a:solidFill>
              </a:rPr>
              <a:t>Doug Young</a:t>
            </a:r>
          </a:p>
          <a:p>
            <a:pPr marL="0" indent="0">
              <a:buNone/>
            </a:pPr>
            <a:r>
              <a:rPr lang="en-US" sz="4000" dirty="0">
                <a:solidFill>
                  <a:schemeClr val="tx1"/>
                </a:solidFill>
              </a:rPr>
              <a:t>The Wiser Choice</a:t>
            </a:r>
          </a:p>
          <a:p>
            <a:pPr marL="0" indent="0">
              <a:buNone/>
            </a:pPr>
            <a:r>
              <a:rPr lang="en-US" sz="4000" dirty="0">
                <a:solidFill>
                  <a:schemeClr val="tx1"/>
                </a:solidFill>
              </a:rPr>
              <a:t>CEO/Head Coach</a:t>
            </a:r>
          </a:p>
          <a:p>
            <a:pPr lvl="2">
              <a:buFont typeface="Wingdings" panose="05000000000000000000" pitchFamily="2" charset="2"/>
              <a:buChar char="§"/>
            </a:pPr>
            <a:r>
              <a:rPr lang="en-US" sz="4400" dirty="0">
                <a:solidFill>
                  <a:schemeClr val="tx1"/>
                </a:solidFill>
              </a:rPr>
              <a:t> doug.n.young@gmail.com</a:t>
            </a:r>
          </a:p>
          <a:p>
            <a:pPr lvl="2">
              <a:buFont typeface="Wingdings" panose="05000000000000000000" pitchFamily="2" charset="2"/>
              <a:buChar char="§"/>
            </a:pPr>
            <a:r>
              <a:rPr lang="en-US" sz="4200" dirty="0">
                <a:solidFill>
                  <a:schemeClr val="tx1"/>
                </a:solidFill>
              </a:rPr>
              <a:t> 914-715-9969</a:t>
            </a:r>
          </a:p>
        </p:txBody>
      </p:sp>
      <p:sp>
        <p:nvSpPr>
          <p:cNvPr id="3" name="Title 2"/>
          <p:cNvSpPr>
            <a:spLocks noGrp="1"/>
          </p:cNvSpPr>
          <p:nvPr>
            <p:ph type="title"/>
          </p:nvPr>
        </p:nvSpPr>
        <p:spPr/>
        <p:txBody>
          <a:bodyPr>
            <a:noAutofit/>
          </a:bodyPr>
          <a:lstStyle/>
          <a:p>
            <a:r>
              <a:rPr lang="en-US" sz="4400" b="1" dirty="0">
                <a:latin typeface="+mn-lt"/>
              </a:rPr>
              <a:t>Thank you!</a:t>
            </a:r>
          </a:p>
        </p:txBody>
      </p:sp>
      <p:sp>
        <p:nvSpPr>
          <p:cNvPr id="4" name="Footer Placeholder 3"/>
          <p:cNvSpPr>
            <a:spLocks noGrp="1"/>
          </p:cNvSpPr>
          <p:nvPr>
            <p:ph type="ftr" sz="quarter" idx="16"/>
          </p:nvPr>
        </p:nvSpPr>
        <p:spPr/>
        <p:txBody>
          <a:bodyPr/>
          <a:lstStyle/>
          <a:p>
            <a:pPr>
              <a:defRPr/>
            </a:pPr>
            <a:r>
              <a:rPr lang="en-US" b="1"/>
              <a:t>www.councilforeconed.org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35</a:t>
            </a:fld>
            <a:endParaRPr lang="en-US" dirty="0"/>
          </a:p>
        </p:txBody>
      </p:sp>
    </p:spTree>
    <p:extLst>
      <p:ext uri="{BB962C8B-B14F-4D97-AF65-F5344CB8AC3E}">
        <p14:creationId xmlns:p14="http://schemas.microsoft.com/office/powerpoint/2010/main" val="1995002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60443"/>
            <a:ext cx="10528175" cy="4611757"/>
          </a:xfrm>
        </p:spPr>
        <p:txBody>
          <a:bodyPr>
            <a:normAutofit fontScale="92500"/>
          </a:bodyPr>
          <a:lstStyle/>
          <a:p>
            <a:pPr>
              <a:buFont typeface="Wingdings" panose="05000000000000000000" pitchFamily="2" charset="2"/>
              <a:buChar char="§"/>
            </a:pPr>
            <a:r>
              <a:rPr lang="en-US" sz="2400" dirty="0">
                <a:solidFill>
                  <a:schemeClr val="tx1"/>
                </a:solidFill>
              </a:rPr>
              <a:t>Teach money management skills through, podcasts, websites and other resources.</a:t>
            </a:r>
          </a:p>
          <a:p>
            <a:pPr>
              <a:buFont typeface="Wingdings" panose="05000000000000000000" pitchFamily="2" charset="2"/>
              <a:buChar char="§"/>
            </a:pPr>
            <a:r>
              <a:rPr lang="en-US" sz="2400" dirty="0">
                <a:solidFill>
                  <a:schemeClr val="tx1"/>
                </a:solidFill>
              </a:rPr>
              <a:t>Help students find topics about economics and personal finance that relate to them.</a:t>
            </a:r>
          </a:p>
          <a:p>
            <a:pPr>
              <a:buFont typeface="Wingdings" panose="05000000000000000000" pitchFamily="2" charset="2"/>
              <a:buChar char="§"/>
            </a:pPr>
            <a:r>
              <a:rPr lang="en-US" sz="2400" dirty="0">
                <a:solidFill>
                  <a:schemeClr val="tx1"/>
                </a:solidFill>
              </a:rPr>
              <a:t>Help create a more constructivist, activist  classroom for teachers and students. </a:t>
            </a:r>
          </a:p>
          <a:p>
            <a:pPr>
              <a:buFont typeface="Wingdings" panose="05000000000000000000" pitchFamily="2" charset="2"/>
              <a:buChar char="§"/>
            </a:pPr>
            <a:r>
              <a:rPr lang="en-US" sz="2400" dirty="0">
                <a:solidFill>
                  <a:schemeClr val="tx1"/>
                </a:solidFill>
              </a:rPr>
              <a:t>Use pedagogical lessons, inquiries stressing “hard content” and soft “presentation” skills.</a:t>
            </a:r>
          </a:p>
          <a:p>
            <a:pPr lvl="2">
              <a:buFont typeface="Wingdings" panose="05000000000000000000" pitchFamily="2" charset="2"/>
              <a:buChar char="§"/>
            </a:pPr>
            <a:r>
              <a:rPr lang="en-US" sz="2600" dirty="0">
                <a:solidFill>
                  <a:schemeClr val="tx1"/>
                </a:solidFill>
              </a:rPr>
              <a:t>Critical thinking</a:t>
            </a:r>
          </a:p>
          <a:p>
            <a:pPr lvl="2">
              <a:buFont typeface="Wingdings" panose="05000000000000000000" pitchFamily="2" charset="2"/>
              <a:buChar char="§"/>
            </a:pPr>
            <a:r>
              <a:rPr lang="en-US" sz="2600" dirty="0">
                <a:solidFill>
                  <a:schemeClr val="tx1"/>
                </a:solidFill>
              </a:rPr>
              <a:t>Problem solving</a:t>
            </a:r>
          </a:p>
          <a:p>
            <a:pPr lvl="2">
              <a:buFont typeface="Wingdings" panose="05000000000000000000" pitchFamily="2" charset="2"/>
              <a:buChar char="§"/>
            </a:pPr>
            <a:r>
              <a:rPr lang="en-US" sz="2600" dirty="0">
                <a:solidFill>
                  <a:schemeClr val="tx1"/>
                </a:solidFill>
              </a:rPr>
              <a:t>Communication</a:t>
            </a:r>
          </a:p>
          <a:p>
            <a:pPr lvl="2">
              <a:buFont typeface="Wingdings" panose="05000000000000000000" pitchFamily="2" charset="2"/>
              <a:buChar char="§"/>
            </a:pPr>
            <a:r>
              <a:rPr lang="en-US" sz="2600" dirty="0">
                <a:solidFill>
                  <a:schemeClr val="tx1"/>
                </a:solidFill>
              </a:rPr>
              <a:t>Collaboration</a:t>
            </a:r>
          </a:p>
          <a:p>
            <a:pPr>
              <a:buFont typeface="Wingdings" panose="05000000000000000000" pitchFamily="2" charset="2"/>
              <a:buChar char="§"/>
            </a:pPr>
            <a:r>
              <a:rPr lang="en-US" sz="2400" dirty="0">
                <a:solidFill>
                  <a:schemeClr val="tx1"/>
                </a:solidFill>
              </a:rPr>
              <a:t>Classes where “Students Are the Workers” and “Teachers Act as Facilitators”.</a:t>
            </a:r>
          </a:p>
          <a:p>
            <a:pPr>
              <a:buFont typeface="Wingdings" panose="05000000000000000000" pitchFamily="2" charset="2"/>
              <a:buChar char="§"/>
            </a:pPr>
            <a:r>
              <a:rPr lang="en-US" sz="2400" dirty="0">
                <a:solidFill>
                  <a:schemeClr val="tx1"/>
                </a:solidFill>
              </a:rPr>
              <a:t>Add resource to teachers’ “Tool Box” to help make them more effective educators. </a:t>
            </a:r>
          </a:p>
          <a:p>
            <a:pPr>
              <a:buFont typeface="Wingdings" panose="05000000000000000000" pitchFamily="2" charset="2"/>
              <a:buChar char="§"/>
            </a:pPr>
            <a:r>
              <a:rPr lang="en-US" sz="2400" dirty="0">
                <a:solidFill>
                  <a:schemeClr val="tx1"/>
                </a:solidFill>
              </a:rPr>
              <a:t>Integrate and stress “An Economic Way of Thinking” across the social studies curriculum.</a:t>
            </a:r>
          </a:p>
          <a:p>
            <a:pPr>
              <a:buFont typeface="Wingdings" panose="05000000000000000000" pitchFamily="2" charset="2"/>
              <a:buChar char="§"/>
            </a:pPr>
            <a:endParaRPr lang="en-US" sz="2400" dirty="0">
              <a:solidFill>
                <a:schemeClr val="tx1"/>
              </a:solidFill>
            </a:endParaRPr>
          </a:p>
          <a:p>
            <a:pPr>
              <a:buFont typeface="Wingdings" panose="05000000000000000000" pitchFamily="2" charset="2"/>
              <a:buChar char="§"/>
            </a:pPr>
            <a:endParaRPr lang="en-US" sz="2400" dirty="0">
              <a:solidFill>
                <a:schemeClr val="tx1"/>
              </a:solidFill>
            </a:endParaRPr>
          </a:p>
        </p:txBody>
      </p:sp>
      <p:sp>
        <p:nvSpPr>
          <p:cNvPr id="3" name="Title 2"/>
          <p:cNvSpPr>
            <a:spLocks noGrp="1"/>
          </p:cNvSpPr>
          <p:nvPr>
            <p:ph type="title"/>
          </p:nvPr>
        </p:nvSpPr>
        <p:spPr/>
        <p:txBody>
          <a:bodyPr>
            <a:normAutofit/>
          </a:bodyPr>
          <a:lstStyle/>
          <a:p>
            <a:r>
              <a:rPr lang="en-US" sz="3600" b="1" dirty="0">
                <a:latin typeface="+mn-lt"/>
              </a:rPr>
              <a:t>Goals (Learning Objectives)</a:t>
            </a:r>
          </a:p>
        </p:txBody>
      </p:sp>
      <p:sp>
        <p:nvSpPr>
          <p:cNvPr id="4" name="Footer Placeholder 3"/>
          <p:cNvSpPr>
            <a:spLocks noGrp="1"/>
          </p:cNvSpPr>
          <p:nvPr>
            <p:ph type="ftr" sz="quarter" idx="16"/>
          </p:nvPr>
        </p:nvSpPr>
        <p:spPr/>
        <p:txBody>
          <a:bodyPr/>
          <a:lstStyle/>
          <a:p>
            <a:pPr>
              <a:defRPr/>
            </a:pPr>
            <a:r>
              <a:rPr lang="en-US" b="1" dirty="0">
                <a:solidFill>
                  <a:srgbClr val="1578BC"/>
                </a:solidFill>
              </a:rPr>
              <a:t>www.councilforeconed.org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4</a:t>
            </a:fld>
            <a:endParaRPr lang="en-US" dirty="0"/>
          </a:p>
        </p:txBody>
      </p:sp>
    </p:spTree>
    <p:extLst>
      <p:ext uri="{BB962C8B-B14F-4D97-AF65-F5344CB8AC3E}">
        <p14:creationId xmlns:p14="http://schemas.microsoft.com/office/powerpoint/2010/main" val="78531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each.files.wordpress.com/2014/07/stem2.png?w=54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392" y="1085851"/>
            <a:ext cx="8074819" cy="54387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a:xfrm>
            <a:off x="940903" y="245270"/>
            <a:ext cx="9660835" cy="714851"/>
          </a:xfrm>
        </p:spPr>
        <p:txBody>
          <a:bodyPr>
            <a:normAutofit/>
          </a:bodyPr>
          <a:lstStyle/>
          <a:p>
            <a:pPr algn="ctr"/>
            <a:r>
              <a:rPr lang="en-US" sz="3600" b="1" dirty="0">
                <a:latin typeface="+mn-lt"/>
              </a:rPr>
              <a:t>Economics as “Trans-disciplinary Learning” </a:t>
            </a:r>
          </a:p>
        </p:txBody>
      </p:sp>
    </p:spTree>
    <p:extLst>
      <p:ext uri="{BB962C8B-B14F-4D97-AF65-F5344CB8AC3E}">
        <p14:creationId xmlns:p14="http://schemas.microsoft.com/office/powerpoint/2010/main" val="170759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919" y="1541406"/>
            <a:ext cx="10207881" cy="4995379"/>
          </a:xfrm>
        </p:spPr>
        <p:txBody>
          <a:bodyPr>
            <a:normAutofit fontScale="25000" lnSpcReduction="20000"/>
          </a:bodyPr>
          <a:lstStyle/>
          <a:p>
            <a:pPr marL="0" indent="0" algn="ctr">
              <a:buNone/>
            </a:pPr>
            <a:endParaRPr lang="en-US" sz="2400" dirty="0"/>
          </a:p>
          <a:p>
            <a:pPr marL="271463" indent="-385763">
              <a:buFont typeface="+mj-lt"/>
              <a:buAutoNum type="arabicPeriod"/>
            </a:pPr>
            <a:r>
              <a:rPr lang="en-US" sz="8800" dirty="0"/>
              <a:t>People choose.</a:t>
            </a:r>
          </a:p>
          <a:p>
            <a:pPr marL="271463" indent="-385763">
              <a:buFont typeface="+mj-lt"/>
              <a:buAutoNum type="arabicPeriod"/>
            </a:pPr>
            <a:endParaRPr lang="en-US" sz="8800" dirty="0"/>
          </a:p>
          <a:p>
            <a:pPr marL="271463" indent="-385763">
              <a:buFont typeface="+mj-lt"/>
              <a:buAutoNum type="arabicPeriod"/>
            </a:pPr>
            <a:r>
              <a:rPr lang="en-US" sz="8800" dirty="0"/>
              <a:t>People's choices involve costs.</a:t>
            </a:r>
          </a:p>
          <a:p>
            <a:pPr marL="271463" indent="-385763">
              <a:buFont typeface="+mj-lt"/>
              <a:buAutoNum type="arabicPeriod"/>
            </a:pPr>
            <a:endParaRPr lang="en-US" sz="8800" dirty="0"/>
          </a:p>
          <a:p>
            <a:pPr marL="271463" indent="-385763">
              <a:buFont typeface="+mj-lt"/>
              <a:buAutoNum type="arabicPeriod"/>
            </a:pPr>
            <a:r>
              <a:rPr lang="en-US" sz="8800" dirty="0"/>
              <a:t>People respond to incentives in different ways.</a:t>
            </a:r>
          </a:p>
          <a:p>
            <a:pPr marL="271463" indent="-385763">
              <a:buFont typeface="+mj-lt"/>
              <a:buAutoNum type="arabicPeriod"/>
            </a:pPr>
            <a:endParaRPr lang="en-US" sz="8800" dirty="0"/>
          </a:p>
          <a:p>
            <a:pPr marL="271463" indent="-385763">
              <a:buFont typeface="+mj-lt"/>
              <a:buAutoNum type="arabicPeriod"/>
            </a:pPr>
            <a:r>
              <a:rPr lang="en-US" sz="8800" dirty="0"/>
              <a:t>People create economic systems that influence people’s choice and incentives. </a:t>
            </a:r>
          </a:p>
          <a:p>
            <a:pPr marL="271463" indent="-385763">
              <a:buFont typeface="+mj-lt"/>
              <a:buAutoNum type="arabicPeriod"/>
            </a:pPr>
            <a:endParaRPr lang="en-US" sz="8800" dirty="0"/>
          </a:p>
          <a:p>
            <a:pPr marL="271463" indent="-385763">
              <a:buFont typeface="+mj-lt"/>
              <a:buAutoNum type="arabicPeriod"/>
            </a:pPr>
            <a:r>
              <a:rPr lang="en-US" sz="8800" dirty="0"/>
              <a:t>People gain when they trade voluntarily.</a:t>
            </a:r>
          </a:p>
          <a:p>
            <a:pPr marL="0" indent="-114300">
              <a:buNone/>
            </a:pPr>
            <a:endParaRPr lang="en-US" sz="8800" dirty="0"/>
          </a:p>
          <a:p>
            <a:pPr marL="0" indent="-114300">
              <a:buNone/>
            </a:pPr>
            <a:r>
              <a:rPr lang="en-US" sz="8800" dirty="0"/>
              <a:t>6.   People’s choices have consequences that lie in the future</a:t>
            </a:r>
          </a:p>
          <a:p>
            <a:pPr marL="800100" lvl="1" indent="-457200">
              <a:buAutoNum type="alphaLcPeriod"/>
            </a:pPr>
            <a:r>
              <a:rPr lang="en-US" sz="8800" dirty="0"/>
              <a:t>Intended - Primary</a:t>
            </a:r>
          </a:p>
          <a:p>
            <a:pPr marL="800100" lvl="1" indent="-457200">
              <a:buAutoNum type="alphaLcPeriod"/>
            </a:pPr>
            <a:r>
              <a:rPr lang="en-US" sz="8800" dirty="0"/>
              <a:t>Unintended - Secondary</a:t>
            </a:r>
          </a:p>
          <a:p>
            <a:pPr marL="0" indent="0">
              <a:buNone/>
            </a:pPr>
            <a:endParaRPr lang="en-US" sz="1350" dirty="0">
              <a:hlinkClick r:id="rId2" tooltip="Glossary Term: Cost/Benefit Analysis"/>
            </a:endParaRPr>
          </a:p>
          <a:p>
            <a:pPr marL="0" indent="0">
              <a:buNone/>
            </a:pPr>
            <a:r>
              <a:rPr lang="en-US" sz="1350" dirty="0"/>
              <a:t>  </a:t>
            </a:r>
          </a:p>
        </p:txBody>
      </p:sp>
      <p:sp>
        <p:nvSpPr>
          <p:cNvPr id="5" name="Title 4">
            <a:extLst>
              <a:ext uri="{FF2B5EF4-FFF2-40B4-BE49-F238E27FC236}">
                <a16:creationId xmlns:a16="http://schemas.microsoft.com/office/drawing/2014/main" id="{11B060A2-07AD-46A0-8BE9-8F8BCDFE45CB}"/>
              </a:ext>
            </a:extLst>
          </p:cNvPr>
          <p:cNvSpPr>
            <a:spLocks noGrp="1"/>
          </p:cNvSpPr>
          <p:nvPr>
            <p:ph type="title"/>
          </p:nvPr>
        </p:nvSpPr>
        <p:spPr>
          <a:xfrm>
            <a:off x="838200" y="232603"/>
            <a:ext cx="10515600" cy="1149776"/>
          </a:xfrm>
        </p:spPr>
        <p:txBody>
          <a:bodyPr>
            <a:normAutofit fontScale="90000"/>
          </a:bodyPr>
          <a:lstStyle/>
          <a:p>
            <a:pPr algn="ctr"/>
            <a:br>
              <a:rPr lang="en-US" b="1" dirty="0"/>
            </a:br>
            <a:r>
              <a:rPr lang="en-US" sz="4000" b="1" dirty="0">
                <a:latin typeface="+mn-lt"/>
              </a:rPr>
              <a:t>The Six Principles of Economic Reasoning</a:t>
            </a:r>
            <a:br>
              <a:rPr lang="en-US" b="1" dirty="0"/>
            </a:br>
            <a:r>
              <a:rPr lang="en-US" sz="2700" b="1" dirty="0"/>
              <a:t>We need to integrate these principles into our social studies lessons</a:t>
            </a:r>
            <a:br>
              <a:rPr lang="en-US" b="1" dirty="0"/>
            </a:br>
            <a:endParaRPr lang="en-US" dirty="0"/>
          </a:p>
        </p:txBody>
      </p:sp>
    </p:spTree>
    <p:extLst>
      <p:ext uri="{BB962C8B-B14F-4D97-AF65-F5344CB8AC3E}">
        <p14:creationId xmlns:p14="http://schemas.microsoft.com/office/powerpoint/2010/main" val="21435015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537" y="159026"/>
            <a:ext cx="10515600" cy="1007166"/>
          </a:xfrm>
        </p:spPr>
        <p:txBody>
          <a:bodyPr>
            <a:normAutofit/>
          </a:bodyPr>
          <a:lstStyle/>
          <a:p>
            <a:pPr algn="ctr"/>
            <a:r>
              <a:rPr lang="en-US" sz="3600" b="1" dirty="0">
                <a:latin typeface="+mn-lt"/>
              </a:rPr>
              <a:t>What do kids care about?  </a:t>
            </a:r>
            <a:endParaRPr lang="en-US" sz="2400" dirty="0">
              <a:latin typeface="+mn-lt"/>
            </a:endParaRPr>
          </a:p>
        </p:txBody>
      </p:sp>
      <p:sp>
        <p:nvSpPr>
          <p:cNvPr id="4" name="Content Placeholder 3"/>
          <p:cNvSpPr>
            <a:spLocks noGrp="1"/>
          </p:cNvSpPr>
          <p:nvPr>
            <p:ph sz="half" idx="1"/>
          </p:nvPr>
        </p:nvSpPr>
        <p:spPr>
          <a:xfrm>
            <a:off x="966537" y="1586452"/>
            <a:ext cx="5181600" cy="3356609"/>
          </a:xfrm>
        </p:spPr>
        <p:txBody>
          <a:bodyPr>
            <a:normAutofit fontScale="92500" lnSpcReduction="20000"/>
          </a:bodyPr>
          <a:lstStyle/>
          <a:p>
            <a:pPr>
              <a:buFont typeface="Wingdings" panose="05000000000000000000" pitchFamily="2" charset="2"/>
              <a:buChar char="§"/>
            </a:pPr>
            <a:r>
              <a:rPr lang="en-US" dirty="0"/>
              <a:t> Equity</a:t>
            </a:r>
          </a:p>
          <a:p>
            <a:pPr>
              <a:buFont typeface="Wingdings" panose="05000000000000000000" pitchFamily="2" charset="2"/>
              <a:buChar char="§"/>
            </a:pPr>
            <a:r>
              <a:rPr lang="en-US" dirty="0"/>
              <a:t> Fairness </a:t>
            </a:r>
          </a:p>
          <a:p>
            <a:pPr>
              <a:buFont typeface="Wingdings" panose="05000000000000000000" pitchFamily="2" charset="2"/>
              <a:buChar char="§"/>
            </a:pPr>
            <a:r>
              <a:rPr lang="en-US" dirty="0"/>
              <a:t> Themselves</a:t>
            </a:r>
          </a:p>
          <a:p>
            <a:pPr>
              <a:buFont typeface="Wingdings" panose="05000000000000000000" pitchFamily="2" charset="2"/>
              <a:buChar char="§"/>
            </a:pPr>
            <a:r>
              <a:rPr lang="en-US" dirty="0"/>
              <a:t> Connection to their world</a:t>
            </a:r>
          </a:p>
          <a:p>
            <a:pPr>
              <a:buFont typeface="Wingdings" panose="05000000000000000000" pitchFamily="2" charset="2"/>
              <a:buChar char="§"/>
            </a:pPr>
            <a:r>
              <a:rPr lang="en-US" dirty="0"/>
              <a:t> Being adults but their way</a:t>
            </a:r>
          </a:p>
          <a:p>
            <a:pPr>
              <a:buFont typeface="Wingdings" panose="05000000000000000000" pitchFamily="2" charset="2"/>
              <a:buChar char="§"/>
            </a:pPr>
            <a:r>
              <a:rPr lang="en-US" dirty="0"/>
              <a:t> Fun </a:t>
            </a:r>
          </a:p>
          <a:p>
            <a:pPr>
              <a:buFont typeface="Wingdings" panose="05000000000000000000" pitchFamily="2" charset="2"/>
              <a:buChar char="§"/>
            </a:pPr>
            <a:r>
              <a:rPr lang="en-US" dirty="0"/>
              <a:t> Stability</a:t>
            </a:r>
          </a:p>
          <a:p>
            <a:pPr marL="0" indent="0">
              <a:buNone/>
            </a:pPr>
            <a:r>
              <a:rPr lang="en-US" dirty="0"/>
              <a:t>	</a:t>
            </a:r>
          </a:p>
          <a:p>
            <a:endParaRPr lang="en-US" dirty="0"/>
          </a:p>
        </p:txBody>
      </p:sp>
      <p:sp>
        <p:nvSpPr>
          <p:cNvPr id="5" name="Content Placeholder 4"/>
          <p:cNvSpPr>
            <a:spLocks noGrp="1"/>
          </p:cNvSpPr>
          <p:nvPr>
            <p:ph sz="half" idx="2"/>
          </p:nvPr>
        </p:nvSpPr>
        <p:spPr>
          <a:xfrm>
            <a:off x="6705600" y="1586452"/>
            <a:ext cx="5181600" cy="3508375"/>
          </a:xfrm>
        </p:spPr>
        <p:txBody>
          <a:bodyPr>
            <a:normAutofit fontScale="92500" lnSpcReduction="20000"/>
          </a:bodyPr>
          <a:lstStyle/>
          <a:p>
            <a:pPr>
              <a:buFont typeface="Wingdings" panose="05000000000000000000" pitchFamily="2" charset="2"/>
              <a:buChar char="§"/>
            </a:pPr>
            <a:r>
              <a:rPr lang="en-US" dirty="0"/>
              <a:t> Freedom</a:t>
            </a:r>
          </a:p>
          <a:p>
            <a:pPr>
              <a:buFont typeface="Wingdings" panose="05000000000000000000" pitchFamily="2" charset="2"/>
              <a:buChar char="§"/>
            </a:pPr>
            <a:r>
              <a:rPr lang="en-US" dirty="0"/>
              <a:t> Sense of accomplishment</a:t>
            </a:r>
          </a:p>
          <a:p>
            <a:pPr>
              <a:buFont typeface="Wingdings" panose="05000000000000000000" pitchFamily="2" charset="2"/>
              <a:buChar char="§"/>
            </a:pPr>
            <a:r>
              <a:rPr lang="en-US" dirty="0"/>
              <a:t> Being respected!!! </a:t>
            </a:r>
          </a:p>
          <a:p>
            <a:pPr>
              <a:buFont typeface="Wingdings" panose="05000000000000000000" pitchFamily="2" charset="2"/>
              <a:buChar char="§"/>
            </a:pPr>
            <a:r>
              <a:rPr lang="en-US" dirty="0"/>
              <a:t> Not losing face.</a:t>
            </a:r>
          </a:p>
          <a:p>
            <a:pPr>
              <a:buFont typeface="Wingdings" panose="05000000000000000000" pitchFamily="2" charset="2"/>
              <a:buChar char="§"/>
            </a:pPr>
            <a:r>
              <a:rPr lang="en-US" dirty="0"/>
              <a:t> Growth</a:t>
            </a:r>
          </a:p>
          <a:p>
            <a:pPr>
              <a:buFont typeface="Wingdings" panose="05000000000000000000" pitchFamily="2" charset="2"/>
              <a:buChar char="§"/>
            </a:pPr>
            <a:r>
              <a:rPr lang="en-US" dirty="0"/>
              <a:t> Security</a:t>
            </a:r>
          </a:p>
          <a:p>
            <a:pPr>
              <a:buFont typeface="Wingdings" panose="05000000000000000000" pitchFamily="2" charset="2"/>
              <a:buChar char="§"/>
            </a:pPr>
            <a:r>
              <a:rPr lang="en-US" dirty="0"/>
              <a:t> Others???</a:t>
            </a:r>
          </a:p>
          <a:p>
            <a:endParaRPr lang="en-US" dirty="0"/>
          </a:p>
        </p:txBody>
      </p:sp>
      <p:sp>
        <p:nvSpPr>
          <p:cNvPr id="3" name="TextBox 2"/>
          <p:cNvSpPr txBox="1"/>
          <p:nvPr/>
        </p:nvSpPr>
        <p:spPr>
          <a:xfrm>
            <a:off x="1437860" y="4822589"/>
            <a:ext cx="9787603" cy="1200329"/>
          </a:xfrm>
          <a:prstGeom prst="rect">
            <a:avLst/>
          </a:prstGeom>
          <a:noFill/>
        </p:spPr>
        <p:txBody>
          <a:bodyPr wrap="square" rtlCol="0">
            <a:spAutoFit/>
          </a:bodyPr>
          <a:lstStyle/>
          <a:p>
            <a:pPr marL="457200" indent="-457200">
              <a:buFont typeface="Wingdings" panose="05000000000000000000" pitchFamily="2" charset="2"/>
              <a:buChar char="§"/>
            </a:pPr>
            <a:r>
              <a:rPr lang="en-US" sz="2400" dirty="0"/>
              <a:t>These attributes will vary depending upon your students. </a:t>
            </a:r>
          </a:p>
          <a:p>
            <a:pPr marL="457200" indent="-457200">
              <a:buFont typeface="Wingdings" panose="05000000000000000000" pitchFamily="2" charset="2"/>
              <a:buChar char="§"/>
            </a:pPr>
            <a:r>
              <a:rPr lang="en-US" sz="2400" dirty="0"/>
              <a:t>Try linking these issues to your historical lessons</a:t>
            </a:r>
          </a:p>
          <a:p>
            <a:pPr marL="457200" indent="-457200">
              <a:buFont typeface="Wingdings" panose="05000000000000000000" pitchFamily="2" charset="2"/>
              <a:buChar char="§"/>
            </a:pPr>
            <a:r>
              <a:rPr lang="en-US" sz="2400" dirty="0"/>
              <a:t>Life on a manor, leaving the farm for factory work, job promotion, etc. </a:t>
            </a:r>
          </a:p>
        </p:txBody>
      </p:sp>
    </p:spTree>
    <p:extLst>
      <p:ext uri="{BB962C8B-B14F-4D97-AF65-F5344CB8AC3E}">
        <p14:creationId xmlns:p14="http://schemas.microsoft.com/office/powerpoint/2010/main" val="429154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Effect transition="in" filter="fade">
                                      <p:cBhvr>
                                        <p:cTn id="70" dur="1000"/>
                                        <p:tgtEl>
                                          <p:spTgt spid="5">
                                            <p:txEl>
                                              <p:pRg st="0" end="0"/>
                                            </p:txEl>
                                          </p:spTgt>
                                        </p:tgtEl>
                                      </p:cBhvr>
                                    </p:animEffect>
                                    <p:anim calcmode="lin" valueType="num">
                                      <p:cBhvr>
                                        <p:cTn id="7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animEffect transition="in" filter="fade">
                                      <p:cBhvr>
                                        <p:cTn id="75" dur="1000"/>
                                        <p:tgtEl>
                                          <p:spTgt spid="5">
                                            <p:txEl>
                                              <p:pRg st="1" end="1"/>
                                            </p:txEl>
                                          </p:spTgt>
                                        </p:tgtEl>
                                      </p:cBhvr>
                                    </p:animEffect>
                                    <p:anim calcmode="lin" valueType="num">
                                      <p:cBhvr>
                                        <p:cTn id="7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 end="1"/>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5">
                                            <p:txEl>
                                              <p:pRg st="2" end="2"/>
                                            </p:txEl>
                                          </p:spTgt>
                                        </p:tgtEl>
                                        <p:attrNameLst>
                                          <p:attrName>style.visibility</p:attrName>
                                        </p:attrNameLst>
                                      </p:cBhvr>
                                      <p:to>
                                        <p:strVal val="visible"/>
                                      </p:to>
                                    </p:set>
                                    <p:animEffect transition="in" filter="fade">
                                      <p:cBhvr>
                                        <p:cTn id="80" dur="1000"/>
                                        <p:tgtEl>
                                          <p:spTgt spid="5">
                                            <p:txEl>
                                              <p:pRg st="2" end="2"/>
                                            </p:txEl>
                                          </p:spTgt>
                                        </p:tgtEl>
                                      </p:cBhvr>
                                    </p:animEffect>
                                    <p:anim calcmode="lin" valueType="num">
                                      <p:cBhvr>
                                        <p:cTn id="8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2" end="2"/>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5">
                                            <p:txEl>
                                              <p:pRg st="3" end="3"/>
                                            </p:txEl>
                                          </p:spTgt>
                                        </p:tgtEl>
                                        <p:attrNameLst>
                                          <p:attrName>style.visibility</p:attrName>
                                        </p:attrNameLst>
                                      </p:cBhvr>
                                      <p:to>
                                        <p:strVal val="visible"/>
                                      </p:to>
                                    </p:set>
                                    <p:animEffect transition="in" filter="fade">
                                      <p:cBhvr>
                                        <p:cTn id="85" dur="1000"/>
                                        <p:tgtEl>
                                          <p:spTgt spid="5">
                                            <p:txEl>
                                              <p:pRg st="3" end="3"/>
                                            </p:txEl>
                                          </p:spTgt>
                                        </p:tgtEl>
                                      </p:cBhvr>
                                    </p:animEffect>
                                    <p:anim calcmode="lin" valueType="num">
                                      <p:cBhvr>
                                        <p:cTn id="8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5">
                                            <p:txEl>
                                              <p:pRg st="4" end="4"/>
                                            </p:txEl>
                                          </p:spTgt>
                                        </p:tgtEl>
                                        <p:attrNameLst>
                                          <p:attrName>style.visibility</p:attrName>
                                        </p:attrNameLst>
                                      </p:cBhvr>
                                      <p:to>
                                        <p:strVal val="visible"/>
                                      </p:to>
                                    </p:set>
                                    <p:animEffect transition="in" filter="fade">
                                      <p:cBhvr>
                                        <p:cTn id="90" dur="1000"/>
                                        <p:tgtEl>
                                          <p:spTgt spid="5">
                                            <p:txEl>
                                              <p:pRg st="4" end="4"/>
                                            </p:txEl>
                                          </p:spTgt>
                                        </p:tgtEl>
                                      </p:cBhvr>
                                    </p:animEffect>
                                    <p:anim calcmode="lin" valueType="num">
                                      <p:cBhvr>
                                        <p:cTn id="9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5">
                                            <p:txEl>
                                              <p:pRg st="5" end="5"/>
                                            </p:txEl>
                                          </p:spTgt>
                                        </p:tgtEl>
                                        <p:attrNameLst>
                                          <p:attrName>style.visibility</p:attrName>
                                        </p:attrNameLst>
                                      </p:cBhvr>
                                      <p:to>
                                        <p:strVal val="visible"/>
                                      </p:to>
                                    </p:set>
                                    <p:animEffect transition="in" filter="fade">
                                      <p:cBhvr>
                                        <p:cTn id="95" dur="1000"/>
                                        <p:tgtEl>
                                          <p:spTgt spid="5">
                                            <p:txEl>
                                              <p:pRg st="5" end="5"/>
                                            </p:txEl>
                                          </p:spTgt>
                                        </p:tgtEl>
                                      </p:cBhvr>
                                    </p:animEffect>
                                    <p:anim calcmode="lin" valueType="num">
                                      <p:cBhvr>
                                        <p:cTn id="9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5">
                                            <p:txEl>
                                              <p:pRg st="5" end="5"/>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5">
                                            <p:txEl>
                                              <p:pRg st="6" end="6"/>
                                            </p:txEl>
                                          </p:spTgt>
                                        </p:tgtEl>
                                        <p:attrNameLst>
                                          <p:attrName>style.visibility</p:attrName>
                                        </p:attrNameLst>
                                      </p:cBhvr>
                                      <p:to>
                                        <p:strVal val="visible"/>
                                      </p:to>
                                    </p:set>
                                    <p:animEffect transition="in" filter="fade">
                                      <p:cBhvr>
                                        <p:cTn id="100" dur="1000"/>
                                        <p:tgtEl>
                                          <p:spTgt spid="5">
                                            <p:txEl>
                                              <p:pRg st="6" end="6"/>
                                            </p:txEl>
                                          </p:spTgt>
                                        </p:tgtEl>
                                      </p:cBhvr>
                                    </p:animEffect>
                                    <p:anim calcmode="lin" valueType="num">
                                      <p:cBhvr>
                                        <p:cTn id="10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0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
                                        </p:tgtEl>
                                        <p:attrNameLst>
                                          <p:attrName>style.visibility</p:attrName>
                                        </p:attrNameLst>
                                      </p:cBhvr>
                                      <p:to>
                                        <p:strVal val="visible"/>
                                      </p:to>
                                    </p:set>
                                    <p:animEffect transition="in" filter="fade">
                                      <p:cBhvr>
                                        <p:cTn id="107" dur="1000"/>
                                        <p:tgtEl>
                                          <p:spTgt spid="3"/>
                                        </p:tgtEl>
                                      </p:cBhvr>
                                    </p:animEffect>
                                    <p:anim calcmode="lin" valueType="num">
                                      <p:cBhvr>
                                        <p:cTn id="108" dur="1000" fill="hold"/>
                                        <p:tgtEl>
                                          <p:spTgt spid="3"/>
                                        </p:tgtEl>
                                        <p:attrNameLst>
                                          <p:attrName>ppt_x</p:attrName>
                                        </p:attrNameLst>
                                      </p:cBhvr>
                                      <p:tavLst>
                                        <p:tav tm="0">
                                          <p:val>
                                            <p:strVal val="#ppt_x"/>
                                          </p:val>
                                        </p:tav>
                                        <p:tav tm="100000">
                                          <p:val>
                                            <p:strVal val="#ppt_x"/>
                                          </p:val>
                                        </p:tav>
                                      </p:tavLst>
                                    </p:anim>
                                    <p:anim calcmode="lin" valueType="num">
                                      <p:cBhvr>
                                        <p:cTn id="10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97F52-EFB2-4670-826B-455484FE93AA}"/>
              </a:ext>
            </a:extLst>
          </p:cNvPr>
          <p:cNvSpPr>
            <a:spLocks noGrp="1"/>
          </p:cNvSpPr>
          <p:nvPr>
            <p:ph type="title"/>
          </p:nvPr>
        </p:nvSpPr>
        <p:spPr>
          <a:xfrm>
            <a:off x="838200" y="113334"/>
            <a:ext cx="10515600" cy="1325563"/>
          </a:xfrm>
        </p:spPr>
        <p:txBody>
          <a:bodyPr>
            <a:normAutofit/>
          </a:bodyPr>
          <a:lstStyle/>
          <a:p>
            <a:pPr algn="ctr"/>
            <a:r>
              <a:rPr lang="en-US" sz="3600" b="1" dirty="0"/>
              <a:t>Using Podcasts to Teach Economics and </a:t>
            </a:r>
            <a:br>
              <a:rPr lang="en-US" sz="3600" b="1" dirty="0"/>
            </a:br>
            <a:r>
              <a:rPr lang="en-US" sz="3600" b="1" dirty="0"/>
              <a:t>Critical Thinking Skills</a:t>
            </a:r>
          </a:p>
        </p:txBody>
      </p:sp>
      <p:sp>
        <p:nvSpPr>
          <p:cNvPr id="5" name="Content Placeholder 4">
            <a:extLst>
              <a:ext uri="{FF2B5EF4-FFF2-40B4-BE49-F238E27FC236}">
                <a16:creationId xmlns:a16="http://schemas.microsoft.com/office/drawing/2014/main" id="{5C8AB76D-EFFF-4ADA-8090-D735FE79C281}"/>
              </a:ext>
            </a:extLst>
          </p:cNvPr>
          <p:cNvSpPr>
            <a:spLocks noGrp="1"/>
          </p:cNvSpPr>
          <p:nvPr>
            <p:ph idx="1"/>
          </p:nvPr>
        </p:nvSpPr>
        <p:spPr>
          <a:xfrm>
            <a:off x="838199" y="1438896"/>
            <a:ext cx="10691191" cy="5120929"/>
          </a:xfrm>
        </p:spPr>
        <p:txBody>
          <a:bodyPr>
            <a:normAutofit fontScale="92500" lnSpcReduction="20000"/>
          </a:bodyPr>
          <a:lstStyle/>
          <a:p>
            <a:pPr>
              <a:buFont typeface="Wingdings" panose="05000000000000000000" pitchFamily="2" charset="2"/>
              <a:buChar char="§"/>
            </a:pPr>
            <a:r>
              <a:rPr lang="en-US" sz="2400" dirty="0"/>
              <a:t>What is a podcast?</a:t>
            </a:r>
          </a:p>
          <a:p>
            <a:pPr lvl="1"/>
            <a:r>
              <a:rPr lang="en-US" dirty="0"/>
              <a:t>It’s an amalgamate of “</a:t>
            </a:r>
            <a:r>
              <a:rPr lang="en-US" dirty="0" err="1"/>
              <a:t>ipod</a:t>
            </a:r>
            <a:r>
              <a:rPr lang="en-US" dirty="0"/>
              <a:t>” and “broadcasting” downloaded to a computer or mobile device.</a:t>
            </a:r>
          </a:p>
          <a:p>
            <a:pPr lvl="1"/>
            <a:r>
              <a:rPr lang="en-US" dirty="0"/>
              <a:t>Online – a blog in audio form</a:t>
            </a:r>
          </a:p>
          <a:p>
            <a:pPr lvl="1"/>
            <a:r>
              <a:rPr lang="en-US" dirty="0"/>
              <a:t>Simply: a type of radio show which allows access to information.</a:t>
            </a:r>
          </a:p>
          <a:p>
            <a:pPr lvl="1"/>
            <a:endParaRPr lang="en-US" dirty="0"/>
          </a:p>
          <a:p>
            <a:pPr>
              <a:buFont typeface="Wingdings" panose="05000000000000000000" pitchFamily="2" charset="2"/>
              <a:buChar char="§"/>
            </a:pPr>
            <a:r>
              <a:rPr lang="en-US" sz="2400" dirty="0"/>
              <a:t> Podcasts stimulate learning through creative means for active learning.</a:t>
            </a:r>
          </a:p>
          <a:p>
            <a:pPr marL="0" indent="0">
              <a:buNone/>
            </a:pPr>
            <a:endParaRPr lang="en-US" sz="2400" dirty="0"/>
          </a:p>
          <a:p>
            <a:pPr>
              <a:buFont typeface="Wingdings" panose="05000000000000000000" pitchFamily="2" charset="2"/>
              <a:buChar char="§"/>
            </a:pPr>
            <a:r>
              <a:rPr lang="en-US" sz="2400" dirty="0"/>
              <a:t>Podcasts come in many shapes and sizes (from 5 to 55+ minutes) </a:t>
            </a:r>
          </a:p>
          <a:p>
            <a:pPr marL="0" indent="0">
              <a:buNone/>
            </a:pPr>
            <a:endParaRPr lang="en-US" sz="2400" dirty="0"/>
          </a:p>
          <a:p>
            <a:pPr>
              <a:buFont typeface="Wingdings" panose="05000000000000000000" pitchFamily="2" charset="2"/>
              <a:buChar char="§"/>
            </a:pPr>
            <a:r>
              <a:rPr lang="en-US" sz="2400" dirty="0"/>
              <a:t> Using Podcasts helps integrate “hard” and “soft” skills”.   </a:t>
            </a:r>
          </a:p>
          <a:p>
            <a:pPr lvl="1"/>
            <a:r>
              <a:rPr lang="en-US" dirty="0"/>
              <a:t>Critical thinking</a:t>
            </a:r>
          </a:p>
          <a:p>
            <a:pPr lvl="1"/>
            <a:r>
              <a:rPr lang="en-US" dirty="0"/>
              <a:t>Problem solving</a:t>
            </a:r>
          </a:p>
          <a:p>
            <a:pPr lvl="1"/>
            <a:r>
              <a:rPr lang="en-US" dirty="0"/>
              <a:t>Communication </a:t>
            </a:r>
          </a:p>
          <a:p>
            <a:pPr lvl="1"/>
            <a:r>
              <a:rPr lang="en-US" dirty="0"/>
              <a:t>Collaboration</a:t>
            </a:r>
          </a:p>
          <a:p>
            <a:pPr lvl="1"/>
            <a:endParaRPr lang="en-US" dirty="0"/>
          </a:p>
          <a:p>
            <a:pPr lvl="1"/>
            <a:endParaRPr lang="en-US" dirty="0"/>
          </a:p>
        </p:txBody>
      </p:sp>
    </p:spTree>
    <p:extLst>
      <p:ext uri="{BB962C8B-B14F-4D97-AF65-F5344CB8AC3E}">
        <p14:creationId xmlns:p14="http://schemas.microsoft.com/office/powerpoint/2010/main" val="381817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F105-6889-446E-B9D3-208AEA6E6926}"/>
              </a:ext>
            </a:extLst>
          </p:cNvPr>
          <p:cNvSpPr>
            <a:spLocks noGrp="1"/>
          </p:cNvSpPr>
          <p:nvPr>
            <p:ph type="title"/>
          </p:nvPr>
        </p:nvSpPr>
        <p:spPr>
          <a:xfrm>
            <a:off x="838200" y="219352"/>
            <a:ext cx="10515600" cy="734806"/>
          </a:xfrm>
        </p:spPr>
        <p:txBody>
          <a:bodyPr>
            <a:normAutofit/>
          </a:bodyPr>
          <a:lstStyle/>
          <a:p>
            <a:pPr algn="ctr"/>
            <a:r>
              <a:rPr lang="en-US" sz="3600" b="1" dirty="0">
                <a:latin typeface="+mn-lt"/>
              </a:rPr>
              <a:t>Benefits of Using Podcast</a:t>
            </a:r>
          </a:p>
        </p:txBody>
      </p:sp>
      <p:sp>
        <p:nvSpPr>
          <p:cNvPr id="3" name="Content Placeholder 2">
            <a:extLst>
              <a:ext uri="{FF2B5EF4-FFF2-40B4-BE49-F238E27FC236}">
                <a16:creationId xmlns:a16="http://schemas.microsoft.com/office/drawing/2014/main" id="{272950A0-AC97-4AA8-8BCD-FF18A8F38602}"/>
              </a:ext>
            </a:extLst>
          </p:cNvPr>
          <p:cNvSpPr>
            <a:spLocks noGrp="1"/>
          </p:cNvSpPr>
          <p:nvPr>
            <p:ph idx="1"/>
          </p:nvPr>
        </p:nvSpPr>
        <p:spPr>
          <a:xfrm>
            <a:off x="838200" y="1285461"/>
            <a:ext cx="10515600" cy="5221356"/>
          </a:xfrm>
        </p:spPr>
        <p:txBody>
          <a:bodyPr>
            <a:normAutofit fontScale="85000" lnSpcReduction="20000"/>
          </a:bodyPr>
          <a:lstStyle/>
          <a:p>
            <a:pPr>
              <a:buFont typeface="Wingdings" panose="05000000000000000000" pitchFamily="2" charset="2"/>
              <a:buChar char="§"/>
            </a:pPr>
            <a:r>
              <a:rPr lang="en-US" dirty="0"/>
              <a:t>Ease of Accessibility:</a:t>
            </a:r>
          </a:p>
          <a:p>
            <a:pPr lvl="1"/>
            <a:r>
              <a:rPr lang="en-US"/>
              <a:t>Constant streaming  </a:t>
            </a:r>
            <a:r>
              <a:rPr lang="en-US" dirty="0"/>
              <a:t>of new topics, different views, presenters.</a:t>
            </a:r>
          </a:p>
          <a:p>
            <a:pPr lvl="1"/>
            <a:r>
              <a:rPr lang="en-US" dirty="0"/>
              <a:t>Many podcasts can be downloaded for note-taking.</a:t>
            </a:r>
          </a:p>
          <a:p>
            <a:pPr lvl="1"/>
            <a:r>
              <a:rPr lang="en-US" dirty="0"/>
              <a:t>Accessible any time they want,</a:t>
            </a:r>
          </a:p>
          <a:p>
            <a:pPr>
              <a:buFont typeface="Wingdings" panose="05000000000000000000" pitchFamily="2" charset="2"/>
              <a:buChar char="§"/>
            </a:pPr>
            <a:r>
              <a:rPr lang="en-US" dirty="0"/>
              <a:t>Archive of Lessons</a:t>
            </a:r>
          </a:p>
          <a:p>
            <a:pPr lvl="1"/>
            <a:r>
              <a:rPr lang="en-US" dirty="0"/>
              <a:t>Many podcasts can be downloaded or saved for later date.</a:t>
            </a:r>
          </a:p>
          <a:p>
            <a:pPr lvl="1"/>
            <a:r>
              <a:rPr lang="en-US" dirty="0"/>
              <a:t>Teacher can gain easy access to podcast as well.</a:t>
            </a:r>
          </a:p>
          <a:p>
            <a:pPr>
              <a:buFont typeface="Wingdings" panose="05000000000000000000" pitchFamily="2" charset="2"/>
              <a:buChar char="§"/>
            </a:pPr>
            <a:r>
              <a:rPr lang="en-US" dirty="0"/>
              <a:t>Updates, if you subscribe:</a:t>
            </a:r>
          </a:p>
          <a:p>
            <a:pPr lvl="1"/>
            <a:r>
              <a:rPr lang="en-US" dirty="0"/>
              <a:t>Many podcasts get updated and students receive the info automatically.   </a:t>
            </a:r>
          </a:p>
          <a:p>
            <a:pPr lvl="1"/>
            <a:r>
              <a:rPr lang="en-US" dirty="0"/>
              <a:t>They can follow the continuing debate on their issue.</a:t>
            </a:r>
          </a:p>
          <a:p>
            <a:pPr>
              <a:buFont typeface="Wingdings" panose="05000000000000000000" pitchFamily="2" charset="2"/>
              <a:buChar char="§"/>
            </a:pPr>
            <a:r>
              <a:rPr lang="en-US" dirty="0"/>
              <a:t>Learning on the go:</a:t>
            </a:r>
          </a:p>
          <a:p>
            <a:pPr lvl="1"/>
            <a:r>
              <a:rPr lang="en-US" dirty="0"/>
              <a:t>Can be used at home, trip, if absent from school.</a:t>
            </a:r>
          </a:p>
          <a:p>
            <a:pPr lvl="1"/>
            <a:r>
              <a:rPr lang="en-US" dirty="0"/>
              <a:t>No need for teacher to supply materials.  Assignment, rubric, etc. can also be online.</a:t>
            </a:r>
          </a:p>
          <a:p>
            <a:pPr lvl="1"/>
            <a:r>
              <a:rPr lang="en-US" dirty="0"/>
              <a:t>Great for modification and differentiating for students with special needs.</a:t>
            </a:r>
          </a:p>
          <a:p>
            <a:pPr>
              <a:buFont typeface="Wingdings" panose="05000000000000000000" pitchFamily="2" charset="2"/>
              <a:buChar char="§"/>
            </a:pPr>
            <a:r>
              <a:rPr lang="en-US" dirty="0"/>
              <a:t>Creative learning:</a:t>
            </a:r>
          </a:p>
          <a:p>
            <a:pPr lvl="1"/>
            <a:r>
              <a:rPr lang="en-US" dirty="0"/>
              <a:t>Students get to choose their topics, a learning buy-in.</a:t>
            </a:r>
          </a:p>
          <a:p>
            <a:pPr lvl="1"/>
            <a:r>
              <a:rPr lang="en-US" dirty="0"/>
              <a:t>Students can create their own podcast on their chosen topic.</a:t>
            </a:r>
          </a:p>
        </p:txBody>
      </p:sp>
    </p:spTree>
    <p:extLst>
      <p:ext uri="{BB962C8B-B14F-4D97-AF65-F5344CB8AC3E}">
        <p14:creationId xmlns:p14="http://schemas.microsoft.com/office/powerpoint/2010/main" val="3169726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7B91B4-21BB-4BE5-9AC0-1F49E675FB1B}"/>
</file>

<file path=customXml/itemProps2.xml><?xml version="1.0" encoding="utf-8"?>
<ds:datastoreItem xmlns:ds="http://schemas.openxmlformats.org/officeDocument/2006/customXml" ds:itemID="{A9FEB113-E9CC-456C-92BF-0195C80DF7FE}"/>
</file>

<file path=customXml/itemProps3.xml><?xml version="1.0" encoding="utf-8"?>
<ds:datastoreItem xmlns:ds="http://schemas.openxmlformats.org/officeDocument/2006/customXml" ds:itemID="{5AEC6F98-A641-4E12-A50A-0FD7AC34E7FE}"/>
</file>

<file path=docProps/app.xml><?xml version="1.0" encoding="utf-8"?>
<Properties xmlns="http://schemas.openxmlformats.org/officeDocument/2006/extended-properties" xmlns:vt="http://schemas.openxmlformats.org/officeDocument/2006/docPropsVTypes">
  <TotalTime>1765</TotalTime>
  <Words>2814</Words>
  <Application>Microsoft Office PowerPoint</Application>
  <PresentationFormat>Widescreen</PresentationFormat>
  <Paragraphs>523</Paragraphs>
  <Slides>35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BankGothic Md BT</vt:lpstr>
      <vt:lpstr>Calibri</vt:lpstr>
      <vt:lpstr>Calibri Light</vt:lpstr>
      <vt:lpstr>Cambria</vt:lpstr>
      <vt:lpstr>Gill Sans</vt:lpstr>
      <vt:lpstr>Times New Roman</vt:lpstr>
      <vt:lpstr>Wingdings</vt:lpstr>
      <vt:lpstr>Office Theme</vt:lpstr>
      <vt:lpstr>Teaching Personal Finance: Podcasts from Planet Money and Better Money Habits </vt:lpstr>
      <vt:lpstr>Brief Bio</vt:lpstr>
      <vt:lpstr>Agenda </vt:lpstr>
      <vt:lpstr>Goals (Learning Objectives)</vt:lpstr>
      <vt:lpstr>Economics as “Trans-disciplinary Learning” </vt:lpstr>
      <vt:lpstr> The Six Principles of Economic Reasoning We need to integrate these principles into our social studies lessons </vt:lpstr>
      <vt:lpstr>What do kids care about?  </vt:lpstr>
      <vt:lpstr>Using Podcasts to Teach Economics and  Critical Thinking Skills</vt:lpstr>
      <vt:lpstr>Benefits of Using Podcast</vt:lpstr>
      <vt:lpstr>Plan, Produce and Reflect</vt:lpstr>
      <vt:lpstr>Problems</vt:lpstr>
      <vt:lpstr>PowerPoint Presentation</vt:lpstr>
      <vt:lpstr>          Khan Academy:  “Better Money Habits Videos” https://bettermoneyhabits.bankofamerica.com/en </vt:lpstr>
      <vt:lpstr>PowerPoint Presentation</vt:lpstr>
      <vt:lpstr>Credit:  Materials on Website for Classroom Use</vt:lpstr>
      <vt:lpstr> Planet Money  http://www.npr.org/sections/money/127413729/podcast/   </vt:lpstr>
      <vt:lpstr>Taming the High Cost of College https://www.tamingthehighcostofcollege.com/category/podcast/</vt:lpstr>
      <vt:lpstr>“Jill on Money” with Jill Schlesinger https://www.stitcher.com/podcast/jill-on-money</vt:lpstr>
      <vt:lpstr>The Dave Ramsey Show https://www.stitcher.com/podcast/the-dave-ramsey-show-38902</vt:lpstr>
      <vt:lpstr>EconedLink </vt:lpstr>
      <vt:lpstr>Integrating Economic and Enduring Global Issues</vt:lpstr>
      <vt:lpstr>N.C.S.S.  Enduring Issues</vt:lpstr>
      <vt:lpstr>Topics Found in Recent Podcasts</vt:lpstr>
      <vt:lpstr>Tyler Cowan on the American Economy  </vt:lpstr>
      <vt:lpstr>On Point - WBUR  https://www.wbur.org/onpoint  </vt:lpstr>
      <vt:lpstr>Intelligence Squared US https://www.intelligencesquaredus.org/ </vt:lpstr>
      <vt:lpstr>Other Topics of Interest to Students</vt:lpstr>
      <vt:lpstr>The “Arc of Inquiry”: A Framework for Teaching and Learning</vt:lpstr>
      <vt:lpstr>PowerPoint Presentation</vt:lpstr>
      <vt:lpstr>PowerPoint Presentation</vt:lpstr>
      <vt:lpstr>PowerPoint Presentation</vt:lpstr>
      <vt:lpstr>PowerPoint Presentation</vt:lpstr>
      <vt:lpstr>PowerPoint Presentation</vt:lpstr>
      <vt:lpstr>Are there any questions? </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State Social Studies Intro:</dc:title>
  <dc:creator>Douglas Young</dc:creator>
  <cp:lastModifiedBy>Jarvon Carson</cp:lastModifiedBy>
  <cp:revision>182</cp:revision>
  <cp:lastPrinted>2017-09-13T19:57:34Z</cp:lastPrinted>
  <dcterms:created xsi:type="dcterms:W3CDTF">2015-08-27T19:47:24Z</dcterms:created>
  <dcterms:modified xsi:type="dcterms:W3CDTF">2019-05-01T13:35:09Z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