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sldIdLst>
    <p:sldId id="256" r:id="rId5"/>
    <p:sldId id="261" r:id="rId6"/>
    <p:sldId id="267" r:id="rId7"/>
    <p:sldId id="258" r:id="rId8"/>
    <p:sldId id="263" r:id="rId9"/>
    <p:sldId id="262" r:id="rId10"/>
    <p:sldId id="264" r:id="rId11"/>
    <p:sldId id="265" r:id="rId12"/>
    <p:sldId id="260" r:id="rId13"/>
    <p:sldId id="270" r:id="rId14"/>
    <p:sldId id="271" r:id="rId15"/>
    <p:sldId id="272" r:id="rId16"/>
    <p:sldId id="327" r:id="rId17"/>
    <p:sldId id="328" r:id="rId18"/>
    <p:sldId id="329" r:id="rId19"/>
    <p:sldId id="334" r:id="rId20"/>
    <p:sldId id="505" r:id="rId21"/>
    <p:sldId id="504" r:id="rId22"/>
    <p:sldId id="333" r:id="rId23"/>
    <p:sldId id="495" r:id="rId24"/>
    <p:sldId id="506" r:id="rId25"/>
    <p:sldId id="323" r:id="rId26"/>
    <p:sldId id="266" r:id="rId27"/>
    <p:sldId id="269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9900"/>
    <a:srgbClr val="005CB8"/>
    <a:srgbClr val="8BAF00"/>
    <a:srgbClr val="C7C6F8"/>
    <a:srgbClr val="004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42"/>
    <p:restoredTop sz="94654"/>
  </p:normalViewPr>
  <p:slideViewPr>
    <p:cSldViewPr snapToGrid="0">
      <p:cViewPr varScale="1">
        <p:scale>
          <a:sx n="71" d="100"/>
          <a:sy n="71" d="100"/>
        </p:scale>
        <p:origin x="1507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7AA5DFF-1E16-7F4C-8980-AB1611AD8891}" type="datetime1">
              <a:rPr lang="en-US"/>
              <a:pPr>
                <a:defRPr/>
              </a:pPr>
              <a:t>11/20/2020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724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conedlink.org/resources/wages-and-me/" TargetMode="External"/><Relationship Id="rId3" Type="http://schemas.openxmlformats.org/officeDocument/2006/relationships/hyperlink" Target="https://www.123test.com/career-test/id=KSSWQPWK8O9U&amp;version=" TargetMode="External"/><Relationship Id="rId7" Type="http://schemas.openxmlformats.org/officeDocument/2006/relationships/hyperlink" Target="http://www.educationplanner.org/students/career-planning/find-careers/career-clusters-activity.shtml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whatcareerisrightforme.com/" TargetMode="External"/><Relationship Id="rId5" Type="http://schemas.openxmlformats.org/officeDocument/2006/relationships/hyperlink" Target="https://www.yourfreecareertest.com/result/?id=1160276&amp;set_id=6" TargetMode="External"/><Relationship Id="rId4" Type="http://schemas.openxmlformats.org/officeDocument/2006/relationships/hyperlink" Target="https://www.yourfreecareertest.com/" TargetMode="Externa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675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0338" y="1171575"/>
            <a:ext cx="4216400" cy="3162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768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0338" y="1171575"/>
            <a:ext cx="4216400" cy="3162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8921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0338" y="1171575"/>
            <a:ext cx="4216400" cy="3162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9062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4CCED-F2C9-4AF5-811E-2D243847BD4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5221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4CCED-F2C9-4AF5-811E-2D243847BD4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953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0338" y="1171575"/>
            <a:ext cx="4216400" cy="3162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2722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4CCED-F2C9-4AF5-811E-2D243847BD4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3129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Client site to promote, animate </a:t>
            </a:r>
            <a:endParaRPr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https://www.123test.com/career-test/id=KSSWQPWK8O9U&amp;version=</a:t>
            </a:r>
            <a:r>
              <a:rPr lang="en-US" dirty="0">
                <a:solidFill>
                  <a:schemeClr val="dk1"/>
                </a:solidFill>
              </a:rPr>
              <a:t> </a:t>
            </a:r>
            <a:endParaRPr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u="sng" dirty="0">
                <a:solidFill>
                  <a:schemeClr val="hlink"/>
                </a:solidFill>
                <a:hlinkClick r:id="rId4"/>
              </a:rPr>
              <a:t>https://www.yourfreecareertest.com/</a:t>
            </a:r>
            <a:r>
              <a:rPr lang="en-US" dirty="0">
                <a:solidFill>
                  <a:schemeClr val="dk1"/>
                </a:solidFill>
              </a:rPr>
              <a:t> </a:t>
            </a:r>
            <a:endParaRPr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u="sng" dirty="0">
                <a:solidFill>
                  <a:schemeClr val="hlink"/>
                </a:solidFill>
                <a:hlinkClick r:id="rId5"/>
              </a:rPr>
              <a:t>https://www.yourfreecareertest.com/result/?id=1160276&amp;set_id=6</a:t>
            </a:r>
            <a:r>
              <a:rPr lang="en-US" dirty="0">
                <a:solidFill>
                  <a:schemeClr val="dk1"/>
                </a:solidFill>
              </a:rPr>
              <a:t> </a:t>
            </a:r>
            <a:endParaRPr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u="sng" dirty="0">
                <a:solidFill>
                  <a:schemeClr val="hlink"/>
                </a:solidFill>
                <a:hlinkClick r:id="rId6"/>
              </a:rPr>
              <a:t>https://www.whatcareerisrightforme.com/</a:t>
            </a:r>
            <a:r>
              <a:rPr lang="en-US" dirty="0">
                <a:solidFill>
                  <a:schemeClr val="dk1"/>
                </a:solidFill>
              </a:rPr>
              <a:t> </a:t>
            </a:r>
            <a:endParaRPr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u="sng" dirty="0">
                <a:solidFill>
                  <a:schemeClr val="hlink"/>
                </a:solidFill>
                <a:hlinkClick r:id="rId7"/>
              </a:rPr>
              <a:t>http://www.educationplanner.org/students/career-planning/find-careers/career-clusters-activity.shtml</a:t>
            </a:r>
            <a:r>
              <a:rPr lang="en-US" dirty="0">
                <a:solidFill>
                  <a:schemeClr val="dk1"/>
                </a:solidFill>
              </a:rPr>
              <a:t> </a:t>
            </a:r>
            <a:endParaRPr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dirty="0"/>
              <a:t>Lesson: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Lesson: 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u="sng" dirty="0">
                <a:solidFill>
                  <a:schemeClr val="hlink"/>
                </a:solidFill>
                <a:hlinkClick r:id="rId8"/>
              </a:rPr>
              <a:t>https://www.econedlink.org/resources/wages-and-me/</a:t>
            </a:r>
            <a:r>
              <a:rPr lang="en-US" dirty="0">
                <a:solidFill>
                  <a:schemeClr val="dk1"/>
                </a:solidFill>
              </a:rPr>
              <a:t>  </a:t>
            </a:r>
            <a:endParaRPr dirty="0"/>
          </a:p>
        </p:txBody>
      </p:sp>
      <p:sp>
        <p:nvSpPr>
          <p:cNvPr id="351" name="Google Shape;35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469483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63655-B4E5-EA4F-9106-E3A82A6A100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0254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83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805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33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918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50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815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532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690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892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6600" b="1" i="0">
                <a:solidFill>
                  <a:srgbClr val="005CB8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77440"/>
            <a:ext cx="8229600" cy="3779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06984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  <a:sp3d>
              <a:bevelT w="0"/>
            </a:sp3d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2055038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rtl="0" fontAlgn="base">
        <a:lnSpc>
          <a:spcPts val="5700"/>
        </a:lnSpc>
        <a:spcBef>
          <a:spcPct val="0"/>
        </a:spcBef>
        <a:spcAft>
          <a:spcPct val="0"/>
        </a:spcAft>
        <a:defRPr sz="6600" b="1" i="0" kern="1200">
          <a:solidFill>
            <a:srgbClr val="005CB8"/>
          </a:solidFill>
          <a:effectLst>
            <a:glow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latin typeface="Calibri" panose="020F0502020204030204" pitchFamily="34" charset="0"/>
          <a:ea typeface="ＭＳ Ｐゴシック" pitchFamily="-108" charset="-128"/>
          <a:cs typeface="Calibri" panose="020F050202020403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rtl="0" fontAlgn="base">
        <a:spcBef>
          <a:spcPts val="0"/>
        </a:spcBef>
        <a:spcAft>
          <a:spcPts val="1800"/>
        </a:spcAft>
        <a:buFont typeface="Arial" pitchFamily="-108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1pPr>
      <a:lvl2pPr marL="742950" indent="-285750" algn="l" rtl="0" fontAlgn="base">
        <a:spcBef>
          <a:spcPts val="0"/>
        </a:spcBef>
        <a:spcAft>
          <a:spcPts val="1800"/>
        </a:spcAft>
        <a:buFont typeface="Arial" pitchFamily="-108" charset="0"/>
        <a:buChar char="–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2pPr>
      <a:lvl3pPr marL="1143000" indent="-228600" algn="l" rtl="0" fontAlgn="base">
        <a:spcBef>
          <a:spcPts val="0"/>
        </a:spcBef>
        <a:spcAft>
          <a:spcPts val="1800"/>
        </a:spcAft>
        <a:buFont typeface="Arial" pitchFamily="-108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3pPr>
      <a:lvl4pPr marL="1600200" indent="-228600" algn="l" rtl="0" fontAlgn="base">
        <a:spcBef>
          <a:spcPts val="0"/>
        </a:spcBef>
        <a:spcAft>
          <a:spcPts val="1800"/>
        </a:spcAft>
        <a:buFont typeface="Arial" pitchFamily="-108" charset="0"/>
        <a:buChar char="–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4pPr>
      <a:lvl5pPr marL="2057400" indent="-228600" algn="l" rtl="0" fontAlgn="base">
        <a:spcBef>
          <a:spcPts val="0"/>
        </a:spcBef>
        <a:spcAft>
          <a:spcPts val="1800"/>
        </a:spcAft>
        <a:buFont typeface="Arial" pitchFamily="-108" charset="0"/>
        <a:buChar char="»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conedlink.org/membership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conedlink.org/professional-development/professional-development-upcoming/?view-by=dayGridMonth&amp;currentStart=2020-Mar-1&amp;activeStart=2020-Mar-1&amp;activeEnd=2020-Apr-11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jp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10" Type="http://schemas.openxmlformats.org/officeDocument/2006/relationships/image" Target="../media/image2.png"/><Relationship Id="rId4" Type="http://schemas.openxmlformats.org/officeDocument/2006/relationships/image" Target="../media/image27.jpeg"/><Relationship Id="rId9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ncilforeconed.org/resources/local-affiliates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111770"/>
            <a:ext cx="8458200" cy="3428999"/>
          </a:xfrm>
        </p:spPr>
        <p:txBody>
          <a:bodyPr rtlCol="0"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en-US" sz="6000" dirty="0"/>
            </a:br>
            <a:br>
              <a:rPr lang="en-US" sz="6000" dirty="0"/>
            </a:br>
            <a:r>
              <a:rPr lang="en-US" sz="6000" dirty="0">
                <a:latin typeface="Calibri"/>
                <a:ea typeface="ＭＳ Ｐゴシック"/>
                <a:cs typeface="Calibri"/>
              </a:rPr>
              <a:t>Student Loans:</a:t>
            </a:r>
            <a:br>
              <a:rPr lang="en-US" sz="6000" b="1" dirty="0">
                <a:ln w="11430"/>
                <a:effectLst>
                  <a:outerShdw blurRad="80000" dist="40000" dir="5040000" algn="tl">
                    <a:srgbClr val="000000">
                      <a:alpha val="0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sz="5300" b="1" i="1" dirty="0">
                <a:ln w="11430"/>
                <a:solidFill>
                  <a:srgbClr val="7A9900"/>
                </a:solidFill>
                <a:effectLst>
                  <a:outerShdw blurRad="80000" dist="40000" dir="5040000" algn="tl">
                    <a:srgbClr val="000000">
                      <a:alpha val="0"/>
                    </a:srgbClr>
                  </a:outerShdw>
                </a:effectLst>
                <a:ea typeface="+mj-ea"/>
                <a:cs typeface="+mj-cs"/>
              </a:rPr>
              <a:t>Don’t Be Afraid, Be Informed</a:t>
            </a:r>
            <a:br>
              <a:rPr lang="en-US" sz="4400" dirty="0"/>
            </a:br>
            <a:r>
              <a:rPr lang="en-US" sz="2200" i="1" dirty="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  <a:t>Presented by John Hupalo</a:t>
            </a:r>
            <a:br>
              <a:rPr lang="en-US" sz="1600" dirty="0"/>
            </a:br>
            <a:r>
              <a:rPr lang="en-US" sz="2200" dirty="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  <a:t>November 24, 2020</a:t>
            </a:r>
            <a:br>
              <a:rPr lang="en-US" sz="1600" dirty="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</a:br>
            <a:r>
              <a:rPr lang="en-US" sz="2200" dirty="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  <a:t>john@inviteeducation.com</a:t>
            </a:r>
            <a:endParaRPr lang="en-US" sz="2200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Calibri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05FBF04-52A7-B847-9F3F-1909EB519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55" y="5296395"/>
            <a:ext cx="1651498" cy="7778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9003C52-4CFF-F74B-8F24-687C76EBEDE3}"/>
              </a:ext>
            </a:extLst>
          </p:cNvPr>
          <p:cNvSpPr txBox="1"/>
          <p:nvPr/>
        </p:nvSpPr>
        <p:spPr>
          <a:xfrm>
            <a:off x="2838602" y="1321302"/>
            <a:ext cx="3466795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27939"/>
            <a:r>
              <a:rPr lang="en-US" sz="3840" dirty="0">
                <a:solidFill>
                  <a:srgbClr val="1AB3E7"/>
                </a:solidFill>
                <a:latin typeface="Montserrat Medium" panose="00000600000000000000" pitchFamily="2" charset="0"/>
              </a:rPr>
              <a:t>Minimize Loans</a:t>
            </a:r>
          </a:p>
          <a:p>
            <a:pPr algn="ctr" defTabSz="427939"/>
            <a:r>
              <a:rPr lang="en-US" sz="3840" dirty="0">
                <a:solidFill>
                  <a:srgbClr val="1AB3E7"/>
                </a:solidFill>
                <a:latin typeface="Montserrat Medium" panose="00000600000000000000" pitchFamily="2" charset="0"/>
              </a:rPr>
              <a:t>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625943E-98AE-6343-ADF6-D7D642156A96}"/>
              </a:ext>
            </a:extLst>
          </p:cNvPr>
          <p:cNvSpPr/>
          <p:nvPr/>
        </p:nvSpPr>
        <p:spPr>
          <a:xfrm>
            <a:off x="2962815" y="2854198"/>
            <a:ext cx="3218372" cy="2621169"/>
          </a:xfrm>
          <a:prstGeom prst="ellipse">
            <a:avLst/>
          </a:prstGeom>
          <a:noFill/>
          <a:ln w="28575">
            <a:solidFill>
              <a:srgbClr val="41B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26">
            <a:extLst>
              <a:ext uri="{FF2B5EF4-FFF2-40B4-BE49-F238E27FC236}">
                <a16:creationId xmlns:a16="http://schemas.microsoft.com/office/drawing/2014/main" id="{6F8492D6-A421-8542-B5FA-646D19ED4590}"/>
              </a:ext>
            </a:extLst>
          </p:cNvPr>
          <p:cNvSpPr/>
          <p:nvPr/>
        </p:nvSpPr>
        <p:spPr>
          <a:xfrm>
            <a:off x="3704174" y="2196522"/>
            <a:ext cx="1735652" cy="822046"/>
          </a:xfrm>
          <a:custGeom>
            <a:avLst/>
            <a:gdLst>
              <a:gd name="connsiteX0" fmla="*/ 0 w 1779984"/>
              <a:gd name="connsiteY0" fmla="*/ 192835 h 1156989"/>
              <a:gd name="connsiteX1" fmla="*/ 192835 w 1779984"/>
              <a:gd name="connsiteY1" fmla="*/ 0 h 1156989"/>
              <a:gd name="connsiteX2" fmla="*/ 1587149 w 1779984"/>
              <a:gd name="connsiteY2" fmla="*/ 0 h 1156989"/>
              <a:gd name="connsiteX3" fmla="*/ 1779984 w 1779984"/>
              <a:gd name="connsiteY3" fmla="*/ 192835 h 1156989"/>
              <a:gd name="connsiteX4" fmla="*/ 1779984 w 1779984"/>
              <a:gd name="connsiteY4" fmla="*/ 964154 h 1156989"/>
              <a:gd name="connsiteX5" fmla="*/ 1587149 w 1779984"/>
              <a:gd name="connsiteY5" fmla="*/ 1156989 h 1156989"/>
              <a:gd name="connsiteX6" fmla="*/ 192835 w 1779984"/>
              <a:gd name="connsiteY6" fmla="*/ 1156989 h 1156989"/>
              <a:gd name="connsiteX7" fmla="*/ 0 w 1779984"/>
              <a:gd name="connsiteY7" fmla="*/ 964154 h 1156989"/>
              <a:gd name="connsiteX8" fmla="*/ 0 w 1779984"/>
              <a:gd name="connsiteY8" fmla="*/ 192835 h 115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9984" h="1156989">
                <a:moveTo>
                  <a:pt x="0" y="192835"/>
                </a:moveTo>
                <a:cubicBezTo>
                  <a:pt x="0" y="86335"/>
                  <a:pt x="86335" y="0"/>
                  <a:pt x="192835" y="0"/>
                </a:cubicBezTo>
                <a:lnTo>
                  <a:pt x="1587149" y="0"/>
                </a:lnTo>
                <a:cubicBezTo>
                  <a:pt x="1693649" y="0"/>
                  <a:pt x="1779984" y="86335"/>
                  <a:pt x="1779984" y="192835"/>
                </a:cubicBezTo>
                <a:lnTo>
                  <a:pt x="1779984" y="964154"/>
                </a:lnTo>
                <a:cubicBezTo>
                  <a:pt x="1779984" y="1070654"/>
                  <a:pt x="1693649" y="1156989"/>
                  <a:pt x="1587149" y="1156989"/>
                </a:cubicBezTo>
                <a:lnTo>
                  <a:pt x="192835" y="1156989"/>
                </a:lnTo>
                <a:cubicBezTo>
                  <a:pt x="86335" y="1156989"/>
                  <a:pt x="0" y="1070654"/>
                  <a:pt x="0" y="964154"/>
                </a:cubicBezTo>
                <a:lnTo>
                  <a:pt x="0" y="192835"/>
                </a:lnTo>
                <a:close/>
              </a:path>
            </a:pathLst>
          </a:custGeom>
          <a:solidFill>
            <a:srgbClr val="41BA7B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7440" tIns="117440" rIns="117440" bIns="117440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dirty="0"/>
              <a:t>Family  Savings &amp; Income</a:t>
            </a:r>
          </a:p>
        </p:txBody>
      </p:sp>
      <p:sp>
        <p:nvSpPr>
          <p:cNvPr id="7" name="Freeform: Shape 27">
            <a:extLst>
              <a:ext uri="{FF2B5EF4-FFF2-40B4-BE49-F238E27FC236}">
                <a16:creationId xmlns:a16="http://schemas.microsoft.com/office/drawing/2014/main" id="{24468FA4-0920-D640-8835-4E4CF7723066}"/>
              </a:ext>
            </a:extLst>
          </p:cNvPr>
          <p:cNvSpPr/>
          <p:nvPr/>
        </p:nvSpPr>
        <p:spPr>
          <a:xfrm>
            <a:off x="2307995" y="5078518"/>
            <a:ext cx="1735652" cy="822046"/>
          </a:xfrm>
          <a:custGeom>
            <a:avLst/>
            <a:gdLst>
              <a:gd name="connsiteX0" fmla="*/ 0 w 1779984"/>
              <a:gd name="connsiteY0" fmla="*/ 192835 h 1156989"/>
              <a:gd name="connsiteX1" fmla="*/ 192835 w 1779984"/>
              <a:gd name="connsiteY1" fmla="*/ 0 h 1156989"/>
              <a:gd name="connsiteX2" fmla="*/ 1587149 w 1779984"/>
              <a:gd name="connsiteY2" fmla="*/ 0 h 1156989"/>
              <a:gd name="connsiteX3" fmla="*/ 1779984 w 1779984"/>
              <a:gd name="connsiteY3" fmla="*/ 192835 h 1156989"/>
              <a:gd name="connsiteX4" fmla="*/ 1779984 w 1779984"/>
              <a:gd name="connsiteY4" fmla="*/ 964154 h 1156989"/>
              <a:gd name="connsiteX5" fmla="*/ 1587149 w 1779984"/>
              <a:gd name="connsiteY5" fmla="*/ 1156989 h 1156989"/>
              <a:gd name="connsiteX6" fmla="*/ 192835 w 1779984"/>
              <a:gd name="connsiteY6" fmla="*/ 1156989 h 1156989"/>
              <a:gd name="connsiteX7" fmla="*/ 0 w 1779984"/>
              <a:gd name="connsiteY7" fmla="*/ 964154 h 1156989"/>
              <a:gd name="connsiteX8" fmla="*/ 0 w 1779984"/>
              <a:gd name="connsiteY8" fmla="*/ 192835 h 115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9984" h="1156989">
                <a:moveTo>
                  <a:pt x="0" y="192835"/>
                </a:moveTo>
                <a:cubicBezTo>
                  <a:pt x="0" y="86335"/>
                  <a:pt x="86335" y="0"/>
                  <a:pt x="192835" y="0"/>
                </a:cubicBezTo>
                <a:lnTo>
                  <a:pt x="1587149" y="0"/>
                </a:lnTo>
                <a:cubicBezTo>
                  <a:pt x="1693649" y="0"/>
                  <a:pt x="1779984" y="86335"/>
                  <a:pt x="1779984" y="192835"/>
                </a:cubicBezTo>
                <a:lnTo>
                  <a:pt x="1779984" y="964154"/>
                </a:lnTo>
                <a:cubicBezTo>
                  <a:pt x="1779984" y="1070654"/>
                  <a:pt x="1693649" y="1156989"/>
                  <a:pt x="1587149" y="1156989"/>
                </a:cubicBezTo>
                <a:lnTo>
                  <a:pt x="192835" y="1156989"/>
                </a:lnTo>
                <a:cubicBezTo>
                  <a:pt x="86335" y="1156989"/>
                  <a:pt x="0" y="1070654"/>
                  <a:pt x="0" y="964154"/>
                </a:cubicBezTo>
                <a:lnTo>
                  <a:pt x="0" y="192835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7440" tIns="117440" rIns="117440" bIns="117440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/>
              <a:t>Student Loan </a:t>
            </a:r>
          </a:p>
        </p:txBody>
      </p:sp>
      <p:sp>
        <p:nvSpPr>
          <p:cNvPr id="8" name="Freeform: Shape 28">
            <a:extLst>
              <a:ext uri="{FF2B5EF4-FFF2-40B4-BE49-F238E27FC236}">
                <a16:creationId xmlns:a16="http://schemas.microsoft.com/office/drawing/2014/main" id="{3691731F-E840-8840-9FEE-A2E80D285DA6}"/>
              </a:ext>
            </a:extLst>
          </p:cNvPr>
          <p:cNvSpPr/>
          <p:nvPr/>
        </p:nvSpPr>
        <p:spPr>
          <a:xfrm>
            <a:off x="1365710" y="3753758"/>
            <a:ext cx="1735652" cy="822046"/>
          </a:xfrm>
          <a:custGeom>
            <a:avLst/>
            <a:gdLst>
              <a:gd name="connsiteX0" fmla="*/ 0 w 1779984"/>
              <a:gd name="connsiteY0" fmla="*/ 192835 h 1156989"/>
              <a:gd name="connsiteX1" fmla="*/ 192835 w 1779984"/>
              <a:gd name="connsiteY1" fmla="*/ 0 h 1156989"/>
              <a:gd name="connsiteX2" fmla="*/ 1587149 w 1779984"/>
              <a:gd name="connsiteY2" fmla="*/ 0 h 1156989"/>
              <a:gd name="connsiteX3" fmla="*/ 1779984 w 1779984"/>
              <a:gd name="connsiteY3" fmla="*/ 192835 h 1156989"/>
              <a:gd name="connsiteX4" fmla="*/ 1779984 w 1779984"/>
              <a:gd name="connsiteY4" fmla="*/ 964154 h 1156989"/>
              <a:gd name="connsiteX5" fmla="*/ 1587149 w 1779984"/>
              <a:gd name="connsiteY5" fmla="*/ 1156989 h 1156989"/>
              <a:gd name="connsiteX6" fmla="*/ 192835 w 1779984"/>
              <a:gd name="connsiteY6" fmla="*/ 1156989 h 1156989"/>
              <a:gd name="connsiteX7" fmla="*/ 0 w 1779984"/>
              <a:gd name="connsiteY7" fmla="*/ 964154 h 1156989"/>
              <a:gd name="connsiteX8" fmla="*/ 0 w 1779984"/>
              <a:gd name="connsiteY8" fmla="*/ 192835 h 115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9984" h="1156989">
                <a:moveTo>
                  <a:pt x="0" y="192835"/>
                </a:moveTo>
                <a:cubicBezTo>
                  <a:pt x="0" y="86335"/>
                  <a:pt x="86335" y="0"/>
                  <a:pt x="192835" y="0"/>
                </a:cubicBezTo>
                <a:lnTo>
                  <a:pt x="1587149" y="0"/>
                </a:lnTo>
                <a:cubicBezTo>
                  <a:pt x="1693649" y="0"/>
                  <a:pt x="1779984" y="86335"/>
                  <a:pt x="1779984" y="192835"/>
                </a:cubicBezTo>
                <a:lnTo>
                  <a:pt x="1779984" y="964154"/>
                </a:lnTo>
                <a:cubicBezTo>
                  <a:pt x="1779984" y="1070654"/>
                  <a:pt x="1693649" y="1156989"/>
                  <a:pt x="1587149" y="1156989"/>
                </a:cubicBezTo>
                <a:lnTo>
                  <a:pt x="192835" y="1156989"/>
                </a:lnTo>
                <a:cubicBezTo>
                  <a:pt x="86335" y="1156989"/>
                  <a:pt x="0" y="1070654"/>
                  <a:pt x="0" y="964154"/>
                </a:cubicBezTo>
                <a:lnTo>
                  <a:pt x="0" y="192835"/>
                </a:lnTo>
                <a:close/>
              </a:path>
            </a:pathLst>
          </a:custGeom>
          <a:solidFill>
            <a:srgbClr val="41BA7B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7440" tIns="117440" rIns="117440" bIns="117440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/>
              <a:t>Scholarships &amp; other Free Money</a:t>
            </a:r>
          </a:p>
        </p:txBody>
      </p:sp>
      <p:sp>
        <p:nvSpPr>
          <p:cNvPr id="9" name="Freeform: Shape 29">
            <a:extLst>
              <a:ext uri="{FF2B5EF4-FFF2-40B4-BE49-F238E27FC236}">
                <a16:creationId xmlns:a16="http://schemas.microsoft.com/office/drawing/2014/main" id="{535F92C2-3861-4743-A17E-6A601FC4F5D3}"/>
              </a:ext>
            </a:extLst>
          </p:cNvPr>
          <p:cNvSpPr/>
          <p:nvPr/>
        </p:nvSpPr>
        <p:spPr>
          <a:xfrm>
            <a:off x="6042640" y="3753758"/>
            <a:ext cx="1735652" cy="822046"/>
          </a:xfrm>
          <a:custGeom>
            <a:avLst/>
            <a:gdLst>
              <a:gd name="connsiteX0" fmla="*/ 0 w 1779984"/>
              <a:gd name="connsiteY0" fmla="*/ 192835 h 1156989"/>
              <a:gd name="connsiteX1" fmla="*/ 192835 w 1779984"/>
              <a:gd name="connsiteY1" fmla="*/ 0 h 1156989"/>
              <a:gd name="connsiteX2" fmla="*/ 1587149 w 1779984"/>
              <a:gd name="connsiteY2" fmla="*/ 0 h 1156989"/>
              <a:gd name="connsiteX3" fmla="*/ 1779984 w 1779984"/>
              <a:gd name="connsiteY3" fmla="*/ 192835 h 1156989"/>
              <a:gd name="connsiteX4" fmla="*/ 1779984 w 1779984"/>
              <a:gd name="connsiteY4" fmla="*/ 964154 h 1156989"/>
              <a:gd name="connsiteX5" fmla="*/ 1587149 w 1779984"/>
              <a:gd name="connsiteY5" fmla="*/ 1156989 h 1156989"/>
              <a:gd name="connsiteX6" fmla="*/ 192835 w 1779984"/>
              <a:gd name="connsiteY6" fmla="*/ 1156989 h 1156989"/>
              <a:gd name="connsiteX7" fmla="*/ 0 w 1779984"/>
              <a:gd name="connsiteY7" fmla="*/ 964154 h 1156989"/>
              <a:gd name="connsiteX8" fmla="*/ 0 w 1779984"/>
              <a:gd name="connsiteY8" fmla="*/ 192835 h 115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9984" h="1156989">
                <a:moveTo>
                  <a:pt x="0" y="192835"/>
                </a:moveTo>
                <a:cubicBezTo>
                  <a:pt x="0" y="86335"/>
                  <a:pt x="86335" y="0"/>
                  <a:pt x="192835" y="0"/>
                </a:cubicBezTo>
                <a:lnTo>
                  <a:pt x="1587149" y="0"/>
                </a:lnTo>
                <a:cubicBezTo>
                  <a:pt x="1693649" y="0"/>
                  <a:pt x="1779984" y="86335"/>
                  <a:pt x="1779984" y="192835"/>
                </a:cubicBezTo>
                <a:lnTo>
                  <a:pt x="1779984" y="964154"/>
                </a:lnTo>
                <a:cubicBezTo>
                  <a:pt x="1779984" y="1070654"/>
                  <a:pt x="1693649" y="1156989"/>
                  <a:pt x="1587149" y="1156989"/>
                </a:cubicBezTo>
                <a:lnTo>
                  <a:pt x="192835" y="1156989"/>
                </a:lnTo>
                <a:cubicBezTo>
                  <a:pt x="86335" y="1156989"/>
                  <a:pt x="0" y="1070654"/>
                  <a:pt x="0" y="964154"/>
                </a:cubicBezTo>
                <a:lnTo>
                  <a:pt x="0" y="192835"/>
                </a:lnTo>
                <a:close/>
              </a:path>
            </a:pathLst>
          </a:custGeom>
          <a:solidFill>
            <a:srgbClr val="07B3E7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7440" tIns="117440" rIns="117440" bIns="117440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dirty="0"/>
              <a:t>Payment Plans</a:t>
            </a:r>
            <a:r>
              <a:rPr lang="en-US" sz="1600" kern="1200" dirty="0"/>
              <a:t> </a:t>
            </a:r>
          </a:p>
        </p:txBody>
      </p:sp>
      <p:sp>
        <p:nvSpPr>
          <p:cNvPr id="10" name="Freeform: Shape 30">
            <a:extLst>
              <a:ext uri="{FF2B5EF4-FFF2-40B4-BE49-F238E27FC236}">
                <a16:creationId xmlns:a16="http://schemas.microsoft.com/office/drawing/2014/main" id="{1757A423-0E58-9B47-A4F3-20B1624A9DBC}"/>
              </a:ext>
            </a:extLst>
          </p:cNvPr>
          <p:cNvSpPr/>
          <p:nvPr/>
        </p:nvSpPr>
        <p:spPr>
          <a:xfrm>
            <a:off x="5124479" y="5103102"/>
            <a:ext cx="1735652" cy="822046"/>
          </a:xfrm>
          <a:custGeom>
            <a:avLst/>
            <a:gdLst>
              <a:gd name="connsiteX0" fmla="*/ 0 w 1779984"/>
              <a:gd name="connsiteY0" fmla="*/ 192835 h 1156989"/>
              <a:gd name="connsiteX1" fmla="*/ 192835 w 1779984"/>
              <a:gd name="connsiteY1" fmla="*/ 0 h 1156989"/>
              <a:gd name="connsiteX2" fmla="*/ 1587149 w 1779984"/>
              <a:gd name="connsiteY2" fmla="*/ 0 h 1156989"/>
              <a:gd name="connsiteX3" fmla="*/ 1779984 w 1779984"/>
              <a:gd name="connsiteY3" fmla="*/ 192835 h 1156989"/>
              <a:gd name="connsiteX4" fmla="*/ 1779984 w 1779984"/>
              <a:gd name="connsiteY4" fmla="*/ 964154 h 1156989"/>
              <a:gd name="connsiteX5" fmla="*/ 1587149 w 1779984"/>
              <a:gd name="connsiteY5" fmla="*/ 1156989 h 1156989"/>
              <a:gd name="connsiteX6" fmla="*/ 192835 w 1779984"/>
              <a:gd name="connsiteY6" fmla="*/ 1156989 h 1156989"/>
              <a:gd name="connsiteX7" fmla="*/ 0 w 1779984"/>
              <a:gd name="connsiteY7" fmla="*/ 964154 h 1156989"/>
              <a:gd name="connsiteX8" fmla="*/ 0 w 1779984"/>
              <a:gd name="connsiteY8" fmla="*/ 192835 h 115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9984" h="1156989">
                <a:moveTo>
                  <a:pt x="0" y="192835"/>
                </a:moveTo>
                <a:cubicBezTo>
                  <a:pt x="0" y="86335"/>
                  <a:pt x="86335" y="0"/>
                  <a:pt x="192835" y="0"/>
                </a:cubicBezTo>
                <a:lnTo>
                  <a:pt x="1587149" y="0"/>
                </a:lnTo>
                <a:cubicBezTo>
                  <a:pt x="1693649" y="0"/>
                  <a:pt x="1779984" y="86335"/>
                  <a:pt x="1779984" y="192835"/>
                </a:cubicBezTo>
                <a:lnTo>
                  <a:pt x="1779984" y="964154"/>
                </a:lnTo>
                <a:cubicBezTo>
                  <a:pt x="1779984" y="1070654"/>
                  <a:pt x="1693649" y="1156989"/>
                  <a:pt x="1587149" y="1156989"/>
                </a:cubicBezTo>
                <a:lnTo>
                  <a:pt x="192835" y="1156989"/>
                </a:lnTo>
                <a:cubicBezTo>
                  <a:pt x="86335" y="1156989"/>
                  <a:pt x="0" y="1070654"/>
                  <a:pt x="0" y="964154"/>
                </a:cubicBezTo>
                <a:lnTo>
                  <a:pt x="0" y="192835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7440" tIns="117440" rIns="117440" bIns="117440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/>
              <a:t>Parent Loan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43D5911-C8DE-B846-8591-0C54083148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849" y="3498630"/>
            <a:ext cx="1332303" cy="133230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5124233-BEDA-8343-B153-2E423C6DC68B}"/>
              </a:ext>
            </a:extLst>
          </p:cNvPr>
          <p:cNvSpPr/>
          <p:nvPr/>
        </p:nvSpPr>
        <p:spPr>
          <a:xfrm>
            <a:off x="474226" y="1310712"/>
            <a:ext cx="8280030" cy="698827"/>
          </a:xfrm>
          <a:prstGeom prst="rect">
            <a:avLst/>
          </a:prstGeom>
          <a:noFill/>
          <a:ln w="38100">
            <a:solidFill>
              <a:srgbClr val="41B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259C32E0-EF0B-C843-B98C-C5B20D165A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51" y="5662774"/>
            <a:ext cx="1392928" cy="65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20125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DE5389CD-54EF-1141-94F8-F8A3F085877A}"/>
              </a:ext>
            </a:extLst>
          </p:cNvPr>
          <p:cNvSpPr txBox="1"/>
          <p:nvPr/>
        </p:nvSpPr>
        <p:spPr>
          <a:xfrm>
            <a:off x="1070395" y="1318308"/>
            <a:ext cx="7033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rgbClr val="1AB3E7"/>
                </a:solidFill>
                <a:latin typeface="Montserrat Medium" panose="00000600000000000000" pitchFamily="2" charset="0"/>
              </a:defRPr>
            </a:lvl1pPr>
          </a:lstStyle>
          <a:p>
            <a:r>
              <a:rPr lang="en-US" sz="2800" dirty="0"/>
              <a:t>Loans: Know Before You Owe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4DF25F6-E8A8-B740-9951-A535BDB6C04D}"/>
              </a:ext>
            </a:extLst>
          </p:cNvPr>
          <p:cNvSpPr/>
          <p:nvPr/>
        </p:nvSpPr>
        <p:spPr>
          <a:xfrm>
            <a:off x="436126" y="1189443"/>
            <a:ext cx="8301730" cy="780950"/>
          </a:xfrm>
          <a:prstGeom prst="rect">
            <a:avLst/>
          </a:prstGeom>
          <a:noFill/>
          <a:ln w="38100">
            <a:solidFill>
              <a:srgbClr val="41B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EDA97E-1F7B-724B-8EBB-A457F16DBC55}"/>
              </a:ext>
            </a:extLst>
          </p:cNvPr>
          <p:cNvSpPr txBox="1"/>
          <p:nvPr/>
        </p:nvSpPr>
        <p:spPr>
          <a:xfrm>
            <a:off x="436126" y="2116587"/>
            <a:ext cx="38796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>
                <a:solidFill>
                  <a:schemeClr val="bg1">
                    <a:lumMod val="50000"/>
                  </a:schemeClr>
                </a:solidFill>
              </a:rPr>
              <a:t>Undergraduate Student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500FF0-2F29-9F42-926A-78908224FB80}"/>
              </a:ext>
            </a:extLst>
          </p:cNvPr>
          <p:cNvSpPr txBox="1"/>
          <p:nvPr/>
        </p:nvSpPr>
        <p:spPr>
          <a:xfrm>
            <a:off x="4692191" y="2116587"/>
            <a:ext cx="14156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>
                <a:solidFill>
                  <a:schemeClr val="bg1">
                    <a:lumMod val="50000"/>
                  </a:schemeClr>
                </a:solidFill>
              </a:rPr>
              <a:t>Parents</a:t>
            </a:r>
            <a:r>
              <a:rPr lang="en-US" sz="1050" dirty="0"/>
              <a:t>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725D9B-F2DA-114F-AA68-D84545110B08}"/>
              </a:ext>
            </a:extLst>
          </p:cNvPr>
          <p:cNvSpPr txBox="1"/>
          <p:nvPr/>
        </p:nvSpPr>
        <p:spPr>
          <a:xfrm>
            <a:off x="3344" y="2566677"/>
            <a:ext cx="44337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1">
                    <a:lumMod val="50000"/>
                  </a:schemeClr>
                </a:solidFill>
                <a:latin typeface="Montserrat Light" panose="00000400000000000000" pitchFamily="2" charset="0"/>
              </a:defRPr>
            </a:lvl1pPr>
          </a:lstStyle>
          <a:p>
            <a:pPr marL="770839" lvl="1" indent="-34290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Federal: subsidized &amp; unsubsidized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99C4C6-C890-F24C-8AAF-77C84CF8A6DB}"/>
              </a:ext>
            </a:extLst>
          </p:cNvPr>
          <p:cNvSpPr txBox="1"/>
          <p:nvPr/>
        </p:nvSpPr>
        <p:spPr>
          <a:xfrm>
            <a:off x="354647" y="2870573"/>
            <a:ext cx="373114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70839" lvl="2" indent="-342900"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Maximums by year of study </a:t>
            </a:r>
          </a:p>
          <a:p>
            <a:pPr marL="770839" lvl="6" indent="-342900"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Fixed Interest Rate (2.75%) </a:t>
            </a:r>
          </a:p>
          <a:p>
            <a:pPr marL="770839" lvl="6" indent="-342900"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Fee (1.057%)</a:t>
            </a:r>
          </a:p>
          <a:p>
            <a:pPr marL="770839" lvl="8" indent="-342900"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Flexible repayment terms </a:t>
            </a:r>
          </a:p>
          <a:p>
            <a:endParaRPr lang="en-US" sz="12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1AD8401-20C4-534A-801D-E39FFD29DE20}"/>
              </a:ext>
            </a:extLst>
          </p:cNvPr>
          <p:cNvSpPr txBox="1"/>
          <p:nvPr/>
        </p:nvSpPr>
        <p:spPr>
          <a:xfrm>
            <a:off x="436126" y="3930891"/>
            <a:ext cx="5550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Private (w/parent co-signer)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3C5E2F9-BD3A-FE4E-A520-46E1BBEBF7C9}"/>
              </a:ext>
            </a:extLst>
          </p:cNvPr>
          <p:cNvSpPr txBox="1"/>
          <p:nvPr/>
        </p:nvSpPr>
        <p:spPr>
          <a:xfrm>
            <a:off x="354647" y="4269445"/>
            <a:ext cx="40824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70839" lvl="1" indent="-342900"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Banks, Credit Unions, States, Finance Companies</a:t>
            </a:r>
          </a:p>
          <a:p>
            <a:endParaRPr lang="en-US" sz="12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F2B6243-E9EF-674F-966C-2EA679FE92CC}"/>
              </a:ext>
            </a:extLst>
          </p:cNvPr>
          <p:cNvSpPr txBox="1"/>
          <p:nvPr/>
        </p:nvSpPr>
        <p:spPr>
          <a:xfrm>
            <a:off x="4315785" y="2559539"/>
            <a:ext cx="480784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1">
                    <a:lumMod val="50000"/>
                  </a:schemeClr>
                </a:solidFill>
                <a:latin typeface="Montserrat Light" panose="00000400000000000000" pitchFamily="2" charset="0"/>
              </a:defRPr>
            </a:lvl1pPr>
          </a:lstStyle>
          <a:p>
            <a:pPr marL="770839" lvl="1" indent="-34290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Federal PLUS</a:t>
            </a:r>
          </a:p>
          <a:p>
            <a:pPr marL="770839" lvl="1" indent="-34290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marL="427939" lvl="1">
              <a:buClr>
                <a:schemeClr val="tx1">
                  <a:lumMod val="50000"/>
                  <a:lumOff val="50000"/>
                </a:schemeClr>
              </a:buClr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marL="427939" lvl="1">
              <a:buClr>
                <a:schemeClr val="tx1">
                  <a:lumMod val="50000"/>
                  <a:lumOff val="50000"/>
                </a:schemeClr>
              </a:buClr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marL="427939" lvl="1">
              <a:buClr>
                <a:schemeClr val="tx1">
                  <a:lumMod val="50000"/>
                  <a:lumOff val="50000"/>
                </a:schemeClr>
              </a:buClr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marL="427939" lvl="1">
              <a:buClr>
                <a:schemeClr val="tx1">
                  <a:lumMod val="50000"/>
                  <a:lumOff val="50000"/>
                </a:schemeClr>
              </a:buClr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marL="770839" lvl="1" indent="-34290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Private</a:t>
            </a:r>
          </a:p>
          <a:p>
            <a:pPr marL="770839" lvl="1" indent="-34290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marL="770839" lvl="1" indent="-34290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marL="770839" lvl="1" indent="-34290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marL="770839" lvl="1" indent="-34290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Other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44E220A-1CE9-FB43-A84C-D40AA04A3A7E}"/>
              </a:ext>
            </a:extLst>
          </p:cNvPr>
          <p:cNvSpPr txBox="1"/>
          <p:nvPr/>
        </p:nvSpPr>
        <p:spPr>
          <a:xfrm>
            <a:off x="4545757" y="2879452"/>
            <a:ext cx="49040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70839" lvl="1" indent="-342900"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Up to cost of attendance </a:t>
            </a:r>
          </a:p>
          <a:p>
            <a:pPr marL="770839" lvl="1" indent="-342900"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Minimal Credit Test </a:t>
            </a:r>
          </a:p>
          <a:p>
            <a:pPr marL="770839" lvl="1" indent="-342900"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Fixed Interest Rate (5.30%) </a:t>
            </a:r>
          </a:p>
          <a:p>
            <a:pPr marL="770839" lvl="1" indent="-342900"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Large Fee: (4.236%)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F30012A-1B78-744A-9A0D-5AD2BA478776}"/>
              </a:ext>
            </a:extLst>
          </p:cNvPr>
          <p:cNvSpPr txBox="1"/>
          <p:nvPr/>
        </p:nvSpPr>
        <p:spPr>
          <a:xfrm>
            <a:off x="4572000" y="4387887"/>
            <a:ext cx="4375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70839" lvl="1" indent="-342900"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Interest rate based on credit score </a:t>
            </a:r>
          </a:p>
          <a:p>
            <a:pPr marL="770839" lvl="1" indent="-342900"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Co-signer release </a:t>
            </a:r>
          </a:p>
          <a:p>
            <a:endParaRPr lang="en-US" sz="1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1D1C37C-FE0F-C44E-BCE4-1C3821868A1A}"/>
              </a:ext>
            </a:extLst>
          </p:cNvPr>
          <p:cNvSpPr txBox="1"/>
          <p:nvPr/>
        </p:nvSpPr>
        <p:spPr>
          <a:xfrm>
            <a:off x="4572000" y="5368590"/>
            <a:ext cx="3442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70839" lvl="1" indent="-342900"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Home Equity </a:t>
            </a:r>
          </a:p>
          <a:p>
            <a:pPr marL="770839" lvl="1" indent="-342900"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401 (K)</a:t>
            </a:r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E10FB349-89E8-A143-A5DF-EBA3B14383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51" y="5662774"/>
            <a:ext cx="1392928" cy="65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1372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5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A6C512C-3B24-EE48-B88E-DBE78B6E1774}"/>
              </a:ext>
            </a:extLst>
          </p:cNvPr>
          <p:cNvSpPr txBox="1"/>
          <p:nvPr/>
        </p:nvSpPr>
        <p:spPr>
          <a:xfrm>
            <a:off x="1734985" y="1058392"/>
            <a:ext cx="5511253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27939"/>
            <a:r>
              <a:rPr lang="en-US" sz="3840" dirty="0">
                <a:solidFill>
                  <a:srgbClr val="1AB3E7"/>
                </a:solidFill>
                <a:latin typeface="Montserrat Medium" panose="00000600000000000000" pitchFamily="2" charset="0"/>
              </a:rPr>
              <a:t>Federal Student Loans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2927C5-CAC6-FD4B-87DE-C3115F21E29E}"/>
              </a:ext>
            </a:extLst>
          </p:cNvPr>
          <p:cNvSpPr txBox="1"/>
          <p:nvPr/>
        </p:nvSpPr>
        <p:spPr>
          <a:xfrm>
            <a:off x="4937509" y="2111872"/>
            <a:ext cx="4459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1">
                    <a:lumMod val="50000"/>
                  </a:schemeClr>
                </a:solidFill>
                <a:latin typeface="Montserrat Light" panose="00000400000000000000" pitchFamily="2" charset="0"/>
              </a:defRPr>
            </a:lvl1pPr>
          </a:lstStyle>
          <a:p>
            <a:pPr lvl="0"/>
            <a:r>
              <a:rPr lang="en-US" sz="2400" b="1" dirty="0">
                <a:latin typeface="Montserrat Medium" panose="00000600000000000000" pitchFamily="2" charset="0"/>
              </a:rPr>
              <a:t>The Good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F9B236-B995-1847-9BD4-580B9D4F5E11}"/>
              </a:ext>
            </a:extLst>
          </p:cNvPr>
          <p:cNvSpPr txBox="1"/>
          <p:nvPr/>
        </p:nvSpPr>
        <p:spPr>
          <a:xfrm>
            <a:off x="4490613" y="3756143"/>
            <a:ext cx="4653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Clr>
                <a:srgbClr val="07B3E7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Amount you can borrow is capped </a:t>
            </a:r>
          </a:p>
          <a:p>
            <a:pPr marL="342900" lvl="1" indent="-342900">
              <a:buClr>
                <a:srgbClr val="07B3E7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It’s easy to rack up debt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8F6228-FF2E-5045-93E1-2056A9632B3C}"/>
              </a:ext>
            </a:extLst>
          </p:cNvPr>
          <p:cNvSpPr txBox="1"/>
          <p:nvPr/>
        </p:nvSpPr>
        <p:spPr>
          <a:xfrm>
            <a:off x="4937509" y="3313970"/>
            <a:ext cx="5097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50">
                <a:solidFill>
                  <a:schemeClr val="bg1">
                    <a:lumMod val="50000"/>
                  </a:schemeClr>
                </a:solidFill>
                <a:latin typeface="Montserrat Light" panose="00000400000000000000" pitchFamily="2" charset="0"/>
              </a:defRPr>
            </a:lvl1pPr>
          </a:lstStyle>
          <a:p>
            <a:r>
              <a:rPr lang="en-US" sz="2400" b="1" dirty="0">
                <a:latin typeface="Montserrat Medium" panose="00000600000000000000" pitchFamily="2" charset="0"/>
              </a:rPr>
              <a:t>The Bad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8EADD5-CF4C-4343-B8AA-5ABDCD7F5E5D}"/>
              </a:ext>
            </a:extLst>
          </p:cNvPr>
          <p:cNvSpPr txBox="1"/>
          <p:nvPr/>
        </p:nvSpPr>
        <p:spPr>
          <a:xfrm>
            <a:off x="4937509" y="4546048"/>
            <a:ext cx="457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Montserrat Medium" panose="00000600000000000000" pitchFamily="2" charset="0"/>
              </a:rPr>
              <a:t>The Ugly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9C49C3-D94A-EB44-AD3E-44CD555241FC}"/>
              </a:ext>
            </a:extLst>
          </p:cNvPr>
          <p:cNvSpPr txBox="1"/>
          <p:nvPr/>
        </p:nvSpPr>
        <p:spPr>
          <a:xfrm>
            <a:off x="4490612" y="4988143"/>
            <a:ext cx="4653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Clr>
                <a:srgbClr val="07B3E7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$1.7 trillion of student loan debt</a:t>
            </a:r>
          </a:p>
          <a:p>
            <a:pPr marL="342900" lvl="1" indent="-342900">
              <a:buClr>
                <a:srgbClr val="07B3E7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Complexity leads to confusion</a:t>
            </a:r>
          </a:p>
        </p:txBody>
      </p:sp>
      <p:sp>
        <p:nvSpPr>
          <p:cNvPr id="10" name="Arrow: Pentagon 23">
            <a:extLst>
              <a:ext uri="{FF2B5EF4-FFF2-40B4-BE49-F238E27FC236}">
                <a16:creationId xmlns:a16="http://schemas.microsoft.com/office/drawing/2014/main" id="{40D1EDA1-7349-6242-AEC6-1BB2303514CB}"/>
              </a:ext>
            </a:extLst>
          </p:cNvPr>
          <p:cNvSpPr/>
          <p:nvPr/>
        </p:nvSpPr>
        <p:spPr>
          <a:xfrm>
            <a:off x="4550059" y="3473297"/>
            <a:ext cx="271093" cy="143012"/>
          </a:xfrm>
          <a:prstGeom prst="homePlate">
            <a:avLst/>
          </a:prstGeom>
          <a:solidFill>
            <a:srgbClr val="41BA7B"/>
          </a:solidFill>
          <a:ln>
            <a:solidFill>
              <a:srgbClr val="41B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Pentagon 24">
            <a:extLst>
              <a:ext uri="{FF2B5EF4-FFF2-40B4-BE49-F238E27FC236}">
                <a16:creationId xmlns:a16="http://schemas.microsoft.com/office/drawing/2014/main" id="{CD08FE92-1C0E-DC42-8C3C-96970B47483A}"/>
              </a:ext>
            </a:extLst>
          </p:cNvPr>
          <p:cNvSpPr/>
          <p:nvPr/>
        </p:nvSpPr>
        <p:spPr>
          <a:xfrm>
            <a:off x="4532288" y="4705374"/>
            <a:ext cx="271093" cy="143012"/>
          </a:xfrm>
          <a:prstGeom prst="homePlate">
            <a:avLst/>
          </a:prstGeom>
          <a:solidFill>
            <a:srgbClr val="41BA7B"/>
          </a:solidFill>
          <a:ln>
            <a:solidFill>
              <a:srgbClr val="41B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Pentagon 25">
            <a:extLst>
              <a:ext uri="{FF2B5EF4-FFF2-40B4-BE49-F238E27FC236}">
                <a16:creationId xmlns:a16="http://schemas.microsoft.com/office/drawing/2014/main" id="{2D4A9E94-90D1-BE44-A66A-1C888EBF4D88}"/>
              </a:ext>
            </a:extLst>
          </p:cNvPr>
          <p:cNvSpPr/>
          <p:nvPr/>
        </p:nvSpPr>
        <p:spPr>
          <a:xfrm>
            <a:off x="4532288" y="2277268"/>
            <a:ext cx="271093" cy="143012"/>
          </a:xfrm>
          <a:prstGeom prst="homePlate">
            <a:avLst/>
          </a:prstGeom>
          <a:solidFill>
            <a:srgbClr val="41BA7B"/>
          </a:solidFill>
          <a:ln>
            <a:solidFill>
              <a:srgbClr val="41B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A27A6B-354F-5049-913A-2C359711EA2A}"/>
              </a:ext>
            </a:extLst>
          </p:cNvPr>
          <p:cNvSpPr txBox="1"/>
          <p:nvPr/>
        </p:nvSpPr>
        <p:spPr>
          <a:xfrm>
            <a:off x="4490613" y="2554123"/>
            <a:ext cx="44960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Clr>
                <a:srgbClr val="07B3E7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Everyone’s eligible</a:t>
            </a:r>
          </a:p>
          <a:p>
            <a:pPr marL="342900" lvl="1" indent="-342900">
              <a:buClr>
                <a:srgbClr val="07B3E7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Many repayment options </a:t>
            </a:r>
          </a:p>
        </p:txBody>
      </p:sp>
      <p:pic>
        <p:nvPicPr>
          <p:cNvPr id="14" name="Picture 13" descr="A person standing in front of a computer&#10;&#10;Description generated with high confidence">
            <a:extLst>
              <a:ext uri="{FF2B5EF4-FFF2-40B4-BE49-F238E27FC236}">
                <a16:creationId xmlns:a16="http://schemas.microsoft.com/office/drawing/2014/main" id="{8C1551A0-AAA5-BC44-B0DE-8618513FA3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7268"/>
            <a:ext cx="4289865" cy="321739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8B94A8F-3DDB-3D4C-A6EB-296E70207CB5}"/>
              </a:ext>
            </a:extLst>
          </p:cNvPr>
          <p:cNvSpPr/>
          <p:nvPr/>
        </p:nvSpPr>
        <p:spPr>
          <a:xfrm>
            <a:off x="421349" y="1074977"/>
            <a:ext cx="8301302" cy="656089"/>
          </a:xfrm>
          <a:prstGeom prst="rect">
            <a:avLst/>
          </a:prstGeom>
          <a:noFill/>
          <a:ln w="38100">
            <a:solidFill>
              <a:srgbClr val="41B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9822BC67-395D-E140-BE8F-D33ED639DF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51" y="5662774"/>
            <a:ext cx="1392928" cy="65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12739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B5AECD6-8577-4DC5-BA57-D04300B20E98}"/>
              </a:ext>
            </a:extLst>
          </p:cNvPr>
          <p:cNvSpPr txBox="1"/>
          <p:nvPr/>
        </p:nvSpPr>
        <p:spPr>
          <a:xfrm>
            <a:off x="3257734" y="1156521"/>
            <a:ext cx="262853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20954"/>
            <a:r>
              <a:rPr lang="en-US" sz="2880" dirty="0">
                <a:solidFill>
                  <a:srgbClr val="1AB3E7"/>
                </a:solidFill>
                <a:latin typeface="Montserrat Medium" panose="00000600000000000000" pitchFamily="2" charset="0"/>
              </a:rPr>
              <a:t>Terminology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3C64007-55E8-4B59-9C88-49C8BCF8DB50}"/>
              </a:ext>
            </a:extLst>
          </p:cNvPr>
          <p:cNvSpPr/>
          <p:nvPr/>
        </p:nvSpPr>
        <p:spPr>
          <a:xfrm>
            <a:off x="3246524" y="2082517"/>
            <a:ext cx="2661491" cy="1569347"/>
          </a:xfrm>
          <a:prstGeom prst="rect">
            <a:avLst/>
          </a:prstGeom>
          <a:noFill/>
          <a:ln w="19050">
            <a:solidFill>
              <a:srgbClr val="41B3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Repayment begins 6 months after graduating, leaving school or dropping below half-time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FCEC4D1-CF96-4D44-91C8-1DD39FC16937}"/>
              </a:ext>
            </a:extLst>
          </p:cNvPr>
          <p:cNvSpPr/>
          <p:nvPr/>
        </p:nvSpPr>
        <p:spPr>
          <a:xfrm>
            <a:off x="6135495" y="2081842"/>
            <a:ext cx="2661491" cy="1569347"/>
          </a:xfrm>
          <a:prstGeom prst="rect">
            <a:avLst/>
          </a:prstGeom>
          <a:noFill/>
          <a:ln w="19050">
            <a:solidFill>
              <a:srgbClr val="41B3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Interest is paid by the government while in school and during grace period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8BE1DC4-CFCB-4559-B118-B089FCCEBF9E}"/>
              </a:ext>
            </a:extLst>
          </p:cNvPr>
          <p:cNvSpPr/>
          <p:nvPr/>
        </p:nvSpPr>
        <p:spPr>
          <a:xfrm>
            <a:off x="357552" y="3862257"/>
            <a:ext cx="2661491" cy="1569347"/>
          </a:xfrm>
          <a:prstGeom prst="rect">
            <a:avLst/>
          </a:prstGeom>
          <a:noFill/>
          <a:ln w="19050">
            <a:solidFill>
              <a:srgbClr val="41B3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Interest accumulates in-school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Borrower may pay or add it to the loan</a:t>
            </a:r>
          </a:p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8D5A463-0086-4989-9A3D-ED418DB6A429}"/>
              </a:ext>
            </a:extLst>
          </p:cNvPr>
          <p:cNvSpPr/>
          <p:nvPr/>
        </p:nvSpPr>
        <p:spPr>
          <a:xfrm>
            <a:off x="3256425" y="3872309"/>
            <a:ext cx="2661491" cy="1569347"/>
          </a:xfrm>
          <a:prstGeom prst="rect">
            <a:avLst/>
          </a:prstGeom>
          <a:noFill/>
          <a:ln w="19050">
            <a:solidFill>
              <a:srgbClr val="41B3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Interest accumulates in-school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Borrower may pay or add it to the loan</a:t>
            </a:r>
          </a:p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00B98C0-FBED-4846-A8E1-A0334D45C0F6}"/>
              </a:ext>
            </a:extLst>
          </p:cNvPr>
          <p:cNvSpPr/>
          <p:nvPr/>
        </p:nvSpPr>
        <p:spPr>
          <a:xfrm>
            <a:off x="6135496" y="3872309"/>
            <a:ext cx="2661491" cy="1569347"/>
          </a:xfrm>
          <a:prstGeom prst="rect">
            <a:avLst/>
          </a:prstGeom>
          <a:noFill/>
          <a:ln w="19050">
            <a:solidFill>
              <a:srgbClr val="41B3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Zero or reduced payments for up to 12 months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Discretionary or Mandatory</a:t>
            </a:r>
          </a:p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9438C60-B28A-4E31-9FC0-120BF1B597F4}"/>
              </a:ext>
            </a:extLst>
          </p:cNvPr>
          <p:cNvSpPr/>
          <p:nvPr/>
        </p:nvSpPr>
        <p:spPr>
          <a:xfrm>
            <a:off x="357552" y="2081842"/>
            <a:ext cx="2661491" cy="1569347"/>
          </a:xfrm>
          <a:prstGeom prst="rect">
            <a:avLst/>
          </a:prstGeom>
          <a:noFill/>
          <a:ln w="19050">
            <a:solidFill>
              <a:srgbClr val="41B3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Bankruptcy likely will not wipe out student loans</a:t>
            </a:r>
          </a:p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206E628-E083-467C-BC25-995D68220AA7}"/>
              </a:ext>
            </a:extLst>
          </p:cNvPr>
          <p:cNvSpPr/>
          <p:nvPr/>
        </p:nvSpPr>
        <p:spPr>
          <a:xfrm>
            <a:off x="357552" y="2091894"/>
            <a:ext cx="2661491" cy="1569347"/>
          </a:xfrm>
          <a:prstGeom prst="rect">
            <a:avLst/>
          </a:prstGeom>
          <a:solidFill>
            <a:srgbClr val="41B37B"/>
          </a:solidFill>
          <a:ln w="19050">
            <a:solidFill>
              <a:srgbClr val="41B3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latin typeface="Montserrat Medium" panose="00000600000000000000" pitchFamily="2" charset="0"/>
            </a:endParaRPr>
          </a:p>
          <a:p>
            <a:pPr algn="ctr"/>
            <a:r>
              <a:rPr lang="en-US" sz="1500" dirty="0">
                <a:latin typeface="Montserrat Medium" panose="00000600000000000000" pitchFamily="2" charset="0"/>
              </a:rPr>
              <a:t>Non-dischargeable</a:t>
            </a:r>
          </a:p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AF43563-135D-457D-886A-C9617A4428B8}"/>
              </a:ext>
            </a:extLst>
          </p:cNvPr>
          <p:cNvSpPr/>
          <p:nvPr/>
        </p:nvSpPr>
        <p:spPr>
          <a:xfrm>
            <a:off x="6135494" y="2081841"/>
            <a:ext cx="2661491" cy="1569347"/>
          </a:xfrm>
          <a:prstGeom prst="rect">
            <a:avLst/>
          </a:prstGeom>
          <a:solidFill>
            <a:srgbClr val="41B37B"/>
          </a:solidFill>
          <a:ln w="19050">
            <a:solidFill>
              <a:srgbClr val="41B3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latin typeface="Montserrat Medium" panose="00000600000000000000" pitchFamily="2" charset="0"/>
            </a:endParaRPr>
          </a:p>
          <a:p>
            <a:pPr algn="ctr"/>
            <a:r>
              <a:rPr lang="en-US" sz="1500" dirty="0">
                <a:latin typeface="Montserrat Medium" panose="00000600000000000000" pitchFamily="2" charset="0"/>
              </a:rPr>
              <a:t>Subsidized Loan</a:t>
            </a:r>
          </a:p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F4B0840-994B-4156-B4DE-C37328DB1DFC}"/>
              </a:ext>
            </a:extLst>
          </p:cNvPr>
          <p:cNvSpPr/>
          <p:nvPr/>
        </p:nvSpPr>
        <p:spPr>
          <a:xfrm>
            <a:off x="3246523" y="2078849"/>
            <a:ext cx="2661491" cy="1569347"/>
          </a:xfrm>
          <a:prstGeom prst="rect">
            <a:avLst/>
          </a:prstGeom>
          <a:solidFill>
            <a:srgbClr val="41B37B"/>
          </a:solidFill>
          <a:ln w="19050">
            <a:solidFill>
              <a:srgbClr val="41B3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latin typeface="Montserrat Medium" panose="00000600000000000000" pitchFamily="2" charset="0"/>
            </a:endParaRPr>
          </a:p>
          <a:p>
            <a:pPr algn="ctr"/>
            <a:r>
              <a:rPr lang="en-US" sz="1500" dirty="0">
                <a:latin typeface="Montserrat Medium" panose="00000600000000000000" pitchFamily="2" charset="0"/>
              </a:rPr>
              <a:t>Grace Period</a:t>
            </a:r>
          </a:p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4532FEC-83B7-4991-A513-92EDD3A2D154}"/>
              </a:ext>
            </a:extLst>
          </p:cNvPr>
          <p:cNvSpPr/>
          <p:nvPr/>
        </p:nvSpPr>
        <p:spPr>
          <a:xfrm>
            <a:off x="357551" y="3872308"/>
            <a:ext cx="2661491" cy="1569347"/>
          </a:xfrm>
          <a:prstGeom prst="rect">
            <a:avLst/>
          </a:prstGeom>
          <a:solidFill>
            <a:srgbClr val="41B37B"/>
          </a:solidFill>
          <a:ln w="19050">
            <a:solidFill>
              <a:srgbClr val="41B3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latin typeface="Montserrat Medium" panose="00000600000000000000" pitchFamily="2" charset="0"/>
            </a:endParaRPr>
          </a:p>
          <a:p>
            <a:pPr algn="ctr"/>
            <a:r>
              <a:rPr lang="en-US" sz="1500" dirty="0">
                <a:latin typeface="Montserrat Medium" panose="00000600000000000000" pitchFamily="2" charset="0"/>
              </a:rPr>
              <a:t>Unsubsidized Loans </a:t>
            </a:r>
          </a:p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54A72DE-6454-45AC-BA16-D139ABF33BD1}"/>
              </a:ext>
            </a:extLst>
          </p:cNvPr>
          <p:cNvSpPr/>
          <p:nvPr/>
        </p:nvSpPr>
        <p:spPr>
          <a:xfrm>
            <a:off x="3256424" y="3868641"/>
            <a:ext cx="2661491" cy="1569347"/>
          </a:xfrm>
          <a:prstGeom prst="rect">
            <a:avLst/>
          </a:prstGeom>
          <a:solidFill>
            <a:srgbClr val="41B37B"/>
          </a:solidFill>
          <a:ln w="19050">
            <a:solidFill>
              <a:srgbClr val="41B3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Montserrat Medium" panose="00000600000000000000" pitchFamily="2" charset="0"/>
              </a:rPr>
              <a:t>Deferment</a:t>
            </a:r>
            <a:r>
              <a:rPr lang="en-US" dirty="0"/>
              <a:t>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C4EA9E3-4A53-4107-B870-47F2C029E5D6}"/>
              </a:ext>
            </a:extLst>
          </p:cNvPr>
          <p:cNvSpPr/>
          <p:nvPr/>
        </p:nvSpPr>
        <p:spPr>
          <a:xfrm>
            <a:off x="6126381" y="3862256"/>
            <a:ext cx="2661491" cy="1569347"/>
          </a:xfrm>
          <a:prstGeom prst="rect">
            <a:avLst/>
          </a:prstGeom>
          <a:solidFill>
            <a:srgbClr val="41B37B"/>
          </a:solidFill>
          <a:ln w="19050">
            <a:solidFill>
              <a:srgbClr val="41B3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Montserrat Medium" panose="00000600000000000000" pitchFamily="2" charset="0"/>
              </a:rPr>
              <a:t>Forbearance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ED5A98-B97D-F44F-A9F8-EEEA5B0810EE}"/>
              </a:ext>
            </a:extLst>
          </p:cNvPr>
          <p:cNvSpPr/>
          <p:nvPr/>
        </p:nvSpPr>
        <p:spPr>
          <a:xfrm>
            <a:off x="421349" y="1096243"/>
            <a:ext cx="8301302" cy="656089"/>
          </a:xfrm>
          <a:prstGeom prst="rect">
            <a:avLst/>
          </a:prstGeom>
          <a:noFill/>
          <a:ln w="38100">
            <a:solidFill>
              <a:srgbClr val="41B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D2A4BCCD-D8E4-944E-AB33-AA7D7D5E2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51" y="5662774"/>
            <a:ext cx="1392928" cy="65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6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B5AECD6-8577-4DC5-BA57-D04300B20E98}"/>
              </a:ext>
            </a:extLst>
          </p:cNvPr>
          <p:cNvSpPr txBox="1"/>
          <p:nvPr/>
        </p:nvSpPr>
        <p:spPr>
          <a:xfrm>
            <a:off x="2240383" y="1154703"/>
            <a:ext cx="503026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20954"/>
            <a:r>
              <a:rPr lang="en-US" sz="2880" dirty="0">
                <a:solidFill>
                  <a:srgbClr val="1AB3E7"/>
                </a:solidFill>
                <a:latin typeface="Montserrat Medium" panose="00000600000000000000" pitchFamily="2" charset="0"/>
              </a:rPr>
              <a:t>Federal Borrowing Maximums 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FBEBA7D-74C6-4543-920E-953C27BFFD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699071"/>
              </p:ext>
            </p:extLst>
          </p:nvPr>
        </p:nvGraphicFramePr>
        <p:xfrm>
          <a:off x="994206" y="2004045"/>
          <a:ext cx="7155587" cy="2555509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768706">
                  <a:extLst>
                    <a:ext uri="{9D8B030D-6E8A-4147-A177-3AD203B41FA5}">
                      <a16:colId xmlns:a16="http://schemas.microsoft.com/office/drawing/2014/main" val="2112248125"/>
                    </a:ext>
                  </a:extLst>
                </a:gridCol>
                <a:gridCol w="1795627">
                  <a:extLst>
                    <a:ext uri="{9D8B030D-6E8A-4147-A177-3AD203B41FA5}">
                      <a16:colId xmlns:a16="http://schemas.microsoft.com/office/drawing/2014/main" val="3596912638"/>
                    </a:ext>
                  </a:extLst>
                </a:gridCol>
                <a:gridCol w="1795627">
                  <a:extLst>
                    <a:ext uri="{9D8B030D-6E8A-4147-A177-3AD203B41FA5}">
                      <a16:colId xmlns:a16="http://schemas.microsoft.com/office/drawing/2014/main" val="2033502967"/>
                    </a:ext>
                  </a:extLst>
                </a:gridCol>
                <a:gridCol w="1795627">
                  <a:extLst>
                    <a:ext uri="{9D8B030D-6E8A-4147-A177-3AD203B41FA5}">
                      <a16:colId xmlns:a16="http://schemas.microsoft.com/office/drawing/2014/main" val="3163777037"/>
                    </a:ext>
                  </a:extLst>
                </a:gridCol>
              </a:tblGrid>
              <a:tr h="54607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Year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Unsubsidized 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Subsidized 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Total 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611775718"/>
                  </a:ext>
                </a:extLst>
              </a:tr>
              <a:tr h="502359"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Montserrat Medium" panose="000006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Montserrat Medium" panose="000006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Montserrat Medium" panose="000006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Montserrat Medium" panose="00000600000000000000" pitchFamily="2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21331797"/>
                  </a:ext>
                </a:extLst>
              </a:tr>
              <a:tr h="502359"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Montserrat Medium" panose="000006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Montserrat Medium" panose="000006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Montserrat Medium" panose="000006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Montserrat Medium" panose="00000600000000000000" pitchFamily="2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60210997"/>
                  </a:ext>
                </a:extLst>
              </a:tr>
              <a:tr h="502359"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Montserrat Medium" panose="000006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Montserrat Medium" panose="000006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Montserrat Medium" panose="000006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Montserrat Medium" panose="00000600000000000000" pitchFamily="2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59453010"/>
                  </a:ext>
                </a:extLst>
              </a:tr>
              <a:tr h="502359"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Montserrat Medium" panose="000006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Montserrat Medium" panose="000006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Montserrat Medium" panose="000006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Montserrat Medium" panose="00000600000000000000" pitchFamily="2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4795628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CC797FC-E11F-4679-8B8C-EEBFDEADC718}"/>
              </a:ext>
            </a:extLst>
          </p:cNvPr>
          <p:cNvSpPr txBox="1"/>
          <p:nvPr/>
        </p:nvSpPr>
        <p:spPr>
          <a:xfrm>
            <a:off x="3287402" y="2582989"/>
            <a:ext cx="107544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Montserrat Medium" panose="00000600000000000000" pitchFamily="2" charset="0"/>
              </a:rPr>
              <a:t>$2,000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37E36F1-54DF-4EBB-9ABF-3A1F396F45F4}"/>
              </a:ext>
            </a:extLst>
          </p:cNvPr>
          <p:cNvSpPr txBox="1"/>
          <p:nvPr/>
        </p:nvSpPr>
        <p:spPr>
          <a:xfrm>
            <a:off x="3287401" y="3106633"/>
            <a:ext cx="107544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Montserrat Medium" panose="00000600000000000000" pitchFamily="2" charset="0"/>
              </a:rPr>
              <a:t>$2,000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B77A6D9-7816-460C-9C2C-D05438CF6D5B}"/>
              </a:ext>
            </a:extLst>
          </p:cNvPr>
          <p:cNvSpPr txBox="1"/>
          <p:nvPr/>
        </p:nvSpPr>
        <p:spPr>
          <a:xfrm>
            <a:off x="3287401" y="3630277"/>
            <a:ext cx="107544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Montserrat Medium" panose="00000600000000000000" pitchFamily="2" charset="0"/>
              </a:rPr>
              <a:t>$2,000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6406015-7935-49E6-8BBF-41B26C588C33}"/>
              </a:ext>
            </a:extLst>
          </p:cNvPr>
          <p:cNvSpPr txBox="1"/>
          <p:nvPr/>
        </p:nvSpPr>
        <p:spPr>
          <a:xfrm>
            <a:off x="3287401" y="4153920"/>
            <a:ext cx="107544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Montserrat Medium" panose="00000600000000000000" pitchFamily="2" charset="0"/>
              </a:rPr>
              <a:t>$2,000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DFD6517-3D98-42F4-8315-B4F686637123}"/>
              </a:ext>
            </a:extLst>
          </p:cNvPr>
          <p:cNvSpPr txBox="1"/>
          <p:nvPr/>
        </p:nvSpPr>
        <p:spPr>
          <a:xfrm>
            <a:off x="5044550" y="2633788"/>
            <a:ext cx="107544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Montserrat Medium" panose="00000600000000000000" pitchFamily="2" charset="0"/>
              </a:rPr>
              <a:t>$3,500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D17CD4D-99A2-49AD-ABE3-80EFCD73032E}"/>
              </a:ext>
            </a:extLst>
          </p:cNvPr>
          <p:cNvSpPr txBox="1"/>
          <p:nvPr/>
        </p:nvSpPr>
        <p:spPr>
          <a:xfrm>
            <a:off x="5044550" y="3137496"/>
            <a:ext cx="107544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Montserrat Medium" panose="00000600000000000000" pitchFamily="2" charset="0"/>
              </a:rPr>
              <a:t>$4,500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CFD4432-2CB9-4DD0-AE32-27AFA1717E25}"/>
              </a:ext>
            </a:extLst>
          </p:cNvPr>
          <p:cNvSpPr txBox="1"/>
          <p:nvPr/>
        </p:nvSpPr>
        <p:spPr>
          <a:xfrm>
            <a:off x="5044550" y="3641204"/>
            <a:ext cx="107544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Montserrat Medium" panose="00000600000000000000" pitchFamily="2" charset="0"/>
              </a:rPr>
              <a:t>$5,500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DA784CD-2167-4958-8B34-85D5F91B0BDD}"/>
              </a:ext>
            </a:extLst>
          </p:cNvPr>
          <p:cNvSpPr txBox="1"/>
          <p:nvPr/>
        </p:nvSpPr>
        <p:spPr>
          <a:xfrm>
            <a:off x="5044550" y="4152013"/>
            <a:ext cx="107544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Montserrat Medium" panose="00000600000000000000" pitchFamily="2" charset="0"/>
              </a:rPr>
              <a:t>$5,500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97C1F42-641B-4D25-9FAF-2748FC8E80FC}"/>
              </a:ext>
            </a:extLst>
          </p:cNvPr>
          <p:cNvSpPr txBox="1"/>
          <p:nvPr/>
        </p:nvSpPr>
        <p:spPr>
          <a:xfrm>
            <a:off x="6714696" y="2632799"/>
            <a:ext cx="107544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Montserrat Medium" panose="00000600000000000000" pitchFamily="2" charset="0"/>
              </a:rPr>
              <a:t>$5,500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0B828A7-4926-4128-93C5-095730D640CF}"/>
              </a:ext>
            </a:extLst>
          </p:cNvPr>
          <p:cNvSpPr txBox="1"/>
          <p:nvPr/>
        </p:nvSpPr>
        <p:spPr>
          <a:xfrm>
            <a:off x="6714696" y="3108193"/>
            <a:ext cx="107544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Montserrat Medium" panose="00000600000000000000" pitchFamily="2" charset="0"/>
              </a:rPr>
              <a:t>$6,500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AC3B98A-8EDD-4325-9CC0-C03CD7AE04FB}"/>
              </a:ext>
            </a:extLst>
          </p:cNvPr>
          <p:cNvSpPr txBox="1"/>
          <p:nvPr/>
        </p:nvSpPr>
        <p:spPr>
          <a:xfrm>
            <a:off x="6714696" y="3634599"/>
            <a:ext cx="107544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Montserrat Medium" panose="00000600000000000000" pitchFamily="2" charset="0"/>
              </a:rPr>
              <a:t>$7,500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8F5A2F3-CD45-487C-9180-BD5C96F45D21}"/>
              </a:ext>
            </a:extLst>
          </p:cNvPr>
          <p:cNvSpPr txBox="1"/>
          <p:nvPr/>
        </p:nvSpPr>
        <p:spPr>
          <a:xfrm>
            <a:off x="6714696" y="4140835"/>
            <a:ext cx="107544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Montserrat Medium" panose="00000600000000000000" pitchFamily="2" charset="0"/>
              </a:rPr>
              <a:t>$7,500</a:t>
            </a:r>
          </a:p>
        </p:txBody>
      </p:sp>
      <p:pic>
        <p:nvPicPr>
          <p:cNvPr id="44" name="Picture 43" descr="A close up of a sign&#10;&#10;Description generated with high confidence">
            <a:extLst>
              <a:ext uri="{FF2B5EF4-FFF2-40B4-BE49-F238E27FC236}">
                <a16:creationId xmlns:a16="http://schemas.microsoft.com/office/drawing/2014/main" id="{A83C594B-7801-49D4-B69B-B8DC2C9163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060" y="4946594"/>
            <a:ext cx="1313368" cy="13127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D017F9-670B-40FA-AFFE-BDEC89238884}"/>
              </a:ext>
            </a:extLst>
          </p:cNvPr>
          <p:cNvSpPr txBox="1"/>
          <p:nvPr/>
        </p:nvSpPr>
        <p:spPr>
          <a:xfrm>
            <a:off x="3312185" y="5353076"/>
            <a:ext cx="346472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20954"/>
            <a:r>
              <a:rPr lang="en-US" sz="2100" dirty="0">
                <a:solidFill>
                  <a:srgbClr val="1AB3E7"/>
                </a:solidFill>
                <a:latin typeface="Montserrat Medium" panose="00000600000000000000" pitchFamily="2" charset="0"/>
              </a:rPr>
              <a:t> 4+ Year Total: $31,000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B457446-627A-453E-8E01-95E8DB43483C}"/>
              </a:ext>
            </a:extLst>
          </p:cNvPr>
          <p:cNvSpPr txBox="1"/>
          <p:nvPr/>
        </p:nvSpPr>
        <p:spPr>
          <a:xfrm>
            <a:off x="1707124" y="2630422"/>
            <a:ext cx="29711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Montserrat Medium" panose="00000600000000000000" pitchFamily="2" charset="0"/>
              </a:rPr>
              <a:t>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BEA5851-CF9F-4F56-804F-E4414D5AA0FC}"/>
              </a:ext>
            </a:extLst>
          </p:cNvPr>
          <p:cNvSpPr txBox="1"/>
          <p:nvPr/>
        </p:nvSpPr>
        <p:spPr>
          <a:xfrm>
            <a:off x="1707124" y="3137619"/>
            <a:ext cx="29711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Montserrat Medium" panose="00000600000000000000" pitchFamily="2" charset="0"/>
              </a:rPr>
              <a:t>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9EBBE7C-32FA-490C-8C3F-85E3CEE37158}"/>
              </a:ext>
            </a:extLst>
          </p:cNvPr>
          <p:cNvSpPr txBox="1"/>
          <p:nvPr/>
        </p:nvSpPr>
        <p:spPr>
          <a:xfrm>
            <a:off x="1707124" y="3644816"/>
            <a:ext cx="29711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Montserrat Medium" panose="00000600000000000000" pitchFamily="2" charset="0"/>
              </a:rPr>
              <a:t>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F4EB140-1415-444E-BDCB-2D491BAD68BD}"/>
              </a:ext>
            </a:extLst>
          </p:cNvPr>
          <p:cNvSpPr txBox="1"/>
          <p:nvPr/>
        </p:nvSpPr>
        <p:spPr>
          <a:xfrm>
            <a:off x="1665757" y="4152014"/>
            <a:ext cx="4892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Montserrat Medium" panose="00000600000000000000" pitchFamily="2" charset="0"/>
              </a:rPr>
              <a:t>4+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5ADAD26-BF2D-6444-9308-0120ED61796B}"/>
              </a:ext>
            </a:extLst>
          </p:cNvPr>
          <p:cNvSpPr/>
          <p:nvPr/>
        </p:nvSpPr>
        <p:spPr>
          <a:xfrm>
            <a:off x="421349" y="1096243"/>
            <a:ext cx="8301302" cy="656089"/>
          </a:xfrm>
          <a:prstGeom prst="rect">
            <a:avLst/>
          </a:prstGeom>
          <a:noFill/>
          <a:ln w="38100">
            <a:solidFill>
              <a:srgbClr val="41B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82B18ACA-AEB8-6F4F-9FF9-3C42530907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49" y="5433712"/>
            <a:ext cx="1392928" cy="65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22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37" grpId="0"/>
      <p:bldP spid="38" grpId="0"/>
      <p:bldP spid="39" grpId="0"/>
      <p:bldP spid="41" grpId="0"/>
      <p:bldP spid="42" grpId="0"/>
      <p:bldP spid="43" grpId="0"/>
      <p:bldP spid="8" grpId="0"/>
      <p:bldP spid="46" grpId="0"/>
      <p:bldP spid="47" grpId="0"/>
      <p:bldP spid="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0C088440-59C5-45C8-91BE-F71E973470A0}"/>
              </a:ext>
            </a:extLst>
          </p:cNvPr>
          <p:cNvSpPr txBox="1"/>
          <p:nvPr/>
        </p:nvSpPr>
        <p:spPr>
          <a:xfrm>
            <a:off x="482246" y="1096243"/>
            <a:ext cx="8179506" cy="598798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/>
          <a:p>
            <a:pPr algn="ctr" defTabSz="320954">
              <a:lnSpc>
                <a:spcPct val="90000"/>
              </a:lnSpc>
              <a:spcAft>
                <a:spcPts val="450"/>
              </a:spcAft>
            </a:pPr>
            <a:r>
              <a:rPr lang="en-US" sz="2880" dirty="0">
                <a:solidFill>
                  <a:srgbClr val="1AB3E7"/>
                </a:solidFill>
                <a:latin typeface="Montserrat Medium" panose="00000600000000000000" pitchFamily="2" charset="0"/>
              </a:rPr>
              <a:t>Applying for a Federal Student Loan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466451-EDFA-4881-B7C4-292C84BB9C88}"/>
              </a:ext>
            </a:extLst>
          </p:cNvPr>
          <p:cNvSpPr txBox="1"/>
          <p:nvPr/>
        </p:nvSpPr>
        <p:spPr>
          <a:xfrm>
            <a:off x="3780774" y="5781933"/>
            <a:ext cx="1582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Montserrat Medium" panose="00000600000000000000" pitchFamily="2" charset="0"/>
              </a:rPr>
              <a:t>studentaid.gov</a:t>
            </a:r>
            <a:endParaRPr lang="en-US" dirty="0">
              <a:latin typeface="Montserrat Medium" panose="00000600000000000000" pitchFamily="2" charset="0"/>
            </a:endParaRPr>
          </a:p>
        </p:txBody>
      </p:sp>
      <p:pic>
        <p:nvPicPr>
          <p:cNvPr id="6" name="Picture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8458197D-46FB-9B4D-A6C6-986539CA1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734" y="1908849"/>
            <a:ext cx="6492530" cy="369639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B42C26D-4852-6341-87E3-4A8102EE524F}"/>
              </a:ext>
            </a:extLst>
          </p:cNvPr>
          <p:cNvSpPr/>
          <p:nvPr/>
        </p:nvSpPr>
        <p:spPr>
          <a:xfrm>
            <a:off x="421349" y="1096243"/>
            <a:ext cx="8301302" cy="656089"/>
          </a:xfrm>
          <a:prstGeom prst="rect">
            <a:avLst/>
          </a:prstGeom>
          <a:noFill/>
          <a:ln w="38100">
            <a:solidFill>
              <a:srgbClr val="41B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60629468-72F5-3643-9D13-AB125A7260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49" y="5433712"/>
            <a:ext cx="1392928" cy="65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64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C6EA8D9-6605-4677-8E42-7C5026D9E317}"/>
              </a:ext>
            </a:extLst>
          </p:cNvPr>
          <p:cNvSpPr txBox="1"/>
          <p:nvPr/>
        </p:nvSpPr>
        <p:spPr>
          <a:xfrm>
            <a:off x="1828595" y="1156780"/>
            <a:ext cx="548681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20954"/>
            <a:r>
              <a:rPr lang="en-US" sz="2880" dirty="0">
                <a:solidFill>
                  <a:srgbClr val="1AB3E7"/>
                </a:solidFill>
                <a:latin typeface="Montserrat Medium" panose="00000600000000000000" pitchFamily="2" charset="0"/>
              </a:rPr>
              <a:t>Student Loan Forgiveness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E4A0A7-6AB2-4801-B471-6C29BC25E065}"/>
              </a:ext>
            </a:extLst>
          </p:cNvPr>
          <p:cNvSpPr/>
          <p:nvPr/>
        </p:nvSpPr>
        <p:spPr>
          <a:xfrm>
            <a:off x="823652" y="2237145"/>
            <a:ext cx="2311824" cy="3180766"/>
          </a:xfrm>
          <a:prstGeom prst="rect">
            <a:avLst/>
          </a:prstGeom>
          <a:noFill/>
          <a:ln w="19050">
            <a:solidFill>
              <a:srgbClr val="41B3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tx1">
                  <a:lumMod val="50000"/>
                  <a:lumOff val="50000"/>
                </a:schemeClr>
              </a:solidFill>
              <a:latin typeface="Montserrat Light" panose="00000400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2" charset="0"/>
              </a:rPr>
              <a:t>Loans forgiven after 120 qualifying monthly  payments</a:t>
            </a:r>
          </a:p>
          <a:p>
            <a:pPr fontAlgn="base"/>
            <a:endParaRPr lang="en-US" sz="1500" dirty="0">
              <a:solidFill>
                <a:schemeClr val="tx1">
                  <a:lumMod val="50000"/>
                  <a:lumOff val="50000"/>
                </a:schemeClr>
              </a:solidFill>
              <a:latin typeface="Montserrat Light" panose="00000400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2" charset="0"/>
              </a:rPr>
              <a:t>Employment Certification Form</a:t>
            </a:r>
          </a:p>
          <a:p>
            <a:pPr fontAlgn="base"/>
            <a:endParaRPr lang="en-US" sz="1500" dirty="0">
              <a:solidFill>
                <a:schemeClr val="tx1">
                  <a:lumMod val="50000"/>
                  <a:lumOff val="50000"/>
                </a:schemeClr>
              </a:solidFill>
              <a:latin typeface="Montserrat Light" panose="00000400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2" charset="0"/>
              </a:rPr>
              <a:t>Lots of red tape</a:t>
            </a:r>
          </a:p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C047176-16C7-4C3F-9A18-4791705DF206}"/>
              </a:ext>
            </a:extLst>
          </p:cNvPr>
          <p:cNvSpPr/>
          <p:nvPr/>
        </p:nvSpPr>
        <p:spPr>
          <a:xfrm>
            <a:off x="3416088" y="2237145"/>
            <a:ext cx="2311824" cy="3180766"/>
          </a:xfrm>
          <a:prstGeom prst="rect">
            <a:avLst/>
          </a:prstGeom>
          <a:noFill/>
          <a:ln w="19050">
            <a:solidFill>
              <a:srgbClr val="41B3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bg2">
                  <a:lumMod val="50000"/>
                </a:schemeClr>
              </a:solidFill>
              <a:latin typeface="Montserrat Light" panose="00000400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2" charset="0"/>
              </a:rPr>
              <a:t>For “Highly Qualified” teachers</a:t>
            </a:r>
          </a:p>
          <a:p>
            <a:pPr fontAlgn="base"/>
            <a:endParaRPr lang="en-US" sz="1500" dirty="0">
              <a:solidFill>
                <a:schemeClr val="tx1">
                  <a:lumMod val="50000"/>
                  <a:lumOff val="50000"/>
                </a:schemeClr>
              </a:solidFill>
              <a:latin typeface="Montserrat Light" panose="00000400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2" charset="0"/>
              </a:rPr>
              <a:t>Five </a:t>
            </a:r>
            <a:r>
              <a:rPr lang="en-US" sz="15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2" charset="0"/>
              </a:rPr>
              <a:t>yrs</a:t>
            </a:r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2" charset="0"/>
              </a:rPr>
              <a:t> low-income school, up to $17,500</a:t>
            </a:r>
          </a:p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11CC967-2933-4F3E-8857-CCFC806729B1}"/>
              </a:ext>
            </a:extLst>
          </p:cNvPr>
          <p:cNvSpPr/>
          <p:nvPr/>
        </p:nvSpPr>
        <p:spPr>
          <a:xfrm>
            <a:off x="6008525" y="2237145"/>
            <a:ext cx="2311824" cy="3180766"/>
          </a:xfrm>
          <a:prstGeom prst="rect">
            <a:avLst/>
          </a:prstGeom>
          <a:noFill/>
          <a:ln w="19050">
            <a:solidFill>
              <a:srgbClr val="41B3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bg2">
                  <a:lumMod val="50000"/>
                </a:schemeClr>
              </a:solidFill>
              <a:latin typeface="Montserrat Light" panose="00000400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2" charset="0"/>
              </a:rPr>
              <a:t>Proof of disability</a:t>
            </a:r>
          </a:p>
          <a:p>
            <a:pPr fontAlgn="base"/>
            <a:endParaRPr lang="en-US" sz="1500" dirty="0">
              <a:solidFill>
                <a:schemeClr val="tx1">
                  <a:lumMod val="50000"/>
                  <a:lumOff val="50000"/>
                </a:schemeClr>
              </a:solidFill>
              <a:latin typeface="Montserrat Light" panose="00000400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2" charset="0"/>
              </a:rPr>
              <a:t>U.S. Dept of Education approval</a:t>
            </a:r>
          </a:p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42E3BE-D24B-4B9A-8949-2DB7F5ACB83A}"/>
              </a:ext>
            </a:extLst>
          </p:cNvPr>
          <p:cNvSpPr/>
          <p:nvPr/>
        </p:nvSpPr>
        <p:spPr>
          <a:xfrm>
            <a:off x="823652" y="2237144"/>
            <a:ext cx="2311824" cy="3180766"/>
          </a:xfrm>
          <a:prstGeom prst="rect">
            <a:avLst/>
          </a:prstGeom>
          <a:solidFill>
            <a:srgbClr val="41B37B"/>
          </a:solidFill>
          <a:ln w="19050">
            <a:solidFill>
              <a:srgbClr val="41B3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/>
            </a:br>
            <a:r>
              <a:rPr lang="en-US" dirty="0">
                <a:latin typeface="Montserrat Medium" panose="00000600000000000000" pitchFamily="2" charset="0"/>
              </a:rPr>
              <a:t>Public Service Loan Forgiveness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678D5DE-4CB4-4E0A-8484-C9E32738FCE5}"/>
              </a:ext>
            </a:extLst>
          </p:cNvPr>
          <p:cNvSpPr/>
          <p:nvPr/>
        </p:nvSpPr>
        <p:spPr>
          <a:xfrm>
            <a:off x="3416088" y="2237144"/>
            <a:ext cx="2311824" cy="3180766"/>
          </a:xfrm>
          <a:prstGeom prst="rect">
            <a:avLst/>
          </a:prstGeom>
          <a:solidFill>
            <a:srgbClr val="41B37B"/>
          </a:solidFill>
          <a:ln w="19050">
            <a:solidFill>
              <a:srgbClr val="41B3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/>
            </a:br>
            <a:r>
              <a:rPr lang="en-US" dirty="0">
                <a:latin typeface="Montserrat Medium" panose="00000600000000000000" pitchFamily="2" charset="0"/>
              </a:rPr>
              <a:t>Teacher Loan Forgiveness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49DA27F-2130-496F-B2A9-116D44795215}"/>
              </a:ext>
            </a:extLst>
          </p:cNvPr>
          <p:cNvSpPr/>
          <p:nvPr/>
        </p:nvSpPr>
        <p:spPr>
          <a:xfrm>
            <a:off x="6008524" y="2237144"/>
            <a:ext cx="2311824" cy="3180766"/>
          </a:xfrm>
          <a:prstGeom prst="rect">
            <a:avLst/>
          </a:prstGeom>
          <a:solidFill>
            <a:srgbClr val="41B37B"/>
          </a:solidFill>
          <a:ln w="19050">
            <a:solidFill>
              <a:srgbClr val="41B3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ontserrat Medium" panose="00000600000000000000" pitchFamily="2" charset="0"/>
              </a:rPr>
              <a:t>Total and Permanent Disability Discharge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38941D-7087-7849-B1C8-D7E440BA0A92}"/>
              </a:ext>
            </a:extLst>
          </p:cNvPr>
          <p:cNvSpPr/>
          <p:nvPr/>
        </p:nvSpPr>
        <p:spPr>
          <a:xfrm>
            <a:off x="421349" y="1096243"/>
            <a:ext cx="8301302" cy="656089"/>
          </a:xfrm>
          <a:prstGeom prst="rect">
            <a:avLst/>
          </a:prstGeom>
          <a:noFill/>
          <a:ln w="38100">
            <a:solidFill>
              <a:srgbClr val="41B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B88A1B12-3899-B44A-AE87-0F68AB1135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49" y="5600393"/>
            <a:ext cx="1392928" cy="65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22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C6EA8D9-6605-4677-8E42-7C5026D9E317}"/>
              </a:ext>
            </a:extLst>
          </p:cNvPr>
          <p:cNvSpPr txBox="1"/>
          <p:nvPr/>
        </p:nvSpPr>
        <p:spPr>
          <a:xfrm>
            <a:off x="571010" y="1156521"/>
            <a:ext cx="800197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20954"/>
            <a:r>
              <a:rPr lang="en-US" sz="2880" dirty="0">
                <a:solidFill>
                  <a:srgbClr val="1AB3E7"/>
                </a:solidFill>
                <a:latin typeface="Montserrat Medium" panose="00000600000000000000" pitchFamily="2" charset="0"/>
              </a:rPr>
              <a:t>How &amp; Why to Avoid Student Loans Defaults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9EA583-646D-477A-9BD2-798426FC8459}"/>
              </a:ext>
            </a:extLst>
          </p:cNvPr>
          <p:cNvSpPr txBox="1"/>
          <p:nvPr/>
        </p:nvSpPr>
        <p:spPr>
          <a:xfrm>
            <a:off x="3925957" y="2602007"/>
            <a:ext cx="43682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Montserrat Medium" panose="00000600000000000000" pitchFamily="2" charset="0"/>
              </a:rPr>
              <a:t>What happens?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>
                <a:latin typeface="Montserrat Light" panose="00000400000000000000" pitchFamily="2" charset="0"/>
              </a:rPr>
              <a:t>Report to credit bureaus &amp; lower score.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>
                <a:latin typeface="Montserrat Light" panose="00000400000000000000" pitchFamily="2" charset="0"/>
              </a:rPr>
              <a:t>Federal government  may garnish wage, seize income tax refunds and hold back social security payment.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>
                <a:latin typeface="Montserrat Light" panose="00000400000000000000" pitchFamily="2" charset="0"/>
              </a:rPr>
              <a:t>Discharging in bankruptcy is very difficult.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0CDAA93-C996-4D40-A719-3363B8F33FE4}"/>
              </a:ext>
            </a:extLst>
          </p:cNvPr>
          <p:cNvSpPr/>
          <p:nvPr/>
        </p:nvSpPr>
        <p:spPr>
          <a:xfrm>
            <a:off x="1248259" y="2178557"/>
            <a:ext cx="2311824" cy="3015203"/>
          </a:xfrm>
          <a:prstGeom prst="rect">
            <a:avLst/>
          </a:prstGeom>
          <a:solidFill>
            <a:srgbClr val="41B37B"/>
          </a:solidFill>
          <a:ln w="19050">
            <a:solidFill>
              <a:srgbClr val="41B3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Montserrat Medium" panose="00000600000000000000" pitchFamily="2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Montserrat Medium" panose="00000600000000000000" pitchFamily="2" charset="0"/>
              </a:rPr>
              <a:t>Contacting the student loan servicer EARLY is very important</a:t>
            </a:r>
          </a:p>
          <a:p>
            <a:pPr algn="ctr"/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35E462-FCF8-7140-A676-F787F71E34EE}"/>
              </a:ext>
            </a:extLst>
          </p:cNvPr>
          <p:cNvSpPr/>
          <p:nvPr/>
        </p:nvSpPr>
        <p:spPr>
          <a:xfrm>
            <a:off x="421349" y="1096243"/>
            <a:ext cx="8301302" cy="656089"/>
          </a:xfrm>
          <a:prstGeom prst="rect">
            <a:avLst/>
          </a:prstGeom>
          <a:noFill/>
          <a:ln w="38100">
            <a:solidFill>
              <a:srgbClr val="41B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3581EE48-7CA9-DC45-9B14-B3E30EC303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49" y="5433712"/>
            <a:ext cx="1392928" cy="65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39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B5AECD6-8577-4DC5-BA57-D04300B20E98}"/>
              </a:ext>
            </a:extLst>
          </p:cNvPr>
          <p:cNvSpPr txBox="1"/>
          <p:nvPr/>
        </p:nvSpPr>
        <p:spPr>
          <a:xfrm>
            <a:off x="844425" y="1137258"/>
            <a:ext cx="7306743" cy="4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20954"/>
            <a:r>
              <a:rPr lang="en-US" sz="2625" dirty="0">
                <a:solidFill>
                  <a:srgbClr val="1AB3E7"/>
                </a:solidFill>
                <a:latin typeface="Montserrat Medium" panose="00000600000000000000" pitchFamily="2" charset="0"/>
              </a:rPr>
              <a:t>Servicers Help Identify Best Payment Plan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FBEBA7D-74C6-4543-920E-953C27BFFD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548562"/>
              </p:ext>
            </p:extLst>
          </p:nvPr>
        </p:nvGraphicFramePr>
        <p:xfrm>
          <a:off x="578667" y="2042330"/>
          <a:ext cx="7986665" cy="3832744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3359487">
                  <a:extLst>
                    <a:ext uri="{9D8B030D-6E8A-4147-A177-3AD203B41FA5}">
                      <a16:colId xmlns:a16="http://schemas.microsoft.com/office/drawing/2014/main" val="2112248125"/>
                    </a:ext>
                  </a:extLst>
                </a:gridCol>
                <a:gridCol w="2108968">
                  <a:extLst>
                    <a:ext uri="{9D8B030D-6E8A-4147-A177-3AD203B41FA5}">
                      <a16:colId xmlns:a16="http://schemas.microsoft.com/office/drawing/2014/main" val="3596912638"/>
                    </a:ext>
                  </a:extLst>
                </a:gridCol>
                <a:gridCol w="2518210">
                  <a:extLst>
                    <a:ext uri="{9D8B030D-6E8A-4147-A177-3AD203B41FA5}">
                      <a16:colId xmlns:a16="http://schemas.microsoft.com/office/drawing/2014/main" val="2033502967"/>
                    </a:ext>
                  </a:extLst>
                </a:gridCol>
              </a:tblGrid>
              <a:tr h="471011"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Repayment Plan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Term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Amount 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611775718"/>
                  </a:ext>
                </a:extLst>
              </a:tr>
              <a:tr h="379479"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Montserrat Medium" panose="000006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Montserrat Medium" panose="000006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Montserrat Medium" panose="00000600000000000000" pitchFamily="2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21331797"/>
                  </a:ext>
                </a:extLst>
              </a:tr>
              <a:tr h="448105"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Montserrat Medium" panose="000006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Montserrat Medium" panose="000006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Montserrat Medium" panose="00000600000000000000" pitchFamily="2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60210997"/>
                  </a:ext>
                </a:extLst>
              </a:tr>
              <a:tr h="425900"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Montserrat Medium" panose="000006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Montserrat Medium" panose="000006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Montserrat Medium" panose="00000600000000000000" pitchFamily="2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59453010"/>
                  </a:ext>
                </a:extLst>
              </a:tr>
              <a:tr h="397456"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Montserrat Medium" panose="000006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Montserrat Medium" panose="000006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Montserrat Medium" panose="00000600000000000000" pitchFamily="2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47956284"/>
                  </a:ext>
                </a:extLst>
              </a:tr>
              <a:tr h="393680"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Montserrat Medium" panose="000006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Montserrat Medium" panose="000006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Montserrat Medium" panose="00000600000000000000" pitchFamily="2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85235087"/>
                  </a:ext>
                </a:extLst>
              </a:tr>
              <a:tr h="368786"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Montserrat Medium" panose="000006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Montserrat Medium" panose="000006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Montserrat Medium" panose="00000600000000000000" pitchFamily="2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75089507"/>
                  </a:ext>
                </a:extLst>
              </a:tr>
              <a:tr h="410794"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Montserrat Medium" panose="000006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Montserrat Medium" panose="000006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Montserrat Medium" panose="00000600000000000000" pitchFamily="2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8501398"/>
                  </a:ext>
                </a:extLst>
              </a:tr>
              <a:tr h="537533"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Montserrat Medium" panose="000006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Montserrat Medium" panose="000006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Montserrat Medium" panose="00000600000000000000" pitchFamily="2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8908888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CC797FC-E11F-4679-8B8C-EEBFDEADC718}"/>
              </a:ext>
            </a:extLst>
          </p:cNvPr>
          <p:cNvSpPr txBox="1"/>
          <p:nvPr/>
        </p:nvSpPr>
        <p:spPr>
          <a:xfrm>
            <a:off x="4440440" y="2539449"/>
            <a:ext cx="100652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Montserrat Medium" panose="00000600000000000000" pitchFamily="2" charset="0"/>
              </a:rPr>
              <a:t>10 Years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37E36F1-54DF-4EBB-9ABF-3A1F396F45F4}"/>
              </a:ext>
            </a:extLst>
          </p:cNvPr>
          <p:cNvSpPr txBox="1"/>
          <p:nvPr/>
        </p:nvSpPr>
        <p:spPr>
          <a:xfrm>
            <a:off x="4440440" y="5402965"/>
            <a:ext cx="100652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Montserrat Medium" panose="00000600000000000000" pitchFamily="2" charset="0"/>
              </a:rPr>
              <a:t>10 Years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B77A6D9-7816-460C-9C2C-D05438CF6D5B}"/>
              </a:ext>
            </a:extLst>
          </p:cNvPr>
          <p:cNvSpPr txBox="1"/>
          <p:nvPr/>
        </p:nvSpPr>
        <p:spPr>
          <a:xfrm>
            <a:off x="4440440" y="3386586"/>
            <a:ext cx="100652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Montserrat Medium" panose="00000600000000000000" pitchFamily="2" charset="0"/>
              </a:rPr>
              <a:t>25 Years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6406015-7935-49E6-8BBF-41B26C588C33}"/>
              </a:ext>
            </a:extLst>
          </p:cNvPr>
          <p:cNvSpPr txBox="1"/>
          <p:nvPr/>
        </p:nvSpPr>
        <p:spPr>
          <a:xfrm>
            <a:off x="4440440" y="3808660"/>
            <a:ext cx="100652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Montserrat Medium" panose="00000600000000000000" pitchFamily="2" charset="0"/>
              </a:rPr>
              <a:t>20 years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DFD6517-3D98-42F4-8315-B4F686637123}"/>
              </a:ext>
            </a:extLst>
          </p:cNvPr>
          <p:cNvSpPr txBox="1"/>
          <p:nvPr/>
        </p:nvSpPr>
        <p:spPr>
          <a:xfrm>
            <a:off x="6947396" y="2537179"/>
            <a:ext cx="100652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Montserrat Medium" panose="00000600000000000000" pitchFamily="2" charset="0"/>
              </a:rPr>
              <a:t>Fixed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D17CD4D-99A2-49AD-ABE3-80EFCD73032E}"/>
              </a:ext>
            </a:extLst>
          </p:cNvPr>
          <p:cNvSpPr txBox="1"/>
          <p:nvPr/>
        </p:nvSpPr>
        <p:spPr>
          <a:xfrm>
            <a:off x="6261596" y="2967823"/>
            <a:ext cx="210715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Montserrat Medium" panose="00000600000000000000" pitchFamily="2" charset="0"/>
              </a:rPr>
              <a:t>Payments increase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DA784CD-2167-4958-8B34-85D5F91B0BDD}"/>
              </a:ext>
            </a:extLst>
          </p:cNvPr>
          <p:cNvSpPr txBox="1"/>
          <p:nvPr/>
        </p:nvSpPr>
        <p:spPr>
          <a:xfrm>
            <a:off x="6261597" y="3386586"/>
            <a:ext cx="189392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Montserrat Medium" panose="00000600000000000000" pitchFamily="2" charset="0"/>
              </a:rPr>
              <a:t>Fixed/Increasing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B457446-627A-453E-8E01-95E8DB43483C}"/>
              </a:ext>
            </a:extLst>
          </p:cNvPr>
          <p:cNvSpPr txBox="1"/>
          <p:nvPr/>
        </p:nvSpPr>
        <p:spPr>
          <a:xfrm>
            <a:off x="826263" y="2542650"/>
            <a:ext cx="106582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Montserrat Medium" panose="00000600000000000000" pitchFamily="2" charset="0"/>
              </a:rPr>
              <a:t>Standard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BEA5851-CF9F-4F56-804F-E4414D5AA0FC}"/>
              </a:ext>
            </a:extLst>
          </p:cNvPr>
          <p:cNvSpPr txBox="1"/>
          <p:nvPr/>
        </p:nvSpPr>
        <p:spPr>
          <a:xfrm>
            <a:off x="826263" y="2963885"/>
            <a:ext cx="124202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Montserrat Medium" panose="00000600000000000000" pitchFamily="2" charset="0"/>
              </a:rPr>
              <a:t>Graduated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9EBBE7C-32FA-490C-8C3F-85E3CEE37158}"/>
              </a:ext>
            </a:extLst>
          </p:cNvPr>
          <p:cNvSpPr txBox="1"/>
          <p:nvPr/>
        </p:nvSpPr>
        <p:spPr>
          <a:xfrm>
            <a:off x="826263" y="3407881"/>
            <a:ext cx="114920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Montserrat Medium" panose="00000600000000000000" pitchFamily="2" charset="0"/>
              </a:rPr>
              <a:t>Extended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F4EB140-1415-444E-BDCB-2D491BAD68BD}"/>
              </a:ext>
            </a:extLst>
          </p:cNvPr>
          <p:cNvSpPr txBox="1"/>
          <p:nvPr/>
        </p:nvSpPr>
        <p:spPr>
          <a:xfrm>
            <a:off x="826263" y="3789555"/>
            <a:ext cx="242739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Montserrat Medium" panose="00000600000000000000" pitchFamily="2" charset="0"/>
              </a:rPr>
              <a:t>Pay as You Earn (PAYE)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7DC92CE-820C-4D2E-ACB4-091D734F39AF}"/>
              </a:ext>
            </a:extLst>
          </p:cNvPr>
          <p:cNvSpPr txBox="1"/>
          <p:nvPr/>
        </p:nvSpPr>
        <p:spPr>
          <a:xfrm>
            <a:off x="826263" y="4195467"/>
            <a:ext cx="36281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Montserrat Medium" panose="00000600000000000000" pitchFamily="2" charset="0"/>
              </a:rPr>
              <a:t>Revised Pay as You Earn (REPAYE)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2F56C47-6639-4E06-AE15-F8F35DBEFE24}"/>
              </a:ext>
            </a:extLst>
          </p:cNvPr>
          <p:cNvSpPr txBox="1"/>
          <p:nvPr/>
        </p:nvSpPr>
        <p:spPr>
          <a:xfrm>
            <a:off x="826263" y="4573671"/>
            <a:ext cx="173105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Montserrat Medium" panose="00000600000000000000" pitchFamily="2" charset="0"/>
              </a:rPr>
              <a:t>Income Based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746348A-3F66-46D6-AFAD-D538633E5B31}"/>
              </a:ext>
            </a:extLst>
          </p:cNvPr>
          <p:cNvSpPr txBox="1"/>
          <p:nvPr/>
        </p:nvSpPr>
        <p:spPr>
          <a:xfrm>
            <a:off x="826263" y="4976042"/>
            <a:ext cx="20561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Montserrat Medium" panose="00000600000000000000" pitchFamily="2" charset="0"/>
              </a:rPr>
              <a:t>Income Contingent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210AFBB-8E4F-4D1F-A942-CAA06677CB63}"/>
              </a:ext>
            </a:extLst>
          </p:cNvPr>
          <p:cNvSpPr txBox="1"/>
          <p:nvPr/>
        </p:nvSpPr>
        <p:spPr>
          <a:xfrm>
            <a:off x="826263" y="5428136"/>
            <a:ext cx="20561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Montserrat Medium" panose="00000600000000000000" pitchFamily="2" charset="0"/>
              </a:rPr>
              <a:t>Income Sensitive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AB79CBE-9548-4B47-B43F-6B3575129C61}"/>
              </a:ext>
            </a:extLst>
          </p:cNvPr>
          <p:cNvSpPr txBox="1"/>
          <p:nvPr/>
        </p:nvSpPr>
        <p:spPr>
          <a:xfrm>
            <a:off x="4440440" y="2960269"/>
            <a:ext cx="100652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Montserrat Medium" panose="00000600000000000000" pitchFamily="2" charset="0"/>
              </a:rPr>
              <a:t>10 Years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C8810B3-59C3-4532-9816-CEBAED723B92}"/>
              </a:ext>
            </a:extLst>
          </p:cNvPr>
          <p:cNvSpPr txBox="1"/>
          <p:nvPr/>
        </p:nvSpPr>
        <p:spPr>
          <a:xfrm>
            <a:off x="4440440" y="4196031"/>
            <a:ext cx="149226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Montserrat Medium" panose="00000600000000000000" pitchFamily="2" charset="0"/>
              </a:rPr>
              <a:t>20 or 25 years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5392E22-44F0-4882-81D5-2E6B91E7F232}"/>
              </a:ext>
            </a:extLst>
          </p:cNvPr>
          <p:cNvSpPr txBox="1"/>
          <p:nvPr/>
        </p:nvSpPr>
        <p:spPr>
          <a:xfrm>
            <a:off x="4440440" y="4583401"/>
            <a:ext cx="149226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Montserrat Medium" panose="00000600000000000000" pitchFamily="2" charset="0"/>
              </a:rPr>
              <a:t>20 or 25 years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C5ED1CB-E4EF-475E-AA71-7FDA1E4E6FEA}"/>
              </a:ext>
            </a:extLst>
          </p:cNvPr>
          <p:cNvSpPr txBox="1"/>
          <p:nvPr/>
        </p:nvSpPr>
        <p:spPr>
          <a:xfrm>
            <a:off x="4440440" y="4970772"/>
            <a:ext cx="100652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Montserrat Medium" panose="00000600000000000000" pitchFamily="2" charset="0"/>
              </a:rPr>
              <a:t>25 years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71DE21E-87C1-4202-B617-908FD612264C}"/>
              </a:ext>
            </a:extLst>
          </p:cNvPr>
          <p:cNvSpPr txBox="1"/>
          <p:nvPr/>
        </p:nvSpPr>
        <p:spPr>
          <a:xfrm>
            <a:off x="6261597" y="3789555"/>
            <a:ext cx="189392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Montserrat Medium" panose="00000600000000000000" pitchFamily="2" charset="0"/>
              </a:rPr>
              <a:t>10% of income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D36C13B-81A9-4D14-A150-F17BBA91F56C}"/>
              </a:ext>
            </a:extLst>
          </p:cNvPr>
          <p:cNvSpPr txBox="1"/>
          <p:nvPr/>
        </p:nvSpPr>
        <p:spPr>
          <a:xfrm>
            <a:off x="6261597" y="4164655"/>
            <a:ext cx="189392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Montserrat Medium" panose="00000600000000000000" pitchFamily="2" charset="0"/>
              </a:rPr>
              <a:t>10% of income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99E4CEB-38E1-4738-8C26-EEE32F5C5DD1}"/>
              </a:ext>
            </a:extLst>
          </p:cNvPr>
          <p:cNvSpPr txBox="1"/>
          <p:nvPr/>
        </p:nvSpPr>
        <p:spPr>
          <a:xfrm>
            <a:off x="6261596" y="4965000"/>
            <a:ext cx="19662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Montserrat Medium" panose="00000600000000000000" pitchFamily="2" charset="0"/>
              </a:rPr>
              <a:t>Adjusts annually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4A52C6F-A63D-4051-81A7-531B33E9B597}"/>
              </a:ext>
            </a:extLst>
          </p:cNvPr>
          <p:cNvSpPr txBox="1"/>
          <p:nvPr/>
        </p:nvSpPr>
        <p:spPr>
          <a:xfrm>
            <a:off x="6261596" y="4552026"/>
            <a:ext cx="19662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Montserrat Medium" panose="00000600000000000000" pitchFamily="2" charset="0"/>
              </a:rPr>
              <a:t>10-15% of income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92D6845-6C80-42EB-AE78-6C839ED14FED}"/>
              </a:ext>
            </a:extLst>
          </p:cNvPr>
          <p:cNvSpPr txBox="1"/>
          <p:nvPr/>
        </p:nvSpPr>
        <p:spPr>
          <a:xfrm>
            <a:off x="6261597" y="5425693"/>
            <a:ext cx="188957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Montserrat Medium" panose="00000600000000000000" pitchFamily="2" charset="0"/>
              </a:rPr>
              <a:t>Fixed % of income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59B803D-2067-674B-AE25-0611E2FEA73E}"/>
              </a:ext>
            </a:extLst>
          </p:cNvPr>
          <p:cNvSpPr/>
          <p:nvPr/>
        </p:nvSpPr>
        <p:spPr>
          <a:xfrm>
            <a:off x="449704" y="1084196"/>
            <a:ext cx="8198743" cy="656089"/>
          </a:xfrm>
          <a:prstGeom prst="rect">
            <a:avLst/>
          </a:prstGeom>
          <a:noFill/>
          <a:ln w="38100">
            <a:solidFill>
              <a:srgbClr val="41B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77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37" grpId="0"/>
      <p:bldP spid="39" grpId="0"/>
      <p:bldP spid="46" grpId="0"/>
      <p:bldP spid="47" grpId="0"/>
      <p:bldP spid="48" grpId="0"/>
      <p:bldP spid="24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3" grpId="0"/>
      <p:bldP spid="34" grpId="0"/>
      <p:bldP spid="35" grpId="0"/>
      <p:bldP spid="49" grpId="0"/>
      <p:bldP spid="5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A3B118F5-0D40-4460-897D-B0F1A0923425}"/>
              </a:ext>
            </a:extLst>
          </p:cNvPr>
          <p:cNvSpPr/>
          <p:nvPr/>
        </p:nvSpPr>
        <p:spPr>
          <a:xfrm>
            <a:off x="275273" y="1839026"/>
            <a:ext cx="5486810" cy="4161724"/>
          </a:xfrm>
          <a:prstGeom prst="ellipse">
            <a:avLst/>
          </a:prstGeom>
          <a:solidFill>
            <a:srgbClr val="41B37B">
              <a:alpha val="70980"/>
            </a:srgb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49466F0-D4A5-4B27-ACBC-54FE4CD6F425}"/>
              </a:ext>
            </a:extLst>
          </p:cNvPr>
          <p:cNvSpPr/>
          <p:nvPr/>
        </p:nvSpPr>
        <p:spPr>
          <a:xfrm>
            <a:off x="3525789" y="2007304"/>
            <a:ext cx="5486810" cy="3993446"/>
          </a:xfrm>
          <a:prstGeom prst="ellipse">
            <a:avLst/>
          </a:prstGeom>
          <a:solidFill>
            <a:srgbClr val="07B3E7">
              <a:alpha val="76078"/>
            </a:srgb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6EA8D9-6605-4677-8E42-7C5026D9E317}"/>
              </a:ext>
            </a:extLst>
          </p:cNvPr>
          <p:cNvSpPr txBox="1"/>
          <p:nvPr/>
        </p:nvSpPr>
        <p:spPr>
          <a:xfrm>
            <a:off x="1828595" y="1147610"/>
            <a:ext cx="54868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20954"/>
            <a:r>
              <a:rPr lang="en-US" sz="3000" dirty="0">
                <a:solidFill>
                  <a:srgbClr val="07B3E7"/>
                </a:solidFill>
                <a:latin typeface="Montserrat Medium" panose="00000600000000000000" pitchFamily="2" charset="0"/>
              </a:rPr>
              <a:t>Post-Graduation Options </a:t>
            </a:r>
            <a:endParaRPr lang="en-US" sz="2880" dirty="0">
              <a:solidFill>
                <a:srgbClr val="07B3E7"/>
              </a:solidFill>
              <a:latin typeface="Montserrat Medium" panose="000006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32ACD1-7A63-42AB-84B7-C63B91FCC6FC}"/>
              </a:ext>
            </a:extLst>
          </p:cNvPr>
          <p:cNvSpPr txBox="1"/>
          <p:nvPr/>
        </p:nvSpPr>
        <p:spPr>
          <a:xfrm>
            <a:off x="867182" y="2931859"/>
            <a:ext cx="27928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Montserrat" panose="00000500000000000000" pitchFamily="2" charset="0"/>
              </a:rPr>
              <a:t>Federal Government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Montserrat" panose="00000500000000000000" pitchFamily="2" charset="0"/>
              </a:rPr>
              <a:t>Guaranteed approval 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Montserrat" panose="00000500000000000000" pitchFamily="2" charset="0"/>
              </a:rPr>
              <a:t>Interest rates calculated based on debt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Montserrat" panose="00000500000000000000" pitchFamily="2" charset="0"/>
              </a:rPr>
              <a:t>Only eligible for Federal Loans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Montserrat" panose="00000500000000000000" pitchFamily="2" charset="0"/>
              </a:rPr>
              <a:t>Payment term based on income 20+ years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E9C2F4-BC95-4C9F-862B-E86F9AD1ACF0}"/>
              </a:ext>
            </a:extLst>
          </p:cNvPr>
          <p:cNvSpPr txBox="1"/>
          <p:nvPr/>
        </p:nvSpPr>
        <p:spPr>
          <a:xfrm>
            <a:off x="700428" y="2591967"/>
            <a:ext cx="3110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Montserrat Medium" panose="00000600000000000000" pitchFamily="2" charset="0"/>
              </a:rPr>
              <a:t>Federal Direct Consolidation</a:t>
            </a:r>
            <a:endParaRPr lang="en-US" dirty="0">
              <a:latin typeface="Montserrat Medium" panose="000006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68F04E-F9E5-4701-BC8F-E17D2ECC9463}"/>
              </a:ext>
            </a:extLst>
          </p:cNvPr>
          <p:cNvSpPr txBox="1"/>
          <p:nvPr/>
        </p:nvSpPr>
        <p:spPr>
          <a:xfrm>
            <a:off x="5928837" y="2931859"/>
            <a:ext cx="267611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Montserrat" panose="00000500000000000000" pitchFamily="2" charset="0"/>
              </a:rPr>
              <a:t>Banks, credit unions, state agencies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Montserrat" panose="00000500000000000000" pitchFamily="2" charset="0"/>
              </a:rPr>
              <a:t>Undergo credit check for approval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Montserrat" panose="00000500000000000000" pitchFamily="2" charset="0"/>
              </a:rPr>
              <a:t>Interest rate based on credit history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Montserrat" panose="00000500000000000000" pitchFamily="2" charset="0"/>
              </a:rPr>
              <a:t>Private and Federal loans are eligible </a:t>
            </a:r>
          </a:p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2B817B5-5B69-44B8-97B2-CBFC05D0ED85}"/>
              </a:ext>
            </a:extLst>
          </p:cNvPr>
          <p:cNvSpPr txBox="1"/>
          <p:nvPr/>
        </p:nvSpPr>
        <p:spPr>
          <a:xfrm>
            <a:off x="5468253" y="2594851"/>
            <a:ext cx="2975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Montserrat Medium" panose="00000600000000000000" pitchFamily="2" charset="0"/>
              </a:rPr>
              <a:t>Private Credit Refinance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0A4CC17-11F4-4176-9774-67A3D63F96E7}"/>
              </a:ext>
            </a:extLst>
          </p:cNvPr>
          <p:cNvSpPr txBox="1"/>
          <p:nvPr/>
        </p:nvSpPr>
        <p:spPr>
          <a:xfrm>
            <a:off x="3555769" y="3542362"/>
            <a:ext cx="2256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Montserrat" panose="00000500000000000000" pitchFamily="2" charset="0"/>
              </a:rPr>
              <a:t>Merges Loans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Montserrat" panose="00000500000000000000" pitchFamily="2" charset="0"/>
              </a:rPr>
              <a:t>May reduce monthly payments 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6504595E-7864-439A-A184-DFA71E8784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10085" y="5472539"/>
            <a:ext cx="990805" cy="99080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90C6FA6-42A3-794E-9595-F3D0A1F0647D}"/>
              </a:ext>
            </a:extLst>
          </p:cNvPr>
          <p:cNvSpPr/>
          <p:nvPr/>
        </p:nvSpPr>
        <p:spPr>
          <a:xfrm>
            <a:off x="421349" y="1096243"/>
            <a:ext cx="8301302" cy="656089"/>
          </a:xfrm>
          <a:prstGeom prst="rect">
            <a:avLst/>
          </a:prstGeom>
          <a:noFill/>
          <a:ln w="38100">
            <a:solidFill>
              <a:srgbClr val="41B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25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762421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spcAft>
                <a:spcPts val="0"/>
              </a:spcAft>
              <a:defRPr/>
            </a:pPr>
            <a:r>
              <a:rPr lang="en-US" sz="4000" dirty="0">
                <a:latin typeface="Calibri"/>
                <a:ea typeface="ＭＳ Ｐゴシック"/>
                <a:cs typeface="Calibri"/>
              </a:rPr>
              <a:t>EconEdLink Membership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13714B-F9E8-8C44-9AF8-383F3F244D95}"/>
              </a:ext>
            </a:extLst>
          </p:cNvPr>
          <p:cNvSpPr txBox="1"/>
          <p:nvPr/>
        </p:nvSpPr>
        <p:spPr>
          <a:xfrm>
            <a:off x="482538" y="2114894"/>
            <a:ext cx="8175171" cy="42473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dirty="0">
                <a:latin typeface="Arial"/>
                <a:ea typeface="ＭＳ Ｐゴシック"/>
                <a:cs typeface="Arial"/>
              </a:rPr>
              <a:t>You can now access CEE’s professional development webinars directly on EconEdLink.org! To receive these new professional development benefits, </a:t>
            </a:r>
            <a:r>
              <a:rPr lang="en-US" b="1" dirty="0">
                <a:latin typeface="Arial"/>
                <a:ea typeface="ＭＳ Ｐゴシック"/>
                <a:cs typeface="Arial"/>
              </a:rPr>
              <a:t>become an EconEdLink </a:t>
            </a:r>
            <a:r>
              <a:rPr lang="en-US" b="1" dirty="0">
                <a:latin typeface="Arial"/>
                <a:ea typeface="ＭＳ Ｐゴシック"/>
                <a:cs typeface="Arial"/>
                <a:hlinkClick r:id="rId3"/>
              </a:rPr>
              <a:t>member</a:t>
            </a:r>
            <a:r>
              <a:rPr lang="en-US" dirty="0">
                <a:latin typeface="Arial"/>
                <a:ea typeface="ＭＳ Ｐゴシック"/>
                <a:cs typeface="Arial"/>
              </a:rPr>
              <a:t>. As a member, you will now be able to: </a:t>
            </a:r>
            <a:endParaRPr lang="en-US" dirty="0"/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Automatically receive a professional development certificate via e-mail within 24 hours after viewing any webinar for a minimum of 45 minutes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Register for upcoming webinars with a simple one-click process 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Easily download presentations, lesson plan materials and activities for each webinar 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Search and view all webinars at your convenience 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Save webinars to your EconEdLink dashboard for easy access to the event</a:t>
            </a:r>
            <a:endParaRPr lang="en-US" dirty="0"/>
          </a:p>
          <a:p>
            <a:endParaRPr lang="en-US" dirty="0">
              <a:latin typeface="Arial"/>
              <a:ea typeface="ＭＳ Ｐゴシック"/>
              <a:cs typeface="Arial"/>
            </a:endParaRPr>
          </a:p>
          <a:p>
            <a:pPr algn="ctr"/>
            <a:r>
              <a:rPr lang="en-US" dirty="0">
                <a:latin typeface="Arial"/>
                <a:ea typeface="ＭＳ Ｐゴシック"/>
                <a:cs typeface="Arial"/>
              </a:rPr>
              <a:t>You may access our new </a:t>
            </a:r>
            <a:r>
              <a:rPr lang="en-US" b="1" dirty="0">
                <a:latin typeface="Arial"/>
                <a:ea typeface="ＭＳ Ｐゴシック"/>
                <a:cs typeface="Arial"/>
              </a:rPr>
              <a:t>Professional Development</a:t>
            </a:r>
            <a:r>
              <a:rPr lang="en-US" dirty="0">
                <a:latin typeface="Arial"/>
                <a:ea typeface="ＭＳ Ｐゴシック"/>
                <a:cs typeface="Arial"/>
              </a:rPr>
              <a:t> page </a:t>
            </a:r>
            <a:r>
              <a:rPr lang="en-US" dirty="0">
                <a:latin typeface="Arial"/>
                <a:ea typeface="ＭＳ Ｐゴシック"/>
                <a:cs typeface="Arial"/>
                <a:hlinkClick r:id="rId4"/>
              </a:rPr>
              <a:t>here</a:t>
            </a:r>
            <a:endParaRPr lang="en-US" dirty="0">
              <a:latin typeface="Arial"/>
              <a:ea typeface="ＭＳ Ｐゴシック"/>
              <a:cs typeface="Arial"/>
            </a:endParaRPr>
          </a:p>
          <a:p>
            <a:endParaRPr lang="en-US" dirty="0"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602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DF69C798-1933-4B4B-BED9-EDE6738E1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667" y="130119"/>
            <a:ext cx="7749914" cy="7749914"/>
          </a:xfrm>
          <a:prstGeom prst="rect">
            <a:avLst/>
          </a:prstGeom>
        </p:spPr>
      </p:pic>
      <p:sp>
        <p:nvSpPr>
          <p:cNvPr id="356" name="Google Shape;356;p28"/>
          <p:cNvSpPr txBox="1"/>
          <p:nvPr/>
        </p:nvSpPr>
        <p:spPr>
          <a:xfrm>
            <a:off x="691726" y="1186836"/>
            <a:ext cx="7749914" cy="438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/>
            <a:r>
              <a:rPr lang="en-US" sz="2700" dirty="0">
                <a:solidFill>
                  <a:srgbClr val="07B3E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Activity: Calculate Payment for Freshman Year Loan</a:t>
            </a:r>
            <a:endParaRPr sz="27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9FA6C5-A9E7-47D5-B520-56156978BE03}"/>
              </a:ext>
            </a:extLst>
          </p:cNvPr>
          <p:cNvSpPr/>
          <p:nvPr/>
        </p:nvSpPr>
        <p:spPr>
          <a:xfrm>
            <a:off x="422973" y="1078083"/>
            <a:ext cx="8301302" cy="656089"/>
          </a:xfrm>
          <a:prstGeom prst="rect">
            <a:avLst/>
          </a:prstGeom>
          <a:noFill/>
          <a:ln w="38100">
            <a:solidFill>
              <a:srgbClr val="41B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8559D4-4839-D848-AAB7-BF29D428711E}"/>
              </a:ext>
            </a:extLst>
          </p:cNvPr>
          <p:cNvSpPr txBox="1"/>
          <p:nvPr/>
        </p:nvSpPr>
        <p:spPr>
          <a:xfrm>
            <a:off x="2913320" y="6110770"/>
            <a:ext cx="3306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https://</a:t>
            </a:r>
            <a:r>
              <a:rPr lang="en-US" dirty="0" err="1"/>
              <a:t>arcollegesaver.org</a:t>
            </a:r>
            <a:r>
              <a:rPr lang="en-US" dirty="0"/>
              <a:t>/</a:t>
            </a:r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6B97AE5-52E2-434B-9197-C286528E8A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921" y="2134656"/>
            <a:ext cx="5188687" cy="3326608"/>
          </a:xfrm>
          <a:prstGeom prst="rect">
            <a:avLst/>
          </a:prstGeom>
        </p:spPr>
      </p:pic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38F4A34-9086-9E40-8182-EF343F8924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393" y="2134657"/>
            <a:ext cx="5231216" cy="3326608"/>
          </a:xfrm>
          <a:prstGeom prst="rect">
            <a:avLst/>
          </a:prstGeom>
        </p:spPr>
      </p:pic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46D7E3E-D7F1-EA40-9CC6-96B1475E8A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962" y="2134655"/>
            <a:ext cx="5220588" cy="329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71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56;p28">
            <a:extLst>
              <a:ext uri="{FF2B5EF4-FFF2-40B4-BE49-F238E27FC236}">
                <a16:creationId xmlns:a16="http://schemas.microsoft.com/office/drawing/2014/main" id="{445D0104-E55B-DE47-9B98-A0103F721677}"/>
              </a:ext>
            </a:extLst>
          </p:cNvPr>
          <p:cNvSpPr txBox="1"/>
          <p:nvPr/>
        </p:nvSpPr>
        <p:spPr>
          <a:xfrm>
            <a:off x="691726" y="1186836"/>
            <a:ext cx="7749914" cy="438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/>
            <a:r>
              <a:rPr lang="en-US" sz="2700" dirty="0">
                <a:solidFill>
                  <a:srgbClr val="00B0F0"/>
                </a:solidFill>
              </a:rPr>
              <a:t>Resources</a:t>
            </a:r>
            <a:endParaRPr sz="2700" dirty="0">
              <a:solidFill>
                <a:srgbClr val="00B0F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5C9B28-EF3D-3047-9B20-CEDAA3C25995}"/>
              </a:ext>
            </a:extLst>
          </p:cNvPr>
          <p:cNvSpPr/>
          <p:nvPr/>
        </p:nvSpPr>
        <p:spPr>
          <a:xfrm>
            <a:off x="422973" y="1078083"/>
            <a:ext cx="8301302" cy="656089"/>
          </a:xfrm>
          <a:prstGeom prst="rect">
            <a:avLst/>
          </a:prstGeom>
          <a:noFill/>
          <a:ln w="38100">
            <a:solidFill>
              <a:srgbClr val="41B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person, indoor, sitting, child&#10;&#10;Description automatically generated">
            <a:extLst>
              <a:ext uri="{FF2B5EF4-FFF2-40B4-BE49-F238E27FC236}">
                <a16:creationId xmlns:a16="http://schemas.microsoft.com/office/drawing/2014/main" id="{BD08AE48-3E85-2D4C-9DC5-3FF9A6E162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654" y="2058878"/>
            <a:ext cx="3107639" cy="1705095"/>
          </a:xfrm>
          <a:prstGeom prst="rect">
            <a:avLst/>
          </a:prstGeom>
        </p:spPr>
      </p:pic>
      <p:pic>
        <p:nvPicPr>
          <p:cNvPr id="7" name="Picture 6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2B94F554-6064-7D4F-9817-5E2533CC34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60" y="4211213"/>
            <a:ext cx="3322088" cy="18445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A5C0211-10BE-134F-B5F1-A0DC17AC08B6}"/>
              </a:ext>
            </a:extLst>
          </p:cNvPr>
          <p:cNvSpPr txBox="1"/>
          <p:nvPr/>
        </p:nvSpPr>
        <p:spPr>
          <a:xfrm>
            <a:off x="793801" y="6055772"/>
            <a:ext cx="31076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https://</a:t>
            </a:r>
            <a:r>
              <a:rPr lang="en-US" sz="1400" dirty="0" err="1"/>
              <a:t>nces.ed.gov</a:t>
            </a:r>
            <a:r>
              <a:rPr lang="en-US" sz="1400" dirty="0"/>
              <a:t>/</a:t>
            </a:r>
            <a:r>
              <a:rPr lang="en-US" sz="1400" dirty="0" err="1"/>
              <a:t>collegenavigator</a:t>
            </a:r>
            <a:r>
              <a:rPr lang="en-US" sz="1400" dirty="0"/>
              <a:t>/</a:t>
            </a:r>
          </a:p>
        </p:txBody>
      </p:sp>
      <p:pic>
        <p:nvPicPr>
          <p:cNvPr id="10" name="Picture 9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5512420F-CAF9-5640-9178-5AB6C546A6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60" y="2058878"/>
            <a:ext cx="3367651" cy="15538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4A49CF7-396A-C24D-BA57-0C67B0ECBBB9}"/>
              </a:ext>
            </a:extLst>
          </p:cNvPr>
          <p:cNvSpPr txBox="1"/>
          <p:nvPr/>
        </p:nvSpPr>
        <p:spPr>
          <a:xfrm>
            <a:off x="669816" y="3783513"/>
            <a:ext cx="31076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https://</a:t>
            </a:r>
            <a:r>
              <a:rPr lang="en-US" sz="1400" dirty="0" err="1"/>
              <a:t>studentaid.gov</a:t>
            </a:r>
            <a:r>
              <a:rPr lang="en-US" sz="1400" dirty="0"/>
              <a:t>/</a:t>
            </a:r>
          </a:p>
        </p:txBody>
      </p:sp>
      <p:pic>
        <p:nvPicPr>
          <p:cNvPr id="13" name="Picture 1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A2BCC6B-6D91-594E-A150-169A44EEFE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303" y="4211213"/>
            <a:ext cx="3524337" cy="18445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A14FADD-79EF-7D40-BB75-9DBC6BA274D1}"/>
              </a:ext>
            </a:extLst>
          </p:cNvPr>
          <p:cNvSpPr txBox="1"/>
          <p:nvPr/>
        </p:nvSpPr>
        <p:spPr>
          <a:xfrm>
            <a:off x="4917303" y="3794681"/>
            <a:ext cx="31076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arcollegesaver.org</a:t>
            </a:r>
            <a:endParaRPr lang="en-US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4C13CA-8016-BD48-941A-350E14BA072C}"/>
              </a:ext>
            </a:extLst>
          </p:cNvPr>
          <p:cNvSpPr txBox="1"/>
          <p:nvPr/>
        </p:nvSpPr>
        <p:spPr>
          <a:xfrm>
            <a:off x="4917302" y="6131964"/>
            <a:ext cx="31076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mycollegecorner.com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31516639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F1FB1DFD-2B93-4BB2-BD75-CD81EF416C21}"/>
              </a:ext>
            </a:extLst>
          </p:cNvPr>
          <p:cNvSpPr txBox="1"/>
          <p:nvPr/>
        </p:nvSpPr>
        <p:spPr>
          <a:xfrm>
            <a:off x="5203809" y="3134797"/>
            <a:ext cx="3496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20954">
              <a:defRPr/>
            </a:pPr>
            <a:r>
              <a:rPr lang="en-US" dirty="0" err="1">
                <a:ea typeface="Gadugi" panose="020B0502040204020203" pitchFamily="34" charset="0"/>
              </a:rPr>
              <a:t>john@</a:t>
            </a:r>
            <a:r>
              <a:rPr lang="en-US" dirty="0" err="1"/>
              <a:t>inviteeducation</a:t>
            </a:r>
            <a:r>
              <a:rPr lang="en-US" dirty="0" err="1">
                <a:ea typeface="Gadugi" panose="020B0502040204020203" pitchFamily="34" charset="0"/>
              </a:rPr>
              <a:t>.</a:t>
            </a:r>
            <a:r>
              <a:rPr lang="en-US" dirty="0" err="1"/>
              <a:t>com</a:t>
            </a:r>
            <a:endParaRPr lang="en-US" dirty="0">
              <a:ea typeface="Gadugi" panose="020B0502040204020203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5AFD3DE-FEBC-4D15-91EC-9A0406840088}"/>
              </a:ext>
            </a:extLst>
          </p:cNvPr>
          <p:cNvCxnSpPr>
            <a:cxnSpLocks/>
          </p:cNvCxnSpPr>
          <p:nvPr/>
        </p:nvCxnSpPr>
        <p:spPr>
          <a:xfrm flipV="1">
            <a:off x="4259094" y="2711488"/>
            <a:ext cx="4159903" cy="10336"/>
          </a:xfrm>
          <a:prstGeom prst="line">
            <a:avLst/>
          </a:prstGeom>
          <a:ln w="44450">
            <a:solidFill>
              <a:srgbClr val="0699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C0E1CBC5-A807-48B5-A6CC-9ECAD0E5845B}"/>
              </a:ext>
            </a:extLst>
          </p:cNvPr>
          <p:cNvSpPr/>
          <p:nvPr/>
        </p:nvSpPr>
        <p:spPr>
          <a:xfrm>
            <a:off x="4259094" y="2180573"/>
            <a:ext cx="292983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20954">
              <a:defRPr/>
            </a:pPr>
            <a:r>
              <a:rPr lang="en-US" sz="3000" b="1" dirty="0">
                <a:solidFill>
                  <a:srgbClr val="0699C6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John Hupalo</a:t>
            </a:r>
          </a:p>
        </p:txBody>
      </p:sp>
      <p:pic>
        <p:nvPicPr>
          <p:cNvPr id="11" name="Picture 10" descr="A person wearing a suit and tie&#10;&#10;Description generated with very high confidence">
            <a:extLst>
              <a:ext uri="{FF2B5EF4-FFF2-40B4-BE49-F238E27FC236}">
                <a16:creationId xmlns:a16="http://schemas.microsoft.com/office/drawing/2014/main" id="{BBA1796F-0BB4-AA47-A681-630E9BD71B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4749" r="6785" b="5911"/>
          <a:stretch/>
        </p:blipFill>
        <p:spPr>
          <a:xfrm>
            <a:off x="476477" y="1718424"/>
            <a:ext cx="2727429" cy="3426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D06E44F9-F5A1-4EB6-9C45-DF84E408908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549" y="4218773"/>
            <a:ext cx="1047714" cy="143046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0E7D50B-4192-804C-95E6-C645BD0EE90E}"/>
              </a:ext>
            </a:extLst>
          </p:cNvPr>
          <p:cNvSpPr txBox="1"/>
          <p:nvPr/>
        </p:nvSpPr>
        <p:spPr>
          <a:xfrm>
            <a:off x="5203808" y="4150389"/>
            <a:ext cx="3496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20954">
              <a:defRPr/>
            </a:pPr>
            <a:r>
              <a:rPr lang="en-US" dirty="0">
                <a:ea typeface="Gadugi" panose="020B0502040204020203" pitchFamily="34" charset="0"/>
              </a:rPr>
              <a:t>(617) 807-0320</a:t>
            </a:r>
          </a:p>
        </p:txBody>
      </p:sp>
      <p:pic>
        <p:nvPicPr>
          <p:cNvPr id="5" name="Graphic 4" descr="Envelope">
            <a:extLst>
              <a:ext uri="{FF2B5EF4-FFF2-40B4-BE49-F238E27FC236}">
                <a16:creationId xmlns:a16="http://schemas.microsoft.com/office/drawing/2014/main" id="{FB58FBF7-8BDC-CC47-AE6A-B11221FB01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59093" y="2965022"/>
            <a:ext cx="685800" cy="685800"/>
          </a:xfrm>
          <a:prstGeom prst="rect">
            <a:avLst/>
          </a:prstGeom>
        </p:spPr>
      </p:pic>
      <p:pic>
        <p:nvPicPr>
          <p:cNvPr id="21" name="Graphic 20" descr="Telephone">
            <a:extLst>
              <a:ext uri="{FF2B5EF4-FFF2-40B4-BE49-F238E27FC236}">
                <a16:creationId xmlns:a16="http://schemas.microsoft.com/office/drawing/2014/main" id="{0D938975-047A-6E4D-8190-3861DF0193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59093" y="3980614"/>
            <a:ext cx="685800" cy="685800"/>
          </a:xfrm>
          <a:prstGeom prst="rect">
            <a:avLst/>
          </a:prstGeom>
        </p:spPr>
      </p:pic>
      <p:pic>
        <p:nvPicPr>
          <p:cNvPr id="25" name="Picture 24" descr="Logo&#10;&#10;Description automatically generated">
            <a:extLst>
              <a:ext uri="{FF2B5EF4-FFF2-40B4-BE49-F238E27FC236}">
                <a16:creationId xmlns:a16="http://schemas.microsoft.com/office/drawing/2014/main" id="{EDD3A52F-D56C-724A-957F-7A8412C1F96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34188" b="34701"/>
          <a:stretch/>
        </p:blipFill>
        <p:spPr>
          <a:xfrm>
            <a:off x="476477" y="5222171"/>
            <a:ext cx="2313191" cy="719660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74E16B69-AD88-9643-8A21-8BC5792091B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515" y="5145321"/>
            <a:ext cx="1527895" cy="71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6067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noFill/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500">
                <a:latin typeface="Calibri"/>
                <a:ea typeface="ＭＳ Ｐゴシック"/>
                <a:cs typeface="Calibri"/>
              </a:rPr>
              <a:t>CEE Affiliates</a:t>
            </a:r>
            <a:endParaRPr lang="en-US" sz="5500" b="1">
              <a:ln w="11430"/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AF44DA-7F29-495C-9279-01A773172FC7}"/>
              </a:ext>
            </a:extLst>
          </p:cNvPr>
          <p:cNvSpPr txBox="1"/>
          <p:nvPr/>
        </p:nvSpPr>
        <p:spPr>
          <a:xfrm>
            <a:off x="1501666" y="5134678"/>
            <a:ext cx="614066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cs typeface="Arial"/>
                <a:hlinkClick r:id="rId3"/>
              </a:rPr>
              <a:t>https://www.councilforeconed.org/resources/local-affiliates/</a:t>
            </a:r>
            <a:endParaRPr lang="en-US"/>
          </a:p>
          <a:p>
            <a:pPr algn="l"/>
            <a:endParaRPr lang="en-US"/>
          </a:p>
        </p:txBody>
      </p:sp>
      <p:pic>
        <p:nvPicPr>
          <p:cNvPr id="4" name="Picture 4" descr="A picture containing bird&#10;&#10;Description generated with very high confidence">
            <a:extLst>
              <a:ext uri="{FF2B5EF4-FFF2-40B4-BE49-F238E27FC236}">
                <a16:creationId xmlns:a16="http://schemas.microsoft.com/office/drawing/2014/main" id="{85988BD1-7DE7-45DD-9D4C-654DA4937C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1" y="2335947"/>
            <a:ext cx="6095999" cy="240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61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1C49A-50A7-49D5-B1A2-57AAF226F5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6139" y="1145686"/>
            <a:ext cx="7772400" cy="1470025"/>
          </a:xfrm>
        </p:spPr>
        <p:txBody>
          <a:bodyPr/>
          <a:lstStyle/>
          <a:p>
            <a:r>
              <a:rPr lang="en-US" sz="5400" dirty="0">
                <a:latin typeface="Calibri"/>
                <a:ea typeface="ＭＳ Ｐゴシック"/>
                <a:cs typeface="Calibri"/>
              </a:rPr>
              <a:t>Thank You to Our Sponsors!</a:t>
            </a:r>
            <a:endParaRPr lang="en-US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D6CDAE-25F6-4A13-9FAD-1DA0236E53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479" y="2622632"/>
            <a:ext cx="2378110" cy="23781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16" y="2690224"/>
            <a:ext cx="4725799" cy="13029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831" y="5899538"/>
            <a:ext cx="6217920" cy="5943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015" y="3811687"/>
            <a:ext cx="1905000" cy="1874520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7E8432-E2ED-4609-928F-7A71E73514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74" y="5243613"/>
            <a:ext cx="1188720" cy="119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54274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551" y="1061966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>
                <a:latin typeface="Calibri"/>
                <a:ea typeface="ＭＳ Ｐゴシック"/>
                <a:cs typeface="Calibri"/>
              </a:rPr>
              <a:t>Professional Development Certificate</a:t>
            </a:r>
            <a:endParaRPr lang="en-US" sz="4000" b="1">
              <a:solidFill>
                <a:srgbClr val="005CB8"/>
              </a:solidFill>
              <a:effectLst>
                <a:glow>
                  <a:srgbClr val="4F81BD">
                    <a:alpha val="0"/>
                  </a:srgbClr>
                </a:glow>
                <a:outerShdw blurRad="50800" dist="50800" dir="5400000" algn="ctr" rotWithShape="0">
                  <a:srgbClr val="000000">
                    <a:alpha val="0"/>
                  </a:srgbClr>
                </a:outerShdw>
                <a:reflection stA="0" endPos="65000" dist="50800" dir="5400000" sy="-100000" algn="bl" rotWithShape="0"/>
              </a:effectLst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13714B-F9E8-8C44-9AF8-383F3F244D95}"/>
              </a:ext>
            </a:extLst>
          </p:cNvPr>
          <p:cNvSpPr txBox="1"/>
          <p:nvPr/>
        </p:nvSpPr>
        <p:spPr>
          <a:xfrm>
            <a:off x="588955" y="2359260"/>
            <a:ext cx="8175171" cy="28623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dirty="0">
                <a:latin typeface="Arial"/>
                <a:ea typeface="ＭＳ Ｐゴシック"/>
              </a:rPr>
              <a:t>To earn your professional development certificate for this webinar, you must:</a:t>
            </a:r>
          </a:p>
          <a:p>
            <a:endParaRPr lang="en-US" dirty="0">
              <a:latin typeface="Arial"/>
              <a:ea typeface="ＭＳ Ｐゴシック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</a:rPr>
              <a:t>Watch a minimum of 45-minutes and you will automatically receive a professional development </a:t>
            </a:r>
            <a:r>
              <a:rPr lang="en-US" b="1" dirty="0">
                <a:solidFill>
                  <a:srgbClr val="7A9900"/>
                </a:solidFill>
                <a:latin typeface="Arial"/>
                <a:ea typeface="ＭＳ Ｐゴシック"/>
              </a:rPr>
              <a:t>certificate </a:t>
            </a:r>
            <a:r>
              <a:rPr lang="en-US" dirty="0">
                <a:latin typeface="Arial"/>
                <a:ea typeface="ＭＳ Ｐゴシック"/>
              </a:rPr>
              <a:t>via e-mail within 24 hours.</a:t>
            </a:r>
          </a:p>
          <a:p>
            <a:endParaRPr lang="en-US" dirty="0">
              <a:latin typeface="Arial"/>
              <a:ea typeface="ＭＳ Ｐゴシック"/>
            </a:endParaRPr>
          </a:p>
          <a:p>
            <a:r>
              <a:rPr lang="en-US" dirty="0">
                <a:latin typeface="Arial"/>
                <a:ea typeface="ＭＳ Ｐゴシック"/>
                <a:cs typeface="Arial"/>
              </a:rPr>
              <a:t>Accessing resources: </a:t>
            </a:r>
            <a:endParaRPr lang="en-US" dirty="0"/>
          </a:p>
          <a:p>
            <a:endParaRPr lang="en-US" dirty="0">
              <a:cs typeface="Arial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You can now easily download presentations, lesson plan materials, and activities for each webinar from </a:t>
            </a:r>
            <a:r>
              <a:rPr lang="en-US" sz="1600" b="1" i="1" dirty="0">
                <a:solidFill>
                  <a:srgbClr val="005CB8"/>
                </a:solidFill>
                <a:latin typeface="Arial"/>
                <a:ea typeface="ＭＳ Ｐゴシック"/>
                <a:cs typeface="Arial"/>
              </a:rPr>
              <a:t>EconEdLink.org/professional-development/</a:t>
            </a:r>
          </a:p>
          <a:p>
            <a:endParaRPr lang="en-US" b="1" i="1" dirty="0">
              <a:solidFill>
                <a:srgbClr val="005CB8"/>
              </a:solidFill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90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727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solidFill>
                  <a:srgbClr val="07B3E7"/>
                </a:solidFill>
                <a:latin typeface="Montserrat Medium"/>
                <a:ea typeface="Montserrat Medium"/>
                <a:cs typeface="Montserrat Medium"/>
              </a:rPr>
              <a:t>Question an Award Letter?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CF21B49-8623-5849-A889-0EC46DA77D1F}"/>
              </a:ext>
            </a:extLst>
          </p:cNvPr>
          <p:cNvGrpSpPr/>
          <p:nvPr/>
        </p:nvGrpSpPr>
        <p:grpSpPr>
          <a:xfrm>
            <a:off x="628405" y="1849084"/>
            <a:ext cx="8058395" cy="4278547"/>
            <a:chOff x="1674019" y="1119852"/>
            <a:chExt cx="9107647" cy="5358747"/>
          </a:xfrm>
        </p:grpSpPr>
        <p:pic>
          <p:nvPicPr>
            <p:cNvPr id="7" name="Picture 6" descr="A screenshot of a social media post&#10;&#10;Description generated with very high confidence">
              <a:extLst>
                <a:ext uri="{FF2B5EF4-FFF2-40B4-BE49-F238E27FC236}">
                  <a16:creationId xmlns:a16="http://schemas.microsoft.com/office/drawing/2014/main" id="{F3028039-8473-A549-AD7B-1D2840505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74019" y="1119852"/>
              <a:ext cx="9107647" cy="5358747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DED1867-C09A-2741-BB29-8323FD075529}"/>
                </a:ext>
              </a:extLst>
            </p:cNvPr>
            <p:cNvGrpSpPr/>
            <p:nvPr/>
          </p:nvGrpSpPr>
          <p:grpSpPr>
            <a:xfrm>
              <a:off x="1838860" y="1241285"/>
              <a:ext cx="3111759" cy="4664214"/>
              <a:chOff x="1838860" y="1241285"/>
              <a:chExt cx="3111759" cy="4664214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14B8E62-45B3-F548-9956-72CEFBC4CD57}"/>
                  </a:ext>
                </a:extLst>
              </p:cNvPr>
              <p:cNvSpPr/>
              <p:nvPr/>
            </p:nvSpPr>
            <p:spPr>
              <a:xfrm>
                <a:off x="1838860" y="4564857"/>
                <a:ext cx="3111759" cy="133373"/>
              </a:xfrm>
              <a:prstGeom prst="rect">
                <a:avLst/>
              </a:prstGeom>
              <a:solidFill>
                <a:srgbClr val="FFFF00">
                  <a:alpha val="10196"/>
                </a:srgbClr>
              </a:solidFill>
              <a:ln>
                <a:solidFill>
                  <a:srgbClr val="FFFF00">
                    <a:alpha val="30196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8E4375F-E8D9-5C44-A802-22B7AE164234}"/>
                  </a:ext>
                </a:extLst>
              </p:cNvPr>
              <p:cNvSpPr txBox="1"/>
              <p:nvPr/>
            </p:nvSpPr>
            <p:spPr>
              <a:xfrm>
                <a:off x="1906262" y="1890990"/>
                <a:ext cx="2761405" cy="286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27939"/>
                <a:r>
                  <a:rPr lang="en-US" sz="1264" dirty="0">
                    <a:solidFill>
                      <a:prstClr val="white">
                        <a:lumMod val="50000"/>
                      </a:prstClr>
                    </a:solidFill>
                    <a:latin typeface="Montserrat Light" panose="00000400000000000000" pitchFamily="2" charset="0"/>
                  </a:rPr>
                  <a:t> 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47707E2-9C06-7645-B63B-C976B2C73AC5}"/>
                  </a:ext>
                </a:extLst>
              </p:cNvPr>
              <p:cNvSpPr/>
              <p:nvPr/>
            </p:nvSpPr>
            <p:spPr>
              <a:xfrm>
                <a:off x="1838860" y="1241285"/>
                <a:ext cx="966066" cy="14400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A1C2F37-AD5E-A14E-9957-A1264FD33C2A}"/>
                  </a:ext>
                </a:extLst>
              </p:cNvPr>
              <p:cNvSpPr/>
              <p:nvPr/>
            </p:nvSpPr>
            <p:spPr>
              <a:xfrm>
                <a:off x="1838860" y="2683563"/>
                <a:ext cx="564356" cy="133373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C9E3C24-852A-B14F-BEA0-FB9D008798D5}"/>
                  </a:ext>
                </a:extLst>
              </p:cNvPr>
              <p:cNvSpPr/>
              <p:nvPr/>
            </p:nvSpPr>
            <p:spPr>
              <a:xfrm>
                <a:off x="2278199" y="5772126"/>
                <a:ext cx="350044" cy="133373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4D94E249-D6F4-FC49-97EB-24F620D98239}"/>
              </a:ext>
            </a:extLst>
          </p:cNvPr>
          <p:cNvSpPr/>
          <p:nvPr/>
        </p:nvSpPr>
        <p:spPr>
          <a:xfrm>
            <a:off x="4875051" y="3383925"/>
            <a:ext cx="2938158" cy="461037"/>
          </a:xfrm>
          <a:prstGeom prst="rect">
            <a:avLst/>
          </a:prstGeom>
          <a:noFill/>
          <a:ln w="28575">
            <a:solidFill>
              <a:srgbClr val="41B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8364EC-2A65-5E47-933C-65CA2FE34D44}"/>
              </a:ext>
            </a:extLst>
          </p:cNvPr>
          <p:cNvSpPr txBox="1"/>
          <p:nvPr/>
        </p:nvSpPr>
        <p:spPr>
          <a:xfrm>
            <a:off x="7726765" y="3797349"/>
            <a:ext cx="8179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 &lt; ???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1BF40F0-F78A-A549-9DC5-4EC98A9F3D6A}"/>
              </a:ext>
            </a:extLst>
          </p:cNvPr>
          <p:cNvSpPr/>
          <p:nvPr/>
        </p:nvSpPr>
        <p:spPr>
          <a:xfrm>
            <a:off x="421349" y="1092284"/>
            <a:ext cx="8301302" cy="656089"/>
          </a:xfrm>
          <a:prstGeom prst="rect">
            <a:avLst/>
          </a:prstGeom>
          <a:noFill/>
          <a:ln w="38100">
            <a:solidFill>
              <a:srgbClr val="41B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BB63C0A8-B906-DA41-8B4B-31BBBA15714D}"/>
              </a:ext>
            </a:extLst>
          </p:cNvPr>
          <p:cNvSpPr/>
          <p:nvPr/>
        </p:nvSpPr>
        <p:spPr>
          <a:xfrm>
            <a:off x="4873045" y="4088289"/>
            <a:ext cx="2938158" cy="222637"/>
          </a:xfrm>
          <a:prstGeom prst="frame">
            <a:avLst/>
          </a:prstGeom>
          <a:solidFill>
            <a:srgbClr val="FFFF00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1C21835-AFE8-B246-88E5-47E405226999}"/>
              </a:ext>
            </a:extLst>
          </p:cNvPr>
          <p:cNvSpPr txBox="1"/>
          <p:nvPr/>
        </p:nvSpPr>
        <p:spPr>
          <a:xfrm>
            <a:off x="7813209" y="4198313"/>
            <a:ext cx="8179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&lt; ???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8E191CA-9833-EB4F-8928-C16C68AECB82}"/>
              </a:ext>
            </a:extLst>
          </p:cNvPr>
          <p:cNvSpPr txBox="1"/>
          <p:nvPr/>
        </p:nvSpPr>
        <p:spPr>
          <a:xfrm rot="20427463">
            <a:off x="3302995" y="4288185"/>
            <a:ext cx="8179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&lt; ???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A88D14-AA3E-C64A-BF70-C70E67D9DE88}"/>
              </a:ext>
            </a:extLst>
          </p:cNvPr>
          <p:cNvSpPr/>
          <p:nvPr/>
        </p:nvSpPr>
        <p:spPr>
          <a:xfrm>
            <a:off x="4873045" y="3857662"/>
            <a:ext cx="2938158" cy="2226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/>
      <p:bldP spid="3" grpId="0" animBg="1"/>
      <p:bldP spid="23" grpId="0"/>
      <p:bldP spid="29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61A10C55-379A-7144-9C41-367F987EDB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442" y="2172775"/>
            <a:ext cx="1623396" cy="2181904"/>
          </a:xfrm>
          <a:prstGeom prst="rect">
            <a:avLst/>
          </a:prstGeom>
        </p:spPr>
      </p:pic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052BB1DE-05A5-FD42-AF02-4DE4C9C837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33" y="2318511"/>
            <a:ext cx="1860661" cy="18904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733312B-FD95-F741-B082-68A23D08EB9F}"/>
              </a:ext>
            </a:extLst>
          </p:cNvPr>
          <p:cNvSpPr txBox="1"/>
          <p:nvPr/>
        </p:nvSpPr>
        <p:spPr>
          <a:xfrm>
            <a:off x="2389195" y="2778725"/>
            <a:ext cx="5901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41BA7B"/>
                </a:solidFill>
              </a:rPr>
              <a:t>-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DCD72E-ABED-2248-A3B7-6471BC377EB6}"/>
              </a:ext>
            </a:extLst>
          </p:cNvPr>
          <p:cNvSpPr txBox="1"/>
          <p:nvPr/>
        </p:nvSpPr>
        <p:spPr>
          <a:xfrm>
            <a:off x="5683188" y="2616896"/>
            <a:ext cx="590107" cy="995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aseline="-25000" dirty="0">
                <a:solidFill>
                  <a:srgbClr val="41BA7B"/>
                </a:solidFill>
              </a:rPr>
              <a:t>=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09A308-0329-BF49-9E80-CC55E52ED03E}"/>
              </a:ext>
            </a:extLst>
          </p:cNvPr>
          <p:cNvSpPr txBox="1"/>
          <p:nvPr/>
        </p:nvSpPr>
        <p:spPr>
          <a:xfrm>
            <a:off x="7047425" y="5122505"/>
            <a:ext cx="1343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0"/>
              </a:rPr>
              <a:t>($18,626)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</a:p>
        </p:txBody>
      </p:sp>
      <p:pic>
        <p:nvPicPr>
          <p:cNvPr id="11" name="Picture 10" descr="A close up of a sign&#10;&#10;Description generated with high confidence">
            <a:extLst>
              <a:ext uri="{FF2B5EF4-FFF2-40B4-BE49-F238E27FC236}">
                <a16:creationId xmlns:a16="http://schemas.microsoft.com/office/drawing/2014/main" id="{CCF74D75-DB00-5A40-B4A8-7E84AE50A3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151" y="2109246"/>
            <a:ext cx="2010445" cy="201044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234E959-F2C3-5744-9ED7-AA6566C039C2}"/>
              </a:ext>
            </a:extLst>
          </p:cNvPr>
          <p:cNvSpPr txBox="1"/>
          <p:nvPr/>
        </p:nvSpPr>
        <p:spPr>
          <a:xfrm>
            <a:off x="253249" y="4554734"/>
            <a:ext cx="195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Montserrat Medium" panose="00000600000000000000" pitchFamily="2" charset="0"/>
              </a:rPr>
              <a:t>Sticker Price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3C1694-A7C2-0244-AD33-98C300EE5561}"/>
              </a:ext>
            </a:extLst>
          </p:cNvPr>
          <p:cNvSpPr txBox="1"/>
          <p:nvPr/>
        </p:nvSpPr>
        <p:spPr>
          <a:xfrm>
            <a:off x="581761" y="5124678"/>
            <a:ext cx="1294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0"/>
              </a:rPr>
              <a:t>($52,710)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AFB620-941E-D74D-8D18-1A734E0606E3}"/>
              </a:ext>
            </a:extLst>
          </p:cNvPr>
          <p:cNvSpPr txBox="1"/>
          <p:nvPr/>
        </p:nvSpPr>
        <p:spPr>
          <a:xfrm>
            <a:off x="2684248" y="4554734"/>
            <a:ext cx="3325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Montserrat Medium" panose="00000600000000000000" pitchFamily="2" charset="0"/>
              </a:rPr>
              <a:t>Financial Aid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217C1C-7EC8-5142-B8C4-A28381BCF5A4}"/>
              </a:ext>
            </a:extLst>
          </p:cNvPr>
          <p:cNvSpPr txBox="1"/>
          <p:nvPr/>
        </p:nvSpPr>
        <p:spPr>
          <a:xfrm>
            <a:off x="3634442" y="5124678"/>
            <a:ext cx="1431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0"/>
              </a:rPr>
              <a:t>($34,084)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94B328-1906-FD4F-A0CC-B3A80B5C5B4D}"/>
              </a:ext>
            </a:extLst>
          </p:cNvPr>
          <p:cNvSpPr txBox="1"/>
          <p:nvPr/>
        </p:nvSpPr>
        <p:spPr>
          <a:xfrm>
            <a:off x="430373" y="1148621"/>
            <a:ext cx="8031533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27939"/>
            <a:r>
              <a:rPr lang="en-US" sz="3840" dirty="0">
                <a:solidFill>
                  <a:srgbClr val="1AB3E7"/>
                </a:solidFill>
                <a:latin typeface="Montserrat Medium" panose="00000600000000000000" pitchFamily="2" charset="0"/>
              </a:rPr>
              <a:t>Sticker vs Net Price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115D05-0B2F-C440-A979-04A1FD2308FC}"/>
              </a:ext>
            </a:extLst>
          </p:cNvPr>
          <p:cNvSpPr txBox="1"/>
          <p:nvPr/>
        </p:nvSpPr>
        <p:spPr>
          <a:xfrm>
            <a:off x="6056401" y="4554734"/>
            <a:ext cx="3325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Montserrat Medium" panose="00000600000000000000" pitchFamily="2" charset="0"/>
              </a:rPr>
              <a:t>Net Price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88D729-8D53-1E4E-844C-3751B0B850A8}"/>
              </a:ext>
            </a:extLst>
          </p:cNvPr>
          <p:cNvSpPr/>
          <p:nvPr/>
        </p:nvSpPr>
        <p:spPr>
          <a:xfrm>
            <a:off x="298433" y="1093533"/>
            <a:ext cx="8426163" cy="780950"/>
          </a:xfrm>
          <a:prstGeom prst="rect">
            <a:avLst/>
          </a:prstGeom>
          <a:noFill/>
          <a:ln w="38100">
            <a:solidFill>
              <a:srgbClr val="41B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6F493281-E4BE-A947-BE51-1F4E7763F9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13" y="5719598"/>
            <a:ext cx="1392928" cy="65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02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  <p:bldP spid="14" grpId="0"/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56;p28">
            <a:extLst>
              <a:ext uri="{FF2B5EF4-FFF2-40B4-BE49-F238E27FC236}">
                <a16:creationId xmlns:a16="http://schemas.microsoft.com/office/drawing/2014/main" id="{624DC4F6-84C9-3044-B717-3968E774BA39}"/>
              </a:ext>
            </a:extLst>
          </p:cNvPr>
          <p:cNvSpPr txBox="1"/>
          <p:nvPr/>
        </p:nvSpPr>
        <p:spPr>
          <a:xfrm>
            <a:off x="1000801" y="1073027"/>
            <a:ext cx="7222840" cy="513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4000" dirty="0">
                <a:solidFill>
                  <a:srgbClr val="07B3E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Pop Quiz #1</a:t>
            </a:r>
          </a:p>
          <a:p>
            <a:pPr algn="ctr"/>
            <a:endParaRPr lang="en-US" sz="4000" dirty="0">
              <a:solidFill>
                <a:srgbClr val="07B3E7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9873AD-0BB6-AE4C-9D2E-4B84FF9A5434}"/>
              </a:ext>
            </a:extLst>
          </p:cNvPr>
          <p:cNvSpPr/>
          <p:nvPr/>
        </p:nvSpPr>
        <p:spPr>
          <a:xfrm>
            <a:off x="419325" y="1082541"/>
            <a:ext cx="8385792" cy="686021"/>
          </a:xfrm>
          <a:prstGeom prst="rect">
            <a:avLst/>
          </a:prstGeom>
          <a:noFill/>
          <a:ln w="38100">
            <a:solidFill>
              <a:srgbClr val="41B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F61A0A-1ADF-A84F-97A5-F85029E35334}"/>
              </a:ext>
            </a:extLst>
          </p:cNvPr>
          <p:cNvSpPr txBox="1"/>
          <p:nvPr/>
        </p:nvSpPr>
        <p:spPr>
          <a:xfrm>
            <a:off x="419325" y="1905506"/>
            <a:ext cx="83857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Given financial aid of $36,084 and an unmet need of $18,626:</a:t>
            </a:r>
          </a:p>
          <a:p>
            <a:endParaRPr lang="en-US" sz="2400" dirty="0"/>
          </a:p>
          <a:p>
            <a:r>
              <a:rPr lang="en-US" sz="2400" dirty="0"/>
              <a:t>What is the </a:t>
            </a:r>
            <a:r>
              <a:rPr lang="en-US" sz="2400" b="1" dirty="0">
                <a:solidFill>
                  <a:srgbClr val="00B050"/>
                </a:solidFill>
              </a:rPr>
              <a:t>student’s cost to attend this college</a:t>
            </a:r>
            <a:r>
              <a:rPr lang="en-US" sz="2400" dirty="0"/>
              <a:t>?</a:t>
            </a:r>
          </a:p>
          <a:p>
            <a:pPr marL="342900" indent="-342900">
              <a:buAutoNum type="alphaUcPeriod"/>
            </a:pPr>
            <a:r>
              <a:rPr lang="en-US" sz="2400" dirty="0"/>
              <a:t>$18,626                        </a:t>
            </a:r>
          </a:p>
          <a:p>
            <a:pPr marL="342900" indent="-342900">
              <a:buAutoNum type="alphaUcPeriod"/>
            </a:pPr>
            <a:r>
              <a:rPr lang="en-US" sz="2400" dirty="0"/>
              <a:t>$52,710</a:t>
            </a:r>
          </a:p>
          <a:p>
            <a:pPr marL="342900" indent="-342900">
              <a:buAutoNum type="alphaUcPeriod"/>
            </a:pPr>
            <a:r>
              <a:rPr lang="en-US" sz="2400" dirty="0"/>
              <a:t>$74,504 </a:t>
            </a:r>
          </a:p>
          <a:p>
            <a:pPr marL="342900" indent="-342900">
              <a:buAutoNum type="alphaUcPeriod"/>
            </a:pPr>
            <a:r>
              <a:rPr lang="en-US" sz="2400" dirty="0"/>
              <a:t>Need more info           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2FC5F2-96A6-C94B-9F8A-F5D879BC2C68}"/>
              </a:ext>
            </a:extLst>
          </p:cNvPr>
          <p:cNvSpPr txBox="1"/>
          <p:nvPr/>
        </p:nvSpPr>
        <p:spPr>
          <a:xfrm>
            <a:off x="3854945" y="3351311"/>
            <a:ext cx="2184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Unmet need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B9F73F-DF2F-314F-B304-9B09DF7976BF}"/>
              </a:ext>
            </a:extLst>
          </p:cNvPr>
          <p:cNvSpPr txBox="1"/>
          <p:nvPr/>
        </p:nvSpPr>
        <p:spPr>
          <a:xfrm>
            <a:off x="3854945" y="3716963"/>
            <a:ext cx="2184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Sticker price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17C677-96DD-1C4D-B516-3F5109A9D571}"/>
              </a:ext>
            </a:extLst>
          </p:cNvPr>
          <p:cNvSpPr txBox="1"/>
          <p:nvPr/>
        </p:nvSpPr>
        <p:spPr>
          <a:xfrm>
            <a:off x="3854945" y="4082615"/>
            <a:ext cx="2685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Unmet need (x4)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049941-F7E1-8C46-BF2D-6E916C318CFE}"/>
              </a:ext>
            </a:extLst>
          </p:cNvPr>
          <p:cNvSpPr txBox="1"/>
          <p:nvPr/>
        </p:nvSpPr>
        <p:spPr>
          <a:xfrm>
            <a:off x="3854945" y="4448267"/>
            <a:ext cx="2184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Correct </a:t>
            </a: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E7BDA29E-22D9-BF40-94B1-EAB8345447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25" y="5776394"/>
            <a:ext cx="1392928" cy="656089"/>
          </a:xfrm>
          <a:prstGeom prst="rect">
            <a:avLst/>
          </a:prstGeom>
        </p:spPr>
      </p:pic>
      <p:pic>
        <p:nvPicPr>
          <p:cNvPr id="14" name="Picture 13" descr="A person sitting at a table using a computer&#10;&#10;Description automatically generated">
            <a:extLst>
              <a:ext uri="{FF2B5EF4-FFF2-40B4-BE49-F238E27FC236}">
                <a16:creationId xmlns:a16="http://schemas.microsoft.com/office/drawing/2014/main" id="{299D7C74-A29C-D548-ADEA-6AC965C465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047" y="4870284"/>
            <a:ext cx="2722316" cy="152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49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1CA77C3-3FF5-A245-A153-13F4EDA7C1CD}"/>
              </a:ext>
            </a:extLst>
          </p:cNvPr>
          <p:cNvGrpSpPr/>
          <p:nvPr/>
        </p:nvGrpSpPr>
        <p:grpSpPr>
          <a:xfrm rot="16200000">
            <a:off x="6940205" y="2772933"/>
            <a:ext cx="2328178" cy="1251383"/>
            <a:chOff x="3708401" y="3515360"/>
            <a:chExt cx="2979928" cy="145796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CF4E3AB-105A-B749-9B6F-242C397ED8DA}"/>
                </a:ext>
              </a:extLst>
            </p:cNvPr>
            <p:cNvSpPr/>
            <p:nvPr/>
          </p:nvSpPr>
          <p:spPr>
            <a:xfrm rot="5400000">
              <a:off x="6206455" y="4141236"/>
              <a:ext cx="770707" cy="19304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E5384E1-24C8-2A4B-8403-149B7965DBDF}"/>
                </a:ext>
              </a:extLst>
            </p:cNvPr>
            <p:cNvSpPr/>
            <p:nvPr/>
          </p:nvSpPr>
          <p:spPr>
            <a:xfrm rot="5400000">
              <a:off x="3419567" y="4147820"/>
              <a:ext cx="770707" cy="19304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171BAD0-923E-2148-B9B4-6F94B0119F89}"/>
                </a:ext>
              </a:extLst>
            </p:cNvPr>
            <p:cNvSpPr/>
            <p:nvPr/>
          </p:nvSpPr>
          <p:spPr>
            <a:xfrm rot="5400000">
              <a:off x="4449445" y="2926715"/>
              <a:ext cx="1457960" cy="26352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C4DE70C-BACA-3643-A71C-0E574FB4B0D5}"/>
                </a:ext>
              </a:extLst>
            </p:cNvPr>
            <p:cNvSpPr/>
            <p:nvPr/>
          </p:nvSpPr>
          <p:spPr>
            <a:xfrm>
              <a:off x="3965844" y="3593465"/>
              <a:ext cx="448708" cy="1301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C2D7ABB-2614-BA4E-A5CF-B5A89EF63733}"/>
                </a:ext>
              </a:extLst>
            </p:cNvPr>
            <p:cNvSpPr/>
            <p:nvPr/>
          </p:nvSpPr>
          <p:spPr>
            <a:xfrm>
              <a:off x="4460849" y="3593465"/>
              <a:ext cx="448708" cy="1301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90BB011-C9AA-FA46-B82F-A92853E77328}"/>
                </a:ext>
              </a:extLst>
            </p:cNvPr>
            <p:cNvSpPr/>
            <p:nvPr/>
          </p:nvSpPr>
          <p:spPr>
            <a:xfrm>
              <a:off x="4955854" y="3593465"/>
              <a:ext cx="448708" cy="1301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983541-6883-3547-AA98-B598C7580C46}"/>
                </a:ext>
              </a:extLst>
            </p:cNvPr>
            <p:cNvSpPr/>
            <p:nvPr/>
          </p:nvSpPr>
          <p:spPr>
            <a:xfrm>
              <a:off x="5450859" y="3593465"/>
              <a:ext cx="448708" cy="1301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79562F8-69A0-044E-BAD0-BBF2475AB3CB}"/>
                </a:ext>
              </a:extLst>
            </p:cNvPr>
            <p:cNvSpPr/>
            <p:nvPr/>
          </p:nvSpPr>
          <p:spPr>
            <a:xfrm>
              <a:off x="5938959" y="3593465"/>
              <a:ext cx="448708" cy="1301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0F91A06-50CD-C04C-A176-FB2A91629610}"/>
              </a:ext>
            </a:extLst>
          </p:cNvPr>
          <p:cNvSpPr txBox="1"/>
          <p:nvPr/>
        </p:nvSpPr>
        <p:spPr>
          <a:xfrm>
            <a:off x="401759" y="4349809"/>
            <a:ext cx="1571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rPr>
              <a:t>Net Price </a:t>
            </a:r>
          </a:p>
        </p:txBody>
      </p:sp>
      <p:pic>
        <p:nvPicPr>
          <p:cNvPr id="16" name="Picture 15" descr="A close up of a sign&#10;&#10;Description generated with high confidence">
            <a:extLst>
              <a:ext uri="{FF2B5EF4-FFF2-40B4-BE49-F238E27FC236}">
                <a16:creationId xmlns:a16="http://schemas.microsoft.com/office/drawing/2014/main" id="{4AF4D258-7238-F343-99B9-211236106E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49" y="2613216"/>
            <a:ext cx="1251382" cy="125138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DF2DB95-EC49-A94E-8E9C-2DF8C7B12306}"/>
              </a:ext>
            </a:extLst>
          </p:cNvPr>
          <p:cNvSpPr txBox="1"/>
          <p:nvPr/>
        </p:nvSpPr>
        <p:spPr>
          <a:xfrm>
            <a:off x="414013" y="5065481"/>
            <a:ext cx="1374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($18,626)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28A97A-6701-1D4D-9487-FFF4DD989FA1}"/>
              </a:ext>
            </a:extLst>
          </p:cNvPr>
          <p:cNvSpPr txBox="1"/>
          <p:nvPr/>
        </p:nvSpPr>
        <p:spPr>
          <a:xfrm>
            <a:off x="2471546" y="4204219"/>
            <a:ext cx="2023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rPr>
              <a:t>Books &amp; Miscellaneous</a:t>
            </a:r>
          </a:p>
        </p:txBody>
      </p:sp>
      <p:pic>
        <p:nvPicPr>
          <p:cNvPr id="19" name="Picture 18" descr="A close up of a logo&#10;&#10;Description generated with high confidence">
            <a:extLst>
              <a:ext uri="{FF2B5EF4-FFF2-40B4-BE49-F238E27FC236}">
                <a16:creationId xmlns:a16="http://schemas.microsoft.com/office/drawing/2014/main" id="{7F242B6A-B9AB-C247-8554-7872755247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523" y="2957065"/>
            <a:ext cx="1354628" cy="103919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CE93A31-B436-4645-9837-5429AF0FB092}"/>
              </a:ext>
            </a:extLst>
          </p:cNvPr>
          <p:cNvSpPr txBox="1"/>
          <p:nvPr/>
        </p:nvSpPr>
        <p:spPr>
          <a:xfrm>
            <a:off x="2795947" y="5065481"/>
            <a:ext cx="1374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($1,500)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2CAE54C-1362-5E48-9DB3-226A74CB3D96}"/>
              </a:ext>
            </a:extLst>
          </p:cNvPr>
          <p:cNvSpPr txBox="1"/>
          <p:nvPr/>
        </p:nvSpPr>
        <p:spPr>
          <a:xfrm>
            <a:off x="5206047" y="4325634"/>
            <a:ext cx="1305287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rPr>
              <a:t>Travel</a:t>
            </a:r>
          </a:p>
        </p:txBody>
      </p:sp>
      <p:pic>
        <p:nvPicPr>
          <p:cNvPr id="22" name="Picture 21" descr="A close up of a sign&#10;&#10;Description generated with high confidence">
            <a:extLst>
              <a:ext uri="{FF2B5EF4-FFF2-40B4-BE49-F238E27FC236}">
                <a16:creationId xmlns:a16="http://schemas.microsoft.com/office/drawing/2014/main" id="{24DBBB79-72DD-BF4F-A293-8EBFD7385E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000" y="2841512"/>
            <a:ext cx="1251382" cy="125138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D5485DB-862C-604A-A5A6-BE648CB46C2B}"/>
              </a:ext>
            </a:extLst>
          </p:cNvPr>
          <p:cNvSpPr txBox="1"/>
          <p:nvPr/>
        </p:nvSpPr>
        <p:spPr>
          <a:xfrm>
            <a:off x="5177882" y="5065481"/>
            <a:ext cx="1251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($800)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4DF278-22C2-0447-9F47-11ED8646E1B4}"/>
              </a:ext>
            </a:extLst>
          </p:cNvPr>
          <p:cNvSpPr txBox="1"/>
          <p:nvPr/>
        </p:nvSpPr>
        <p:spPr>
          <a:xfrm>
            <a:off x="1949282" y="2960184"/>
            <a:ext cx="4343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41BA7B"/>
                </a:solidFill>
              </a:rPr>
              <a:t>+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B2ECBD3-46F3-D94E-B966-9B061C71C3EF}"/>
              </a:ext>
            </a:extLst>
          </p:cNvPr>
          <p:cNvSpPr txBox="1"/>
          <p:nvPr/>
        </p:nvSpPr>
        <p:spPr>
          <a:xfrm>
            <a:off x="4347858" y="2922665"/>
            <a:ext cx="4343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41BA7B"/>
                </a:solidFill>
              </a:rPr>
              <a:t>+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F8B0740-6ECE-9545-9011-5BE36039138A}"/>
              </a:ext>
            </a:extLst>
          </p:cNvPr>
          <p:cNvSpPr txBox="1"/>
          <p:nvPr/>
        </p:nvSpPr>
        <p:spPr>
          <a:xfrm>
            <a:off x="6608800" y="2595920"/>
            <a:ext cx="434320" cy="995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aseline="-25000" dirty="0">
                <a:solidFill>
                  <a:srgbClr val="41BA7B"/>
                </a:solidFill>
              </a:rPr>
              <a:t>=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77A25B0-F7D6-6C43-9776-CD8174A3C918}"/>
              </a:ext>
            </a:extLst>
          </p:cNvPr>
          <p:cNvGrpSpPr/>
          <p:nvPr/>
        </p:nvGrpSpPr>
        <p:grpSpPr>
          <a:xfrm>
            <a:off x="7545641" y="2491740"/>
            <a:ext cx="1120596" cy="1859517"/>
            <a:chOff x="8363441" y="-276049"/>
            <a:chExt cx="1522544" cy="2659625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21340C6-8377-B044-B6FA-76B7CD7B4020}"/>
                </a:ext>
              </a:extLst>
            </p:cNvPr>
            <p:cNvSpPr/>
            <p:nvPr/>
          </p:nvSpPr>
          <p:spPr>
            <a:xfrm rot="16200000">
              <a:off x="8871772" y="-784380"/>
              <a:ext cx="501412" cy="1518074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DFA30FE-14DA-164C-B7F9-376A38574AAC}"/>
                </a:ext>
              </a:extLst>
            </p:cNvPr>
            <p:cNvSpPr/>
            <p:nvPr/>
          </p:nvSpPr>
          <p:spPr>
            <a:xfrm rot="16200000">
              <a:off x="8876242" y="1373833"/>
              <a:ext cx="501412" cy="1518074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32876-E2C9-AE4C-A50D-969FBD0B03F3}"/>
                </a:ext>
              </a:extLst>
            </p:cNvPr>
            <p:cNvSpPr/>
            <p:nvPr/>
          </p:nvSpPr>
          <p:spPr>
            <a:xfrm rot="16200000">
              <a:off x="8876242" y="840170"/>
              <a:ext cx="501412" cy="1518074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8C8639A-B1FA-2F4C-808A-B872EE304B3E}"/>
                </a:ext>
              </a:extLst>
            </p:cNvPr>
            <p:cNvSpPr/>
            <p:nvPr/>
          </p:nvSpPr>
          <p:spPr>
            <a:xfrm rot="16200000">
              <a:off x="8876242" y="298122"/>
              <a:ext cx="501412" cy="1518074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2CDC8C7-ECCC-F543-BAFA-61D23D1EE6BF}"/>
                </a:ext>
              </a:extLst>
            </p:cNvPr>
            <p:cNvSpPr/>
            <p:nvPr/>
          </p:nvSpPr>
          <p:spPr>
            <a:xfrm rot="16200000">
              <a:off x="8876242" y="-243309"/>
              <a:ext cx="501412" cy="1518074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73C22AA8-9D6E-FC44-BBB2-E206578B29B2}"/>
              </a:ext>
            </a:extLst>
          </p:cNvPr>
          <p:cNvSpPr txBox="1"/>
          <p:nvPr/>
        </p:nvSpPr>
        <p:spPr>
          <a:xfrm>
            <a:off x="1293553" y="1308173"/>
            <a:ext cx="6556892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27939"/>
            <a:r>
              <a:rPr lang="en-US" sz="3840" dirty="0">
                <a:solidFill>
                  <a:srgbClr val="1AB3E7"/>
                </a:solidFill>
                <a:latin typeface="Montserrat Medium" panose="00000600000000000000" pitchFamily="2" charset="0"/>
              </a:rPr>
              <a:t>College Costs Vary by Student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F7D0DCF-1FE6-7A45-BE52-C5E530969102}"/>
              </a:ext>
            </a:extLst>
          </p:cNvPr>
          <p:cNvSpPr/>
          <p:nvPr/>
        </p:nvSpPr>
        <p:spPr>
          <a:xfrm>
            <a:off x="414013" y="1255239"/>
            <a:ext cx="8315973" cy="780950"/>
          </a:xfrm>
          <a:prstGeom prst="rect">
            <a:avLst/>
          </a:prstGeom>
          <a:noFill/>
          <a:ln w="38100">
            <a:solidFill>
              <a:srgbClr val="41B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59955A3-C35C-5F47-97F6-8D5C938C6292}"/>
              </a:ext>
            </a:extLst>
          </p:cNvPr>
          <p:cNvSpPr txBox="1"/>
          <p:nvPr/>
        </p:nvSpPr>
        <p:spPr>
          <a:xfrm>
            <a:off x="6988870" y="4831657"/>
            <a:ext cx="2023537" cy="467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rPr>
              <a:t>Total: $20,926</a:t>
            </a:r>
          </a:p>
        </p:txBody>
      </p:sp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D9E3A31B-E14A-8044-BB1A-205124A0CE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13" y="5719598"/>
            <a:ext cx="1392928" cy="65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27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20" grpId="0"/>
      <p:bldP spid="21" grpId="0"/>
      <p:bldP spid="23" grpId="0"/>
      <p:bldP spid="24" grpId="0"/>
      <p:bldP spid="25" grpId="0"/>
      <p:bldP spid="26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2030991-3548-9746-BDA1-1F8C737448E3}"/>
              </a:ext>
            </a:extLst>
          </p:cNvPr>
          <p:cNvSpPr txBox="1"/>
          <p:nvPr/>
        </p:nvSpPr>
        <p:spPr>
          <a:xfrm>
            <a:off x="494675" y="1974975"/>
            <a:ext cx="815465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Given financial aid (Free money, $28,584; Work-Study, $2k; Direct Loans, $5.5k), unmet need ($18,626) and other costs ($2.3k), </a:t>
            </a:r>
            <a:r>
              <a:rPr lang="en-US" sz="2400" b="1" dirty="0">
                <a:solidFill>
                  <a:srgbClr val="00B050"/>
                </a:solidFill>
              </a:rPr>
              <a:t>how much cash does this family need</a:t>
            </a:r>
            <a:r>
              <a:rPr lang="en-US" sz="2400" dirty="0"/>
              <a:t>?</a:t>
            </a:r>
          </a:p>
          <a:p>
            <a:endParaRPr lang="en-US" dirty="0"/>
          </a:p>
          <a:p>
            <a:pPr lvl="0"/>
            <a:r>
              <a:rPr lang="en-US" sz="2400" dirty="0"/>
              <a:t>A. $18,626</a:t>
            </a:r>
          </a:p>
          <a:p>
            <a:pPr lvl="0"/>
            <a:r>
              <a:rPr lang="en-US" sz="2400" dirty="0"/>
              <a:t>B. $20,926</a:t>
            </a:r>
          </a:p>
          <a:p>
            <a:pPr lvl="0"/>
            <a:r>
              <a:rPr lang="en-US" sz="2400" dirty="0"/>
              <a:t>C. $26,426</a:t>
            </a:r>
          </a:p>
          <a:p>
            <a:pPr lvl="0"/>
            <a:r>
              <a:rPr lang="en-US" sz="2400" dirty="0"/>
              <a:t>D. $28,200</a:t>
            </a:r>
          </a:p>
          <a:p>
            <a:endParaRPr lang="en-US" dirty="0"/>
          </a:p>
        </p:txBody>
      </p:sp>
      <p:sp>
        <p:nvSpPr>
          <p:cNvPr id="7" name="Google Shape;356;p28">
            <a:extLst>
              <a:ext uri="{FF2B5EF4-FFF2-40B4-BE49-F238E27FC236}">
                <a16:creationId xmlns:a16="http://schemas.microsoft.com/office/drawing/2014/main" id="{317A0C17-09F6-AC4D-BBDF-9FD7ECF632CF}"/>
              </a:ext>
            </a:extLst>
          </p:cNvPr>
          <p:cNvSpPr txBox="1"/>
          <p:nvPr/>
        </p:nvSpPr>
        <p:spPr>
          <a:xfrm>
            <a:off x="1061657" y="1158167"/>
            <a:ext cx="702068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4000" dirty="0">
                <a:solidFill>
                  <a:srgbClr val="07B3E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Pop Quiz #2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71522A-5750-6B49-93FF-E3FA11B3E708}"/>
              </a:ext>
            </a:extLst>
          </p:cNvPr>
          <p:cNvSpPr/>
          <p:nvPr/>
        </p:nvSpPr>
        <p:spPr>
          <a:xfrm>
            <a:off x="498235" y="1088393"/>
            <a:ext cx="8151089" cy="780950"/>
          </a:xfrm>
          <a:prstGeom prst="rect">
            <a:avLst/>
          </a:prstGeom>
          <a:noFill/>
          <a:ln w="38100">
            <a:solidFill>
              <a:srgbClr val="41B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577B4D-AABA-8A40-850D-2E5FFE5F6634}"/>
              </a:ext>
            </a:extLst>
          </p:cNvPr>
          <p:cNvSpPr txBox="1"/>
          <p:nvPr/>
        </p:nvSpPr>
        <p:spPr>
          <a:xfrm>
            <a:off x="2849105" y="3293932"/>
            <a:ext cx="2184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Unmet need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DAA010-1CD6-0F47-A307-60B37DEAFD7F}"/>
              </a:ext>
            </a:extLst>
          </p:cNvPr>
          <p:cNvSpPr txBox="1"/>
          <p:nvPr/>
        </p:nvSpPr>
        <p:spPr>
          <a:xfrm>
            <a:off x="2849104" y="3659584"/>
            <a:ext cx="3185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Need + Other Costs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1196A6-A375-0E43-9D4F-E9A59E0E27A2}"/>
              </a:ext>
            </a:extLst>
          </p:cNvPr>
          <p:cNvSpPr txBox="1"/>
          <p:nvPr/>
        </p:nvSpPr>
        <p:spPr>
          <a:xfrm>
            <a:off x="2849104" y="4025236"/>
            <a:ext cx="498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CORRECT: </a:t>
            </a:r>
            <a:r>
              <a:rPr lang="en-US" sz="2400" dirty="0"/>
              <a:t>Need + Other + Loans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6FDED51E-F49C-184A-B8E6-B044A8344D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51" y="5662774"/>
            <a:ext cx="1392928" cy="656089"/>
          </a:xfrm>
          <a:prstGeom prst="rect">
            <a:avLst/>
          </a:prstGeom>
        </p:spPr>
      </p:pic>
      <p:pic>
        <p:nvPicPr>
          <p:cNvPr id="3" name="Picture 2" descr="A person sitting at a table using a computer&#10;&#10;Description automatically generated">
            <a:extLst>
              <a:ext uri="{FF2B5EF4-FFF2-40B4-BE49-F238E27FC236}">
                <a16:creationId xmlns:a16="http://schemas.microsoft.com/office/drawing/2014/main" id="{A8EE7583-CB83-5047-AA68-6EF27D07DC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008" y="4852629"/>
            <a:ext cx="2722316" cy="152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33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F1D3A3-98BD-4497-A322-D25C364A1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24266"/>
            <a:ext cx="8229600" cy="3779520"/>
          </a:xfrm>
        </p:spPr>
        <p:txBody>
          <a:bodyPr/>
          <a:lstStyle/>
          <a:p>
            <a:pPr marL="885139" lvl="1" indent="-457200">
              <a:lnSpc>
                <a:spcPct val="200000"/>
              </a:lnSpc>
              <a:buClr>
                <a:schemeClr val="tx1">
                  <a:lumMod val="50000"/>
                  <a:lumOff val="50000"/>
                </a:schemeClr>
              </a:buClr>
              <a:buFont typeface="+mj-lt"/>
              <a:buAutoNum type="arabicPeriod"/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The last resort, not the first option</a:t>
            </a:r>
          </a:p>
          <a:p>
            <a:pPr marL="942289" lvl="1" indent="-514350">
              <a:lnSpc>
                <a:spcPct val="200000"/>
              </a:lnSpc>
              <a:buClr>
                <a:schemeClr val="tx1">
                  <a:lumMod val="50000"/>
                  <a:lumOff val="50000"/>
                </a:schemeClr>
              </a:buClr>
              <a:buFont typeface="+mj-lt"/>
              <a:buAutoNum type="arabicPeriod"/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Know before you owe</a:t>
            </a:r>
            <a:endParaRPr lang="en-US" sz="24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85139" lvl="1" indent="-457200">
              <a:lnSpc>
                <a:spcPct val="200000"/>
              </a:lnSpc>
              <a:buClr>
                <a:schemeClr val="tx1">
                  <a:lumMod val="50000"/>
                  <a:lumOff val="50000"/>
                </a:schemeClr>
              </a:buClr>
              <a:buFont typeface="+mj-lt"/>
              <a:buAutoNum type="arabicPeriod"/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Plan ahead for total college borrowing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BDD64D-63E5-6F49-AA46-6E0519EC46FC}"/>
              </a:ext>
            </a:extLst>
          </p:cNvPr>
          <p:cNvSpPr/>
          <p:nvPr/>
        </p:nvSpPr>
        <p:spPr>
          <a:xfrm>
            <a:off x="457200" y="1276450"/>
            <a:ext cx="8229600" cy="780950"/>
          </a:xfrm>
          <a:prstGeom prst="rect">
            <a:avLst/>
          </a:prstGeom>
          <a:noFill/>
          <a:ln w="38100">
            <a:solidFill>
              <a:srgbClr val="41B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719A8F-FECB-9249-BCD4-8582D925C648}"/>
              </a:ext>
            </a:extLst>
          </p:cNvPr>
          <p:cNvSpPr txBox="1"/>
          <p:nvPr/>
        </p:nvSpPr>
        <p:spPr>
          <a:xfrm>
            <a:off x="-258218" y="1325293"/>
            <a:ext cx="9660435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27939"/>
            <a:r>
              <a:rPr lang="en-US" sz="3840" dirty="0">
                <a:solidFill>
                  <a:srgbClr val="1AB3E7"/>
                </a:solidFill>
                <a:latin typeface="Montserrat Medium" panose="00000600000000000000" pitchFamily="2" charset="0"/>
              </a:rPr>
              <a:t>Managing Student Loans </a:t>
            </a:r>
          </a:p>
        </p:txBody>
      </p:sp>
      <p:pic>
        <p:nvPicPr>
          <p:cNvPr id="9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33C4477-ED50-094A-9533-302A2B1601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407" y="4328528"/>
            <a:ext cx="1675258" cy="1675258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F1789B39-5D83-CA4B-B1F7-EB95743232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51" y="5662774"/>
            <a:ext cx="1392928" cy="6560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1A42C9A1FF0C4E8EFDD6E1EC68268E" ma:contentTypeVersion="12" ma:contentTypeDescription="Create a new document." ma:contentTypeScope="" ma:versionID="74f415700e677f67570d1265c4de6c02">
  <xsd:schema xmlns:xsd="http://www.w3.org/2001/XMLSchema" xmlns:xs="http://www.w3.org/2001/XMLSchema" xmlns:p="http://schemas.microsoft.com/office/2006/metadata/properties" xmlns:ns2="bfa4db11-c700-41fb-b639-f7e6b4e680b5" xmlns:ns3="9cd82c5b-74c9-4827-94f1-5bf219ae6b20" targetNamespace="http://schemas.microsoft.com/office/2006/metadata/properties" ma:root="true" ma:fieldsID="60f53a838a094153ce095486d560252d" ns2:_="" ns3:_="">
    <xsd:import namespace="bfa4db11-c700-41fb-b639-f7e6b4e680b5"/>
    <xsd:import namespace="9cd82c5b-74c9-4827-94f1-5bf219ae6b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a4db11-c700-41fb-b639-f7e6b4e68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d82c5b-74c9-4827-94f1-5bf219ae6b2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cd82c5b-74c9-4827-94f1-5bf219ae6b20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6113DE-D385-4A48-8B16-CD7F492379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a4db11-c700-41fb-b639-f7e6b4e680b5"/>
    <ds:schemaRef ds:uri="9cd82c5b-74c9-4827-94f1-5bf219ae6b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F8332A4-542C-494D-8506-1C720B46413C}">
  <ds:schemaRefs>
    <ds:schemaRef ds:uri="http://purl.org/dc/terms/"/>
    <ds:schemaRef ds:uri="http://purl.org/dc/elements/1.1/"/>
    <ds:schemaRef ds:uri="http://schemas.microsoft.com/office/2006/documentManagement/types"/>
    <ds:schemaRef ds:uri="bfa4db11-c700-41fb-b639-f7e6b4e680b5"/>
    <ds:schemaRef ds:uri="http://schemas.microsoft.com/office/2006/metadata/properties"/>
    <ds:schemaRef ds:uri="http://purl.org/dc/dcmitype/"/>
    <ds:schemaRef ds:uri="9cd82c5b-74c9-4827-94f1-5bf219ae6b20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0F85DF1F-BC57-4156-92DD-D8D43BF5254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</TotalTime>
  <Words>1102</Words>
  <Application>Microsoft Office PowerPoint</Application>
  <PresentationFormat>On-screen Show (4:3)</PresentationFormat>
  <Paragraphs>275</Paragraphs>
  <Slides>24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Arial,Sans-Serif</vt:lpstr>
      <vt:lpstr>Calibri</vt:lpstr>
      <vt:lpstr>Calibri Light</vt:lpstr>
      <vt:lpstr>Microsoft Tai Le</vt:lpstr>
      <vt:lpstr>Montserrat</vt:lpstr>
      <vt:lpstr>Montserrat Light</vt:lpstr>
      <vt:lpstr>Montserrat Medium</vt:lpstr>
      <vt:lpstr>Times New Roman</vt:lpstr>
      <vt:lpstr>Wingdings</vt:lpstr>
      <vt:lpstr>Office Theme</vt:lpstr>
      <vt:lpstr>  Student Loans: Don’t Be Afraid, Be Informed Presented by John Hupalo November 24, 2020 john@inviteeducation.com</vt:lpstr>
      <vt:lpstr>EconEdLink Membership</vt:lpstr>
      <vt:lpstr>Professional Development Certificate</vt:lpstr>
      <vt:lpstr>Question an Award Letter?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CEE Affiliates</vt:lpstr>
      <vt:lpstr>Thank You to Our Sponsors!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the Business of….?</dc:title>
  <dc:creator>Marsha Masters</dc:creator>
  <cp:lastModifiedBy>Jarvon Carson</cp:lastModifiedBy>
  <cp:revision>101</cp:revision>
  <dcterms:created xsi:type="dcterms:W3CDTF">2012-09-11T15:07:18Z</dcterms:created>
  <dcterms:modified xsi:type="dcterms:W3CDTF">2020-11-20T17:58:22Z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0x010100481A42C9A1FF0C4E8EFDD6E1EC68268E</vt:lpwstr>
  </property>
  <property fmtid="{D5CDD505-2E9C-101B-9397-08002B2CF9AE}" pid="3" name="Order">
    <vt:r8>2199100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</Properties>
</file>