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23"/>
  </p:notesMasterIdLst>
  <p:sldIdLst>
    <p:sldId id="256" r:id="rId5"/>
    <p:sldId id="261" r:id="rId6"/>
    <p:sldId id="1343" r:id="rId7"/>
    <p:sldId id="1344" r:id="rId8"/>
    <p:sldId id="1345" r:id="rId9"/>
    <p:sldId id="1346" r:id="rId10"/>
    <p:sldId id="1347" r:id="rId11"/>
    <p:sldId id="1340" r:id="rId12"/>
    <p:sldId id="288" r:id="rId13"/>
    <p:sldId id="285" r:id="rId14"/>
    <p:sldId id="271" r:id="rId15"/>
    <p:sldId id="1333" r:id="rId16"/>
    <p:sldId id="272" r:id="rId17"/>
    <p:sldId id="287" r:id="rId18"/>
    <p:sldId id="1341" r:id="rId19"/>
    <p:sldId id="1334" r:id="rId20"/>
    <p:sldId id="1342" r:id="rId21"/>
    <p:sldId id="134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91BDE7-877D-423C-B0E3-0BC60B90BE26}" v="49" dt="2019-11-19T20:56:28.2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91" autoAdjust="0"/>
    <p:restoredTop sz="94660"/>
  </p:normalViewPr>
  <p:slideViewPr>
    <p:cSldViewPr snapToGrid="0">
      <p:cViewPr varScale="1">
        <p:scale>
          <a:sx n="101" d="100"/>
          <a:sy n="101" d="100"/>
        </p:scale>
        <p:origin x="132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84999-5B3F-F949-9F2E-DFE017511C99}" type="datetimeFigureOut">
              <a:rPr lang="en-US" smtClean="0"/>
              <a:t>3/19/2020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269C23-103D-7A47-8B81-AC3F157E27BA}" type="slidenum">
              <a:rPr lang="en-US" smtClean="0"/>
              <a:t>‹#›</a:t>
            </a:fld>
            <a:endParaRPr lang="en-US"/>
          </a:p>
        </p:txBody>
      </p:sp>
    </p:spTree>
    <p:extLst>
      <p:ext uri="{BB962C8B-B14F-4D97-AF65-F5344CB8AC3E}">
        <p14:creationId xmlns:p14="http://schemas.microsoft.com/office/powerpoint/2010/main" val="14609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512963e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70512963e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Calibri"/>
                <a:ea typeface="Calibri"/>
                <a:cs typeface="Calibri"/>
                <a:sym typeface="Calibri"/>
              </a:rPr>
              <a:t>Here’s our goals for today’s webinar: Read screen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 name="Google Shape;117;g70512963e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5379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3040657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extLst>
      <p:ext uri="{BB962C8B-B14F-4D97-AF65-F5344CB8AC3E}">
        <p14:creationId xmlns:p14="http://schemas.microsoft.com/office/powerpoint/2010/main" val="1223740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2565510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lgn="l"/>
            <a:fld id="{1A542E9F-C298-A04C-B016-521CBAFAAA48}" type="slidenum">
              <a:rPr lang="en-US" sz="800" smtClean="0"/>
              <a:pPr algn="l"/>
              <a:t>15</a:t>
            </a:fld>
            <a:endParaRPr lang="en-US" sz="800" dirty="0"/>
          </a:p>
        </p:txBody>
      </p:sp>
    </p:spTree>
    <p:extLst>
      <p:ext uri="{BB962C8B-B14F-4D97-AF65-F5344CB8AC3E}">
        <p14:creationId xmlns:p14="http://schemas.microsoft.com/office/powerpoint/2010/main" val="1829944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512963e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70512963e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Calibri"/>
                <a:ea typeface="Calibri"/>
                <a:cs typeface="Calibri"/>
                <a:sym typeface="Calibri"/>
              </a:rPr>
              <a:t>Here’s our goals for today’s webinar: Read screen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 name="Google Shape;117;g70512963e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37685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512963e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70512963e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Calibri"/>
                <a:ea typeface="Calibri"/>
                <a:cs typeface="Calibri"/>
                <a:sym typeface="Calibri"/>
              </a:rPr>
              <a:t>Here’s our goals for today’s webinar: Read screen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 name="Google Shape;117;g70512963e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59806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512963e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70512963e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Calibri"/>
                <a:ea typeface="Calibri"/>
                <a:cs typeface="Calibri"/>
                <a:sym typeface="Calibri"/>
              </a:rPr>
              <a:t>Here’s our goals for today’s webinar: Read screen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 name="Google Shape;117;g70512963e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73158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512963e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70512963e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Calibri"/>
                <a:ea typeface="Calibri"/>
                <a:cs typeface="Calibri"/>
                <a:sym typeface="Calibri"/>
              </a:rPr>
              <a:t>Here’s our goals for today’s webinar: Read screen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 name="Google Shape;117;g70512963e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5779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512963e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70512963e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Calibri"/>
                <a:ea typeface="Calibri"/>
                <a:cs typeface="Calibri"/>
                <a:sym typeface="Calibri"/>
              </a:rPr>
              <a:t>Here’s our goals for today’s webinar: Read screen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 name="Google Shape;117;g70512963e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08810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0512963e1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g70512963e1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200" b="0" i="0" u="none" strike="noStrike" cap="none">
                <a:solidFill>
                  <a:schemeClr val="dk1"/>
                </a:solidFill>
                <a:latin typeface="Calibri"/>
                <a:ea typeface="Calibri"/>
                <a:cs typeface="Calibri"/>
                <a:sym typeface="Calibri"/>
              </a:rPr>
              <a:t>Here’s our goals for today’s webinar: Read screen </a:t>
            </a: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117" name="Google Shape;117;g70512963e1_0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4349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818181"/>
            </a:solidFill>
            <a:prstDash val="solid"/>
            <a:round/>
            <a:headEnd type="none" w="sm" len="sm"/>
            <a:tailEnd type="none" w="sm" len="sm"/>
          </a:ln>
        </p:spPr>
      </p:sp>
      <p:sp>
        <p:nvSpPr>
          <p:cNvPr id="96" name="Google Shape;96;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This is a sample </a:t>
            </a:r>
            <a:r>
              <a:rPr lang="en-US" sz="1100" b="1" i="0" u="none" strike="noStrike" cap="none">
                <a:solidFill>
                  <a:schemeClr val="dk1"/>
                </a:solidFill>
                <a:latin typeface="Arial"/>
                <a:ea typeface="Arial"/>
                <a:cs typeface="Arial"/>
                <a:sym typeface="Arial"/>
              </a:rPr>
              <a:t>CAPTIONED VISUAL </a:t>
            </a:r>
            <a:r>
              <a:rPr lang="en-US" sz="1100" b="0" i="0" u="none" strike="noStrike" cap="none">
                <a:solidFill>
                  <a:schemeClr val="dk1"/>
                </a:solidFill>
                <a:latin typeface="Arial"/>
                <a:ea typeface="Arial"/>
                <a:cs typeface="Arial"/>
                <a:sym typeface="Arial"/>
              </a:rPr>
              <a:t>using the </a:t>
            </a:r>
            <a:r>
              <a:rPr lang="en-US" sz="1100" b="0" i="1" u="none" strike="noStrike" cap="none">
                <a:solidFill>
                  <a:schemeClr val="dk1"/>
                </a:solidFill>
                <a:latin typeface="Arial"/>
                <a:ea typeface="Arial"/>
                <a:cs typeface="Arial"/>
                <a:sym typeface="Arial"/>
              </a:rPr>
              <a:t>Subtitle 3-Column</a:t>
            </a:r>
            <a:r>
              <a:rPr lang="en-US" sz="1100" b="0" i="0" u="none" strike="noStrike" cap="none">
                <a:solidFill>
                  <a:schemeClr val="dk1"/>
                </a:solidFill>
                <a:latin typeface="Arial"/>
                <a:ea typeface="Arial"/>
                <a:cs typeface="Arial"/>
                <a:sym typeface="Arial"/>
              </a:rPr>
              <a:t> layout. </a:t>
            </a:r>
            <a:endParaRPr/>
          </a:p>
          <a:p>
            <a:pPr marL="0" marR="0" lvl="0" indent="0" algn="l" rtl="0">
              <a:spcBef>
                <a:spcPts val="0"/>
              </a:spcBef>
              <a:spcAft>
                <a:spcPts val="0"/>
              </a:spcAft>
              <a:buNone/>
            </a:pPr>
            <a:endParaRPr sz="1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By using the 3-Column layout as a starting point for building this slide, three text placeholders are available to enter content into. These were then modified by dragging their top edges below the image. Using layouts to help organize your content keeps your presentation consistent. </a:t>
            </a:r>
            <a:endParaRPr/>
          </a:p>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en-US" sz="1100" b="0" i="0" u="none" strike="noStrike" cap="none">
                <a:solidFill>
                  <a:schemeClr val="dk1"/>
                </a:solidFill>
                <a:latin typeface="Arial"/>
                <a:ea typeface="Arial"/>
                <a:cs typeface="Arial"/>
                <a:sym typeface="Arial"/>
              </a:rPr>
              <a:t>Note: If the same layout is reapplied, the placeholder boxes reset to their default positions. Your content will all still remain but would need to be readjusted from the default (again).</a:t>
            </a:r>
            <a:endParaRPr sz="1100" b="0" i="0" u="none" strike="noStrike" cap="none">
              <a:solidFill>
                <a:schemeClr val="dk1"/>
              </a:solidFill>
              <a:latin typeface="Arial"/>
              <a:ea typeface="Arial"/>
              <a:cs typeface="Arial"/>
              <a:sym typeface="Arial"/>
            </a:endParaRPr>
          </a:p>
        </p:txBody>
      </p:sp>
      <p:sp>
        <p:nvSpPr>
          <p:cNvPr id="97" name="Google Shape;97;p10:notes"/>
          <p:cNvSpPr txBox="1">
            <a:spLocks noGrp="1"/>
          </p:cNvSpPr>
          <p:nvPr>
            <p:ph type="sldNum" idx="12"/>
          </p:nvPr>
        </p:nvSpPr>
        <p:spPr>
          <a:xfrm>
            <a:off x="422889" y="8808390"/>
            <a:ext cx="402300" cy="213300"/>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None/>
            </a:pPr>
            <a:fld id="{00000000-1234-1234-1234-123412341234}" type="slidenum">
              <a:rPr lang="en-US" sz="800" b="1" i="0">
                <a:solidFill>
                  <a:schemeClr val="dk1"/>
                </a:solidFill>
                <a:latin typeface="Arial"/>
                <a:ea typeface="Arial"/>
                <a:cs typeface="Arial"/>
                <a:sym typeface="Arial"/>
              </a:rPr>
              <a:t>9</a:t>
            </a:fld>
            <a:endParaRPr sz="800" b="1" i="0">
              <a:solidFill>
                <a:schemeClr val="dk1"/>
              </a:solidFill>
              <a:latin typeface="Arial"/>
              <a:ea typeface="Arial"/>
              <a:cs typeface="Arial"/>
              <a:sym typeface="Arial"/>
            </a:endParaRPr>
          </a:p>
        </p:txBody>
      </p:sp>
    </p:spTree>
    <p:extLst>
      <p:ext uri="{BB962C8B-B14F-4D97-AF65-F5344CB8AC3E}">
        <p14:creationId xmlns:p14="http://schemas.microsoft.com/office/powerpoint/2010/main" val="1080348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6478d4d84e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6478d4d84e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5" name="Google Shape;625;g6478d4d84e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3643145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6478d4d84e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6478d4d84e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1" name="Google Shape;631;g6478d4d84e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extLst>
      <p:ext uri="{BB962C8B-B14F-4D97-AF65-F5344CB8AC3E}">
        <p14:creationId xmlns:p14="http://schemas.microsoft.com/office/powerpoint/2010/main" val="1309475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EDC9E4-249D-4662-9829-B158C0D81AF8}"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1802471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DC9E4-249D-4662-9829-B158C0D81AF8}"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2663653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DC9E4-249D-4662-9829-B158C0D81AF8}"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2207232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963085" y="5062537"/>
            <a:ext cx="10212800" cy="11684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2"/>
              </a:buClr>
              <a:buSzPts val="1100"/>
              <a:buFont typeface="Calibri"/>
              <a:buNone/>
              <a:defRPr sz="36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63" name="Google Shape;63;p16"/>
          <p:cNvSpPr txBox="1">
            <a:spLocks noGrp="1"/>
          </p:cNvSpPr>
          <p:nvPr>
            <p:ph type="body" idx="1"/>
          </p:nvPr>
        </p:nvSpPr>
        <p:spPr>
          <a:xfrm>
            <a:off x="963085" y="3429000"/>
            <a:ext cx="8180800" cy="1633600"/>
          </a:xfrm>
          <a:prstGeom prst="rect">
            <a:avLst/>
          </a:prstGeom>
          <a:noFill/>
          <a:ln>
            <a:noFill/>
          </a:ln>
        </p:spPr>
        <p:txBody>
          <a:bodyPr spcFirstLastPara="1" wrap="square" lIns="68575" tIns="68575" rIns="68575" bIns="68575" anchor="b" anchorCtr="0">
            <a:noAutofit/>
          </a:bodyPr>
          <a:lstStyle>
            <a:lvl1pPr marL="609585" marR="0" lvl="0" indent="-304792" algn="l" rtl="0">
              <a:lnSpc>
                <a:spcPct val="100000"/>
              </a:lnSpc>
              <a:spcBef>
                <a:spcPts val="400"/>
              </a:spcBef>
              <a:spcAft>
                <a:spcPts val="0"/>
              </a:spcAft>
              <a:buClr>
                <a:schemeClr val="accent1"/>
              </a:buClr>
              <a:buSzPts val="1700"/>
              <a:buFont typeface="Arial"/>
              <a:buNone/>
              <a:defRPr sz="2000" b="0" i="0" u="none" strike="noStrike" cap="none">
                <a:solidFill>
                  <a:srgbClr val="888888"/>
                </a:solidFill>
                <a:latin typeface="Calibri"/>
                <a:ea typeface="Calibri"/>
                <a:cs typeface="Calibri"/>
                <a:sym typeface="Calibri"/>
              </a:defRPr>
            </a:lvl1pPr>
            <a:lvl2pPr marL="1219170" marR="0" lvl="1" indent="-304792" algn="l" rtl="0">
              <a:lnSpc>
                <a:spcPct val="100000"/>
              </a:lnSpc>
              <a:spcBef>
                <a:spcPts val="400"/>
              </a:spcBef>
              <a:spcAft>
                <a:spcPts val="0"/>
              </a:spcAft>
              <a:buClr>
                <a:schemeClr val="accent2"/>
              </a:buClr>
              <a:buSzPts val="1500"/>
              <a:buFont typeface="Arial"/>
              <a:buNone/>
              <a:defRPr sz="1867" b="0" i="0" u="none" strike="noStrike" cap="none">
                <a:solidFill>
                  <a:srgbClr val="888888"/>
                </a:solidFill>
                <a:latin typeface="Calibri"/>
                <a:ea typeface="Calibri"/>
                <a:cs typeface="Calibri"/>
                <a:sym typeface="Calibri"/>
              </a:defRPr>
            </a:lvl2pPr>
            <a:lvl3pPr marL="1828754" marR="0" lvl="2" indent="-304792" algn="l" rtl="0">
              <a:lnSpc>
                <a:spcPct val="100000"/>
              </a:lnSpc>
              <a:spcBef>
                <a:spcPts val="267"/>
              </a:spcBef>
              <a:spcAft>
                <a:spcPts val="0"/>
              </a:spcAft>
              <a:buClr>
                <a:schemeClr val="accent3"/>
              </a:buClr>
              <a:buSzPts val="1400"/>
              <a:buFont typeface="Arial"/>
              <a:buNone/>
              <a:defRPr sz="1600" b="0" i="0" u="none" strike="noStrike" cap="none">
                <a:solidFill>
                  <a:srgbClr val="888888"/>
                </a:solidFill>
                <a:latin typeface="Calibri"/>
                <a:ea typeface="Calibri"/>
                <a:cs typeface="Calibri"/>
                <a:sym typeface="Calibri"/>
              </a:defRPr>
            </a:lvl3pPr>
            <a:lvl4pPr marL="2438339" marR="0" lvl="3" indent="-304792" algn="l" rtl="0">
              <a:lnSpc>
                <a:spcPct val="100000"/>
              </a:lnSpc>
              <a:spcBef>
                <a:spcPts val="267"/>
              </a:spcBef>
              <a:spcAft>
                <a:spcPts val="0"/>
              </a:spcAft>
              <a:buClr>
                <a:schemeClr val="accent4"/>
              </a:buClr>
              <a:buSzPts val="1200"/>
              <a:buFont typeface="Arial"/>
              <a:buNone/>
              <a:defRPr sz="1467" b="0" i="0" u="none" strike="noStrike" cap="none">
                <a:solidFill>
                  <a:srgbClr val="888888"/>
                </a:solidFill>
                <a:latin typeface="Calibri"/>
                <a:ea typeface="Calibri"/>
                <a:cs typeface="Calibri"/>
                <a:sym typeface="Calibri"/>
              </a:defRPr>
            </a:lvl4pPr>
            <a:lvl5pPr marL="3047924" marR="0" lvl="4" indent="-304792" algn="l" rtl="0">
              <a:lnSpc>
                <a:spcPct val="100000"/>
              </a:lnSpc>
              <a:spcBef>
                <a:spcPts val="267"/>
              </a:spcBef>
              <a:spcAft>
                <a:spcPts val="0"/>
              </a:spcAft>
              <a:buClr>
                <a:schemeClr val="accent5"/>
              </a:buClr>
              <a:buSzPts val="1100"/>
              <a:buFont typeface="Arial"/>
              <a:buNone/>
              <a:defRPr sz="1467" b="0" i="0" u="none" strike="noStrike" cap="none">
                <a:solidFill>
                  <a:srgbClr val="888888"/>
                </a:solidFill>
                <a:latin typeface="Calibri"/>
                <a:ea typeface="Calibri"/>
                <a:cs typeface="Calibri"/>
                <a:sym typeface="Calibri"/>
              </a:defRPr>
            </a:lvl5pPr>
            <a:lvl6pPr marL="3657509" marR="0" lvl="5" indent="-304792" algn="l" rtl="0">
              <a:lnSpc>
                <a:spcPct val="100000"/>
              </a:lnSpc>
              <a:spcBef>
                <a:spcPts val="267"/>
              </a:spcBef>
              <a:spcAft>
                <a:spcPts val="0"/>
              </a:spcAft>
              <a:buClr>
                <a:schemeClr val="accent1"/>
              </a:buClr>
              <a:buSzPts val="1100"/>
              <a:buFont typeface="Arial"/>
              <a:buNone/>
              <a:defRPr sz="1467" b="0" i="0" u="none" strike="noStrike" cap="none">
                <a:solidFill>
                  <a:srgbClr val="888888"/>
                </a:solidFill>
                <a:latin typeface="Calibri"/>
                <a:ea typeface="Calibri"/>
                <a:cs typeface="Calibri"/>
                <a:sym typeface="Calibri"/>
              </a:defRPr>
            </a:lvl6pPr>
            <a:lvl7pPr marL="4267093" marR="0" lvl="6" indent="-304792" algn="l" rtl="0">
              <a:lnSpc>
                <a:spcPct val="100000"/>
              </a:lnSpc>
              <a:spcBef>
                <a:spcPts val="267"/>
              </a:spcBef>
              <a:spcAft>
                <a:spcPts val="0"/>
              </a:spcAft>
              <a:buClr>
                <a:schemeClr val="accent2"/>
              </a:buClr>
              <a:buSzPts val="1100"/>
              <a:buFont typeface="Arial"/>
              <a:buNone/>
              <a:defRPr sz="1467" b="0" i="0" u="none" strike="noStrike" cap="none">
                <a:solidFill>
                  <a:srgbClr val="888888"/>
                </a:solidFill>
                <a:latin typeface="Calibri"/>
                <a:ea typeface="Calibri"/>
                <a:cs typeface="Calibri"/>
                <a:sym typeface="Calibri"/>
              </a:defRPr>
            </a:lvl7pPr>
            <a:lvl8pPr marL="4876678" marR="0" lvl="7" indent="-304792" algn="l" rtl="0">
              <a:lnSpc>
                <a:spcPct val="100000"/>
              </a:lnSpc>
              <a:spcBef>
                <a:spcPts val="267"/>
              </a:spcBef>
              <a:spcAft>
                <a:spcPts val="0"/>
              </a:spcAft>
              <a:buClr>
                <a:schemeClr val="accent3"/>
              </a:buClr>
              <a:buSzPts val="1100"/>
              <a:buFont typeface="Arial"/>
              <a:buNone/>
              <a:defRPr sz="1467" b="0" i="0" u="none" strike="noStrike" cap="none">
                <a:solidFill>
                  <a:srgbClr val="888888"/>
                </a:solidFill>
                <a:latin typeface="Calibri"/>
                <a:ea typeface="Calibri"/>
                <a:cs typeface="Calibri"/>
                <a:sym typeface="Calibri"/>
              </a:defRPr>
            </a:lvl8pPr>
            <a:lvl9pPr marL="5486263" marR="0" lvl="8" indent="-304792" algn="l" rtl="0">
              <a:lnSpc>
                <a:spcPct val="100000"/>
              </a:lnSpc>
              <a:spcBef>
                <a:spcPts val="267"/>
              </a:spcBef>
              <a:spcAft>
                <a:spcPts val="0"/>
              </a:spcAft>
              <a:buClr>
                <a:schemeClr val="accent4"/>
              </a:buClr>
              <a:buSzPts val="1100"/>
              <a:buFont typeface="Arial"/>
              <a:buNone/>
              <a:defRPr sz="1467"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37255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Column">
  <p:cSld name="3-Column">
    <p:spTree>
      <p:nvGrpSpPr>
        <p:cNvPr id="1" name="Shape 51"/>
        <p:cNvGrpSpPr/>
        <p:nvPr/>
      </p:nvGrpSpPr>
      <p:grpSpPr>
        <a:xfrm>
          <a:off x="0" y="0"/>
          <a:ext cx="0" cy="0"/>
          <a:chOff x="0" y="0"/>
          <a:chExt cx="0" cy="0"/>
        </a:xfrm>
      </p:grpSpPr>
      <p:sp>
        <p:nvSpPr>
          <p:cNvPr id="52" name="Google Shape;52;p10"/>
          <p:cNvSpPr txBox="1">
            <a:spLocks noGrp="1"/>
          </p:cNvSpPr>
          <p:nvPr>
            <p:ph type="body" idx="1"/>
          </p:nvPr>
        </p:nvSpPr>
        <p:spPr>
          <a:xfrm>
            <a:off x="7758295" y="1810751"/>
            <a:ext cx="3961932" cy="4272000"/>
          </a:xfrm>
          <a:prstGeom prst="rect">
            <a:avLst/>
          </a:prstGeom>
          <a:noFill/>
          <a:ln>
            <a:noFill/>
          </a:ln>
        </p:spPr>
        <p:txBody>
          <a:bodyPr spcFirstLastPara="1" wrap="square" lIns="91400" tIns="45700" rIns="91400" bIns="45700" anchor="t" anchorCtr="0">
            <a:noAutofit/>
          </a:bodyPr>
          <a:lstStyle>
            <a:lvl1pPr marL="457189" marR="0" lvl="0" indent="-228594" algn="l" rtl="0">
              <a:lnSpc>
                <a:spcPct val="95000"/>
              </a:lnSpc>
              <a:spcBef>
                <a:spcPts val="1800"/>
              </a:spcBef>
              <a:spcAft>
                <a:spcPts val="0"/>
              </a:spcAft>
              <a:buClr>
                <a:schemeClr val="dk1"/>
              </a:buClr>
              <a:buSzPts val="1800"/>
              <a:buNone/>
              <a:defRPr sz="1800" i="0" u="none" strike="noStrike" cap="none">
                <a:solidFill>
                  <a:schemeClr val="dk1"/>
                </a:solidFill>
              </a:defRPr>
            </a:lvl1pPr>
            <a:lvl2pPr marL="914377" marR="0" lvl="1" indent="-228594" algn="l" rtl="0">
              <a:lnSpc>
                <a:spcPct val="95000"/>
              </a:lnSpc>
              <a:spcBef>
                <a:spcPts val="400"/>
              </a:spcBef>
              <a:spcAft>
                <a:spcPts val="0"/>
              </a:spcAft>
              <a:buClr>
                <a:schemeClr val="dk1"/>
              </a:buClr>
              <a:buSzPts val="1620"/>
              <a:buNone/>
              <a:defRPr sz="1800" i="0" u="none" strike="noStrike" cap="none">
                <a:solidFill>
                  <a:schemeClr val="dk1"/>
                </a:solidFill>
              </a:defRPr>
            </a:lvl2pPr>
            <a:lvl3pPr marL="1371566" marR="0" lvl="2" indent="-320031" algn="l" rtl="0">
              <a:lnSpc>
                <a:spcPct val="95000"/>
              </a:lnSpc>
              <a:spcBef>
                <a:spcPts val="400"/>
              </a:spcBef>
              <a:spcAft>
                <a:spcPts val="0"/>
              </a:spcAft>
              <a:buClr>
                <a:schemeClr val="dk1"/>
              </a:buClr>
              <a:buSzPts val="1440"/>
              <a:buChar char="•"/>
              <a:defRPr sz="1600" i="0" u="none" strike="noStrike" cap="none">
                <a:solidFill>
                  <a:schemeClr val="dk1"/>
                </a:solidFill>
              </a:defRPr>
            </a:lvl3pPr>
            <a:lvl4pPr marL="1828754" marR="0" lvl="3" indent="-330192" algn="l" rtl="0">
              <a:lnSpc>
                <a:spcPct val="95000"/>
              </a:lnSpc>
              <a:spcBef>
                <a:spcPts val="400"/>
              </a:spcBef>
              <a:spcAft>
                <a:spcPts val="0"/>
              </a:spcAft>
              <a:buClr>
                <a:schemeClr val="dk1"/>
              </a:buClr>
              <a:buSzPts val="1600"/>
              <a:buChar char="–"/>
              <a:defRPr sz="1600" i="0" u="none" strike="noStrike" cap="none">
                <a:solidFill>
                  <a:schemeClr val="dk1"/>
                </a:solidFill>
              </a:defRPr>
            </a:lvl4pPr>
            <a:lvl5pPr marL="2285943" marR="0" lvl="4" indent="-228594" algn="l" rtl="0">
              <a:lnSpc>
                <a:spcPct val="95000"/>
              </a:lnSpc>
              <a:spcBef>
                <a:spcPts val="400"/>
              </a:spcBef>
              <a:spcAft>
                <a:spcPts val="0"/>
              </a:spcAft>
              <a:buClr>
                <a:schemeClr val="dk1"/>
              </a:buClr>
              <a:buSzPts val="1260"/>
              <a:buNone/>
              <a:defRPr sz="1400" i="0" u="none" strike="noStrike" cap="none">
                <a:solidFill>
                  <a:schemeClr val="dk1"/>
                </a:solidFill>
              </a:defRPr>
            </a:lvl5pPr>
            <a:lvl6pPr marL="2743131" marR="0" lvl="5" indent="-330192" algn="l" rtl="0">
              <a:lnSpc>
                <a:spcPct val="95000"/>
              </a:lnSpc>
              <a:spcBef>
                <a:spcPts val="400"/>
              </a:spcBef>
              <a:spcAft>
                <a:spcPts val="0"/>
              </a:spcAft>
              <a:buClr>
                <a:schemeClr val="dk1"/>
              </a:buClr>
              <a:buSzPts val="1600"/>
              <a:buChar char="•"/>
              <a:defRPr sz="1600" i="0" u="none" strike="noStrike" cap="none">
                <a:solidFill>
                  <a:schemeClr val="dk1"/>
                </a:solidFill>
              </a:defRPr>
            </a:lvl6pPr>
            <a:lvl7pPr marL="3200320" marR="0" lvl="6" indent="-330192" algn="l" rtl="0">
              <a:lnSpc>
                <a:spcPct val="95000"/>
              </a:lnSpc>
              <a:spcBef>
                <a:spcPts val="400"/>
              </a:spcBef>
              <a:spcAft>
                <a:spcPts val="0"/>
              </a:spcAft>
              <a:buClr>
                <a:schemeClr val="dk1"/>
              </a:buClr>
              <a:buSzPts val="1600"/>
              <a:buChar char="•"/>
              <a:defRPr sz="1600" i="0" u="none" strike="noStrike" cap="none">
                <a:solidFill>
                  <a:schemeClr val="dk1"/>
                </a:solidFill>
              </a:defRPr>
            </a:lvl7pPr>
            <a:lvl8pPr marL="3657509" marR="0" lvl="7" indent="-330192" algn="l" rtl="0">
              <a:lnSpc>
                <a:spcPct val="95000"/>
              </a:lnSpc>
              <a:spcBef>
                <a:spcPts val="400"/>
              </a:spcBef>
              <a:spcAft>
                <a:spcPts val="0"/>
              </a:spcAft>
              <a:buClr>
                <a:schemeClr val="dk1"/>
              </a:buClr>
              <a:buSzPts val="1600"/>
              <a:buChar char="•"/>
              <a:defRPr sz="1600" i="0" u="none" strike="noStrike" cap="none">
                <a:solidFill>
                  <a:schemeClr val="dk1"/>
                </a:solidFill>
              </a:defRPr>
            </a:lvl8pPr>
            <a:lvl9pPr marL="4114697" marR="0" lvl="8" indent="-330192" algn="l" rtl="0">
              <a:lnSpc>
                <a:spcPct val="95000"/>
              </a:lnSpc>
              <a:spcBef>
                <a:spcPts val="400"/>
              </a:spcBef>
              <a:spcAft>
                <a:spcPts val="400"/>
              </a:spcAft>
              <a:buClr>
                <a:schemeClr val="dk1"/>
              </a:buClr>
              <a:buSzPts val="1600"/>
              <a:buChar char="•"/>
              <a:defRPr sz="1600" i="0" u="none" strike="noStrike" cap="none">
                <a:solidFill>
                  <a:schemeClr val="dk1"/>
                </a:solidFill>
              </a:defRPr>
            </a:lvl9pPr>
          </a:lstStyle>
          <a:p>
            <a:endParaRPr/>
          </a:p>
        </p:txBody>
      </p:sp>
      <p:sp>
        <p:nvSpPr>
          <p:cNvPr id="53" name="Google Shape;53;p10"/>
          <p:cNvSpPr txBox="1">
            <a:spLocks noGrp="1"/>
          </p:cNvSpPr>
          <p:nvPr>
            <p:ph type="body" idx="2"/>
          </p:nvPr>
        </p:nvSpPr>
        <p:spPr>
          <a:xfrm>
            <a:off x="3889765" y="1810751"/>
            <a:ext cx="4270112" cy="4272000"/>
          </a:xfrm>
          <a:prstGeom prst="rect">
            <a:avLst/>
          </a:prstGeom>
          <a:noFill/>
          <a:ln>
            <a:noFill/>
          </a:ln>
        </p:spPr>
        <p:txBody>
          <a:bodyPr spcFirstLastPara="1" wrap="square" lIns="91400" tIns="45700" rIns="91400" bIns="45700" anchor="t" anchorCtr="0">
            <a:noAutofit/>
          </a:bodyPr>
          <a:lstStyle>
            <a:lvl1pPr marL="457189" marR="0" lvl="0" indent="-228594" algn="l" rtl="0">
              <a:lnSpc>
                <a:spcPct val="95000"/>
              </a:lnSpc>
              <a:spcBef>
                <a:spcPts val="1800"/>
              </a:spcBef>
              <a:spcAft>
                <a:spcPts val="0"/>
              </a:spcAft>
              <a:buClr>
                <a:schemeClr val="dk1"/>
              </a:buClr>
              <a:buSzPts val="1800"/>
              <a:buNone/>
              <a:defRPr sz="1800" i="0" u="none" strike="noStrike" cap="none">
                <a:solidFill>
                  <a:schemeClr val="dk1"/>
                </a:solidFill>
              </a:defRPr>
            </a:lvl1pPr>
            <a:lvl2pPr marL="914377" marR="0" lvl="1" indent="-228594" algn="l" rtl="0">
              <a:lnSpc>
                <a:spcPct val="95000"/>
              </a:lnSpc>
              <a:spcBef>
                <a:spcPts val="400"/>
              </a:spcBef>
              <a:spcAft>
                <a:spcPts val="0"/>
              </a:spcAft>
              <a:buClr>
                <a:schemeClr val="dk1"/>
              </a:buClr>
              <a:buSzPts val="1620"/>
              <a:buNone/>
              <a:defRPr sz="1800" i="0" u="none" strike="noStrike" cap="none">
                <a:solidFill>
                  <a:schemeClr val="dk1"/>
                </a:solidFill>
              </a:defRPr>
            </a:lvl2pPr>
            <a:lvl3pPr marL="1371566" marR="0" lvl="2" indent="-320031" algn="l" rtl="0">
              <a:lnSpc>
                <a:spcPct val="95000"/>
              </a:lnSpc>
              <a:spcBef>
                <a:spcPts val="400"/>
              </a:spcBef>
              <a:spcAft>
                <a:spcPts val="0"/>
              </a:spcAft>
              <a:buClr>
                <a:schemeClr val="dk1"/>
              </a:buClr>
              <a:buSzPts val="1440"/>
              <a:buChar char="•"/>
              <a:defRPr sz="1600" i="0" u="none" strike="noStrike" cap="none">
                <a:solidFill>
                  <a:schemeClr val="dk1"/>
                </a:solidFill>
              </a:defRPr>
            </a:lvl3pPr>
            <a:lvl4pPr marL="1828754" marR="0" lvl="3" indent="-330192" algn="l" rtl="0">
              <a:lnSpc>
                <a:spcPct val="95000"/>
              </a:lnSpc>
              <a:spcBef>
                <a:spcPts val="400"/>
              </a:spcBef>
              <a:spcAft>
                <a:spcPts val="0"/>
              </a:spcAft>
              <a:buClr>
                <a:schemeClr val="dk1"/>
              </a:buClr>
              <a:buSzPts val="1600"/>
              <a:buChar char="–"/>
              <a:defRPr sz="1600" i="0" u="none" strike="noStrike" cap="none">
                <a:solidFill>
                  <a:schemeClr val="dk1"/>
                </a:solidFill>
              </a:defRPr>
            </a:lvl4pPr>
            <a:lvl5pPr marL="2285943" marR="0" lvl="4" indent="-228594" algn="l" rtl="0">
              <a:lnSpc>
                <a:spcPct val="95000"/>
              </a:lnSpc>
              <a:spcBef>
                <a:spcPts val="400"/>
              </a:spcBef>
              <a:spcAft>
                <a:spcPts val="0"/>
              </a:spcAft>
              <a:buClr>
                <a:schemeClr val="dk1"/>
              </a:buClr>
              <a:buSzPts val="1260"/>
              <a:buNone/>
              <a:defRPr sz="1400" i="0" u="none" strike="noStrike" cap="none">
                <a:solidFill>
                  <a:schemeClr val="dk1"/>
                </a:solidFill>
              </a:defRPr>
            </a:lvl5pPr>
            <a:lvl6pPr marL="2743131" marR="0" lvl="5" indent="-330192" algn="l" rtl="0">
              <a:lnSpc>
                <a:spcPct val="95000"/>
              </a:lnSpc>
              <a:spcBef>
                <a:spcPts val="400"/>
              </a:spcBef>
              <a:spcAft>
                <a:spcPts val="0"/>
              </a:spcAft>
              <a:buClr>
                <a:schemeClr val="dk1"/>
              </a:buClr>
              <a:buSzPts val="1600"/>
              <a:buChar char="•"/>
              <a:defRPr sz="1600" i="0" u="none" strike="noStrike" cap="none">
                <a:solidFill>
                  <a:schemeClr val="dk1"/>
                </a:solidFill>
              </a:defRPr>
            </a:lvl6pPr>
            <a:lvl7pPr marL="3200320" marR="0" lvl="6" indent="-330192" algn="l" rtl="0">
              <a:lnSpc>
                <a:spcPct val="95000"/>
              </a:lnSpc>
              <a:spcBef>
                <a:spcPts val="400"/>
              </a:spcBef>
              <a:spcAft>
                <a:spcPts val="0"/>
              </a:spcAft>
              <a:buClr>
                <a:schemeClr val="dk1"/>
              </a:buClr>
              <a:buSzPts val="1600"/>
              <a:buChar char="•"/>
              <a:defRPr sz="1600" i="0" u="none" strike="noStrike" cap="none">
                <a:solidFill>
                  <a:schemeClr val="dk1"/>
                </a:solidFill>
              </a:defRPr>
            </a:lvl7pPr>
            <a:lvl8pPr marL="3657509" marR="0" lvl="7" indent="-330192" algn="l" rtl="0">
              <a:lnSpc>
                <a:spcPct val="95000"/>
              </a:lnSpc>
              <a:spcBef>
                <a:spcPts val="400"/>
              </a:spcBef>
              <a:spcAft>
                <a:spcPts val="0"/>
              </a:spcAft>
              <a:buClr>
                <a:schemeClr val="dk1"/>
              </a:buClr>
              <a:buSzPts val="1600"/>
              <a:buChar char="•"/>
              <a:defRPr sz="1600" i="0" u="none" strike="noStrike" cap="none">
                <a:solidFill>
                  <a:schemeClr val="dk1"/>
                </a:solidFill>
              </a:defRPr>
            </a:lvl8pPr>
            <a:lvl9pPr marL="4114697" marR="0" lvl="8" indent="-330192" algn="l" rtl="0">
              <a:lnSpc>
                <a:spcPct val="95000"/>
              </a:lnSpc>
              <a:spcBef>
                <a:spcPts val="400"/>
              </a:spcBef>
              <a:spcAft>
                <a:spcPts val="400"/>
              </a:spcAft>
              <a:buClr>
                <a:schemeClr val="dk1"/>
              </a:buClr>
              <a:buSzPts val="1600"/>
              <a:buChar char="•"/>
              <a:defRPr sz="1600" i="0" u="none" strike="noStrike" cap="none">
                <a:solidFill>
                  <a:schemeClr val="dk1"/>
                </a:solidFill>
              </a:defRPr>
            </a:lvl9pPr>
          </a:lstStyle>
          <a:p>
            <a:endParaRPr/>
          </a:p>
        </p:txBody>
      </p:sp>
      <p:sp>
        <p:nvSpPr>
          <p:cNvPr id="54" name="Google Shape;54;p10"/>
          <p:cNvSpPr txBox="1">
            <a:spLocks noGrp="1"/>
          </p:cNvSpPr>
          <p:nvPr>
            <p:ph type="body" idx="3"/>
          </p:nvPr>
        </p:nvSpPr>
        <p:spPr>
          <a:xfrm>
            <a:off x="517435" y="1810751"/>
            <a:ext cx="4089165" cy="4272000"/>
          </a:xfrm>
          <a:prstGeom prst="rect">
            <a:avLst/>
          </a:prstGeom>
          <a:noFill/>
          <a:ln>
            <a:noFill/>
          </a:ln>
        </p:spPr>
        <p:txBody>
          <a:bodyPr spcFirstLastPara="1" wrap="square" lIns="91400" tIns="45700" rIns="91400" bIns="45700" anchor="t" anchorCtr="0">
            <a:noAutofit/>
          </a:bodyPr>
          <a:lstStyle>
            <a:lvl1pPr marL="457189" marR="0" lvl="0" indent="-228594" algn="l" rtl="0">
              <a:lnSpc>
                <a:spcPct val="95000"/>
              </a:lnSpc>
              <a:spcBef>
                <a:spcPts val="1800"/>
              </a:spcBef>
              <a:spcAft>
                <a:spcPts val="0"/>
              </a:spcAft>
              <a:buClr>
                <a:schemeClr val="dk1"/>
              </a:buClr>
              <a:buSzPts val="1800"/>
              <a:buNone/>
              <a:defRPr sz="1800" i="0" u="none" strike="noStrike" cap="none">
                <a:solidFill>
                  <a:schemeClr val="dk1"/>
                </a:solidFill>
              </a:defRPr>
            </a:lvl1pPr>
            <a:lvl2pPr marL="914377" marR="0" lvl="1" indent="-228594" algn="l" rtl="0">
              <a:lnSpc>
                <a:spcPct val="95000"/>
              </a:lnSpc>
              <a:spcBef>
                <a:spcPts val="400"/>
              </a:spcBef>
              <a:spcAft>
                <a:spcPts val="0"/>
              </a:spcAft>
              <a:buClr>
                <a:schemeClr val="dk1"/>
              </a:buClr>
              <a:buSzPts val="1620"/>
              <a:buNone/>
              <a:defRPr sz="1800" i="0" u="none" strike="noStrike" cap="none">
                <a:solidFill>
                  <a:schemeClr val="dk1"/>
                </a:solidFill>
              </a:defRPr>
            </a:lvl2pPr>
            <a:lvl3pPr marL="1371566" marR="0" lvl="2" indent="-320031" algn="l" rtl="0">
              <a:lnSpc>
                <a:spcPct val="95000"/>
              </a:lnSpc>
              <a:spcBef>
                <a:spcPts val="400"/>
              </a:spcBef>
              <a:spcAft>
                <a:spcPts val="0"/>
              </a:spcAft>
              <a:buClr>
                <a:schemeClr val="dk1"/>
              </a:buClr>
              <a:buSzPts val="1440"/>
              <a:buChar char="•"/>
              <a:defRPr sz="1600" i="0" u="none" strike="noStrike" cap="none">
                <a:solidFill>
                  <a:schemeClr val="dk1"/>
                </a:solidFill>
              </a:defRPr>
            </a:lvl3pPr>
            <a:lvl4pPr marL="1828754" marR="0" lvl="3" indent="-330192" algn="l" rtl="0">
              <a:lnSpc>
                <a:spcPct val="95000"/>
              </a:lnSpc>
              <a:spcBef>
                <a:spcPts val="400"/>
              </a:spcBef>
              <a:spcAft>
                <a:spcPts val="0"/>
              </a:spcAft>
              <a:buClr>
                <a:schemeClr val="dk1"/>
              </a:buClr>
              <a:buSzPts val="1600"/>
              <a:buChar char="–"/>
              <a:defRPr sz="1600" i="0" u="none" strike="noStrike" cap="none">
                <a:solidFill>
                  <a:schemeClr val="dk1"/>
                </a:solidFill>
              </a:defRPr>
            </a:lvl4pPr>
            <a:lvl5pPr marL="2285943" marR="0" lvl="4" indent="-228594" algn="l" rtl="0">
              <a:lnSpc>
                <a:spcPct val="95000"/>
              </a:lnSpc>
              <a:spcBef>
                <a:spcPts val="400"/>
              </a:spcBef>
              <a:spcAft>
                <a:spcPts val="0"/>
              </a:spcAft>
              <a:buClr>
                <a:schemeClr val="dk1"/>
              </a:buClr>
              <a:buSzPts val="1260"/>
              <a:buNone/>
              <a:defRPr sz="1400" i="0" u="none" strike="noStrike" cap="none">
                <a:solidFill>
                  <a:schemeClr val="dk1"/>
                </a:solidFill>
              </a:defRPr>
            </a:lvl5pPr>
            <a:lvl6pPr marL="2743131" marR="0" lvl="5" indent="-330192" algn="l" rtl="0">
              <a:lnSpc>
                <a:spcPct val="95000"/>
              </a:lnSpc>
              <a:spcBef>
                <a:spcPts val="400"/>
              </a:spcBef>
              <a:spcAft>
                <a:spcPts val="0"/>
              </a:spcAft>
              <a:buClr>
                <a:schemeClr val="dk1"/>
              </a:buClr>
              <a:buSzPts val="1600"/>
              <a:buChar char="•"/>
              <a:defRPr sz="1600" i="0" u="none" strike="noStrike" cap="none">
                <a:solidFill>
                  <a:schemeClr val="dk1"/>
                </a:solidFill>
              </a:defRPr>
            </a:lvl6pPr>
            <a:lvl7pPr marL="3200320" marR="0" lvl="6" indent="-330192" algn="l" rtl="0">
              <a:lnSpc>
                <a:spcPct val="95000"/>
              </a:lnSpc>
              <a:spcBef>
                <a:spcPts val="400"/>
              </a:spcBef>
              <a:spcAft>
                <a:spcPts val="0"/>
              </a:spcAft>
              <a:buClr>
                <a:schemeClr val="dk1"/>
              </a:buClr>
              <a:buSzPts val="1600"/>
              <a:buChar char="•"/>
              <a:defRPr sz="1600" i="0" u="none" strike="noStrike" cap="none">
                <a:solidFill>
                  <a:schemeClr val="dk1"/>
                </a:solidFill>
              </a:defRPr>
            </a:lvl7pPr>
            <a:lvl8pPr marL="3657509" marR="0" lvl="7" indent="-330192" algn="l" rtl="0">
              <a:lnSpc>
                <a:spcPct val="95000"/>
              </a:lnSpc>
              <a:spcBef>
                <a:spcPts val="400"/>
              </a:spcBef>
              <a:spcAft>
                <a:spcPts val="0"/>
              </a:spcAft>
              <a:buClr>
                <a:schemeClr val="dk1"/>
              </a:buClr>
              <a:buSzPts val="1600"/>
              <a:buChar char="•"/>
              <a:defRPr sz="1600" i="0" u="none" strike="noStrike" cap="none">
                <a:solidFill>
                  <a:schemeClr val="dk1"/>
                </a:solidFill>
              </a:defRPr>
            </a:lvl8pPr>
            <a:lvl9pPr marL="4114697" marR="0" lvl="8" indent="-330192" algn="l" rtl="0">
              <a:lnSpc>
                <a:spcPct val="95000"/>
              </a:lnSpc>
              <a:spcBef>
                <a:spcPts val="400"/>
              </a:spcBef>
              <a:spcAft>
                <a:spcPts val="400"/>
              </a:spcAft>
              <a:buClr>
                <a:schemeClr val="dk1"/>
              </a:buClr>
              <a:buSzPts val="1600"/>
              <a:buChar char="•"/>
              <a:defRPr sz="1600" i="0" u="none" strike="noStrike" cap="none">
                <a:solidFill>
                  <a:schemeClr val="dk1"/>
                </a:solidFill>
              </a:defRPr>
            </a:lvl9pPr>
          </a:lstStyle>
          <a:p>
            <a:endParaRPr/>
          </a:p>
        </p:txBody>
      </p:sp>
      <p:sp>
        <p:nvSpPr>
          <p:cNvPr id="55" name="Google Shape;55;p10"/>
          <p:cNvSpPr txBox="1">
            <a:spLocks noGrp="1"/>
          </p:cNvSpPr>
          <p:nvPr>
            <p:ph type="title"/>
          </p:nvPr>
        </p:nvSpPr>
        <p:spPr>
          <a:xfrm>
            <a:off x="501304" y="314477"/>
            <a:ext cx="11108293" cy="546600"/>
          </a:xfrm>
          <a:prstGeom prst="rect">
            <a:avLst/>
          </a:prstGeom>
          <a:noFill/>
          <a:ln>
            <a:noFill/>
          </a:ln>
        </p:spPr>
        <p:txBody>
          <a:bodyPr spcFirstLastPara="1" wrap="square" lIns="91400" tIns="45700" rIns="91400" bIns="45700" anchor="t" anchorCtr="0">
            <a:noAutofit/>
          </a:bodyPr>
          <a:lstStyle>
            <a:lvl1pPr marR="0" lvl="0" algn="l" rtl="0">
              <a:lnSpc>
                <a:spcPct val="95000"/>
              </a:lnSpc>
              <a:spcBef>
                <a:spcPts val="0"/>
              </a:spcBef>
              <a:spcAft>
                <a:spcPts val="0"/>
              </a:spcAft>
              <a:buClr>
                <a:schemeClr val="accent1"/>
              </a:buClr>
              <a:buSzPts val="3000"/>
              <a:buNone/>
              <a:defRPr sz="3000" i="0" u="none" strike="noStrike" cap="none">
                <a:solidFill>
                  <a:schemeClr val="accent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70612718"/>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963085" y="5062537"/>
            <a:ext cx="10212800" cy="11684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2"/>
              </a:buClr>
              <a:buSzPts val="1100"/>
              <a:buFont typeface="Calibri"/>
              <a:buNone/>
              <a:defRPr sz="36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rgbClr val="000000"/>
                </a:solidFill>
                <a:latin typeface="Arial"/>
                <a:ea typeface="Arial"/>
                <a:cs typeface="Arial"/>
                <a:sym typeface="Arial"/>
              </a:defRPr>
            </a:lvl9pPr>
          </a:lstStyle>
          <a:p>
            <a:endParaRPr/>
          </a:p>
        </p:txBody>
      </p:sp>
      <p:sp>
        <p:nvSpPr>
          <p:cNvPr id="57" name="Google Shape;57;p14"/>
          <p:cNvSpPr txBox="1">
            <a:spLocks noGrp="1"/>
          </p:cNvSpPr>
          <p:nvPr>
            <p:ph type="body" idx="1"/>
          </p:nvPr>
        </p:nvSpPr>
        <p:spPr>
          <a:xfrm>
            <a:off x="963085" y="3429000"/>
            <a:ext cx="8180800" cy="1633600"/>
          </a:xfrm>
          <a:prstGeom prst="rect">
            <a:avLst/>
          </a:prstGeom>
          <a:noFill/>
          <a:ln>
            <a:noFill/>
          </a:ln>
        </p:spPr>
        <p:txBody>
          <a:bodyPr spcFirstLastPara="1" wrap="square" lIns="68575" tIns="68575" rIns="68575" bIns="68575" anchor="b" anchorCtr="0">
            <a:noAutofit/>
          </a:bodyPr>
          <a:lstStyle>
            <a:lvl1pPr marL="609585" marR="0" lvl="0" indent="-304792" algn="l" rtl="0">
              <a:lnSpc>
                <a:spcPct val="100000"/>
              </a:lnSpc>
              <a:spcBef>
                <a:spcPts val="400"/>
              </a:spcBef>
              <a:spcAft>
                <a:spcPts val="0"/>
              </a:spcAft>
              <a:buClr>
                <a:schemeClr val="accent1"/>
              </a:buClr>
              <a:buSzPts val="1700"/>
              <a:buFont typeface="Arial"/>
              <a:buNone/>
              <a:defRPr sz="2000" b="0" i="0" u="none" strike="noStrike" cap="none">
                <a:solidFill>
                  <a:srgbClr val="888888"/>
                </a:solidFill>
                <a:latin typeface="Calibri"/>
                <a:ea typeface="Calibri"/>
                <a:cs typeface="Calibri"/>
                <a:sym typeface="Calibri"/>
              </a:defRPr>
            </a:lvl1pPr>
            <a:lvl2pPr marL="1219170" marR="0" lvl="1" indent="-304792" algn="l" rtl="0">
              <a:lnSpc>
                <a:spcPct val="100000"/>
              </a:lnSpc>
              <a:spcBef>
                <a:spcPts val="400"/>
              </a:spcBef>
              <a:spcAft>
                <a:spcPts val="0"/>
              </a:spcAft>
              <a:buClr>
                <a:schemeClr val="accent2"/>
              </a:buClr>
              <a:buSzPts val="1500"/>
              <a:buFont typeface="Arial"/>
              <a:buNone/>
              <a:defRPr sz="1867" b="0" i="0" u="none" strike="noStrike" cap="none">
                <a:solidFill>
                  <a:srgbClr val="888888"/>
                </a:solidFill>
                <a:latin typeface="Calibri"/>
                <a:ea typeface="Calibri"/>
                <a:cs typeface="Calibri"/>
                <a:sym typeface="Calibri"/>
              </a:defRPr>
            </a:lvl2pPr>
            <a:lvl3pPr marL="1828754" marR="0" lvl="2" indent="-304792" algn="l" rtl="0">
              <a:lnSpc>
                <a:spcPct val="100000"/>
              </a:lnSpc>
              <a:spcBef>
                <a:spcPts val="267"/>
              </a:spcBef>
              <a:spcAft>
                <a:spcPts val="0"/>
              </a:spcAft>
              <a:buClr>
                <a:schemeClr val="accent3"/>
              </a:buClr>
              <a:buSzPts val="1400"/>
              <a:buFont typeface="Arial"/>
              <a:buNone/>
              <a:defRPr sz="1600" b="0" i="0" u="none" strike="noStrike" cap="none">
                <a:solidFill>
                  <a:srgbClr val="888888"/>
                </a:solidFill>
                <a:latin typeface="Calibri"/>
                <a:ea typeface="Calibri"/>
                <a:cs typeface="Calibri"/>
                <a:sym typeface="Calibri"/>
              </a:defRPr>
            </a:lvl3pPr>
            <a:lvl4pPr marL="2438339" marR="0" lvl="3" indent="-304792" algn="l" rtl="0">
              <a:lnSpc>
                <a:spcPct val="100000"/>
              </a:lnSpc>
              <a:spcBef>
                <a:spcPts val="267"/>
              </a:spcBef>
              <a:spcAft>
                <a:spcPts val="0"/>
              </a:spcAft>
              <a:buClr>
                <a:schemeClr val="accent4"/>
              </a:buClr>
              <a:buSzPts val="1200"/>
              <a:buFont typeface="Arial"/>
              <a:buNone/>
              <a:defRPr sz="1467" b="0" i="0" u="none" strike="noStrike" cap="none">
                <a:solidFill>
                  <a:srgbClr val="888888"/>
                </a:solidFill>
                <a:latin typeface="Calibri"/>
                <a:ea typeface="Calibri"/>
                <a:cs typeface="Calibri"/>
                <a:sym typeface="Calibri"/>
              </a:defRPr>
            </a:lvl4pPr>
            <a:lvl5pPr marL="3047924" marR="0" lvl="4" indent="-304792" algn="l" rtl="0">
              <a:lnSpc>
                <a:spcPct val="100000"/>
              </a:lnSpc>
              <a:spcBef>
                <a:spcPts val="267"/>
              </a:spcBef>
              <a:spcAft>
                <a:spcPts val="0"/>
              </a:spcAft>
              <a:buClr>
                <a:schemeClr val="accent5"/>
              </a:buClr>
              <a:buSzPts val="1100"/>
              <a:buFont typeface="Arial"/>
              <a:buNone/>
              <a:defRPr sz="1467" b="0" i="0" u="none" strike="noStrike" cap="none">
                <a:solidFill>
                  <a:srgbClr val="888888"/>
                </a:solidFill>
                <a:latin typeface="Calibri"/>
                <a:ea typeface="Calibri"/>
                <a:cs typeface="Calibri"/>
                <a:sym typeface="Calibri"/>
              </a:defRPr>
            </a:lvl5pPr>
            <a:lvl6pPr marL="3657509" marR="0" lvl="5" indent="-304792" algn="l" rtl="0">
              <a:lnSpc>
                <a:spcPct val="100000"/>
              </a:lnSpc>
              <a:spcBef>
                <a:spcPts val="267"/>
              </a:spcBef>
              <a:spcAft>
                <a:spcPts val="0"/>
              </a:spcAft>
              <a:buClr>
                <a:schemeClr val="accent1"/>
              </a:buClr>
              <a:buSzPts val="1100"/>
              <a:buFont typeface="Arial"/>
              <a:buNone/>
              <a:defRPr sz="1467" b="0" i="0" u="none" strike="noStrike" cap="none">
                <a:solidFill>
                  <a:srgbClr val="888888"/>
                </a:solidFill>
                <a:latin typeface="Calibri"/>
                <a:ea typeface="Calibri"/>
                <a:cs typeface="Calibri"/>
                <a:sym typeface="Calibri"/>
              </a:defRPr>
            </a:lvl6pPr>
            <a:lvl7pPr marL="4267093" marR="0" lvl="6" indent="-304792" algn="l" rtl="0">
              <a:lnSpc>
                <a:spcPct val="100000"/>
              </a:lnSpc>
              <a:spcBef>
                <a:spcPts val="267"/>
              </a:spcBef>
              <a:spcAft>
                <a:spcPts val="0"/>
              </a:spcAft>
              <a:buClr>
                <a:schemeClr val="accent2"/>
              </a:buClr>
              <a:buSzPts val="1100"/>
              <a:buFont typeface="Arial"/>
              <a:buNone/>
              <a:defRPr sz="1467" b="0" i="0" u="none" strike="noStrike" cap="none">
                <a:solidFill>
                  <a:srgbClr val="888888"/>
                </a:solidFill>
                <a:latin typeface="Calibri"/>
                <a:ea typeface="Calibri"/>
                <a:cs typeface="Calibri"/>
                <a:sym typeface="Calibri"/>
              </a:defRPr>
            </a:lvl7pPr>
            <a:lvl8pPr marL="4876678" marR="0" lvl="7" indent="-304792" algn="l" rtl="0">
              <a:lnSpc>
                <a:spcPct val="100000"/>
              </a:lnSpc>
              <a:spcBef>
                <a:spcPts val="267"/>
              </a:spcBef>
              <a:spcAft>
                <a:spcPts val="0"/>
              </a:spcAft>
              <a:buClr>
                <a:schemeClr val="accent3"/>
              </a:buClr>
              <a:buSzPts val="1100"/>
              <a:buFont typeface="Arial"/>
              <a:buNone/>
              <a:defRPr sz="1467" b="0" i="0" u="none" strike="noStrike" cap="none">
                <a:solidFill>
                  <a:srgbClr val="888888"/>
                </a:solidFill>
                <a:latin typeface="Calibri"/>
                <a:ea typeface="Calibri"/>
                <a:cs typeface="Calibri"/>
                <a:sym typeface="Calibri"/>
              </a:defRPr>
            </a:lvl8pPr>
            <a:lvl9pPr marL="5486263" marR="0" lvl="8" indent="-304792" algn="l" rtl="0">
              <a:lnSpc>
                <a:spcPct val="100000"/>
              </a:lnSpc>
              <a:spcBef>
                <a:spcPts val="267"/>
              </a:spcBef>
              <a:spcAft>
                <a:spcPts val="0"/>
              </a:spcAft>
              <a:buClr>
                <a:schemeClr val="accent4"/>
              </a:buClr>
              <a:buSzPts val="1100"/>
              <a:buFont typeface="Arial"/>
              <a:buNone/>
              <a:defRPr sz="1467"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4962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1_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a title</a:t>
            </a:r>
          </a:p>
        </p:txBody>
      </p:sp>
      <p:sp>
        <p:nvSpPr>
          <p:cNvPr id="5" name="Text Placeholder 4"/>
          <p:cNvSpPr>
            <a:spLocks noGrp="1"/>
          </p:cNvSpPr>
          <p:nvPr>
            <p:ph type="body" sz="quarter" idx="19" hasCustomPrompt="1"/>
          </p:nvPr>
        </p:nvSpPr>
        <p:spPr>
          <a:xfrm>
            <a:off x="501304" y="1787531"/>
            <a:ext cx="11108311" cy="4270375"/>
          </a:xfrm>
        </p:spPr>
        <p:txBody>
          <a:bodyPr>
            <a:normAutofit/>
          </a:bodyPr>
          <a:lstStyle>
            <a:lvl1pPr>
              <a:defRPr sz="2599">
                <a:solidFill>
                  <a:schemeClr val="bg1"/>
                </a:solidFill>
              </a:defRPr>
            </a:lvl1pPr>
            <a:lvl2pPr>
              <a:defRPr sz="2599" baseline="0">
                <a:solidFill>
                  <a:schemeClr val="bg1"/>
                </a:solidFill>
              </a:defRPr>
            </a:lvl2pPr>
            <a:lvl3pPr>
              <a:defRPr sz="2199">
                <a:solidFill>
                  <a:schemeClr val="bg1"/>
                </a:solidFill>
              </a:defRPr>
            </a:lvl3pPr>
            <a:lvl4pPr>
              <a:defRPr>
                <a:solidFill>
                  <a:schemeClr val="bg1"/>
                </a:solidFill>
              </a:defRPr>
            </a:lvl4pPr>
            <a:lvl5pPr>
              <a:defRPr>
                <a:solidFill>
                  <a:schemeClr val="bg1"/>
                </a:solidFill>
              </a:defRPr>
            </a:lvl5pPr>
          </a:lstStyle>
          <a:p>
            <a:pPr lvl="0"/>
            <a:r>
              <a:rPr lang="en-US" dirty="0"/>
              <a:t>Click to add agenda items</a:t>
            </a:r>
          </a:p>
          <a:p>
            <a:pPr lvl="1"/>
            <a:r>
              <a:rPr lang="en-US" dirty="0"/>
              <a:t>Use paragraph spacing before to fit fewer or more items</a:t>
            </a:r>
          </a:p>
          <a:p>
            <a:pPr lvl="2"/>
            <a:r>
              <a:rPr lang="en-US" dirty="0"/>
              <a:t>Use paragraph indents to nest subtopics</a:t>
            </a:r>
          </a:p>
          <a:p>
            <a:pPr lvl="3"/>
            <a:r>
              <a:rPr lang="en-US" dirty="0"/>
              <a:t>Fourth level</a:t>
            </a:r>
          </a:p>
          <a:p>
            <a:pPr lvl="4"/>
            <a:r>
              <a:rPr lang="en-US" dirty="0"/>
              <a:t>Fifth level</a:t>
            </a:r>
          </a:p>
        </p:txBody>
      </p:sp>
    </p:spTree>
    <p:extLst>
      <p:ext uri="{BB962C8B-B14F-4D97-AF65-F5344CB8AC3E}">
        <p14:creationId xmlns:p14="http://schemas.microsoft.com/office/powerpoint/2010/main" val="3599994906"/>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EDC9E4-249D-4662-9829-B158C0D81AF8}"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254793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EDC9E4-249D-4662-9829-B158C0D81AF8}" type="datetimeFigureOut">
              <a:rPr lang="en-US" smtClean="0"/>
              <a:t>3/19/2020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3158849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EDC9E4-249D-4662-9829-B158C0D81AF8}"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2233496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EDC9E4-249D-4662-9829-B158C0D81AF8}" type="datetimeFigureOut">
              <a:rPr lang="en-US" smtClean="0"/>
              <a:t>3/19/2020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178580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EDC9E4-249D-4662-9829-B158C0D81AF8}" type="datetimeFigureOut">
              <a:rPr lang="en-US" smtClean="0"/>
              <a:t>3/19/2020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993297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EDC9E4-249D-4662-9829-B158C0D81AF8}" type="datetimeFigureOut">
              <a:rPr lang="en-US" smtClean="0"/>
              <a:t>3/19/2020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2203192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DC9E4-249D-4662-9829-B158C0D81AF8}"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3155434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EDC9E4-249D-4662-9829-B158C0D81AF8}" type="datetimeFigureOut">
              <a:rPr lang="en-US" smtClean="0"/>
              <a:t>3/19/2020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29BC71-13C0-43A0-A81B-92830F85CD1B}" type="slidenum">
              <a:rPr lang="en-US" smtClean="0"/>
              <a:t>‹#›</a:t>
            </a:fld>
            <a:endParaRPr lang="en-US"/>
          </a:p>
        </p:txBody>
      </p:sp>
    </p:spTree>
    <p:extLst>
      <p:ext uri="{BB962C8B-B14F-4D97-AF65-F5344CB8AC3E}">
        <p14:creationId xmlns:p14="http://schemas.microsoft.com/office/powerpoint/2010/main" val="3872618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EDC9E4-249D-4662-9829-B158C0D81AF8}" type="datetimeFigureOut">
              <a:rPr lang="en-US" smtClean="0"/>
              <a:t>3/19/2020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9BC71-13C0-43A0-A81B-92830F85CD1B}" type="slidenum">
              <a:rPr lang="en-US" smtClean="0"/>
              <a:t>‹#›</a:t>
            </a:fld>
            <a:endParaRPr lang="en-US"/>
          </a:p>
        </p:txBody>
      </p:sp>
    </p:spTree>
    <p:extLst>
      <p:ext uri="{BB962C8B-B14F-4D97-AF65-F5344CB8AC3E}">
        <p14:creationId xmlns:p14="http://schemas.microsoft.com/office/powerpoint/2010/main" val="1086211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2.jpg"/><Relationship Id="rId5" Type="http://schemas.openxmlformats.org/officeDocument/2006/relationships/image" Target="../media/image21.jpg"/><Relationship Id="rId10" Type="http://schemas.openxmlformats.org/officeDocument/2006/relationships/image" Target="../media/image26.emf"/><Relationship Id="rId4" Type="http://schemas.openxmlformats.org/officeDocument/2006/relationships/image" Target="../media/image20.pn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9.png"/><Relationship Id="rId7"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hyperlink" Target="https://econedlink.org/wp-content/uploads/2019/09/Student-Mint-Simulation-Worksheet.pdf" TargetMode="External"/><Relationship Id="rId5" Type="http://schemas.openxmlformats.org/officeDocument/2006/relationships/hyperlink" Target="https://econedlink.org/wp-content/uploads/2019/09/Mint-Login-Directions.pdf" TargetMode="External"/><Relationship Id="rId4" Type="http://schemas.openxmlformats.org/officeDocument/2006/relationships/hyperlink" Target="https://www.econedlink.org/wp-content/uploads/2019/10/Teacher-Checklist-for-Mint_CEE.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hyperlink" Target="https://store.councilforeconed.org/" TargetMode="External"/><Relationship Id="rId5" Type="http://schemas.openxmlformats.org/officeDocument/2006/relationships/image" Target="../media/image3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www.econedlink.org/resources/collection/fffl-9-12/" TargetMode="Externa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hyperlink" Target="http://www.econedlink.org/resources/collection/fffl-9-12/"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95B54C-A0D0-455F-A97F-433B5F8DA691}"/>
              </a:ext>
            </a:extLst>
          </p:cNvPr>
          <p:cNvSpPr/>
          <p:nvPr/>
        </p:nvSpPr>
        <p:spPr>
          <a:xfrm>
            <a:off x="5974813" y="2879616"/>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pic>
        <p:nvPicPr>
          <p:cNvPr id="1026" name="Picture 2">
            <a:extLst>
              <a:ext uri="{FF2B5EF4-FFF2-40B4-BE49-F238E27FC236}">
                <a16:creationId xmlns:a16="http://schemas.microsoft.com/office/drawing/2014/main" id="{5EAC2B5E-5053-481F-99F0-2ADE518B98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671860">
            <a:off x="5276203" y="3355690"/>
            <a:ext cx="1958167" cy="226466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7727092-7273-405F-A20E-0FCA52E661E2}"/>
              </a:ext>
            </a:extLst>
          </p:cNvPr>
          <p:cNvSpPr/>
          <p:nvPr/>
        </p:nvSpPr>
        <p:spPr>
          <a:xfrm>
            <a:off x="1765837" y="1929671"/>
            <a:ext cx="8902700" cy="1384995"/>
          </a:xfrm>
          <a:prstGeom prst="rect">
            <a:avLst/>
          </a:prstGeom>
        </p:spPr>
        <p:txBody>
          <a:bodyPr wrap="square">
            <a:spAutoFit/>
          </a:bodyPr>
          <a:lstStyle/>
          <a:p>
            <a:pPr algn="ctr"/>
            <a:r>
              <a:rPr lang="en-US" sz="3600" b="1" dirty="0">
                <a:solidFill>
                  <a:srgbClr val="0070C0"/>
                </a:solidFill>
              </a:rPr>
              <a:t>How to Integrate Financial Fitness for Life and Intuit Simulations Within Your Curriculum</a:t>
            </a:r>
            <a:r>
              <a:rPr lang="en-US" sz="4800" b="0" dirty="0">
                <a:solidFill>
                  <a:srgbClr val="0070C0"/>
                </a:solidFill>
                <a:effectLst/>
              </a:rPr>
              <a:t>​</a:t>
            </a:r>
            <a:endParaRPr lang="en-US" sz="4800" dirty="0">
              <a:solidFill>
                <a:srgbClr val="0070C0"/>
              </a:solidFill>
            </a:endParaRPr>
          </a:p>
        </p:txBody>
      </p:sp>
      <p:cxnSp>
        <p:nvCxnSpPr>
          <p:cNvPr id="5" name="Google Shape;14;p2">
            <a:extLst>
              <a:ext uri="{FF2B5EF4-FFF2-40B4-BE49-F238E27FC236}">
                <a16:creationId xmlns:a16="http://schemas.microsoft.com/office/drawing/2014/main" id="{D48BD86B-0417-4D2E-9FC3-8C611B2F8F19}"/>
              </a:ext>
            </a:extLst>
          </p:cNvPr>
          <p:cNvCxnSpPr/>
          <p:nvPr/>
        </p:nvCxnSpPr>
        <p:spPr>
          <a:xfrm>
            <a:off x="2673887" y="1929671"/>
            <a:ext cx="7162800" cy="0"/>
          </a:xfrm>
          <a:prstGeom prst="straightConnector1">
            <a:avLst/>
          </a:prstGeom>
          <a:noFill/>
          <a:ln w="15875" cap="flat" cmpd="sng">
            <a:solidFill>
              <a:srgbClr val="C0C0C0"/>
            </a:solidFill>
            <a:prstDash val="solid"/>
            <a:round/>
            <a:headEnd type="none" w="med" len="med"/>
            <a:tailEnd type="none" w="med" len="med"/>
          </a:ln>
        </p:spPr>
      </p:cxnSp>
      <p:cxnSp>
        <p:nvCxnSpPr>
          <p:cNvPr id="6" name="Google Shape;15;p2">
            <a:extLst>
              <a:ext uri="{FF2B5EF4-FFF2-40B4-BE49-F238E27FC236}">
                <a16:creationId xmlns:a16="http://schemas.microsoft.com/office/drawing/2014/main" id="{907E6EF8-81CB-4909-AD5F-3BFA2CD2878A}"/>
              </a:ext>
            </a:extLst>
          </p:cNvPr>
          <p:cNvCxnSpPr/>
          <p:nvPr/>
        </p:nvCxnSpPr>
        <p:spPr>
          <a:xfrm>
            <a:off x="2673887" y="3301271"/>
            <a:ext cx="7162800" cy="0"/>
          </a:xfrm>
          <a:prstGeom prst="straightConnector1">
            <a:avLst/>
          </a:prstGeom>
          <a:noFill/>
          <a:ln w="15875" cap="flat" cmpd="sng">
            <a:solidFill>
              <a:srgbClr val="C0C0C0"/>
            </a:solidFill>
            <a:prstDash val="solid"/>
            <a:round/>
            <a:headEnd type="none" w="med" len="med"/>
            <a:tailEnd type="none" w="med" len="med"/>
          </a:ln>
        </p:spPr>
      </p:cxnSp>
      <p:pic>
        <p:nvPicPr>
          <p:cNvPr id="8" name="Google Shape;18;p2">
            <a:extLst>
              <a:ext uri="{FF2B5EF4-FFF2-40B4-BE49-F238E27FC236}">
                <a16:creationId xmlns:a16="http://schemas.microsoft.com/office/drawing/2014/main" id="{ECA6A7E4-473C-40FC-8940-C6BE7EA4DDE8}"/>
              </a:ext>
            </a:extLst>
          </p:cNvPr>
          <p:cNvPicPr preferRelativeResize="0"/>
          <p:nvPr/>
        </p:nvPicPr>
        <p:blipFill rotWithShape="1">
          <a:blip r:embed="rId3">
            <a:alphaModFix/>
          </a:blip>
          <a:srcRect/>
          <a:stretch/>
        </p:blipFill>
        <p:spPr>
          <a:xfrm>
            <a:off x="4655087" y="582224"/>
            <a:ext cx="3124200" cy="1170905"/>
          </a:xfrm>
          <a:prstGeom prst="rect">
            <a:avLst/>
          </a:prstGeom>
          <a:noFill/>
          <a:ln>
            <a:noFill/>
          </a:ln>
        </p:spPr>
      </p:pic>
      <p:sp>
        <p:nvSpPr>
          <p:cNvPr id="9" name="Google Shape;17;p2">
            <a:extLst>
              <a:ext uri="{FF2B5EF4-FFF2-40B4-BE49-F238E27FC236}">
                <a16:creationId xmlns:a16="http://schemas.microsoft.com/office/drawing/2014/main" id="{ECDCF0AB-7613-4521-8B69-42E6AE62D2EC}"/>
              </a:ext>
            </a:extLst>
          </p:cNvPr>
          <p:cNvSpPr/>
          <p:nvPr/>
        </p:nvSpPr>
        <p:spPr>
          <a:xfrm>
            <a:off x="570101" y="5661379"/>
            <a:ext cx="11621899" cy="96215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a:solidFill>
                  <a:schemeClr val="dk1"/>
                </a:solidFill>
                <a:latin typeface="Arial"/>
                <a:cs typeface="Arial"/>
                <a:sym typeface="Arial"/>
              </a:rPr>
              <a:t>Nov, 19</a:t>
            </a:r>
            <a:r>
              <a:rPr lang="en-US" b="1" baseline="30000" dirty="0">
                <a:solidFill>
                  <a:schemeClr val="dk1"/>
                </a:solidFill>
                <a:latin typeface="Arial"/>
                <a:cs typeface="Arial"/>
                <a:sym typeface="Arial"/>
              </a:rPr>
              <a:t>th</a:t>
            </a:r>
            <a:r>
              <a:rPr lang="en-US" b="1" dirty="0">
                <a:solidFill>
                  <a:schemeClr val="dk1"/>
                </a:solidFill>
                <a:latin typeface="Arial"/>
                <a:cs typeface="Arial"/>
                <a:sym typeface="Arial"/>
              </a:rPr>
              <a:t>, 2019 </a:t>
            </a:r>
          </a:p>
          <a:p>
            <a:pPr marL="0" marR="0" lvl="0" indent="0" algn="ctr" rtl="0">
              <a:spcBef>
                <a:spcPts val="0"/>
              </a:spcBef>
              <a:spcAft>
                <a:spcPts val="0"/>
              </a:spcAft>
              <a:buNone/>
            </a:pPr>
            <a:r>
              <a:rPr lang="en-US" b="1" dirty="0">
                <a:solidFill>
                  <a:schemeClr val="dk1"/>
                </a:solidFill>
                <a:latin typeface="Arial"/>
                <a:cs typeface="Arial"/>
                <a:sym typeface="Arial"/>
              </a:rPr>
              <a:t>Andrea Mozo, Director of Digital Products at CEE</a:t>
            </a:r>
          </a:p>
          <a:p>
            <a:pPr algn="ctr"/>
            <a:r>
              <a:rPr lang="en-US" b="1" dirty="0">
                <a:solidFill>
                  <a:schemeClr val="dk1"/>
                </a:solidFill>
                <a:latin typeface="Arial"/>
                <a:cs typeface="Arial"/>
              </a:rPr>
              <a:t>Jared </a:t>
            </a:r>
            <a:r>
              <a:rPr lang="en-US" b="1" dirty="0" err="1">
                <a:solidFill>
                  <a:schemeClr val="dk1"/>
                </a:solidFill>
                <a:latin typeface="Arial"/>
                <a:cs typeface="Arial"/>
              </a:rPr>
              <a:t>Davidove</a:t>
            </a:r>
            <a:r>
              <a:rPr lang="en-US" b="1" dirty="0">
                <a:solidFill>
                  <a:schemeClr val="dk1"/>
                </a:solidFill>
                <a:latin typeface="Arial"/>
                <a:cs typeface="Arial"/>
              </a:rPr>
              <a:t>, Senior Manager of Education Partnerships at Intuit</a:t>
            </a:r>
          </a:p>
        </p:txBody>
      </p:sp>
    </p:spTree>
    <p:extLst>
      <p:ext uri="{BB962C8B-B14F-4D97-AF65-F5344CB8AC3E}">
        <p14:creationId xmlns:p14="http://schemas.microsoft.com/office/powerpoint/2010/main" val="2239815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627" name="Google Shape;627;p76"/>
          <p:cNvPicPr preferRelativeResize="0"/>
          <p:nvPr/>
        </p:nvPicPr>
        <p:blipFill>
          <a:blip r:embed="rId3">
            <a:alphaModFix/>
          </a:blip>
          <a:stretch>
            <a:fillRect/>
          </a:stretch>
        </p:blipFill>
        <p:spPr>
          <a:xfrm>
            <a:off x="0" y="1"/>
            <a:ext cx="12192000" cy="6858007"/>
          </a:xfrm>
          <a:prstGeom prst="rect">
            <a:avLst/>
          </a:prstGeom>
          <a:noFill/>
          <a:ln>
            <a:noFill/>
          </a:ln>
        </p:spPr>
      </p:pic>
    </p:spTree>
    <p:extLst>
      <p:ext uri="{BB962C8B-B14F-4D97-AF65-F5344CB8AC3E}">
        <p14:creationId xmlns:p14="http://schemas.microsoft.com/office/powerpoint/2010/main" val="69454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633" name="Google Shape;633;p77"/>
          <p:cNvPicPr preferRelativeResize="0"/>
          <p:nvPr/>
        </p:nvPicPr>
        <p:blipFill>
          <a:blip r:embed="rId3">
            <a:alphaModFix/>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842855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8"/>
          <p:cNvSpPr txBox="1"/>
          <p:nvPr/>
        </p:nvSpPr>
        <p:spPr>
          <a:xfrm>
            <a:off x="29917" y="28500"/>
            <a:ext cx="11492000" cy="931200"/>
          </a:xfrm>
          <a:prstGeom prst="rect">
            <a:avLst/>
          </a:prstGeom>
          <a:noFill/>
          <a:ln>
            <a:noFill/>
          </a:ln>
        </p:spPr>
        <p:txBody>
          <a:bodyPr spcFirstLastPara="1" wrap="square" lIns="121900" tIns="121900" rIns="121900" bIns="121900" anchor="ctr" anchorCtr="0">
            <a:noAutofit/>
          </a:bodyPr>
          <a:lstStyle/>
          <a:p>
            <a:pPr>
              <a:buClr>
                <a:srgbClr val="000000"/>
              </a:buClr>
              <a:buSzPts val="2400"/>
            </a:pPr>
            <a:r>
              <a:rPr lang="en-US" sz="4000" b="1" dirty="0">
                <a:solidFill>
                  <a:srgbClr val="0070C0"/>
                </a:solidFill>
                <a:sym typeface="Arial"/>
              </a:rPr>
              <a:t>Introducing Mint &amp; TurboTax Simulations</a:t>
            </a:r>
            <a:endParaRPr sz="4000" b="1" dirty="0">
              <a:solidFill>
                <a:srgbClr val="0070C0"/>
              </a:solidFill>
              <a:sym typeface="Arial"/>
            </a:endParaRPr>
          </a:p>
        </p:txBody>
      </p:sp>
      <p:grpSp>
        <p:nvGrpSpPr>
          <p:cNvPr id="640" name="Google Shape;640;p78"/>
          <p:cNvGrpSpPr/>
          <p:nvPr/>
        </p:nvGrpSpPr>
        <p:grpSpPr>
          <a:xfrm>
            <a:off x="-416168" y="6065520"/>
            <a:ext cx="12608168" cy="792481"/>
            <a:chOff x="-312126" y="4549139"/>
            <a:chExt cx="9456126" cy="594361"/>
          </a:xfrm>
        </p:grpSpPr>
        <p:sp>
          <p:nvSpPr>
            <p:cNvPr id="641" name="Google Shape;641;p78"/>
            <p:cNvSpPr/>
            <p:nvPr/>
          </p:nvSpPr>
          <p:spPr>
            <a:xfrm>
              <a:off x="0" y="4549177"/>
              <a:ext cx="9144000" cy="594300"/>
            </a:xfrm>
            <a:prstGeom prst="rect">
              <a:avLst/>
            </a:prstGeom>
            <a:gradFill>
              <a:gsLst>
                <a:gs pos="0">
                  <a:srgbClr val="011138"/>
                </a:gs>
                <a:gs pos="50000">
                  <a:srgbClr val="021852"/>
                </a:gs>
                <a:gs pos="100000">
                  <a:srgbClr val="031E63"/>
                </a:gs>
              </a:gsLst>
              <a:lin ang="8100019" scaled="0"/>
            </a:gradFill>
            <a:ln>
              <a:noFill/>
            </a:ln>
          </p:spPr>
          <p:txBody>
            <a:bodyPr spcFirstLastPara="1" wrap="square" lIns="121900" tIns="60933" rIns="121900" bIns="60933" anchor="ctr" anchorCtr="0">
              <a:noAutofit/>
            </a:bodyPr>
            <a:lstStyle/>
            <a:p>
              <a:pPr algn="ctr">
                <a:buClr>
                  <a:srgbClr val="000000"/>
                </a:buClr>
                <a:buSzPts val="1350"/>
              </a:pPr>
              <a:endParaRPr>
                <a:solidFill>
                  <a:schemeClr val="lt1"/>
                </a:solidFill>
                <a:latin typeface="Calibri"/>
                <a:ea typeface="Calibri"/>
                <a:cs typeface="Calibri"/>
                <a:sym typeface="Calibri"/>
              </a:endParaRPr>
            </a:p>
          </p:txBody>
        </p:sp>
        <p:pic>
          <p:nvPicPr>
            <p:cNvPr id="642" name="Google Shape;642;p78"/>
            <p:cNvPicPr preferRelativeResize="0"/>
            <p:nvPr/>
          </p:nvPicPr>
          <p:blipFill rotWithShape="1">
            <a:blip r:embed="rId3">
              <a:alphaModFix/>
            </a:blip>
            <a:srcRect t="64324" b="11934"/>
            <a:stretch/>
          </p:blipFill>
          <p:spPr>
            <a:xfrm>
              <a:off x="-312126" y="4549139"/>
              <a:ext cx="9456126" cy="594360"/>
            </a:xfrm>
            <a:prstGeom prst="rect">
              <a:avLst/>
            </a:prstGeom>
            <a:noFill/>
            <a:ln>
              <a:noFill/>
            </a:ln>
          </p:spPr>
        </p:pic>
        <p:pic>
          <p:nvPicPr>
            <p:cNvPr id="643" name="Google Shape;643;p78"/>
            <p:cNvPicPr preferRelativeResize="0"/>
            <p:nvPr/>
          </p:nvPicPr>
          <p:blipFill rotWithShape="1">
            <a:blip r:embed="rId3">
              <a:alphaModFix/>
            </a:blip>
            <a:srcRect t="45650" r="65128" b="30609"/>
            <a:stretch/>
          </p:blipFill>
          <p:spPr>
            <a:xfrm>
              <a:off x="2832250" y="4549150"/>
              <a:ext cx="3297577" cy="594350"/>
            </a:xfrm>
            <a:prstGeom prst="rect">
              <a:avLst/>
            </a:prstGeom>
            <a:noFill/>
            <a:ln>
              <a:noFill/>
            </a:ln>
          </p:spPr>
        </p:pic>
      </p:grpSp>
      <p:sp>
        <p:nvSpPr>
          <p:cNvPr id="647" name="Google Shape;647;p78"/>
          <p:cNvSpPr txBox="1"/>
          <p:nvPr/>
        </p:nvSpPr>
        <p:spPr>
          <a:xfrm>
            <a:off x="6301800" y="4076667"/>
            <a:ext cx="8662800" cy="1010800"/>
          </a:xfrm>
          <a:prstGeom prst="rect">
            <a:avLst/>
          </a:prstGeom>
          <a:noFill/>
          <a:ln>
            <a:noFill/>
          </a:ln>
        </p:spPr>
        <p:txBody>
          <a:bodyPr spcFirstLastPara="1" wrap="square" lIns="121900" tIns="121900" rIns="121900" bIns="121900" anchor="t" anchorCtr="0">
            <a:noAutofit/>
          </a:bodyPr>
          <a:lstStyle/>
          <a:p>
            <a:endParaRPr sz="2400"/>
          </a:p>
        </p:txBody>
      </p:sp>
      <p:pic>
        <p:nvPicPr>
          <p:cNvPr id="648" name="Google Shape;648;p78"/>
          <p:cNvPicPr preferRelativeResize="0"/>
          <p:nvPr/>
        </p:nvPicPr>
        <p:blipFill>
          <a:blip r:embed="rId4">
            <a:alphaModFix/>
          </a:blip>
          <a:stretch>
            <a:fillRect/>
          </a:stretch>
        </p:blipFill>
        <p:spPr>
          <a:xfrm>
            <a:off x="1315933" y="3145251"/>
            <a:ext cx="9144000" cy="1155700"/>
          </a:xfrm>
          <a:prstGeom prst="rect">
            <a:avLst/>
          </a:prstGeom>
          <a:noFill/>
          <a:ln>
            <a:noFill/>
          </a:ln>
        </p:spPr>
      </p:pic>
      <p:pic>
        <p:nvPicPr>
          <p:cNvPr id="13" name="Picture 12">
            <a:extLst>
              <a:ext uri="{FF2B5EF4-FFF2-40B4-BE49-F238E27FC236}">
                <a16:creationId xmlns:a16="http://schemas.microsoft.com/office/drawing/2014/main" id="{5F75E560-BAEB-B64E-BBE0-CE0C43026462}"/>
              </a:ext>
            </a:extLst>
          </p:cNvPr>
          <p:cNvPicPr>
            <a:picLocks noChangeAspect="1"/>
          </p:cNvPicPr>
          <p:nvPr/>
        </p:nvPicPr>
        <p:blipFill>
          <a:blip r:embed="rId5"/>
          <a:stretch>
            <a:fillRect/>
          </a:stretch>
        </p:blipFill>
        <p:spPr>
          <a:xfrm>
            <a:off x="8128001" y="862094"/>
            <a:ext cx="4056911" cy="2589693"/>
          </a:xfrm>
          <a:prstGeom prst="rect">
            <a:avLst/>
          </a:prstGeom>
        </p:spPr>
      </p:pic>
      <p:pic>
        <p:nvPicPr>
          <p:cNvPr id="14" name="Picture 13">
            <a:extLst>
              <a:ext uri="{FF2B5EF4-FFF2-40B4-BE49-F238E27FC236}">
                <a16:creationId xmlns:a16="http://schemas.microsoft.com/office/drawing/2014/main" id="{898684B2-F190-7F4D-8731-179B2C22E3AC}"/>
              </a:ext>
            </a:extLst>
          </p:cNvPr>
          <p:cNvPicPr>
            <a:picLocks noChangeAspect="1"/>
          </p:cNvPicPr>
          <p:nvPr/>
        </p:nvPicPr>
        <p:blipFill>
          <a:blip r:embed="rId6"/>
          <a:stretch>
            <a:fillRect/>
          </a:stretch>
        </p:blipFill>
        <p:spPr>
          <a:xfrm>
            <a:off x="35441" y="862095"/>
            <a:ext cx="3843987" cy="2600608"/>
          </a:xfrm>
          <a:prstGeom prst="rect">
            <a:avLst/>
          </a:prstGeom>
        </p:spPr>
      </p:pic>
      <p:pic>
        <p:nvPicPr>
          <p:cNvPr id="15" name="Picture 14">
            <a:extLst>
              <a:ext uri="{FF2B5EF4-FFF2-40B4-BE49-F238E27FC236}">
                <a16:creationId xmlns:a16="http://schemas.microsoft.com/office/drawing/2014/main" id="{3440CD6C-DDC6-5F47-AFEF-2319755AFBFB}"/>
              </a:ext>
            </a:extLst>
          </p:cNvPr>
          <p:cNvPicPr>
            <a:picLocks noChangeAspect="1"/>
          </p:cNvPicPr>
          <p:nvPr/>
        </p:nvPicPr>
        <p:blipFill>
          <a:blip r:embed="rId7"/>
          <a:stretch>
            <a:fillRect/>
          </a:stretch>
        </p:blipFill>
        <p:spPr>
          <a:xfrm>
            <a:off x="3893610" y="862730"/>
            <a:ext cx="4234391" cy="2589693"/>
          </a:xfrm>
          <a:prstGeom prst="rect">
            <a:avLst/>
          </a:prstGeom>
        </p:spPr>
      </p:pic>
      <p:sp>
        <p:nvSpPr>
          <p:cNvPr id="16" name="Rectangle 15">
            <a:extLst>
              <a:ext uri="{FF2B5EF4-FFF2-40B4-BE49-F238E27FC236}">
                <a16:creationId xmlns:a16="http://schemas.microsoft.com/office/drawing/2014/main" id="{F937ECDF-90DD-4140-A57E-177C4984154E}"/>
              </a:ext>
            </a:extLst>
          </p:cNvPr>
          <p:cNvSpPr/>
          <p:nvPr/>
        </p:nvSpPr>
        <p:spPr>
          <a:xfrm>
            <a:off x="-20241" y="4545247"/>
            <a:ext cx="3722541" cy="748795"/>
          </a:xfrm>
          <a:prstGeom prst="rect">
            <a:avLst/>
          </a:prstGeom>
        </p:spPr>
        <p:txBody>
          <a:bodyPr wrap="square">
            <a:spAutoFit/>
          </a:bodyPr>
          <a:lstStyle/>
          <a:p>
            <a:pPr marL="16924" algn="ctr" defTabSz="1218804">
              <a:buSzPct val="100000"/>
              <a:defRPr/>
            </a:pPr>
            <a:r>
              <a:rPr lang="en-US" sz="2133" b="1" dirty="0">
                <a:solidFill>
                  <a:prstClr val="black"/>
                </a:solidFill>
                <a:latin typeface="Calibri" panose="020F0502020204030204"/>
                <a:ea typeface="AvenirNext forINTUIT Regular" charset="0"/>
                <a:cs typeface="AvenirNext forINTUIT Regular" charset="0"/>
                <a:sym typeface="Avenir"/>
              </a:rPr>
              <a:t>Developing financial behaviors using real world tools</a:t>
            </a:r>
          </a:p>
        </p:txBody>
      </p:sp>
      <p:sp>
        <p:nvSpPr>
          <p:cNvPr id="17" name="Rectangle 16">
            <a:extLst>
              <a:ext uri="{FF2B5EF4-FFF2-40B4-BE49-F238E27FC236}">
                <a16:creationId xmlns:a16="http://schemas.microsoft.com/office/drawing/2014/main" id="{9A411F75-4BDC-D141-BF04-E43E3DDCB37C}"/>
              </a:ext>
            </a:extLst>
          </p:cNvPr>
          <p:cNvSpPr/>
          <p:nvPr/>
        </p:nvSpPr>
        <p:spPr>
          <a:xfrm>
            <a:off x="4142443" y="4545248"/>
            <a:ext cx="3697357" cy="748795"/>
          </a:xfrm>
          <a:prstGeom prst="rect">
            <a:avLst/>
          </a:prstGeom>
        </p:spPr>
        <p:txBody>
          <a:bodyPr wrap="square">
            <a:spAutoFit/>
          </a:bodyPr>
          <a:lstStyle/>
          <a:p>
            <a:pPr marL="16924" algn="ctr" defTabSz="1218804">
              <a:buSzPct val="100000"/>
              <a:defRPr/>
            </a:pPr>
            <a:r>
              <a:rPr lang="en-US" sz="2133" b="1" dirty="0">
                <a:solidFill>
                  <a:prstClr val="black"/>
                </a:solidFill>
                <a:latin typeface="Calibri" panose="020F0502020204030204"/>
                <a:ea typeface="AvenirNext forINTUIT Regular" charset="0"/>
                <a:cs typeface="AvenirNext forINTUIT Regular" charset="0"/>
                <a:sym typeface="Avenir"/>
              </a:rPr>
              <a:t>Experience needs and wants to delight teachers</a:t>
            </a:r>
          </a:p>
        </p:txBody>
      </p:sp>
      <p:sp>
        <p:nvSpPr>
          <p:cNvPr id="18" name="Rectangle 17">
            <a:extLst>
              <a:ext uri="{FF2B5EF4-FFF2-40B4-BE49-F238E27FC236}">
                <a16:creationId xmlns:a16="http://schemas.microsoft.com/office/drawing/2014/main" id="{83560827-4208-9640-A228-59A202C72D5C}"/>
              </a:ext>
            </a:extLst>
          </p:cNvPr>
          <p:cNvSpPr/>
          <p:nvPr/>
        </p:nvSpPr>
        <p:spPr>
          <a:xfrm>
            <a:off x="7947809" y="4545249"/>
            <a:ext cx="4417291" cy="748795"/>
          </a:xfrm>
          <a:prstGeom prst="rect">
            <a:avLst/>
          </a:prstGeom>
        </p:spPr>
        <p:txBody>
          <a:bodyPr wrap="square">
            <a:spAutoFit/>
          </a:bodyPr>
          <a:lstStyle/>
          <a:p>
            <a:pPr marL="16924" algn="ctr" defTabSz="1218804">
              <a:buSzPct val="100000"/>
              <a:defRPr/>
            </a:pPr>
            <a:r>
              <a:rPr lang="en-US" sz="2133" b="1" dirty="0">
                <a:solidFill>
                  <a:prstClr val="black"/>
                </a:solidFill>
                <a:latin typeface="Calibri" panose="020F0502020204030204"/>
                <a:ea typeface="AvenirNext forINTUIT Regular" charset="0"/>
                <a:cs typeface="AvenirNext forINTUIT Regular" charset="0"/>
                <a:sym typeface="Avenir"/>
              </a:rPr>
              <a:t>Drive impact through program adoption</a:t>
            </a:r>
          </a:p>
        </p:txBody>
      </p:sp>
      <p:cxnSp>
        <p:nvCxnSpPr>
          <p:cNvPr id="20" name="Straight Connector 19">
            <a:extLst>
              <a:ext uri="{FF2B5EF4-FFF2-40B4-BE49-F238E27FC236}">
                <a16:creationId xmlns:a16="http://schemas.microsoft.com/office/drawing/2014/main" id="{B66C3FD5-7773-2343-871F-643BA50EBDBC}"/>
              </a:ext>
            </a:extLst>
          </p:cNvPr>
          <p:cNvCxnSpPr>
            <a:cxnSpLocks/>
          </p:cNvCxnSpPr>
          <p:nvPr/>
        </p:nvCxnSpPr>
        <p:spPr>
          <a:xfrm>
            <a:off x="175691" y="4499668"/>
            <a:ext cx="3278709"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EC0F0C22-581C-9542-B4A7-02791FD5D985}"/>
              </a:ext>
            </a:extLst>
          </p:cNvPr>
          <p:cNvCxnSpPr>
            <a:cxnSpLocks/>
          </p:cNvCxnSpPr>
          <p:nvPr/>
        </p:nvCxnSpPr>
        <p:spPr>
          <a:xfrm>
            <a:off x="4142443" y="4499668"/>
            <a:ext cx="3722541"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92928BE-5CC0-714E-940F-F10DB23FA827}"/>
              </a:ext>
            </a:extLst>
          </p:cNvPr>
          <p:cNvCxnSpPr>
            <a:cxnSpLocks/>
          </p:cNvCxnSpPr>
          <p:nvPr/>
        </p:nvCxnSpPr>
        <p:spPr>
          <a:xfrm flipV="1">
            <a:off x="8461351" y="4496620"/>
            <a:ext cx="3390208" cy="3049"/>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FB6C5E6D-2C71-F64F-AF57-95C973D25033}"/>
              </a:ext>
            </a:extLst>
          </p:cNvPr>
          <p:cNvSpPr txBox="1"/>
          <p:nvPr/>
        </p:nvSpPr>
        <p:spPr>
          <a:xfrm>
            <a:off x="112830" y="3590175"/>
            <a:ext cx="3404431" cy="748795"/>
          </a:xfrm>
          <a:prstGeom prst="rect">
            <a:avLst/>
          </a:prstGeom>
          <a:noFill/>
        </p:spPr>
        <p:txBody>
          <a:bodyPr wrap="square" rtlCol="0">
            <a:spAutoFit/>
          </a:bodyPr>
          <a:lstStyle/>
          <a:p>
            <a:pPr algn="ctr" defTabSz="1218804">
              <a:defRPr/>
            </a:pPr>
            <a:r>
              <a:rPr lang="en-US" sz="2133" b="1" dirty="0">
                <a:solidFill>
                  <a:srgbClr val="4472C4"/>
                </a:solidFill>
                <a:latin typeface="Calibri" panose="020F0502020204030204"/>
              </a:rPr>
              <a:t>MINT AND TURBOTAX SIMULATIONS TESTED </a:t>
            </a:r>
          </a:p>
        </p:txBody>
      </p:sp>
      <p:sp>
        <p:nvSpPr>
          <p:cNvPr id="24" name="TextBox 23">
            <a:extLst>
              <a:ext uri="{FF2B5EF4-FFF2-40B4-BE49-F238E27FC236}">
                <a16:creationId xmlns:a16="http://schemas.microsoft.com/office/drawing/2014/main" id="{0AEB45E3-0119-A34B-8417-9AAF5734D3D9}"/>
              </a:ext>
            </a:extLst>
          </p:cNvPr>
          <p:cNvSpPr txBox="1"/>
          <p:nvPr/>
        </p:nvSpPr>
        <p:spPr>
          <a:xfrm>
            <a:off x="4167625" y="3597800"/>
            <a:ext cx="3672176" cy="748795"/>
          </a:xfrm>
          <a:prstGeom prst="rect">
            <a:avLst/>
          </a:prstGeom>
          <a:noFill/>
        </p:spPr>
        <p:txBody>
          <a:bodyPr wrap="square" rtlCol="0">
            <a:spAutoFit/>
          </a:bodyPr>
          <a:lstStyle/>
          <a:p>
            <a:pPr algn="ctr" defTabSz="1218804">
              <a:defRPr/>
            </a:pPr>
            <a:r>
              <a:rPr lang="en-US" sz="2133" b="1" dirty="0">
                <a:solidFill>
                  <a:srgbClr val="4472C4"/>
                </a:solidFill>
                <a:latin typeface="Calibri" panose="020F0502020204030204"/>
              </a:rPr>
              <a:t>KEY LEARNINGS FROM EXPERIMENTS APPLIED</a:t>
            </a:r>
          </a:p>
        </p:txBody>
      </p:sp>
      <p:sp>
        <p:nvSpPr>
          <p:cNvPr id="25" name="TextBox 24">
            <a:extLst>
              <a:ext uri="{FF2B5EF4-FFF2-40B4-BE49-F238E27FC236}">
                <a16:creationId xmlns:a16="http://schemas.microsoft.com/office/drawing/2014/main" id="{2D4A43C9-70C8-6742-823D-5D084D78001C}"/>
              </a:ext>
            </a:extLst>
          </p:cNvPr>
          <p:cNvSpPr txBox="1"/>
          <p:nvPr/>
        </p:nvSpPr>
        <p:spPr>
          <a:xfrm>
            <a:off x="8205373" y="3585410"/>
            <a:ext cx="3672176" cy="748795"/>
          </a:xfrm>
          <a:prstGeom prst="rect">
            <a:avLst/>
          </a:prstGeom>
          <a:noFill/>
        </p:spPr>
        <p:txBody>
          <a:bodyPr wrap="square" rtlCol="0">
            <a:spAutoFit/>
          </a:bodyPr>
          <a:lstStyle/>
          <a:p>
            <a:pPr algn="ctr" defTabSz="1218804">
              <a:defRPr/>
            </a:pPr>
            <a:r>
              <a:rPr lang="en-US" sz="2133" b="1" dirty="0">
                <a:solidFill>
                  <a:srgbClr val="4472C4"/>
                </a:solidFill>
                <a:latin typeface="Calibri" panose="020F0502020204030204"/>
              </a:rPr>
              <a:t>STRATEGIC PARTNER</a:t>
            </a:r>
          </a:p>
          <a:p>
            <a:pPr algn="ctr" defTabSz="1218804">
              <a:defRPr/>
            </a:pPr>
            <a:r>
              <a:rPr lang="en-US" sz="2133" b="1" dirty="0">
                <a:solidFill>
                  <a:srgbClr val="4472C4"/>
                </a:solidFill>
                <a:latin typeface="Calibri" panose="020F0502020204030204"/>
              </a:rPr>
              <a:t> SUPPORT</a:t>
            </a:r>
          </a:p>
        </p:txBody>
      </p:sp>
      <p:pic>
        <p:nvPicPr>
          <p:cNvPr id="26" name="Picture 4" descr="Image result for intuit Mint vector logo">
            <a:extLst>
              <a:ext uri="{FF2B5EF4-FFF2-40B4-BE49-F238E27FC236}">
                <a16:creationId xmlns:a16="http://schemas.microsoft.com/office/drawing/2014/main" id="{F304A78A-2233-D044-9650-A97274F78A8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748" t="24732" r="10895" b="22259"/>
          <a:stretch/>
        </p:blipFill>
        <p:spPr bwMode="auto">
          <a:xfrm>
            <a:off x="4634584" y="5503783"/>
            <a:ext cx="1141333" cy="5260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turbotax vector logo">
            <a:extLst>
              <a:ext uri="{FF2B5EF4-FFF2-40B4-BE49-F238E27FC236}">
                <a16:creationId xmlns:a16="http://schemas.microsoft.com/office/drawing/2014/main" id="{10EE6300-DBA2-674E-B95D-9C91489F26E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812" t="17869" r="5519" b="17499"/>
          <a:stretch/>
        </p:blipFill>
        <p:spPr bwMode="auto">
          <a:xfrm>
            <a:off x="5887916" y="5509576"/>
            <a:ext cx="1667216" cy="51449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2274DB1D-89EC-764C-AA03-AB11B71B475A}"/>
              </a:ext>
            </a:extLst>
          </p:cNvPr>
          <p:cNvPicPr>
            <a:picLocks noChangeAspect="1"/>
          </p:cNvPicPr>
          <p:nvPr/>
        </p:nvPicPr>
        <p:blipFill>
          <a:blip r:embed="rId10"/>
          <a:stretch>
            <a:fillRect/>
          </a:stretch>
        </p:blipFill>
        <p:spPr>
          <a:xfrm>
            <a:off x="123976" y="7990324"/>
            <a:ext cx="1926963" cy="293233"/>
          </a:xfrm>
          <a:prstGeom prst="rect">
            <a:avLst/>
          </a:prstGeom>
        </p:spPr>
      </p:pic>
      <p:sp>
        <p:nvSpPr>
          <p:cNvPr id="2" name="Rectangle 1">
            <a:extLst>
              <a:ext uri="{FF2B5EF4-FFF2-40B4-BE49-F238E27FC236}">
                <a16:creationId xmlns:a16="http://schemas.microsoft.com/office/drawing/2014/main" id="{1B74CB35-EAB8-874C-9A9E-058870020901}"/>
              </a:ext>
            </a:extLst>
          </p:cNvPr>
          <p:cNvSpPr/>
          <p:nvPr/>
        </p:nvSpPr>
        <p:spPr>
          <a:xfrm>
            <a:off x="-163286" y="6024072"/>
            <a:ext cx="12528386" cy="1095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54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8"/>
          <p:cNvSpPr txBox="1"/>
          <p:nvPr/>
        </p:nvSpPr>
        <p:spPr>
          <a:xfrm>
            <a:off x="29917" y="28500"/>
            <a:ext cx="11492000" cy="931200"/>
          </a:xfrm>
          <a:prstGeom prst="rect">
            <a:avLst/>
          </a:prstGeom>
          <a:noFill/>
          <a:ln>
            <a:noFill/>
          </a:ln>
        </p:spPr>
        <p:txBody>
          <a:bodyPr spcFirstLastPara="1" wrap="square" lIns="121900" tIns="121900" rIns="121900" bIns="121900" anchor="ctr" anchorCtr="0">
            <a:noAutofit/>
          </a:bodyPr>
          <a:lstStyle/>
          <a:p>
            <a:pPr>
              <a:buClr>
                <a:srgbClr val="000000"/>
              </a:buClr>
              <a:buSzPts val="2400"/>
            </a:pPr>
            <a:r>
              <a:rPr lang="en-US" sz="4000" b="1" dirty="0">
                <a:solidFill>
                  <a:srgbClr val="0070C0"/>
                </a:solidFill>
                <a:sym typeface="Arial"/>
              </a:rPr>
              <a:t>Introducing Mint &amp; TurboTax Simulations</a:t>
            </a:r>
            <a:endParaRPr sz="4000" b="1" dirty="0">
              <a:solidFill>
                <a:srgbClr val="0070C0"/>
              </a:solidFill>
              <a:sym typeface="Arial"/>
            </a:endParaRPr>
          </a:p>
        </p:txBody>
      </p:sp>
      <p:grpSp>
        <p:nvGrpSpPr>
          <p:cNvPr id="640" name="Google Shape;640;p78"/>
          <p:cNvGrpSpPr/>
          <p:nvPr/>
        </p:nvGrpSpPr>
        <p:grpSpPr>
          <a:xfrm>
            <a:off x="-416168" y="6065520"/>
            <a:ext cx="12608168" cy="792481"/>
            <a:chOff x="-312126" y="4549139"/>
            <a:chExt cx="9456126" cy="594361"/>
          </a:xfrm>
        </p:grpSpPr>
        <p:sp>
          <p:nvSpPr>
            <p:cNvPr id="641" name="Google Shape;641;p78"/>
            <p:cNvSpPr/>
            <p:nvPr/>
          </p:nvSpPr>
          <p:spPr>
            <a:xfrm>
              <a:off x="0" y="4549177"/>
              <a:ext cx="9144000" cy="594300"/>
            </a:xfrm>
            <a:prstGeom prst="rect">
              <a:avLst/>
            </a:prstGeom>
            <a:gradFill>
              <a:gsLst>
                <a:gs pos="0">
                  <a:srgbClr val="011138"/>
                </a:gs>
                <a:gs pos="50000">
                  <a:srgbClr val="021852"/>
                </a:gs>
                <a:gs pos="100000">
                  <a:srgbClr val="031E63"/>
                </a:gs>
              </a:gsLst>
              <a:lin ang="8100019" scaled="0"/>
            </a:gradFill>
            <a:ln>
              <a:noFill/>
            </a:ln>
          </p:spPr>
          <p:txBody>
            <a:bodyPr spcFirstLastPara="1" wrap="square" lIns="121900" tIns="60933" rIns="121900" bIns="60933" anchor="ctr" anchorCtr="0">
              <a:noAutofit/>
            </a:bodyPr>
            <a:lstStyle/>
            <a:p>
              <a:pPr algn="ctr">
                <a:buClr>
                  <a:srgbClr val="000000"/>
                </a:buClr>
                <a:buSzPts val="1350"/>
              </a:pPr>
              <a:endParaRPr>
                <a:solidFill>
                  <a:schemeClr val="lt1"/>
                </a:solidFill>
                <a:latin typeface="Calibri"/>
                <a:ea typeface="Calibri"/>
                <a:cs typeface="Calibri"/>
                <a:sym typeface="Calibri"/>
              </a:endParaRPr>
            </a:p>
          </p:txBody>
        </p:sp>
        <p:pic>
          <p:nvPicPr>
            <p:cNvPr id="642" name="Google Shape;642;p78"/>
            <p:cNvPicPr preferRelativeResize="0"/>
            <p:nvPr/>
          </p:nvPicPr>
          <p:blipFill rotWithShape="1">
            <a:blip r:embed="rId3">
              <a:alphaModFix/>
            </a:blip>
            <a:srcRect t="64324" b="11934"/>
            <a:stretch/>
          </p:blipFill>
          <p:spPr>
            <a:xfrm>
              <a:off x="-312126" y="4549139"/>
              <a:ext cx="9456126" cy="594360"/>
            </a:xfrm>
            <a:prstGeom prst="rect">
              <a:avLst/>
            </a:prstGeom>
            <a:noFill/>
            <a:ln>
              <a:noFill/>
            </a:ln>
          </p:spPr>
        </p:pic>
        <p:pic>
          <p:nvPicPr>
            <p:cNvPr id="643" name="Google Shape;643;p78"/>
            <p:cNvPicPr preferRelativeResize="0"/>
            <p:nvPr/>
          </p:nvPicPr>
          <p:blipFill rotWithShape="1">
            <a:blip r:embed="rId3">
              <a:alphaModFix/>
            </a:blip>
            <a:srcRect t="45650" r="65128" b="30609"/>
            <a:stretch/>
          </p:blipFill>
          <p:spPr>
            <a:xfrm>
              <a:off x="2832250" y="4549150"/>
              <a:ext cx="3297577" cy="594350"/>
            </a:xfrm>
            <a:prstGeom prst="rect">
              <a:avLst/>
            </a:prstGeom>
            <a:noFill/>
            <a:ln>
              <a:noFill/>
            </a:ln>
          </p:spPr>
        </p:pic>
      </p:grpSp>
      <p:sp>
        <p:nvSpPr>
          <p:cNvPr id="647" name="Google Shape;647;p78"/>
          <p:cNvSpPr txBox="1"/>
          <p:nvPr/>
        </p:nvSpPr>
        <p:spPr>
          <a:xfrm>
            <a:off x="6301800" y="4076667"/>
            <a:ext cx="8662800" cy="1010800"/>
          </a:xfrm>
          <a:prstGeom prst="rect">
            <a:avLst/>
          </a:prstGeom>
          <a:noFill/>
          <a:ln>
            <a:noFill/>
          </a:ln>
        </p:spPr>
        <p:txBody>
          <a:bodyPr spcFirstLastPara="1" wrap="square" lIns="121900" tIns="121900" rIns="121900" bIns="121900" anchor="t" anchorCtr="0">
            <a:noAutofit/>
          </a:bodyPr>
          <a:lstStyle/>
          <a:p>
            <a:endParaRPr sz="2400"/>
          </a:p>
        </p:txBody>
      </p:sp>
      <p:pic>
        <p:nvPicPr>
          <p:cNvPr id="648" name="Google Shape;648;p78"/>
          <p:cNvPicPr preferRelativeResize="0"/>
          <p:nvPr/>
        </p:nvPicPr>
        <p:blipFill>
          <a:blip r:embed="rId4">
            <a:alphaModFix/>
          </a:blip>
          <a:stretch>
            <a:fillRect/>
          </a:stretch>
        </p:blipFill>
        <p:spPr>
          <a:xfrm>
            <a:off x="1315933" y="3145251"/>
            <a:ext cx="9144000" cy="1155700"/>
          </a:xfrm>
          <a:prstGeom prst="rect">
            <a:avLst/>
          </a:prstGeom>
          <a:noFill/>
          <a:ln>
            <a:noFill/>
          </a:ln>
        </p:spPr>
      </p:pic>
      <p:pic>
        <p:nvPicPr>
          <p:cNvPr id="13" name="Picture 4" descr="Image result for intuit Mint vector logo">
            <a:extLst>
              <a:ext uri="{FF2B5EF4-FFF2-40B4-BE49-F238E27FC236}">
                <a16:creationId xmlns:a16="http://schemas.microsoft.com/office/drawing/2014/main" id="{7A2DEEBE-8602-5D4C-A051-7624A32693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48" t="24732" r="10895" b="22259"/>
          <a:stretch/>
        </p:blipFill>
        <p:spPr bwMode="auto">
          <a:xfrm>
            <a:off x="2800589" y="3391822"/>
            <a:ext cx="1941328" cy="89483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turbotax vector logo">
            <a:extLst>
              <a:ext uri="{FF2B5EF4-FFF2-40B4-BE49-F238E27FC236}">
                <a16:creationId xmlns:a16="http://schemas.microsoft.com/office/drawing/2014/main" id="{02AEC0DA-C92E-A24E-89D3-ADBFF35E82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12" t="17869" r="5519" b="17499"/>
          <a:stretch/>
        </p:blipFill>
        <p:spPr bwMode="auto">
          <a:xfrm>
            <a:off x="6704455" y="3529370"/>
            <a:ext cx="2187523" cy="67506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81BD065B-B187-664D-AA23-F96022739D86}"/>
              </a:ext>
            </a:extLst>
          </p:cNvPr>
          <p:cNvSpPr/>
          <p:nvPr/>
        </p:nvSpPr>
        <p:spPr>
          <a:xfrm>
            <a:off x="1028382" y="4940423"/>
            <a:ext cx="3005471" cy="748795"/>
          </a:xfrm>
          <a:prstGeom prst="rect">
            <a:avLst/>
          </a:prstGeom>
        </p:spPr>
        <p:txBody>
          <a:bodyPr wrap="square">
            <a:spAutoFit/>
          </a:bodyPr>
          <a:lstStyle/>
          <a:p>
            <a:pPr marL="16924" algn="ctr" defTabSz="1218804">
              <a:buSzPct val="100000"/>
              <a:defRPr/>
            </a:pPr>
            <a:r>
              <a:rPr lang="en-US" sz="2133" b="1" dirty="0">
                <a:solidFill>
                  <a:prstClr val="black"/>
                </a:solidFill>
                <a:latin typeface="Calibri" panose="020F0502020204030204"/>
                <a:ea typeface="AvenirNext forINTUIT Regular" charset="0"/>
                <a:cs typeface="AvenirNext forINTUIT Regular" charset="0"/>
                <a:sym typeface="Avenir"/>
              </a:rPr>
              <a:t>Confident in managing their personal finances</a:t>
            </a:r>
          </a:p>
        </p:txBody>
      </p:sp>
      <p:sp>
        <p:nvSpPr>
          <p:cNvPr id="16" name="TextBox 15">
            <a:extLst>
              <a:ext uri="{FF2B5EF4-FFF2-40B4-BE49-F238E27FC236}">
                <a16:creationId xmlns:a16="http://schemas.microsoft.com/office/drawing/2014/main" id="{F6001DC4-7DCB-0942-8268-200E3FDD1FE9}"/>
              </a:ext>
            </a:extLst>
          </p:cNvPr>
          <p:cNvSpPr txBox="1"/>
          <p:nvPr/>
        </p:nvSpPr>
        <p:spPr>
          <a:xfrm>
            <a:off x="828903" y="4320128"/>
            <a:ext cx="3404431" cy="420564"/>
          </a:xfrm>
          <a:prstGeom prst="rect">
            <a:avLst/>
          </a:prstGeom>
          <a:noFill/>
        </p:spPr>
        <p:txBody>
          <a:bodyPr wrap="square" rtlCol="0">
            <a:spAutoFit/>
          </a:bodyPr>
          <a:lstStyle/>
          <a:p>
            <a:pPr algn="ctr" defTabSz="1218804">
              <a:defRPr/>
            </a:pPr>
            <a:r>
              <a:rPr lang="en-US" sz="2133" b="1" dirty="0">
                <a:solidFill>
                  <a:srgbClr val="4472C4"/>
                </a:solidFill>
                <a:latin typeface="Calibri" panose="020F0502020204030204"/>
              </a:rPr>
              <a:t>90% of Students</a:t>
            </a:r>
          </a:p>
        </p:txBody>
      </p:sp>
      <p:sp>
        <p:nvSpPr>
          <p:cNvPr id="17" name="Rectangle 16">
            <a:extLst>
              <a:ext uri="{FF2B5EF4-FFF2-40B4-BE49-F238E27FC236}">
                <a16:creationId xmlns:a16="http://schemas.microsoft.com/office/drawing/2014/main" id="{72560512-3B25-774D-98B3-7FA8D5CB2079}"/>
              </a:ext>
            </a:extLst>
          </p:cNvPr>
          <p:cNvSpPr/>
          <p:nvPr/>
        </p:nvSpPr>
        <p:spPr>
          <a:xfrm>
            <a:off x="4348998" y="4940423"/>
            <a:ext cx="3404429" cy="748795"/>
          </a:xfrm>
          <a:prstGeom prst="rect">
            <a:avLst/>
          </a:prstGeom>
        </p:spPr>
        <p:txBody>
          <a:bodyPr wrap="square">
            <a:spAutoFit/>
          </a:bodyPr>
          <a:lstStyle/>
          <a:p>
            <a:pPr marL="16924" algn="ctr" defTabSz="1218804">
              <a:buSzPct val="100000"/>
              <a:defRPr/>
            </a:pPr>
            <a:r>
              <a:rPr lang="en-US" sz="2133" b="1" dirty="0">
                <a:solidFill>
                  <a:prstClr val="black"/>
                </a:solidFill>
                <a:latin typeface="Calibri" panose="020F0502020204030204"/>
                <a:ea typeface="AvenirNext forINTUIT Regular" charset="0"/>
                <a:cs typeface="AvenirNext forINTUIT Regular" charset="0"/>
                <a:sym typeface="Avenir"/>
              </a:rPr>
              <a:t>Discuss personal finances &amp; taxes with their parents</a:t>
            </a:r>
          </a:p>
        </p:txBody>
      </p:sp>
      <p:sp>
        <p:nvSpPr>
          <p:cNvPr id="18" name="TextBox 17">
            <a:extLst>
              <a:ext uri="{FF2B5EF4-FFF2-40B4-BE49-F238E27FC236}">
                <a16:creationId xmlns:a16="http://schemas.microsoft.com/office/drawing/2014/main" id="{9A522D75-5852-F249-961D-950657F601C6}"/>
              </a:ext>
            </a:extLst>
          </p:cNvPr>
          <p:cNvSpPr txBox="1"/>
          <p:nvPr/>
        </p:nvSpPr>
        <p:spPr>
          <a:xfrm>
            <a:off x="4393786" y="4334219"/>
            <a:ext cx="3404431" cy="420564"/>
          </a:xfrm>
          <a:prstGeom prst="rect">
            <a:avLst/>
          </a:prstGeom>
          <a:noFill/>
        </p:spPr>
        <p:txBody>
          <a:bodyPr wrap="square" rtlCol="0">
            <a:spAutoFit/>
          </a:bodyPr>
          <a:lstStyle/>
          <a:p>
            <a:pPr algn="ctr" defTabSz="1218804">
              <a:defRPr/>
            </a:pPr>
            <a:r>
              <a:rPr lang="en-US" sz="2133" b="1" dirty="0">
                <a:solidFill>
                  <a:srgbClr val="4472C4"/>
                </a:solidFill>
                <a:latin typeface="Calibri" panose="020F0502020204030204"/>
              </a:rPr>
              <a:t>81% of Students</a:t>
            </a:r>
          </a:p>
        </p:txBody>
      </p:sp>
      <p:sp>
        <p:nvSpPr>
          <p:cNvPr id="19" name="Rectangle 18">
            <a:extLst>
              <a:ext uri="{FF2B5EF4-FFF2-40B4-BE49-F238E27FC236}">
                <a16:creationId xmlns:a16="http://schemas.microsoft.com/office/drawing/2014/main" id="{E7FD6E7D-B881-8E41-9357-7940A22EBE21}"/>
              </a:ext>
            </a:extLst>
          </p:cNvPr>
          <p:cNvSpPr/>
          <p:nvPr/>
        </p:nvSpPr>
        <p:spPr>
          <a:xfrm>
            <a:off x="8068573" y="4933532"/>
            <a:ext cx="3051721" cy="748795"/>
          </a:xfrm>
          <a:prstGeom prst="rect">
            <a:avLst/>
          </a:prstGeom>
        </p:spPr>
        <p:txBody>
          <a:bodyPr wrap="square">
            <a:spAutoFit/>
          </a:bodyPr>
          <a:lstStyle/>
          <a:p>
            <a:pPr marL="16924" algn="ctr" defTabSz="1218804">
              <a:buSzPct val="100000"/>
              <a:defRPr/>
            </a:pPr>
            <a:r>
              <a:rPr lang="en-US" sz="2133" b="1" dirty="0">
                <a:solidFill>
                  <a:prstClr val="black"/>
                </a:solidFill>
                <a:latin typeface="Calibri" panose="020F0502020204030204"/>
                <a:ea typeface="AvenirNext forINTUIT Regular" charset="0"/>
                <a:cs typeface="AvenirNext forINTUIT Regular" charset="0"/>
                <a:sym typeface="Avenir"/>
              </a:rPr>
              <a:t>Mint &amp; TurboTax as part of their curriculum</a:t>
            </a:r>
          </a:p>
        </p:txBody>
      </p:sp>
      <p:sp>
        <p:nvSpPr>
          <p:cNvPr id="20" name="TextBox 19">
            <a:extLst>
              <a:ext uri="{FF2B5EF4-FFF2-40B4-BE49-F238E27FC236}">
                <a16:creationId xmlns:a16="http://schemas.microsoft.com/office/drawing/2014/main" id="{D35382CA-4768-284B-BEF9-8D6AD4528F20}"/>
              </a:ext>
            </a:extLst>
          </p:cNvPr>
          <p:cNvSpPr txBox="1"/>
          <p:nvPr/>
        </p:nvSpPr>
        <p:spPr>
          <a:xfrm>
            <a:off x="7958669" y="4320128"/>
            <a:ext cx="3404431" cy="420564"/>
          </a:xfrm>
          <a:prstGeom prst="rect">
            <a:avLst/>
          </a:prstGeom>
          <a:noFill/>
        </p:spPr>
        <p:txBody>
          <a:bodyPr wrap="square" rtlCol="0">
            <a:spAutoFit/>
          </a:bodyPr>
          <a:lstStyle/>
          <a:p>
            <a:pPr algn="ctr" defTabSz="1218804">
              <a:defRPr/>
            </a:pPr>
            <a:r>
              <a:rPr lang="en-US" sz="2133" b="1" dirty="0">
                <a:solidFill>
                  <a:srgbClr val="4472C4"/>
                </a:solidFill>
                <a:latin typeface="Calibri" panose="020F0502020204030204"/>
              </a:rPr>
              <a:t>96% of Students</a:t>
            </a:r>
          </a:p>
        </p:txBody>
      </p:sp>
      <p:sp>
        <p:nvSpPr>
          <p:cNvPr id="21" name="TextBox 20">
            <a:extLst>
              <a:ext uri="{FF2B5EF4-FFF2-40B4-BE49-F238E27FC236}">
                <a16:creationId xmlns:a16="http://schemas.microsoft.com/office/drawing/2014/main" id="{7931A876-5BC4-BC44-B4DF-7F2C2E15A135}"/>
              </a:ext>
            </a:extLst>
          </p:cNvPr>
          <p:cNvSpPr txBox="1"/>
          <p:nvPr/>
        </p:nvSpPr>
        <p:spPr>
          <a:xfrm>
            <a:off x="4520053" y="3801854"/>
            <a:ext cx="1720601" cy="461665"/>
          </a:xfrm>
          <a:prstGeom prst="rect">
            <a:avLst/>
          </a:prstGeom>
          <a:noFill/>
        </p:spPr>
        <p:txBody>
          <a:bodyPr wrap="square" rtlCol="0">
            <a:spAutoFit/>
          </a:bodyPr>
          <a:lstStyle/>
          <a:p>
            <a:pPr algn="ctr"/>
            <a:r>
              <a:rPr lang="en-US" sz="2400" b="1" dirty="0"/>
              <a:t>7.4 of 10</a:t>
            </a:r>
          </a:p>
        </p:txBody>
      </p:sp>
      <p:sp>
        <p:nvSpPr>
          <p:cNvPr id="22" name="TextBox 21">
            <a:extLst>
              <a:ext uri="{FF2B5EF4-FFF2-40B4-BE49-F238E27FC236}">
                <a16:creationId xmlns:a16="http://schemas.microsoft.com/office/drawing/2014/main" id="{50491B2E-2DEB-ED4D-9639-0C992FF9A12D}"/>
              </a:ext>
            </a:extLst>
          </p:cNvPr>
          <p:cNvSpPr txBox="1"/>
          <p:nvPr/>
        </p:nvSpPr>
        <p:spPr>
          <a:xfrm>
            <a:off x="8547350" y="3803398"/>
            <a:ext cx="2003005" cy="461665"/>
          </a:xfrm>
          <a:prstGeom prst="rect">
            <a:avLst/>
          </a:prstGeom>
          <a:noFill/>
        </p:spPr>
        <p:txBody>
          <a:bodyPr wrap="square" rtlCol="0">
            <a:spAutoFit/>
          </a:bodyPr>
          <a:lstStyle/>
          <a:p>
            <a:pPr algn="ctr"/>
            <a:r>
              <a:rPr lang="en-US" sz="2400" b="1" dirty="0"/>
              <a:t>8.2 of 10</a:t>
            </a:r>
          </a:p>
        </p:txBody>
      </p:sp>
      <p:sp>
        <p:nvSpPr>
          <p:cNvPr id="24" name="Rectangle 23">
            <a:extLst>
              <a:ext uri="{FF2B5EF4-FFF2-40B4-BE49-F238E27FC236}">
                <a16:creationId xmlns:a16="http://schemas.microsoft.com/office/drawing/2014/main" id="{7497B5B8-C481-014B-A0A7-D05DED458931}"/>
              </a:ext>
            </a:extLst>
          </p:cNvPr>
          <p:cNvSpPr/>
          <p:nvPr/>
        </p:nvSpPr>
        <p:spPr>
          <a:xfrm>
            <a:off x="7411933" y="5720123"/>
            <a:ext cx="6096000" cy="318100"/>
          </a:xfrm>
          <a:prstGeom prst="rect">
            <a:avLst/>
          </a:prstGeom>
        </p:spPr>
        <p:txBody>
          <a:bodyPr>
            <a:spAutoFit/>
          </a:bodyPr>
          <a:lstStyle/>
          <a:p>
            <a:r>
              <a:rPr lang="en-US" sz="1467" dirty="0"/>
              <a:t>*Surveys taken from ~350 educators and ~350 students</a:t>
            </a:r>
          </a:p>
        </p:txBody>
      </p:sp>
      <p:cxnSp>
        <p:nvCxnSpPr>
          <p:cNvPr id="25" name="Straight Connector 24">
            <a:extLst>
              <a:ext uri="{FF2B5EF4-FFF2-40B4-BE49-F238E27FC236}">
                <a16:creationId xmlns:a16="http://schemas.microsoft.com/office/drawing/2014/main" id="{A06BA29B-E6C3-1C43-81CA-9007E897E021}"/>
              </a:ext>
            </a:extLst>
          </p:cNvPr>
          <p:cNvCxnSpPr>
            <a:cxnSpLocks/>
          </p:cNvCxnSpPr>
          <p:nvPr/>
        </p:nvCxnSpPr>
        <p:spPr>
          <a:xfrm>
            <a:off x="8609781" y="4816491"/>
            <a:ext cx="208753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C4FF0ABA-35A0-354D-A715-8CDC20EA05FA}"/>
              </a:ext>
            </a:extLst>
          </p:cNvPr>
          <p:cNvCxnSpPr>
            <a:cxnSpLocks/>
          </p:cNvCxnSpPr>
          <p:nvPr/>
        </p:nvCxnSpPr>
        <p:spPr>
          <a:xfrm>
            <a:off x="5007444" y="4811513"/>
            <a:ext cx="208753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36C17B6-F354-6640-8B37-19D3FED8A82D}"/>
              </a:ext>
            </a:extLst>
          </p:cNvPr>
          <p:cNvCxnSpPr>
            <a:cxnSpLocks/>
          </p:cNvCxnSpPr>
          <p:nvPr/>
        </p:nvCxnSpPr>
        <p:spPr>
          <a:xfrm>
            <a:off x="1487349" y="4816491"/>
            <a:ext cx="2087536"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793299C4-AE9A-DC4F-BDE6-6A19D8D09D47}"/>
              </a:ext>
            </a:extLst>
          </p:cNvPr>
          <p:cNvPicPr>
            <a:picLocks noChangeAspect="1"/>
          </p:cNvPicPr>
          <p:nvPr/>
        </p:nvPicPr>
        <p:blipFill>
          <a:blip r:embed="rId7"/>
          <a:stretch>
            <a:fillRect/>
          </a:stretch>
        </p:blipFill>
        <p:spPr>
          <a:xfrm>
            <a:off x="8128001" y="862094"/>
            <a:ext cx="4056911" cy="2589693"/>
          </a:xfrm>
          <a:prstGeom prst="rect">
            <a:avLst/>
          </a:prstGeom>
        </p:spPr>
      </p:pic>
      <p:pic>
        <p:nvPicPr>
          <p:cNvPr id="29" name="Picture 28">
            <a:extLst>
              <a:ext uri="{FF2B5EF4-FFF2-40B4-BE49-F238E27FC236}">
                <a16:creationId xmlns:a16="http://schemas.microsoft.com/office/drawing/2014/main" id="{36C190AF-7F6B-E340-94E0-8C8D9269FB42}"/>
              </a:ext>
            </a:extLst>
          </p:cNvPr>
          <p:cNvPicPr>
            <a:picLocks noChangeAspect="1"/>
          </p:cNvPicPr>
          <p:nvPr/>
        </p:nvPicPr>
        <p:blipFill>
          <a:blip r:embed="rId8"/>
          <a:stretch>
            <a:fillRect/>
          </a:stretch>
        </p:blipFill>
        <p:spPr>
          <a:xfrm>
            <a:off x="35441" y="862095"/>
            <a:ext cx="3843987" cy="2600608"/>
          </a:xfrm>
          <a:prstGeom prst="rect">
            <a:avLst/>
          </a:prstGeom>
        </p:spPr>
      </p:pic>
      <p:pic>
        <p:nvPicPr>
          <p:cNvPr id="30" name="Picture 29">
            <a:extLst>
              <a:ext uri="{FF2B5EF4-FFF2-40B4-BE49-F238E27FC236}">
                <a16:creationId xmlns:a16="http://schemas.microsoft.com/office/drawing/2014/main" id="{14DD36BD-D214-804E-B1F9-55F567AFA687}"/>
              </a:ext>
            </a:extLst>
          </p:cNvPr>
          <p:cNvPicPr>
            <a:picLocks noChangeAspect="1"/>
          </p:cNvPicPr>
          <p:nvPr/>
        </p:nvPicPr>
        <p:blipFill>
          <a:blip r:embed="rId9"/>
          <a:stretch>
            <a:fillRect/>
          </a:stretch>
        </p:blipFill>
        <p:spPr>
          <a:xfrm>
            <a:off x="3893610" y="862730"/>
            <a:ext cx="4234391" cy="2589693"/>
          </a:xfrm>
          <a:prstGeom prst="rect">
            <a:avLst/>
          </a:prstGeom>
        </p:spPr>
      </p:pic>
      <p:sp>
        <p:nvSpPr>
          <p:cNvPr id="31" name="Rectangle 30">
            <a:extLst>
              <a:ext uri="{FF2B5EF4-FFF2-40B4-BE49-F238E27FC236}">
                <a16:creationId xmlns:a16="http://schemas.microsoft.com/office/drawing/2014/main" id="{314DEF75-6AF4-E34B-A0B1-88E818263004}"/>
              </a:ext>
            </a:extLst>
          </p:cNvPr>
          <p:cNvSpPr/>
          <p:nvPr/>
        </p:nvSpPr>
        <p:spPr>
          <a:xfrm>
            <a:off x="-163286" y="6024072"/>
            <a:ext cx="12528386" cy="10951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831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8"/>
          <p:cNvSpPr txBox="1"/>
          <p:nvPr/>
        </p:nvSpPr>
        <p:spPr>
          <a:xfrm>
            <a:off x="29917" y="28500"/>
            <a:ext cx="11492000" cy="931200"/>
          </a:xfrm>
          <a:prstGeom prst="rect">
            <a:avLst/>
          </a:prstGeom>
          <a:noFill/>
          <a:ln>
            <a:noFill/>
          </a:ln>
        </p:spPr>
        <p:txBody>
          <a:bodyPr spcFirstLastPara="1" wrap="square" lIns="121900" tIns="121900" rIns="121900" bIns="121900" anchor="ctr" anchorCtr="0">
            <a:noAutofit/>
          </a:bodyPr>
          <a:lstStyle/>
          <a:p>
            <a:pPr>
              <a:buClr>
                <a:srgbClr val="000000"/>
              </a:buClr>
              <a:buSzPts val="2400"/>
            </a:pPr>
            <a:r>
              <a:rPr lang="en-US" sz="3200" b="1" dirty="0">
                <a:solidFill>
                  <a:srgbClr val="0070C0"/>
                </a:solidFill>
                <a:latin typeface="Arial"/>
                <a:ea typeface="Arial"/>
                <a:cs typeface="Arial"/>
                <a:sym typeface="Arial"/>
              </a:rPr>
              <a:t>Introducing Mint &amp; TurboTax Simulations from TCT</a:t>
            </a:r>
            <a:endParaRPr sz="3200" b="1" dirty="0">
              <a:solidFill>
                <a:srgbClr val="0070C0"/>
              </a:solidFill>
              <a:latin typeface="Arial"/>
              <a:ea typeface="Arial"/>
              <a:cs typeface="Arial"/>
              <a:sym typeface="Arial"/>
            </a:endParaRPr>
          </a:p>
        </p:txBody>
      </p:sp>
      <p:sp>
        <p:nvSpPr>
          <p:cNvPr id="31" name="Title 1">
            <a:extLst>
              <a:ext uri="{FF2B5EF4-FFF2-40B4-BE49-F238E27FC236}">
                <a16:creationId xmlns:a16="http://schemas.microsoft.com/office/drawing/2014/main" id="{0F456B20-DFC3-4840-9444-D9B4908F25B5}"/>
              </a:ext>
            </a:extLst>
          </p:cNvPr>
          <p:cNvSpPr>
            <a:spLocks noGrp="1"/>
          </p:cNvSpPr>
          <p:nvPr>
            <p:ph type="title"/>
          </p:nvPr>
        </p:nvSpPr>
        <p:spPr>
          <a:xfrm>
            <a:off x="0" y="1095955"/>
            <a:ext cx="12192000" cy="1524000"/>
          </a:xfrm>
        </p:spPr>
        <p:txBody>
          <a:bodyPr/>
          <a:lstStyle/>
          <a:p>
            <a:pPr algn="ctr"/>
            <a:r>
              <a:rPr lang="en-US" sz="3733" b="1" dirty="0">
                <a:solidFill>
                  <a:schemeClr val="tx1"/>
                </a:solidFill>
              </a:rPr>
              <a:t>What did students say about the pilot?</a:t>
            </a:r>
          </a:p>
        </p:txBody>
      </p:sp>
      <p:sp>
        <p:nvSpPr>
          <p:cNvPr id="32" name="Content Placeholder 2">
            <a:extLst>
              <a:ext uri="{FF2B5EF4-FFF2-40B4-BE49-F238E27FC236}">
                <a16:creationId xmlns:a16="http://schemas.microsoft.com/office/drawing/2014/main" id="{1F3269FD-96D2-C342-BA6F-777A191EABB9}"/>
              </a:ext>
            </a:extLst>
          </p:cNvPr>
          <p:cNvSpPr txBox="1">
            <a:spLocks/>
          </p:cNvSpPr>
          <p:nvPr/>
        </p:nvSpPr>
        <p:spPr>
          <a:xfrm>
            <a:off x="544624" y="4459157"/>
            <a:ext cx="7112000" cy="79248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defPPr marR="0" lvl="0" algn="l" rtl="0">
              <a:lnSpc>
                <a:spcPct val="100000"/>
              </a:lnSpc>
              <a:spcBef>
                <a:spcPts val="0"/>
              </a:spcBef>
              <a:spcAft>
                <a:spcPts val="0"/>
              </a:spcAft>
            </a:defPPr>
            <a:lvl1pPr marL="0" indent="0" fontAlgn="base">
              <a:spcAft>
                <a:spcPts val="1800"/>
              </a:spcAft>
              <a:buFont typeface="Arial" pitchFamily="-108" charset="0"/>
              <a:buNone/>
              <a:defRPr sz="240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fontAlgn="base">
              <a:spcAft>
                <a:spcPts val="1800"/>
              </a:spcAft>
              <a:buFont typeface="Arial" pitchFamily="-108" charset="0"/>
              <a:buChar char="–"/>
              <a:defRPr sz="280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fontAlgn="base">
              <a:spcAft>
                <a:spcPts val="1800"/>
              </a:spcAft>
              <a:buFont typeface="Arial" pitchFamily="-108" charset="0"/>
              <a:buChar char="•"/>
              <a:defRPr sz="280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fontAlgn="base">
              <a:spcAft>
                <a:spcPts val="1800"/>
              </a:spcAft>
              <a:buFont typeface="Arial" pitchFamily="-108" charset="0"/>
              <a:buChar char="–"/>
              <a:defRPr sz="280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fontAlgn="base">
              <a:spcAft>
                <a:spcPts val="1800"/>
              </a:spcAft>
              <a:buFont typeface="Arial" pitchFamily="-108" charset="0"/>
              <a:buChar char="»"/>
              <a:defRPr sz="280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defTabSz="91440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200" dirty="0"/>
              <a:t>“I love taxes, is that weird to say?”</a:t>
            </a:r>
          </a:p>
        </p:txBody>
      </p:sp>
      <p:sp>
        <p:nvSpPr>
          <p:cNvPr id="33" name="Content Placeholder 2">
            <a:extLst>
              <a:ext uri="{FF2B5EF4-FFF2-40B4-BE49-F238E27FC236}">
                <a16:creationId xmlns:a16="http://schemas.microsoft.com/office/drawing/2014/main" id="{59F153BF-1438-BB48-892D-DF4AFF7EF33C}"/>
              </a:ext>
            </a:extLst>
          </p:cNvPr>
          <p:cNvSpPr txBox="1">
            <a:spLocks/>
          </p:cNvSpPr>
          <p:nvPr/>
        </p:nvSpPr>
        <p:spPr bwMode="auto">
          <a:xfrm>
            <a:off x="4879623" y="5341516"/>
            <a:ext cx="7112000" cy="132080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3200" dirty="0"/>
              <a:t>“</a:t>
            </a:r>
            <a:r>
              <a:rPr lang="is-IS" sz="3200" dirty="0"/>
              <a:t>…</a:t>
            </a:r>
            <a:r>
              <a:rPr lang="en-US" sz="3200" dirty="0"/>
              <a:t>I feel more confident in doing my own taxes in the future.”</a:t>
            </a:r>
          </a:p>
        </p:txBody>
      </p:sp>
      <p:sp>
        <p:nvSpPr>
          <p:cNvPr id="34" name="Content Placeholder 2">
            <a:extLst>
              <a:ext uri="{FF2B5EF4-FFF2-40B4-BE49-F238E27FC236}">
                <a16:creationId xmlns:a16="http://schemas.microsoft.com/office/drawing/2014/main" id="{785D3482-118E-2A4D-A7BC-3A7EB01FA11C}"/>
              </a:ext>
            </a:extLst>
          </p:cNvPr>
          <p:cNvSpPr txBox="1">
            <a:spLocks/>
          </p:cNvSpPr>
          <p:nvPr/>
        </p:nvSpPr>
        <p:spPr bwMode="auto">
          <a:xfrm>
            <a:off x="544624" y="2173864"/>
            <a:ext cx="6400800" cy="132080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200" dirty="0"/>
              <a:t>“Mint can really help prepare me for life after school.”</a:t>
            </a:r>
          </a:p>
        </p:txBody>
      </p:sp>
      <p:sp>
        <p:nvSpPr>
          <p:cNvPr id="35" name="Rectangle 34">
            <a:extLst>
              <a:ext uri="{FF2B5EF4-FFF2-40B4-BE49-F238E27FC236}">
                <a16:creationId xmlns:a16="http://schemas.microsoft.com/office/drawing/2014/main" id="{8C03749A-E612-2642-B119-52E6F7FC45D6}"/>
              </a:ext>
            </a:extLst>
          </p:cNvPr>
          <p:cNvSpPr/>
          <p:nvPr/>
        </p:nvSpPr>
        <p:spPr>
          <a:xfrm>
            <a:off x="4793561" y="3054368"/>
            <a:ext cx="7112000" cy="1077218"/>
          </a:xfrm>
          <a:prstGeom prst="rect">
            <a:avLst/>
          </a:prstGeom>
        </p:spPr>
        <p:txBody>
          <a:bodyPr wrap="square">
            <a:spAutoFit/>
          </a:bodyPr>
          <a:lstStyle/>
          <a:p>
            <a:pPr algn="r"/>
            <a:r>
              <a:rPr lang="en-US" sz="3200" dirty="0">
                <a:latin typeface="Calibri Light" panose="020F0302020204030204" pitchFamily="34" charset="0"/>
                <a:cs typeface="Calibri Light" panose="020F0302020204030204" pitchFamily="34" charset="0"/>
              </a:rPr>
              <a:t>“This lesson helped me open my eyes to options for credit cards.”</a:t>
            </a:r>
          </a:p>
        </p:txBody>
      </p:sp>
      <p:pic>
        <p:nvPicPr>
          <p:cNvPr id="36" name="Picture 35">
            <a:extLst>
              <a:ext uri="{FF2B5EF4-FFF2-40B4-BE49-F238E27FC236}">
                <a16:creationId xmlns:a16="http://schemas.microsoft.com/office/drawing/2014/main" id="{3C128696-A768-B34A-A164-7EE5C7378D7A}"/>
              </a:ext>
            </a:extLst>
          </p:cNvPr>
          <p:cNvPicPr>
            <a:picLocks noChangeAspect="1"/>
          </p:cNvPicPr>
          <p:nvPr/>
        </p:nvPicPr>
        <p:blipFill>
          <a:blip r:embed="rId3"/>
          <a:stretch>
            <a:fillRect/>
          </a:stretch>
        </p:blipFill>
        <p:spPr>
          <a:xfrm>
            <a:off x="244317" y="6369084"/>
            <a:ext cx="1926963" cy="293233"/>
          </a:xfrm>
          <a:prstGeom prst="rect">
            <a:avLst/>
          </a:prstGeom>
        </p:spPr>
      </p:pic>
    </p:spTree>
    <p:extLst>
      <p:ext uri="{BB962C8B-B14F-4D97-AF65-F5344CB8AC3E}">
        <p14:creationId xmlns:p14="http://schemas.microsoft.com/office/powerpoint/2010/main" val="370754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05AADE-6C87-4C4F-8E3B-08A3C9E1FEE9}"/>
              </a:ext>
            </a:extLst>
          </p:cNvPr>
          <p:cNvGrpSpPr/>
          <p:nvPr/>
        </p:nvGrpSpPr>
        <p:grpSpPr>
          <a:xfrm>
            <a:off x="8238442" y="3536096"/>
            <a:ext cx="3082319" cy="3066743"/>
            <a:chOff x="7916731" y="2698415"/>
            <a:chExt cx="3793846" cy="3435685"/>
          </a:xfrm>
        </p:grpSpPr>
        <p:sp>
          <p:nvSpPr>
            <p:cNvPr id="42" name="Oval 41">
              <a:extLst>
                <a:ext uri="{FF2B5EF4-FFF2-40B4-BE49-F238E27FC236}">
                  <a16:creationId xmlns:a16="http://schemas.microsoft.com/office/drawing/2014/main" id="{5B785947-DBFF-6C46-9F8B-6B11E50A005E}"/>
                </a:ext>
              </a:extLst>
            </p:cNvPr>
            <p:cNvSpPr/>
            <p:nvPr/>
          </p:nvSpPr>
          <p:spPr>
            <a:xfrm>
              <a:off x="7916731" y="2698415"/>
              <a:ext cx="3793846" cy="3435685"/>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AC99891-E695-0646-AD5A-BF42CC033EF6}"/>
                </a:ext>
              </a:extLst>
            </p:cNvPr>
            <p:cNvPicPr>
              <a:picLocks noChangeAspect="1"/>
            </p:cNvPicPr>
            <p:nvPr/>
          </p:nvPicPr>
          <p:blipFill>
            <a:blip r:embed="rId3"/>
            <a:stretch>
              <a:fillRect/>
            </a:stretch>
          </p:blipFill>
          <p:spPr>
            <a:xfrm>
              <a:off x="8339982" y="3483592"/>
              <a:ext cx="3056981" cy="1887686"/>
            </a:xfrm>
            <a:prstGeom prst="rect">
              <a:avLst/>
            </a:prstGeom>
          </p:spPr>
        </p:pic>
      </p:grpSp>
      <p:sp>
        <p:nvSpPr>
          <p:cNvPr id="15" name="Title 10">
            <a:extLst>
              <a:ext uri="{FF2B5EF4-FFF2-40B4-BE49-F238E27FC236}">
                <a16:creationId xmlns:a16="http://schemas.microsoft.com/office/drawing/2014/main" id="{37255EB5-AC7E-0446-8BF7-D639136629BA}"/>
              </a:ext>
            </a:extLst>
          </p:cNvPr>
          <p:cNvSpPr>
            <a:spLocks noGrp="1"/>
          </p:cNvSpPr>
          <p:nvPr>
            <p:ph type="title"/>
          </p:nvPr>
        </p:nvSpPr>
        <p:spPr>
          <a:xfrm>
            <a:off x="255348" y="277826"/>
            <a:ext cx="7946759" cy="1454051"/>
          </a:xfrm>
        </p:spPr>
        <p:txBody>
          <a:bodyPr vert="horz" lIns="91440" tIns="45720" rIns="91440" bIns="45720" rtlCol="0" anchor="ctr">
            <a:normAutofit/>
          </a:bodyPr>
          <a:lstStyle/>
          <a:p>
            <a:pPr>
              <a:lnSpc>
                <a:spcPct val="95000"/>
              </a:lnSpc>
              <a:buClr>
                <a:schemeClr val="accent1"/>
              </a:buClr>
              <a:buSzPts val="3000"/>
            </a:pPr>
            <a:r>
              <a:rPr lang="en-US" sz="3600" b="1" dirty="0">
                <a:solidFill>
                  <a:srgbClr val="0070C0"/>
                </a:solidFill>
                <a:latin typeface="Avenir Next For Intuit"/>
                <a:ea typeface="+mn-ea"/>
                <a:cs typeface="+mn-cs"/>
              </a:rPr>
              <a:t>Your fictional financial life, in one place that’s easy to understand</a:t>
            </a:r>
          </a:p>
        </p:txBody>
      </p:sp>
      <p:sp>
        <p:nvSpPr>
          <p:cNvPr id="3" name="Text Placeholder 2"/>
          <p:cNvSpPr>
            <a:spLocks noGrp="1"/>
          </p:cNvSpPr>
          <p:nvPr>
            <p:ph type="body" sz="quarter" idx="19"/>
          </p:nvPr>
        </p:nvSpPr>
        <p:spPr>
          <a:xfrm>
            <a:off x="180795" y="1884121"/>
            <a:ext cx="7081786" cy="4071461"/>
          </a:xfrm>
        </p:spPr>
        <p:txBody>
          <a:bodyPr vert="horz" lIns="91440" tIns="45720" rIns="91440" bIns="45720" rtlCol="0" anchor="ctr">
            <a:noAutofit/>
          </a:bodyPr>
          <a:lstStyle/>
          <a:p>
            <a:pPr marL="571386" indent="-342900"/>
            <a:r>
              <a:rPr lang="en-US" sz="3200" dirty="0">
                <a:solidFill>
                  <a:srgbClr val="000000"/>
                </a:solidFill>
              </a:rPr>
              <a:t>Easily create </a:t>
            </a:r>
            <a:r>
              <a:rPr lang="en-US" sz="3200" dirty="0">
                <a:solidFill>
                  <a:srgbClr val="00B050"/>
                </a:solidFill>
              </a:rPr>
              <a:t>budgets</a:t>
            </a:r>
          </a:p>
          <a:p>
            <a:pPr marL="571386" indent="-342900"/>
            <a:r>
              <a:rPr lang="en-US" sz="3200" dirty="0">
                <a:solidFill>
                  <a:srgbClr val="000000"/>
                </a:solidFill>
              </a:rPr>
              <a:t>Set </a:t>
            </a:r>
            <a:r>
              <a:rPr lang="en-US" sz="3200" dirty="0">
                <a:solidFill>
                  <a:srgbClr val="00B050"/>
                </a:solidFill>
              </a:rPr>
              <a:t>life goals </a:t>
            </a:r>
            <a:r>
              <a:rPr lang="en-US" sz="3200" dirty="0">
                <a:solidFill>
                  <a:srgbClr val="000000"/>
                </a:solidFill>
              </a:rPr>
              <a:t>and monitor your progress </a:t>
            </a:r>
          </a:p>
          <a:p>
            <a:pPr marL="571386" indent="-342900"/>
            <a:r>
              <a:rPr lang="en-US" sz="3200" dirty="0">
                <a:solidFill>
                  <a:srgbClr val="00B050"/>
                </a:solidFill>
              </a:rPr>
              <a:t>Track</a:t>
            </a:r>
            <a:r>
              <a:rPr lang="en-US" sz="3200" dirty="0">
                <a:solidFill>
                  <a:srgbClr val="000000"/>
                </a:solidFill>
              </a:rPr>
              <a:t> and pay bills</a:t>
            </a:r>
          </a:p>
          <a:p>
            <a:pPr marL="571386" indent="-342900"/>
            <a:r>
              <a:rPr lang="en-US" sz="3200" dirty="0">
                <a:solidFill>
                  <a:srgbClr val="000000"/>
                </a:solidFill>
              </a:rPr>
              <a:t>Understand your </a:t>
            </a:r>
            <a:r>
              <a:rPr lang="en-US" sz="3200" dirty="0">
                <a:solidFill>
                  <a:srgbClr val="00B050"/>
                </a:solidFill>
              </a:rPr>
              <a:t>credit score </a:t>
            </a:r>
            <a:r>
              <a:rPr lang="en-US" sz="3200" dirty="0">
                <a:solidFill>
                  <a:srgbClr val="000000"/>
                </a:solidFill>
              </a:rPr>
              <a:t>and receive tips for improvement </a:t>
            </a:r>
          </a:p>
          <a:p>
            <a:pPr marL="571386" indent="-342900"/>
            <a:r>
              <a:rPr lang="en-US" sz="3200" dirty="0">
                <a:solidFill>
                  <a:srgbClr val="00B050"/>
                </a:solidFill>
              </a:rPr>
              <a:t>Analyze</a:t>
            </a:r>
            <a:r>
              <a:rPr lang="en-US" sz="3200" dirty="0">
                <a:solidFill>
                  <a:srgbClr val="000000"/>
                </a:solidFill>
              </a:rPr>
              <a:t> and </a:t>
            </a:r>
            <a:r>
              <a:rPr lang="en-US" sz="3200" dirty="0">
                <a:solidFill>
                  <a:srgbClr val="00B050"/>
                </a:solidFill>
              </a:rPr>
              <a:t>develop</a:t>
            </a:r>
            <a:r>
              <a:rPr lang="en-US" sz="3200" dirty="0">
                <a:solidFill>
                  <a:srgbClr val="000000"/>
                </a:solidFill>
              </a:rPr>
              <a:t> spending behaviors</a:t>
            </a:r>
          </a:p>
        </p:txBody>
      </p:sp>
      <p:pic>
        <p:nvPicPr>
          <p:cNvPr id="9" name="Picture 8">
            <a:extLst>
              <a:ext uri="{FF2B5EF4-FFF2-40B4-BE49-F238E27FC236}">
                <a16:creationId xmlns:a16="http://schemas.microsoft.com/office/drawing/2014/main" id="{88C8BAC6-4DB1-864A-AA77-56A9DE8439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76688" y="6202359"/>
            <a:ext cx="1334519" cy="379680"/>
          </a:xfrm>
          <a:prstGeom prst="rect">
            <a:avLst/>
          </a:prstGeom>
        </p:spPr>
      </p:pic>
      <p:grpSp>
        <p:nvGrpSpPr>
          <p:cNvPr id="10" name="Group 9">
            <a:extLst>
              <a:ext uri="{FF2B5EF4-FFF2-40B4-BE49-F238E27FC236}">
                <a16:creationId xmlns:a16="http://schemas.microsoft.com/office/drawing/2014/main" id="{D313D645-7036-A24B-8E93-83F0BA8E19CF}"/>
              </a:ext>
            </a:extLst>
          </p:cNvPr>
          <p:cNvGrpSpPr/>
          <p:nvPr/>
        </p:nvGrpSpPr>
        <p:grpSpPr>
          <a:xfrm>
            <a:off x="6725112" y="1834878"/>
            <a:ext cx="2802439" cy="2705100"/>
            <a:chOff x="6094412" y="2311400"/>
            <a:chExt cx="2802439" cy="2705100"/>
          </a:xfrm>
        </p:grpSpPr>
        <p:sp>
          <p:nvSpPr>
            <p:cNvPr id="6" name="Oval 5">
              <a:extLst>
                <a:ext uri="{FF2B5EF4-FFF2-40B4-BE49-F238E27FC236}">
                  <a16:creationId xmlns:a16="http://schemas.microsoft.com/office/drawing/2014/main" id="{774397E3-7B2A-DC45-855E-FA63CEB02F61}"/>
                </a:ext>
              </a:extLst>
            </p:cNvPr>
            <p:cNvSpPr/>
            <p:nvPr/>
          </p:nvSpPr>
          <p:spPr>
            <a:xfrm>
              <a:off x="6094412" y="2311400"/>
              <a:ext cx="2802439" cy="2705100"/>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0152F8A4-0FE0-6E44-A85D-A8B6A3DDB0AF}"/>
                </a:ext>
              </a:extLst>
            </p:cNvPr>
            <p:cNvPicPr>
              <a:picLocks noChangeAspect="1"/>
            </p:cNvPicPr>
            <p:nvPr/>
          </p:nvPicPr>
          <p:blipFill>
            <a:blip r:embed="rId5"/>
            <a:stretch>
              <a:fillRect/>
            </a:stretch>
          </p:blipFill>
          <p:spPr>
            <a:xfrm>
              <a:off x="6488745" y="2741034"/>
              <a:ext cx="2016351" cy="1729020"/>
            </a:xfrm>
            <a:prstGeom prst="rect">
              <a:avLst/>
            </a:prstGeom>
            <a:ln>
              <a:noFill/>
            </a:ln>
          </p:spPr>
        </p:pic>
      </p:grpSp>
      <p:sp>
        <p:nvSpPr>
          <p:cNvPr id="41" name="Oval 40">
            <a:extLst>
              <a:ext uri="{FF2B5EF4-FFF2-40B4-BE49-F238E27FC236}">
                <a16:creationId xmlns:a16="http://schemas.microsoft.com/office/drawing/2014/main" id="{C08940E8-F299-8846-86FA-095699076A80}"/>
              </a:ext>
            </a:extLst>
          </p:cNvPr>
          <p:cNvSpPr/>
          <p:nvPr/>
        </p:nvSpPr>
        <p:spPr>
          <a:xfrm>
            <a:off x="8858142" y="544923"/>
            <a:ext cx="2462618" cy="2448394"/>
          </a:xfrm>
          <a:prstGeom prst="ellipse">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descr="Image result for intuit Mint vector logo">
            <a:extLst>
              <a:ext uri="{FF2B5EF4-FFF2-40B4-BE49-F238E27FC236}">
                <a16:creationId xmlns:a16="http://schemas.microsoft.com/office/drawing/2014/main" id="{A27F39EC-F359-F243-BA22-84823F200C9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48" t="24732" r="10895" b="22259"/>
          <a:stretch/>
        </p:blipFill>
        <p:spPr bwMode="auto">
          <a:xfrm>
            <a:off x="9106761" y="1305390"/>
            <a:ext cx="2016351" cy="921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033286"/>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39;p78">
            <a:extLst>
              <a:ext uri="{FF2B5EF4-FFF2-40B4-BE49-F238E27FC236}">
                <a16:creationId xmlns:a16="http://schemas.microsoft.com/office/drawing/2014/main" id="{EBA643F9-1CC4-FD47-A3A6-70A03EC126DD}"/>
              </a:ext>
            </a:extLst>
          </p:cNvPr>
          <p:cNvSpPr txBox="1"/>
          <p:nvPr/>
        </p:nvSpPr>
        <p:spPr>
          <a:xfrm>
            <a:off x="159009" y="171936"/>
            <a:ext cx="11492000" cy="931200"/>
          </a:xfrm>
          <a:prstGeom prst="rect">
            <a:avLst/>
          </a:prstGeom>
          <a:noFill/>
          <a:ln>
            <a:noFill/>
          </a:ln>
        </p:spPr>
        <p:txBody>
          <a:bodyPr spcFirstLastPara="1" wrap="square" lIns="121900" tIns="121900" rIns="121900" bIns="121900" anchor="ctr" anchorCtr="0">
            <a:noAutofit/>
          </a:bodyPr>
          <a:lstStyle/>
          <a:p>
            <a:pPr>
              <a:buClr>
                <a:srgbClr val="000000"/>
              </a:buClr>
              <a:buSzPts val="2400"/>
            </a:pPr>
            <a:r>
              <a:rPr lang="en-US" sz="3200" b="1" dirty="0">
                <a:solidFill>
                  <a:srgbClr val="0070C0"/>
                </a:solidFill>
                <a:latin typeface="Arial"/>
                <a:ea typeface="Arial"/>
                <a:cs typeface="Arial"/>
                <a:sym typeface="Arial"/>
              </a:rPr>
              <a:t>Materials for Mint Activity </a:t>
            </a:r>
            <a:endParaRPr sz="3200" b="1" dirty="0">
              <a:solidFill>
                <a:srgbClr val="0070C0"/>
              </a:solidFill>
              <a:latin typeface="Arial"/>
              <a:ea typeface="Arial"/>
              <a:cs typeface="Arial"/>
              <a:sym typeface="Arial"/>
            </a:endParaRPr>
          </a:p>
        </p:txBody>
      </p:sp>
      <p:pic>
        <p:nvPicPr>
          <p:cNvPr id="3" name="Picture 2">
            <a:extLst>
              <a:ext uri="{FF2B5EF4-FFF2-40B4-BE49-F238E27FC236}">
                <a16:creationId xmlns:a16="http://schemas.microsoft.com/office/drawing/2014/main" id="{0011F4E8-7F53-6F45-A7A2-878CA87E282B}"/>
              </a:ext>
            </a:extLst>
          </p:cNvPr>
          <p:cNvPicPr>
            <a:picLocks noChangeAspect="1"/>
          </p:cNvPicPr>
          <p:nvPr/>
        </p:nvPicPr>
        <p:blipFill>
          <a:blip r:embed="rId2"/>
          <a:stretch>
            <a:fillRect/>
          </a:stretch>
        </p:blipFill>
        <p:spPr>
          <a:xfrm>
            <a:off x="195035" y="2231862"/>
            <a:ext cx="3830602" cy="3730752"/>
          </a:xfrm>
          <a:prstGeom prst="rect">
            <a:avLst/>
          </a:prstGeom>
          <a:ln>
            <a:solidFill>
              <a:schemeClr val="tx1"/>
            </a:solidFill>
          </a:ln>
        </p:spPr>
      </p:pic>
      <p:pic>
        <p:nvPicPr>
          <p:cNvPr id="4" name="Picture 3">
            <a:extLst>
              <a:ext uri="{FF2B5EF4-FFF2-40B4-BE49-F238E27FC236}">
                <a16:creationId xmlns:a16="http://schemas.microsoft.com/office/drawing/2014/main" id="{D913FF40-20F9-E64F-870B-473641EA4714}"/>
              </a:ext>
            </a:extLst>
          </p:cNvPr>
          <p:cNvPicPr>
            <a:picLocks noChangeAspect="1"/>
          </p:cNvPicPr>
          <p:nvPr/>
        </p:nvPicPr>
        <p:blipFill>
          <a:blip r:embed="rId3"/>
          <a:stretch>
            <a:fillRect/>
          </a:stretch>
        </p:blipFill>
        <p:spPr>
          <a:xfrm>
            <a:off x="4144192" y="2957877"/>
            <a:ext cx="3827971" cy="3728188"/>
          </a:xfrm>
          <a:prstGeom prst="rect">
            <a:avLst/>
          </a:prstGeom>
          <a:ln>
            <a:solidFill>
              <a:schemeClr val="tx1"/>
            </a:solidFill>
          </a:ln>
        </p:spPr>
      </p:pic>
      <p:sp>
        <p:nvSpPr>
          <p:cNvPr id="5" name="Rectangle 4">
            <a:extLst>
              <a:ext uri="{FF2B5EF4-FFF2-40B4-BE49-F238E27FC236}">
                <a16:creationId xmlns:a16="http://schemas.microsoft.com/office/drawing/2014/main" id="{39726567-518F-004B-9B35-F452861ED73C}"/>
              </a:ext>
            </a:extLst>
          </p:cNvPr>
          <p:cNvSpPr/>
          <p:nvPr/>
        </p:nvSpPr>
        <p:spPr>
          <a:xfrm>
            <a:off x="159008" y="897952"/>
            <a:ext cx="11841815" cy="923330"/>
          </a:xfrm>
          <a:prstGeom prst="rect">
            <a:avLst/>
          </a:prstGeom>
        </p:spPr>
        <p:txBody>
          <a:bodyPr wrap="square">
            <a:spAutoFit/>
          </a:bodyPr>
          <a:lstStyle/>
          <a:p>
            <a:r>
              <a:rPr lang="en-US" dirty="0"/>
              <a:t>Teacher Checklist</a:t>
            </a:r>
            <a:r>
              <a:rPr lang="en-US" u="sng" dirty="0"/>
              <a:t>: </a:t>
            </a:r>
            <a:r>
              <a:rPr lang="en-US" dirty="0">
                <a:hlinkClick r:id="rId4"/>
              </a:rPr>
              <a:t>https://www.econedlink.org/wp-content/uploads/2019/10/Teacher-Checklist-for-Mint_CEE.pdf</a:t>
            </a:r>
            <a:endParaRPr lang="en-US" dirty="0"/>
          </a:p>
          <a:p>
            <a:r>
              <a:rPr lang="en-US" dirty="0"/>
              <a:t>How-to Guide:</a:t>
            </a:r>
            <a:r>
              <a:rPr lang="en-US" dirty="0">
                <a:solidFill>
                  <a:srgbClr val="0070C0"/>
                </a:solidFill>
              </a:rPr>
              <a:t> </a:t>
            </a:r>
            <a:r>
              <a:rPr lang="en-US" dirty="0">
                <a:hlinkClick r:id="rId5"/>
              </a:rPr>
              <a:t>https://econedlink.org/wp-content/uploads/2019/09/Mint-Login-Directions.pdf</a:t>
            </a:r>
            <a:endParaRPr lang="en-US" dirty="0"/>
          </a:p>
          <a:p>
            <a:r>
              <a:rPr lang="en-US" dirty="0"/>
              <a:t>Intro Simulation: </a:t>
            </a:r>
            <a:r>
              <a:rPr lang="en-US" dirty="0">
                <a:hlinkClick r:id="rId6"/>
              </a:rPr>
              <a:t>https://econedlink.org/wp-content/uploads/2019/09/Student-Mint-Simulation-Worksheet.pdf</a:t>
            </a:r>
            <a:endParaRPr lang="en-US" dirty="0"/>
          </a:p>
        </p:txBody>
      </p:sp>
      <p:pic>
        <p:nvPicPr>
          <p:cNvPr id="6" name="Picture 5">
            <a:extLst>
              <a:ext uri="{FF2B5EF4-FFF2-40B4-BE49-F238E27FC236}">
                <a16:creationId xmlns:a16="http://schemas.microsoft.com/office/drawing/2014/main" id="{5D716BEC-B6C2-644C-AA55-9367CD6645DC}"/>
              </a:ext>
            </a:extLst>
          </p:cNvPr>
          <p:cNvPicPr>
            <a:picLocks noChangeAspect="1"/>
          </p:cNvPicPr>
          <p:nvPr/>
        </p:nvPicPr>
        <p:blipFill>
          <a:blip r:embed="rId7"/>
          <a:stretch>
            <a:fillRect/>
          </a:stretch>
        </p:blipFill>
        <p:spPr>
          <a:xfrm>
            <a:off x="8093352" y="2232990"/>
            <a:ext cx="3827969" cy="3727060"/>
          </a:xfrm>
          <a:prstGeom prst="rect">
            <a:avLst/>
          </a:prstGeom>
          <a:ln>
            <a:solidFill>
              <a:schemeClr val="tx1"/>
            </a:solidFill>
          </a:ln>
        </p:spPr>
      </p:pic>
      <p:sp>
        <p:nvSpPr>
          <p:cNvPr id="7" name="Rectangle 6">
            <a:extLst>
              <a:ext uri="{FF2B5EF4-FFF2-40B4-BE49-F238E27FC236}">
                <a16:creationId xmlns:a16="http://schemas.microsoft.com/office/drawing/2014/main" id="{C43EC20A-963A-644B-AE7C-8FDF1B0EC9B7}"/>
              </a:ext>
            </a:extLst>
          </p:cNvPr>
          <p:cNvSpPr/>
          <p:nvPr/>
        </p:nvSpPr>
        <p:spPr>
          <a:xfrm>
            <a:off x="115531" y="1802246"/>
            <a:ext cx="3986979" cy="461665"/>
          </a:xfrm>
          <a:prstGeom prst="rect">
            <a:avLst/>
          </a:prstGeom>
        </p:spPr>
        <p:txBody>
          <a:bodyPr wrap="square">
            <a:spAutoFit/>
          </a:bodyPr>
          <a:lstStyle/>
          <a:p>
            <a:pPr algn="ctr"/>
            <a:r>
              <a:rPr lang="en-US" sz="2400" dirty="0">
                <a:solidFill>
                  <a:srgbClr val="0070C0"/>
                </a:solidFill>
              </a:rPr>
              <a:t>Teacher Checklist</a:t>
            </a:r>
          </a:p>
        </p:txBody>
      </p:sp>
      <p:sp>
        <p:nvSpPr>
          <p:cNvPr id="8" name="Rectangle 7">
            <a:extLst>
              <a:ext uri="{FF2B5EF4-FFF2-40B4-BE49-F238E27FC236}">
                <a16:creationId xmlns:a16="http://schemas.microsoft.com/office/drawing/2014/main" id="{DD09F9AE-A9DB-6C4F-91CA-B858F86BC202}"/>
              </a:ext>
            </a:extLst>
          </p:cNvPr>
          <p:cNvSpPr/>
          <p:nvPr/>
        </p:nvSpPr>
        <p:spPr>
          <a:xfrm>
            <a:off x="3911520" y="2501356"/>
            <a:ext cx="3986979" cy="461665"/>
          </a:xfrm>
          <a:prstGeom prst="rect">
            <a:avLst/>
          </a:prstGeom>
        </p:spPr>
        <p:txBody>
          <a:bodyPr wrap="square">
            <a:spAutoFit/>
          </a:bodyPr>
          <a:lstStyle/>
          <a:p>
            <a:pPr algn="ctr"/>
            <a:r>
              <a:rPr lang="en-US" sz="2400" dirty="0">
                <a:solidFill>
                  <a:srgbClr val="0070C0"/>
                </a:solidFill>
              </a:rPr>
              <a:t>Step-by-step Guide</a:t>
            </a:r>
          </a:p>
        </p:txBody>
      </p:sp>
      <p:sp>
        <p:nvSpPr>
          <p:cNvPr id="9" name="Rectangle 8">
            <a:extLst>
              <a:ext uri="{FF2B5EF4-FFF2-40B4-BE49-F238E27FC236}">
                <a16:creationId xmlns:a16="http://schemas.microsoft.com/office/drawing/2014/main" id="{6E59D7AC-ED90-8D4C-BBF9-3EC05CC39D88}"/>
              </a:ext>
            </a:extLst>
          </p:cNvPr>
          <p:cNvSpPr/>
          <p:nvPr/>
        </p:nvSpPr>
        <p:spPr>
          <a:xfrm>
            <a:off x="8013845" y="1811550"/>
            <a:ext cx="3986979" cy="461665"/>
          </a:xfrm>
          <a:prstGeom prst="rect">
            <a:avLst/>
          </a:prstGeom>
        </p:spPr>
        <p:txBody>
          <a:bodyPr wrap="square">
            <a:spAutoFit/>
          </a:bodyPr>
          <a:lstStyle/>
          <a:p>
            <a:pPr algn="ctr"/>
            <a:r>
              <a:rPr lang="en-US" sz="2400" dirty="0">
                <a:solidFill>
                  <a:srgbClr val="0070C0"/>
                </a:solidFill>
              </a:rPr>
              <a:t>Intro Simulation</a:t>
            </a:r>
          </a:p>
        </p:txBody>
      </p:sp>
      <p:sp>
        <p:nvSpPr>
          <p:cNvPr id="11" name="Rectangle 10">
            <a:extLst>
              <a:ext uri="{FF2B5EF4-FFF2-40B4-BE49-F238E27FC236}">
                <a16:creationId xmlns:a16="http://schemas.microsoft.com/office/drawing/2014/main" id="{299AA46D-F47D-8B4F-B8E0-7156D5751C71}"/>
              </a:ext>
            </a:extLst>
          </p:cNvPr>
          <p:cNvSpPr/>
          <p:nvPr/>
        </p:nvSpPr>
        <p:spPr>
          <a:xfrm>
            <a:off x="1024379" y="2274479"/>
            <a:ext cx="1306286" cy="420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mage result for CEE council for economic education vector logo">
            <a:extLst>
              <a:ext uri="{FF2B5EF4-FFF2-40B4-BE49-F238E27FC236}">
                <a16:creationId xmlns:a16="http://schemas.microsoft.com/office/drawing/2014/main" id="{6066421A-22F2-9A4B-B968-1C39824182C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77522" y="2471052"/>
            <a:ext cx="633726" cy="203439"/>
          </a:xfrm>
          <a:prstGeom prst="rect">
            <a:avLst/>
          </a:prstGeom>
          <a:noFill/>
          <a:ln>
            <a:noFill/>
          </a:ln>
        </p:spPr>
      </p:pic>
      <p:sp>
        <p:nvSpPr>
          <p:cNvPr id="12" name="Rectangle 11">
            <a:extLst>
              <a:ext uri="{FF2B5EF4-FFF2-40B4-BE49-F238E27FC236}">
                <a16:creationId xmlns:a16="http://schemas.microsoft.com/office/drawing/2014/main" id="{19591376-9F02-1442-892A-BD68E629F59D}"/>
              </a:ext>
            </a:extLst>
          </p:cNvPr>
          <p:cNvSpPr/>
          <p:nvPr/>
        </p:nvSpPr>
        <p:spPr>
          <a:xfrm>
            <a:off x="8888185" y="2275787"/>
            <a:ext cx="1306286"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mage result for CEE council for economic education vector logo">
            <a:extLst>
              <a:ext uri="{FF2B5EF4-FFF2-40B4-BE49-F238E27FC236}">
                <a16:creationId xmlns:a16="http://schemas.microsoft.com/office/drawing/2014/main" id="{244EF840-F13E-7A44-ABA9-54CFBFF392A2}"/>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87660" y="2471051"/>
            <a:ext cx="633726" cy="203439"/>
          </a:xfrm>
          <a:prstGeom prst="rect">
            <a:avLst/>
          </a:prstGeom>
          <a:noFill/>
          <a:ln>
            <a:noFill/>
          </a:ln>
        </p:spPr>
      </p:pic>
    </p:spTree>
    <p:extLst>
      <p:ext uri="{BB962C8B-B14F-4D97-AF65-F5344CB8AC3E}">
        <p14:creationId xmlns:p14="http://schemas.microsoft.com/office/powerpoint/2010/main" val="21548123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4BB8-9EC1-C24B-878B-B31FED69E3A1}"/>
              </a:ext>
            </a:extLst>
          </p:cNvPr>
          <p:cNvPicPr>
            <a:picLocks noChangeAspect="1"/>
          </p:cNvPicPr>
          <p:nvPr/>
        </p:nvPicPr>
        <p:blipFill>
          <a:blip r:embed="rId2"/>
          <a:stretch>
            <a:fillRect/>
          </a:stretch>
        </p:blipFill>
        <p:spPr>
          <a:xfrm>
            <a:off x="4040269" y="1548973"/>
            <a:ext cx="4111461" cy="3760054"/>
          </a:xfrm>
          <a:prstGeom prst="rect">
            <a:avLst/>
          </a:prstGeom>
        </p:spPr>
      </p:pic>
    </p:spTree>
    <p:extLst>
      <p:ext uri="{BB962C8B-B14F-4D97-AF65-F5344CB8AC3E}">
        <p14:creationId xmlns:p14="http://schemas.microsoft.com/office/powerpoint/2010/main" val="14391146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a:spLocks noGrp="1"/>
          </p:cNvSpPr>
          <p:nvPr>
            <p:ph type="body" idx="1"/>
          </p:nvPr>
        </p:nvSpPr>
        <p:spPr>
          <a:xfrm>
            <a:off x="570450" y="0"/>
            <a:ext cx="8180800" cy="1177200"/>
          </a:xfrm>
          <a:prstGeom prst="rect">
            <a:avLst/>
          </a:prstGeom>
          <a:noFill/>
          <a:ln>
            <a:noFill/>
          </a:ln>
        </p:spPr>
        <p:txBody>
          <a:bodyPr spcFirstLastPara="1" vert="horz" wrap="square" lIns="91433" tIns="91433" rIns="91433" bIns="91433" rtlCol="0" anchor="b" anchorCtr="0">
            <a:noAutofit/>
          </a:bodyPr>
          <a:lstStyle/>
          <a:p>
            <a:pPr marL="0" indent="0"/>
            <a:r>
              <a:rPr lang="en-US" sz="3600" b="1" dirty="0">
                <a:solidFill>
                  <a:srgbClr val="0070C0"/>
                </a:solidFill>
              </a:rPr>
              <a:t>Available for purchase today!</a:t>
            </a:r>
            <a:endParaRPr sz="3600" b="1" dirty="0">
              <a:solidFill>
                <a:srgbClr val="0070C0"/>
              </a:solidFill>
            </a:endParaRPr>
          </a:p>
        </p:txBody>
      </p:sp>
      <p:cxnSp>
        <p:nvCxnSpPr>
          <p:cNvPr id="4" name="Google Shape;20;p3">
            <a:extLst>
              <a:ext uri="{FF2B5EF4-FFF2-40B4-BE49-F238E27FC236}">
                <a16:creationId xmlns:a16="http://schemas.microsoft.com/office/drawing/2014/main" id="{AC60CFE2-D8AD-49D8-8C33-D9F8B372C8D7}"/>
              </a:ext>
            </a:extLst>
          </p:cNvPr>
          <p:cNvCxnSpPr>
            <a:cxnSpLocks/>
          </p:cNvCxnSpPr>
          <p:nvPr/>
        </p:nvCxnSpPr>
        <p:spPr>
          <a:xfrm>
            <a:off x="657225" y="1084050"/>
            <a:ext cx="11057575" cy="0"/>
          </a:xfrm>
          <a:prstGeom prst="straightConnector1">
            <a:avLst/>
          </a:prstGeom>
          <a:noFill/>
          <a:ln w="15875" cap="flat" cmpd="sng">
            <a:solidFill>
              <a:srgbClr val="C0C0C0"/>
            </a:solidFill>
            <a:prstDash val="solid"/>
            <a:round/>
            <a:headEnd type="none" w="med" len="med"/>
            <a:tailEnd type="none" w="med" len="med"/>
          </a:ln>
        </p:spPr>
      </p:cxnSp>
      <p:pic>
        <p:nvPicPr>
          <p:cNvPr id="5" name="Google Shape;25;p3">
            <a:extLst>
              <a:ext uri="{FF2B5EF4-FFF2-40B4-BE49-F238E27FC236}">
                <a16:creationId xmlns:a16="http://schemas.microsoft.com/office/drawing/2014/main" id="{295EC268-2BDD-4DDD-9F26-F4F8F6DF5E46}"/>
              </a:ext>
            </a:extLst>
          </p:cNvPr>
          <p:cNvPicPr preferRelativeResize="0"/>
          <p:nvPr/>
        </p:nvPicPr>
        <p:blipFill rotWithShape="1">
          <a:blip r:embed="rId3">
            <a:alphaModFix/>
          </a:blip>
          <a:srcRect/>
          <a:stretch/>
        </p:blipFill>
        <p:spPr>
          <a:xfrm>
            <a:off x="9809800" y="346067"/>
            <a:ext cx="1905000" cy="713966"/>
          </a:xfrm>
          <a:prstGeom prst="rect">
            <a:avLst/>
          </a:prstGeom>
          <a:noFill/>
          <a:ln>
            <a:noFill/>
          </a:ln>
        </p:spPr>
      </p:pic>
      <p:sp>
        <p:nvSpPr>
          <p:cNvPr id="12" name="Rectangle 11">
            <a:extLst>
              <a:ext uri="{FF2B5EF4-FFF2-40B4-BE49-F238E27FC236}">
                <a16:creationId xmlns:a16="http://schemas.microsoft.com/office/drawing/2014/main" id="{72E95F91-AC48-4103-B7F8-25EA2A0407D9}"/>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
        <p:nvSpPr>
          <p:cNvPr id="8" name="Rectangle 7">
            <a:extLst>
              <a:ext uri="{FF2B5EF4-FFF2-40B4-BE49-F238E27FC236}">
                <a16:creationId xmlns:a16="http://schemas.microsoft.com/office/drawing/2014/main" id="{652C9920-5460-477D-A073-DA285AC7A4C6}"/>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
        <p:nvSpPr>
          <p:cNvPr id="11" name="Rectangle 10">
            <a:extLst>
              <a:ext uri="{FF2B5EF4-FFF2-40B4-BE49-F238E27FC236}">
                <a16:creationId xmlns:a16="http://schemas.microsoft.com/office/drawing/2014/main" id="{3626B39D-2F96-4016-A0FC-53F059021000}"/>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pic>
        <p:nvPicPr>
          <p:cNvPr id="13" name="Picture 2">
            <a:extLst>
              <a:ext uri="{FF2B5EF4-FFF2-40B4-BE49-F238E27FC236}">
                <a16:creationId xmlns:a16="http://schemas.microsoft.com/office/drawing/2014/main" id="{5A85723D-20B2-429E-A919-C36EED7123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730" y="1764139"/>
            <a:ext cx="2603318" cy="301079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a:extLst>
              <a:ext uri="{FF2B5EF4-FFF2-40B4-BE49-F238E27FC236}">
                <a16:creationId xmlns:a16="http://schemas.microsoft.com/office/drawing/2014/main" id="{437419ED-34D0-4F13-9B3A-61F0D8103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481" y="1826399"/>
            <a:ext cx="2603319" cy="313319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BFC7286-641E-4C52-BE48-2E0ACFCE7218}"/>
              </a:ext>
            </a:extLst>
          </p:cNvPr>
          <p:cNvSpPr/>
          <p:nvPr/>
        </p:nvSpPr>
        <p:spPr>
          <a:xfrm>
            <a:off x="3513049" y="5546537"/>
            <a:ext cx="5165901" cy="646331"/>
          </a:xfrm>
          <a:prstGeom prst="rect">
            <a:avLst/>
          </a:prstGeom>
        </p:spPr>
        <p:txBody>
          <a:bodyPr wrap="none">
            <a:spAutoFit/>
          </a:bodyPr>
          <a:lstStyle/>
          <a:p>
            <a:r>
              <a:rPr lang="en-US" sz="3600" b="1" i="0" u="sng" strike="noStrike" dirty="0">
                <a:solidFill>
                  <a:srgbClr val="0000FF"/>
                </a:solidFill>
                <a:effectLst/>
                <a:latin typeface="Calibri Light" panose="020F0302020204030204" pitchFamily="34" charset="0"/>
                <a:hlinkClick r:id="rId6"/>
              </a:rPr>
              <a:t>store.councilforeconed.org</a:t>
            </a:r>
            <a:r>
              <a:rPr lang="en-US" sz="3600" b="1" i="0" u="none" strike="noStrike" dirty="0">
                <a:solidFill>
                  <a:srgbClr val="898989"/>
                </a:solidFill>
                <a:effectLst/>
                <a:latin typeface="Calibri Light" panose="020F0302020204030204" pitchFamily="34" charset="0"/>
              </a:rPr>
              <a:t> </a:t>
            </a:r>
            <a:endParaRPr lang="en-US" sz="3600" b="1" dirty="0"/>
          </a:p>
        </p:txBody>
      </p:sp>
    </p:spTree>
    <p:extLst>
      <p:ext uri="{BB962C8B-B14F-4D97-AF65-F5344CB8AC3E}">
        <p14:creationId xmlns:p14="http://schemas.microsoft.com/office/powerpoint/2010/main" val="880394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xfrm>
            <a:off x="401000" y="1432000"/>
            <a:ext cx="11237600" cy="5426000"/>
          </a:xfrm>
          <a:prstGeom prst="rect">
            <a:avLst/>
          </a:prstGeom>
          <a:noFill/>
          <a:ln>
            <a:noFill/>
          </a:ln>
        </p:spPr>
        <p:txBody>
          <a:bodyPr spcFirstLastPara="1" vert="horz" wrap="square" lIns="91433" tIns="91433" rIns="91433" bIns="91433" rtlCol="0" anchor="t" anchorCtr="0">
            <a:noAutofit/>
          </a:bodyPr>
          <a:lstStyle/>
          <a:p>
            <a:pPr marL="622299" indent="-571500">
              <a:buClr>
                <a:schemeClr val="tx1"/>
              </a:buClr>
              <a:buSzPts val="3000"/>
              <a:buFont typeface="Arial" panose="020B0604020202020204" pitchFamily="34" charset="0"/>
              <a:buChar char="•"/>
            </a:pPr>
            <a:r>
              <a:rPr lang="en" sz="3200" dirty="0">
                <a:solidFill>
                  <a:schemeClr val="tx1"/>
                </a:solidFill>
              </a:rPr>
              <a:t>Discover which Financial Fitness For Life Lesson Plans connect to the new Intuit Education Simulations </a:t>
            </a:r>
            <a:br>
              <a:rPr lang="en" sz="3200" dirty="0">
                <a:solidFill>
                  <a:schemeClr val="tx1"/>
                </a:solidFill>
              </a:rPr>
            </a:br>
            <a:endParaRPr sz="3200" dirty="0">
              <a:solidFill>
                <a:schemeClr val="tx1"/>
              </a:solidFill>
            </a:endParaRPr>
          </a:p>
          <a:p>
            <a:pPr marL="622299" indent="-571500">
              <a:buClr>
                <a:schemeClr val="tx1"/>
              </a:buClr>
              <a:buSzPts val="3000"/>
              <a:buFont typeface="Arial" panose="020B0604020202020204" pitchFamily="34" charset="0"/>
              <a:buChar char="•"/>
            </a:pPr>
            <a:r>
              <a:rPr lang="en" sz="3200" dirty="0">
                <a:solidFill>
                  <a:schemeClr val="tx1"/>
                </a:solidFill>
              </a:rPr>
              <a:t>Discover how to find the Intuit Education Simulations on EconEdLink </a:t>
            </a:r>
            <a:r>
              <a:rPr lang="en-US" sz="3200" dirty="0">
                <a:solidFill>
                  <a:schemeClr val="tx1"/>
                </a:solidFill>
              </a:rPr>
              <a:t>website</a:t>
            </a:r>
            <a:br>
              <a:rPr lang="en-US" sz="3200" dirty="0">
                <a:solidFill>
                  <a:schemeClr val="tx1"/>
                </a:solidFill>
              </a:rPr>
            </a:br>
            <a:endParaRPr lang="en-US" sz="3200" dirty="0">
              <a:solidFill>
                <a:schemeClr val="tx1"/>
              </a:solidFill>
            </a:endParaRPr>
          </a:p>
          <a:p>
            <a:pPr marL="622299" indent="-571500">
              <a:buClr>
                <a:schemeClr val="tx1"/>
              </a:buClr>
              <a:buSzPts val="3000"/>
              <a:buFont typeface="Arial" panose="020B0604020202020204" pitchFamily="34" charset="0"/>
              <a:buChar char="•"/>
            </a:pPr>
            <a:r>
              <a:rPr lang="en-US" sz="3200" dirty="0">
                <a:solidFill>
                  <a:schemeClr val="tx1"/>
                </a:solidFill>
              </a:rPr>
              <a:t>Learn how to setup your Mint student account</a:t>
            </a:r>
          </a:p>
          <a:p>
            <a:pPr marL="50799">
              <a:buSzPts val="3000"/>
            </a:pPr>
            <a:endParaRPr b="1" dirty="0">
              <a:latin typeface="Arial"/>
              <a:ea typeface="Arial"/>
              <a:cs typeface="Arial"/>
              <a:sym typeface="Arial"/>
            </a:endParaRPr>
          </a:p>
        </p:txBody>
      </p:sp>
      <p:sp>
        <p:nvSpPr>
          <p:cNvPr id="120" name="Google Shape;120;p23"/>
          <p:cNvSpPr txBox="1">
            <a:spLocks noGrp="1"/>
          </p:cNvSpPr>
          <p:nvPr>
            <p:ph type="body" idx="1"/>
          </p:nvPr>
        </p:nvSpPr>
        <p:spPr>
          <a:xfrm>
            <a:off x="570450" y="0"/>
            <a:ext cx="8180800" cy="1177200"/>
          </a:xfrm>
          <a:prstGeom prst="rect">
            <a:avLst/>
          </a:prstGeom>
          <a:noFill/>
          <a:ln>
            <a:noFill/>
          </a:ln>
        </p:spPr>
        <p:txBody>
          <a:bodyPr spcFirstLastPara="1" vert="horz" wrap="square" lIns="91433" tIns="91433" rIns="91433" bIns="91433" rtlCol="0" anchor="b" anchorCtr="0">
            <a:noAutofit/>
          </a:bodyPr>
          <a:lstStyle/>
          <a:p>
            <a:pPr marL="0" indent="0"/>
            <a:r>
              <a:rPr lang="en" sz="3600" b="1" dirty="0">
                <a:solidFill>
                  <a:srgbClr val="0070C0"/>
                </a:solidFill>
              </a:rPr>
              <a:t>Today’s Webinar Goals </a:t>
            </a:r>
            <a:endParaRPr sz="3600" b="1" dirty="0">
              <a:solidFill>
                <a:srgbClr val="0070C0"/>
              </a:solidFill>
            </a:endParaRPr>
          </a:p>
        </p:txBody>
      </p:sp>
      <p:cxnSp>
        <p:nvCxnSpPr>
          <p:cNvPr id="4" name="Google Shape;20;p3">
            <a:extLst>
              <a:ext uri="{FF2B5EF4-FFF2-40B4-BE49-F238E27FC236}">
                <a16:creationId xmlns:a16="http://schemas.microsoft.com/office/drawing/2014/main" id="{AC60CFE2-D8AD-49D8-8C33-D9F8B372C8D7}"/>
              </a:ext>
            </a:extLst>
          </p:cNvPr>
          <p:cNvCxnSpPr>
            <a:cxnSpLocks/>
          </p:cNvCxnSpPr>
          <p:nvPr/>
        </p:nvCxnSpPr>
        <p:spPr>
          <a:xfrm>
            <a:off x="657225" y="1084050"/>
            <a:ext cx="11057575" cy="0"/>
          </a:xfrm>
          <a:prstGeom prst="straightConnector1">
            <a:avLst/>
          </a:prstGeom>
          <a:noFill/>
          <a:ln w="15875" cap="flat" cmpd="sng">
            <a:solidFill>
              <a:srgbClr val="C0C0C0"/>
            </a:solidFill>
            <a:prstDash val="solid"/>
            <a:round/>
            <a:headEnd type="none" w="med" len="med"/>
            <a:tailEnd type="none" w="med" len="med"/>
          </a:ln>
        </p:spPr>
      </p:cxnSp>
      <p:pic>
        <p:nvPicPr>
          <p:cNvPr id="5" name="Google Shape;25;p3">
            <a:extLst>
              <a:ext uri="{FF2B5EF4-FFF2-40B4-BE49-F238E27FC236}">
                <a16:creationId xmlns:a16="http://schemas.microsoft.com/office/drawing/2014/main" id="{295EC268-2BDD-4DDD-9F26-F4F8F6DF5E46}"/>
              </a:ext>
            </a:extLst>
          </p:cNvPr>
          <p:cNvPicPr preferRelativeResize="0"/>
          <p:nvPr/>
        </p:nvPicPr>
        <p:blipFill rotWithShape="1">
          <a:blip r:embed="rId3">
            <a:alphaModFix/>
          </a:blip>
          <a:srcRect/>
          <a:stretch/>
        </p:blipFill>
        <p:spPr>
          <a:xfrm>
            <a:off x="9809800" y="346067"/>
            <a:ext cx="1905000" cy="713966"/>
          </a:xfrm>
          <a:prstGeom prst="rect">
            <a:avLst/>
          </a:prstGeom>
          <a:noFill/>
          <a:ln>
            <a:noFill/>
          </a:ln>
        </p:spPr>
      </p:pic>
    </p:spTree>
    <p:extLst>
      <p:ext uri="{BB962C8B-B14F-4D97-AF65-F5344CB8AC3E}">
        <p14:creationId xmlns:p14="http://schemas.microsoft.com/office/powerpoint/2010/main" val="13470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a:spLocks noGrp="1"/>
          </p:cNvSpPr>
          <p:nvPr>
            <p:ph type="body" idx="1"/>
          </p:nvPr>
        </p:nvSpPr>
        <p:spPr>
          <a:xfrm>
            <a:off x="570450" y="0"/>
            <a:ext cx="8180800" cy="1177200"/>
          </a:xfrm>
          <a:prstGeom prst="rect">
            <a:avLst/>
          </a:prstGeom>
          <a:noFill/>
          <a:ln>
            <a:noFill/>
          </a:ln>
        </p:spPr>
        <p:txBody>
          <a:bodyPr spcFirstLastPara="1" vert="horz" wrap="square" lIns="91433" tIns="91433" rIns="91433" bIns="91433" rtlCol="0" anchor="b" anchorCtr="0">
            <a:noAutofit/>
          </a:bodyPr>
          <a:lstStyle/>
          <a:p>
            <a:pPr marL="0" indent="0"/>
            <a:r>
              <a:rPr lang="en" sz="3600" b="1" dirty="0">
                <a:solidFill>
                  <a:srgbClr val="0070C0"/>
                </a:solidFill>
              </a:rPr>
              <a:t>Today’s </a:t>
            </a:r>
            <a:r>
              <a:rPr lang="en-US" sz="3600" b="1" dirty="0">
                <a:solidFill>
                  <a:srgbClr val="0070C0"/>
                </a:solidFill>
              </a:rPr>
              <a:t>Agenda</a:t>
            </a:r>
            <a:endParaRPr sz="3600" b="1" dirty="0">
              <a:solidFill>
                <a:srgbClr val="0070C0"/>
              </a:solidFill>
            </a:endParaRPr>
          </a:p>
        </p:txBody>
      </p:sp>
      <p:cxnSp>
        <p:nvCxnSpPr>
          <p:cNvPr id="4" name="Google Shape;20;p3">
            <a:extLst>
              <a:ext uri="{FF2B5EF4-FFF2-40B4-BE49-F238E27FC236}">
                <a16:creationId xmlns:a16="http://schemas.microsoft.com/office/drawing/2014/main" id="{AC60CFE2-D8AD-49D8-8C33-D9F8B372C8D7}"/>
              </a:ext>
            </a:extLst>
          </p:cNvPr>
          <p:cNvCxnSpPr>
            <a:cxnSpLocks/>
          </p:cNvCxnSpPr>
          <p:nvPr/>
        </p:nvCxnSpPr>
        <p:spPr>
          <a:xfrm>
            <a:off x="657225" y="1084050"/>
            <a:ext cx="11057575" cy="0"/>
          </a:xfrm>
          <a:prstGeom prst="straightConnector1">
            <a:avLst/>
          </a:prstGeom>
          <a:noFill/>
          <a:ln w="15875" cap="flat" cmpd="sng">
            <a:solidFill>
              <a:srgbClr val="C0C0C0"/>
            </a:solidFill>
            <a:prstDash val="solid"/>
            <a:round/>
            <a:headEnd type="none" w="med" len="med"/>
            <a:tailEnd type="none" w="med" len="med"/>
          </a:ln>
        </p:spPr>
      </p:cxnSp>
      <p:pic>
        <p:nvPicPr>
          <p:cNvPr id="5" name="Google Shape;25;p3">
            <a:extLst>
              <a:ext uri="{FF2B5EF4-FFF2-40B4-BE49-F238E27FC236}">
                <a16:creationId xmlns:a16="http://schemas.microsoft.com/office/drawing/2014/main" id="{295EC268-2BDD-4DDD-9F26-F4F8F6DF5E46}"/>
              </a:ext>
            </a:extLst>
          </p:cNvPr>
          <p:cNvPicPr preferRelativeResize="0"/>
          <p:nvPr/>
        </p:nvPicPr>
        <p:blipFill rotWithShape="1">
          <a:blip r:embed="rId3">
            <a:alphaModFix/>
          </a:blip>
          <a:srcRect/>
          <a:stretch/>
        </p:blipFill>
        <p:spPr>
          <a:xfrm>
            <a:off x="9809800" y="346067"/>
            <a:ext cx="1905000" cy="713966"/>
          </a:xfrm>
          <a:prstGeom prst="rect">
            <a:avLst/>
          </a:prstGeom>
          <a:noFill/>
          <a:ln>
            <a:noFill/>
          </a:ln>
        </p:spPr>
      </p:pic>
      <p:sp>
        <p:nvSpPr>
          <p:cNvPr id="6" name="Rectangle 5">
            <a:extLst>
              <a:ext uri="{FF2B5EF4-FFF2-40B4-BE49-F238E27FC236}">
                <a16:creationId xmlns:a16="http://schemas.microsoft.com/office/drawing/2014/main" id="{63A4F921-F7FB-4799-9D53-20593E84F05A}"/>
              </a:ext>
            </a:extLst>
          </p:cNvPr>
          <p:cNvSpPr/>
          <p:nvPr/>
        </p:nvSpPr>
        <p:spPr>
          <a:xfrm>
            <a:off x="570450" y="1490722"/>
            <a:ext cx="10492744" cy="3539430"/>
          </a:xfrm>
          <a:prstGeom prst="rect">
            <a:avLst/>
          </a:prstGeom>
        </p:spPr>
        <p:txBody>
          <a:bodyPr wrap="none">
            <a:spAutoFit/>
          </a:bodyPr>
          <a:lstStyle/>
          <a:p>
            <a:pPr marL="285750" indent="-285750">
              <a:buFont typeface="Arial" panose="020B0604020202020204" pitchFamily="34" charset="0"/>
              <a:buChar char="•"/>
            </a:pPr>
            <a:r>
              <a:rPr lang="en-US" sz="3200" dirty="0"/>
              <a:t>Financial Fitness for Life and </a:t>
            </a:r>
            <a:r>
              <a:rPr lang="en-US" sz="3200" dirty="0" err="1"/>
              <a:t>EconEdLink</a:t>
            </a:r>
            <a:r>
              <a:rPr lang="en-US" sz="3200" dirty="0"/>
              <a:t> Overview </a:t>
            </a:r>
            <a:r>
              <a:rPr lang="en-US" sz="3200" b="1" dirty="0"/>
              <a:t>(10 mins)</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dirty="0"/>
              <a:t>Intuit Education Overview </a:t>
            </a:r>
            <a:r>
              <a:rPr lang="en-US" sz="3200" b="1" dirty="0"/>
              <a:t>(10 mins)</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dirty="0"/>
              <a:t>Mint Simulation Demo </a:t>
            </a:r>
            <a:r>
              <a:rPr lang="en-US" sz="3200" b="1" dirty="0"/>
              <a:t>(30 mins)</a:t>
            </a:r>
          </a:p>
          <a:p>
            <a:pPr marL="285750" indent="-285750">
              <a:buFont typeface="Arial" panose="020B0604020202020204" pitchFamily="34" charset="0"/>
              <a:buChar char="•"/>
            </a:pPr>
            <a:endParaRPr lang="en-US" sz="3200" b="1" dirty="0"/>
          </a:p>
          <a:p>
            <a:pPr marL="285750" indent="-285750">
              <a:buFont typeface="Arial" panose="020B0604020202020204" pitchFamily="34" charset="0"/>
              <a:buChar char="•"/>
            </a:pPr>
            <a:r>
              <a:rPr lang="en-US" sz="3200" dirty="0"/>
              <a:t>Educator Q&amp;A </a:t>
            </a:r>
            <a:r>
              <a:rPr lang="en-US" sz="3200" b="1" dirty="0"/>
              <a:t>(10 mins)</a:t>
            </a:r>
            <a:endParaRPr lang="en-US" sz="3200" dirty="0"/>
          </a:p>
        </p:txBody>
      </p:sp>
    </p:spTree>
    <p:extLst>
      <p:ext uri="{BB962C8B-B14F-4D97-AF65-F5344CB8AC3E}">
        <p14:creationId xmlns:p14="http://schemas.microsoft.com/office/powerpoint/2010/main" val="26762159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a:spLocks noGrp="1"/>
          </p:cNvSpPr>
          <p:nvPr>
            <p:ph type="body" idx="1"/>
          </p:nvPr>
        </p:nvSpPr>
        <p:spPr>
          <a:xfrm>
            <a:off x="570450" y="0"/>
            <a:ext cx="8180800" cy="1177200"/>
          </a:xfrm>
          <a:prstGeom prst="rect">
            <a:avLst/>
          </a:prstGeom>
          <a:noFill/>
          <a:ln>
            <a:noFill/>
          </a:ln>
        </p:spPr>
        <p:txBody>
          <a:bodyPr spcFirstLastPara="1" vert="horz" wrap="square" lIns="91433" tIns="91433" rIns="91433" bIns="91433" rtlCol="0" anchor="b" anchorCtr="0">
            <a:noAutofit/>
          </a:bodyPr>
          <a:lstStyle/>
          <a:p>
            <a:pPr marL="0" indent="0"/>
            <a:r>
              <a:rPr lang="en-US" sz="3600" b="1" dirty="0">
                <a:solidFill>
                  <a:srgbClr val="0070C0"/>
                </a:solidFill>
              </a:rPr>
              <a:t>Ground Rules</a:t>
            </a:r>
            <a:endParaRPr sz="3600" b="1" dirty="0">
              <a:solidFill>
                <a:srgbClr val="0070C0"/>
              </a:solidFill>
            </a:endParaRPr>
          </a:p>
        </p:txBody>
      </p:sp>
      <p:cxnSp>
        <p:nvCxnSpPr>
          <p:cNvPr id="4" name="Google Shape;20;p3">
            <a:extLst>
              <a:ext uri="{FF2B5EF4-FFF2-40B4-BE49-F238E27FC236}">
                <a16:creationId xmlns:a16="http://schemas.microsoft.com/office/drawing/2014/main" id="{AC60CFE2-D8AD-49D8-8C33-D9F8B372C8D7}"/>
              </a:ext>
            </a:extLst>
          </p:cNvPr>
          <p:cNvCxnSpPr>
            <a:cxnSpLocks/>
          </p:cNvCxnSpPr>
          <p:nvPr/>
        </p:nvCxnSpPr>
        <p:spPr>
          <a:xfrm>
            <a:off x="657225" y="1084050"/>
            <a:ext cx="11057575" cy="0"/>
          </a:xfrm>
          <a:prstGeom prst="straightConnector1">
            <a:avLst/>
          </a:prstGeom>
          <a:noFill/>
          <a:ln w="15875" cap="flat" cmpd="sng">
            <a:solidFill>
              <a:srgbClr val="C0C0C0"/>
            </a:solidFill>
            <a:prstDash val="solid"/>
            <a:round/>
            <a:headEnd type="none" w="med" len="med"/>
            <a:tailEnd type="none" w="med" len="med"/>
          </a:ln>
        </p:spPr>
      </p:cxnSp>
      <p:pic>
        <p:nvPicPr>
          <p:cNvPr id="5" name="Google Shape;25;p3">
            <a:extLst>
              <a:ext uri="{FF2B5EF4-FFF2-40B4-BE49-F238E27FC236}">
                <a16:creationId xmlns:a16="http://schemas.microsoft.com/office/drawing/2014/main" id="{295EC268-2BDD-4DDD-9F26-F4F8F6DF5E46}"/>
              </a:ext>
            </a:extLst>
          </p:cNvPr>
          <p:cNvPicPr preferRelativeResize="0"/>
          <p:nvPr/>
        </p:nvPicPr>
        <p:blipFill rotWithShape="1">
          <a:blip r:embed="rId3">
            <a:alphaModFix/>
          </a:blip>
          <a:srcRect/>
          <a:stretch/>
        </p:blipFill>
        <p:spPr>
          <a:xfrm>
            <a:off x="9809800" y="346067"/>
            <a:ext cx="1905000" cy="713966"/>
          </a:xfrm>
          <a:prstGeom prst="rect">
            <a:avLst/>
          </a:prstGeom>
          <a:noFill/>
          <a:ln>
            <a:noFill/>
          </a:ln>
        </p:spPr>
      </p:pic>
      <p:sp>
        <p:nvSpPr>
          <p:cNvPr id="6" name="Rectangle 5">
            <a:extLst>
              <a:ext uri="{FF2B5EF4-FFF2-40B4-BE49-F238E27FC236}">
                <a16:creationId xmlns:a16="http://schemas.microsoft.com/office/drawing/2014/main" id="{63A4F921-F7FB-4799-9D53-20593E84F05A}"/>
              </a:ext>
            </a:extLst>
          </p:cNvPr>
          <p:cNvSpPr/>
          <p:nvPr/>
        </p:nvSpPr>
        <p:spPr>
          <a:xfrm>
            <a:off x="570450" y="1490722"/>
            <a:ext cx="9022022" cy="5016758"/>
          </a:xfrm>
          <a:prstGeom prst="rect">
            <a:avLst/>
          </a:prstGeom>
        </p:spPr>
        <p:txBody>
          <a:bodyPr wrap="none" anchor="t">
            <a:spAutoFit/>
          </a:bodyPr>
          <a:lstStyle/>
          <a:p>
            <a:pPr marL="285750" indent="-285750">
              <a:buFont typeface="Arial" panose="020B0604020202020204" pitchFamily="34" charset="0"/>
              <a:buChar char="•"/>
            </a:pPr>
            <a:r>
              <a:rPr lang="en-US" sz="3200" dirty="0"/>
              <a:t>Please mute your mic</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Type questions into the chat during non Q&amp;A</a:t>
            </a:r>
            <a:endParaRPr lang="en-US" sz="3200" dirty="0">
              <a:cs typeface="Calibri"/>
            </a:endParaRP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During Q&amp;A be careful not to talk over one another</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Be present</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HAVE FUN!</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111624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a:spLocks noGrp="1"/>
          </p:cNvSpPr>
          <p:nvPr>
            <p:ph type="body" idx="1"/>
          </p:nvPr>
        </p:nvSpPr>
        <p:spPr>
          <a:xfrm>
            <a:off x="570450" y="0"/>
            <a:ext cx="8180800" cy="1177200"/>
          </a:xfrm>
          <a:prstGeom prst="rect">
            <a:avLst/>
          </a:prstGeom>
          <a:noFill/>
          <a:ln>
            <a:noFill/>
          </a:ln>
        </p:spPr>
        <p:txBody>
          <a:bodyPr spcFirstLastPara="1" vert="horz" wrap="square" lIns="91433" tIns="91433" rIns="91433" bIns="91433" rtlCol="0" anchor="b" anchorCtr="0">
            <a:noAutofit/>
          </a:bodyPr>
          <a:lstStyle/>
          <a:p>
            <a:pPr marL="0" indent="0"/>
            <a:r>
              <a:rPr lang="en-US" sz="3600" b="1" dirty="0">
                <a:solidFill>
                  <a:srgbClr val="0070C0"/>
                </a:solidFill>
              </a:rPr>
              <a:t>Financial Fitness for Life (9-12)</a:t>
            </a:r>
            <a:endParaRPr sz="3600" b="1" dirty="0">
              <a:solidFill>
                <a:srgbClr val="0070C0"/>
              </a:solidFill>
            </a:endParaRPr>
          </a:p>
        </p:txBody>
      </p:sp>
      <p:cxnSp>
        <p:nvCxnSpPr>
          <p:cNvPr id="4" name="Google Shape;20;p3">
            <a:extLst>
              <a:ext uri="{FF2B5EF4-FFF2-40B4-BE49-F238E27FC236}">
                <a16:creationId xmlns:a16="http://schemas.microsoft.com/office/drawing/2014/main" id="{AC60CFE2-D8AD-49D8-8C33-D9F8B372C8D7}"/>
              </a:ext>
            </a:extLst>
          </p:cNvPr>
          <p:cNvCxnSpPr>
            <a:cxnSpLocks/>
          </p:cNvCxnSpPr>
          <p:nvPr/>
        </p:nvCxnSpPr>
        <p:spPr>
          <a:xfrm>
            <a:off x="657225" y="1084050"/>
            <a:ext cx="11057575" cy="0"/>
          </a:xfrm>
          <a:prstGeom prst="straightConnector1">
            <a:avLst/>
          </a:prstGeom>
          <a:noFill/>
          <a:ln w="15875" cap="flat" cmpd="sng">
            <a:solidFill>
              <a:srgbClr val="C0C0C0"/>
            </a:solidFill>
            <a:prstDash val="solid"/>
            <a:round/>
            <a:headEnd type="none" w="med" len="med"/>
            <a:tailEnd type="none" w="med" len="med"/>
          </a:ln>
        </p:spPr>
      </p:cxnSp>
      <p:pic>
        <p:nvPicPr>
          <p:cNvPr id="5" name="Google Shape;25;p3">
            <a:extLst>
              <a:ext uri="{FF2B5EF4-FFF2-40B4-BE49-F238E27FC236}">
                <a16:creationId xmlns:a16="http://schemas.microsoft.com/office/drawing/2014/main" id="{295EC268-2BDD-4DDD-9F26-F4F8F6DF5E46}"/>
              </a:ext>
            </a:extLst>
          </p:cNvPr>
          <p:cNvPicPr preferRelativeResize="0"/>
          <p:nvPr/>
        </p:nvPicPr>
        <p:blipFill rotWithShape="1">
          <a:blip r:embed="rId3">
            <a:alphaModFix/>
          </a:blip>
          <a:srcRect/>
          <a:stretch/>
        </p:blipFill>
        <p:spPr>
          <a:xfrm>
            <a:off x="9809800" y="346067"/>
            <a:ext cx="1905000" cy="713966"/>
          </a:xfrm>
          <a:prstGeom prst="rect">
            <a:avLst/>
          </a:prstGeom>
          <a:noFill/>
          <a:ln>
            <a:noFill/>
          </a:ln>
        </p:spPr>
      </p:pic>
      <p:sp>
        <p:nvSpPr>
          <p:cNvPr id="6" name="Rectangle 5">
            <a:extLst>
              <a:ext uri="{FF2B5EF4-FFF2-40B4-BE49-F238E27FC236}">
                <a16:creationId xmlns:a16="http://schemas.microsoft.com/office/drawing/2014/main" id="{63A4F921-F7FB-4799-9D53-20593E84F05A}"/>
              </a:ext>
            </a:extLst>
          </p:cNvPr>
          <p:cNvSpPr/>
          <p:nvPr/>
        </p:nvSpPr>
        <p:spPr>
          <a:xfrm>
            <a:off x="657225" y="1211942"/>
            <a:ext cx="11353800" cy="4031873"/>
          </a:xfrm>
          <a:prstGeom prst="rect">
            <a:avLst/>
          </a:prstGeom>
        </p:spPr>
        <p:txBody>
          <a:bodyPr wrap="square">
            <a:spAutoFit/>
          </a:bodyPr>
          <a:lstStyle/>
          <a:p>
            <a:r>
              <a:rPr lang="en-US" sz="2800" dirty="0"/>
              <a:t>Financial Fitness for Life (3</a:t>
            </a:r>
            <a:r>
              <a:rPr lang="en-US" sz="2800" baseline="30000" dirty="0"/>
              <a:t>rd</a:t>
            </a:r>
            <a:r>
              <a:rPr lang="en-US" sz="2800" dirty="0"/>
              <a:t> edition) helps you prepare students for life </a:t>
            </a:r>
          </a:p>
          <a:p>
            <a:r>
              <a:rPr lang="en-US" sz="2800" dirty="0"/>
              <a:t>beyond the classroom by presenting lessons and activities based on real-world economics and personal finance concepts.</a:t>
            </a:r>
          </a:p>
          <a:p>
            <a:endParaRPr lang="en-US" sz="2800" dirty="0"/>
          </a:p>
          <a:p>
            <a:pPr marL="285750" indent="-285750">
              <a:buFont typeface="Arial" panose="020B0604020202020204" pitchFamily="34" charset="0"/>
              <a:buChar char="•"/>
            </a:pPr>
            <a:r>
              <a:rPr lang="en-US" sz="2800" dirty="0"/>
              <a:t>Updated lesson plans with slides</a:t>
            </a:r>
          </a:p>
          <a:p>
            <a:pPr marL="285750" indent="-285750">
              <a:buFont typeface="Arial" panose="020B0604020202020204" pitchFamily="34" charset="0"/>
              <a:buChar char="•"/>
            </a:pPr>
            <a:r>
              <a:rPr lang="en-US" sz="2800" dirty="0"/>
              <a:t>1 new lesson plan for Paying Post-Secondary Education</a:t>
            </a:r>
          </a:p>
          <a:p>
            <a:pPr marL="285750" indent="-285750">
              <a:buFont typeface="Arial" panose="020B0604020202020204" pitchFamily="34" charset="0"/>
              <a:buChar char="•"/>
            </a:pPr>
            <a:r>
              <a:rPr lang="en-US" sz="2800" dirty="0"/>
              <a:t>17 ready-to-use EdTech tools</a:t>
            </a:r>
          </a:p>
          <a:p>
            <a:pPr marL="285750" indent="-285750">
              <a:buFont typeface="Arial" panose="020B0604020202020204" pitchFamily="34" charset="0"/>
              <a:buChar char="•"/>
            </a:pPr>
            <a:r>
              <a:rPr lang="en-US" sz="2800" dirty="0"/>
              <a:t>6 new activities using real-world tools in partnership with Intuit</a:t>
            </a:r>
          </a:p>
          <a:p>
            <a:pPr marL="285750" indent="-285750">
              <a:buFont typeface="Arial" panose="020B0604020202020204" pitchFamily="34" charset="0"/>
              <a:buChar char="•"/>
            </a:pPr>
            <a:endParaRPr lang="en-US" sz="3200" dirty="0"/>
          </a:p>
        </p:txBody>
      </p:sp>
      <p:pic>
        <p:nvPicPr>
          <p:cNvPr id="8" name="Picture 2">
            <a:extLst>
              <a:ext uri="{FF2B5EF4-FFF2-40B4-BE49-F238E27FC236}">
                <a16:creationId xmlns:a16="http://schemas.microsoft.com/office/drawing/2014/main" id="{A1A71A3C-39E7-42FF-B0F7-B949B6A28C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450" y="4926920"/>
            <a:ext cx="24193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8A7321B5-5065-4498-8AA3-CBE650272D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7788" y="4926920"/>
            <a:ext cx="2428875"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a:extLst>
              <a:ext uri="{FF2B5EF4-FFF2-40B4-BE49-F238E27FC236}">
                <a16:creationId xmlns:a16="http://schemas.microsoft.com/office/drawing/2014/main" id="{4A404CD9-134C-41E4-8ABF-71E71825D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34651" y="5016466"/>
            <a:ext cx="2171700" cy="10953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a:extLst>
              <a:ext uri="{FF2B5EF4-FFF2-40B4-BE49-F238E27FC236}">
                <a16:creationId xmlns:a16="http://schemas.microsoft.com/office/drawing/2014/main" id="{24C56304-ABCF-4818-90B8-C8A35DFA59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0113" y="5083141"/>
            <a:ext cx="2628900" cy="962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049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a:spLocks noGrp="1"/>
          </p:cNvSpPr>
          <p:nvPr>
            <p:ph type="body" idx="1"/>
          </p:nvPr>
        </p:nvSpPr>
        <p:spPr>
          <a:xfrm>
            <a:off x="570450" y="0"/>
            <a:ext cx="8180800" cy="1177200"/>
          </a:xfrm>
          <a:prstGeom prst="rect">
            <a:avLst/>
          </a:prstGeom>
          <a:noFill/>
          <a:ln>
            <a:noFill/>
          </a:ln>
        </p:spPr>
        <p:txBody>
          <a:bodyPr spcFirstLastPara="1" vert="horz" wrap="square" lIns="91433" tIns="91433" rIns="91433" bIns="91433" rtlCol="0" anchor="b" anchorCtr="0">
            <a:noAutofit/>
          </a:bodyPr>
          <a:lstStyle/>
          <a:p>
            <a:pPr marL="0" indent="0"/>
            <a:r>
              <a:rPr lang="en-US" sz="3600" b="1" dirty="0">
                <a:solidFill>
                  <a:srgbClr val="0070C0"/>
                </a:solidFill>
              </a:rPr>
              <a:t>Visit the collection on </a:t>
            </a:r>
            <a:r>
              <a:rPr lang="en-US" sz="3600" b="1" dirty="0" err="1">
                <a:solidFill>
                  <a:srgbClr val="0070C0"/>
                </a:solidFill>
              </a:rPr>
              <a:t>EconEdLink</a:t>
            </a:r>
            <a:endParaRPr sz="3600" b="1" dirty="0">
              <a:solidFill>
                <a:srgbClr val="0070C0"/>
              </a:solidFill>
            </a:endParaRPr>
          </a:p>
        </p:txBody>
      </p:sp>
      <p:cxnSp>
        <p:nvCxnSpPr>
          <p:cNvPr id="4" name="Google Shape;20;p3">
            <a:extLst>
              <a:ext uri="{FF2B5EF4-FFF2-40B4-BE49-F238E27FC236}">
                <a16:creationId xmlns:a16="http://schemas.microsoft.com/office/drawing/2014/main" id="{AC60CFE2-D8AD-49D8-8C33-D9F8B372C8D7}"/>
              </a:ext>
            </a:extLst>
          </p:cNvPr>
          <p:cNvCxnSpPr>
            <a:cxnSpLocks/>
          </p:cNvCxnSpPr>
          <p:nvPr/>
        </p:nvCxnSpPr>
        <p:spPr>
          <a:xfrm>
            <a:off x="657225" y="1084050"/>
            <a:ext cx="11057575" cy="0"/>
          </a:xfrm>
          <a:prstGeom prst="straightConnector1">
            <a:avLst/>
          </a:prstGeom>
          <a:noFill/>
          <a:ln w="15875" cap="flat" cmpd="sng">
            <a:solidFill>
              <a:srgbClr val="C0C0C0"/>
            </a:solidFill>
            <a:prstDash val="solid"/>
            <a:round/>
            <a:headEnd type="none" w="med" len="med"/>
            <a:tailEnd type="none" w="med" len="med"/>
          </a:ln>
        </p:spPr>
      </p:cxnSp>
      <p:pic>
        <p:nvPicPr>
          <p:cNvPr id="5" name="Google Shape;25;p3">
            <a:extLst>
              <a:ext uri="{FF2B5EF4-FFF2-40B4-BE49-F238E27FC236}">
                <a16:creationId xmlns:a16="http://schemas.microsoft.com/office/drawing/2014/main" id="{295EC268-2BDD-4DDD-9F26-F4F8F6DF5E46}"/>
              </a:ext>
            </a:extLst>
          </p:cNvPr>
          <p:cNvPicPr preferRelativeResize="0"/>
          <p:nvPr/>
        </p:nvPicPr>
        <p:blipFill rotWithShape="1">
          <a:blip r:embed="rId3">
            <a:alphaModFix/>
          </a:blip>
          <a:srcRect/>
          <a:stretch/>
        </p:blipFill>
        <p:spPr>
          <a:xfrm>
            <a:off x="9809800" y="346067"/>
            <a:ext cx="1905000" cy="713966"/>
          </a:xfrm>
          <a:prstGeom prst="rect">
            <a:avLst/>
          </a:prstGeom>
          <a:noFill/>
          <a:ln>
            <a:noFill/>
          </a:ln>
        </p:spPr>
      </p:pic>
      <p:sp>
        <p:nvSpPr>
          <p:cNvPr id="12" name="Rectangle 11">
            <a:extLst>
              <a:ext uri="{FF2B5EF4-FFF2-40B4-BE49-F238E27FC236}">
                <a16:creationId xmlns:a16="http://schemas.microsoft.com/office/drawing/2014/main" id="{72E95F91-AC48-4103-B7F8-25EA2A0407D9}"/>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pic>
        <p:nvPicPr>
          <p:cNvPr id="13" name="Picture 2">
            <a:extLst>
              <a:ext uri="{FF2B5EF4-FFF2-40B4-BE49-F238E27FC236}">
                <a16:creationId xmlns:a16="http://schemas.microsoft.com/office/drawing/2014/main" id="{F4CCFC9C-5D61-4176-A05B-6A0056F92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971675"/>
            <a:ext cx="3657600" cy="291465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A37F10D-3284-4D67-AFEB-B656C0272275}"/>
              </a:ext>
            </a:extLst>
          </p:cNvPr>
          <p:cNvSpPr/>
          <p:nvPr/>
        </p:nvSpPr>
        <p:spPr>
          <a:xfrm>
            <a:off x="2780444" y="5261044"/>
            <a:ext cx="6873485" cy="523220"/>
          </a:xfrm>
          <a:prstGeom prst="rect">
            <a:avLst/>
          </a:prstGeom>
        </p:spPr>
        <p:txBody>
          <a:bodyPr wrap="none">
            <a:spAutoFit/>
          </a:bodyPr>
          <a:lstStyle/>
          <a:p>
            <a:r>
              <a:rPr lang="en-US" sz="2800" b="1" i="0" u="sng" strike="noStrike" dirty="0">
                <a:solidFill>
                  <a:srgbClr val="0000FF"/>
                </a:solidFill>
                <a:effectLst/>
                <a:latin typeface="Calibri Light" panose="020F0302020204030204" pitchFamily="34" charset="0"/>
                <a:hlinkClick r:id="rId5"/>
              </a:rPr>
              <a:t>econedlink.org/resources/collection/fffl-9-12/</a:t>
            </a:r>
            <a:r>
              <a:rPr lang="en-US" sz="2800" b="1" i="0" u="none" strike="noStrike" dirty="0">
                <a:solidFill>
                  <a:srgbClr val="000000"/>
                </a:solidFill>
                <a:effectLst/>
                <a:latin typeface="Calibri Light" panose="020F0302020204030204" pitchFamily="34" charset="0"/>
              </a:rPr>
              <a:t> </a:t>
            </a:r>
            <a:endParaRPr lang="en-US" sz="2800" b="1" dirty="0"/>
          </a:p>
        </p:txBody>
      </p:sp>
    </p:spTree>
    <p:extLst>
      <p:ext uri="{BB962C8B-B14F-4D97-AF65-F5344CB8AC3E}">
        <p14:creationId xmlns:p14="http://schemas.microsoft.com/office/powerpoint/2010/main" val="93355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20" name="Google Shape;120;p23"/>
          <p:cNvSpPr txBox="1">
            <a:spLocks noGrp="1"/>
          </p:cNvSpPr>
          <p:nvPr>
            <p:ph type="body" idx="1"/>
          </p:nvPr>
        </p:nvSpPr>
        <p:spPr>
          <a:xfrm>
            <a:off x="570450" y="0"/>
            <a:ext cx="8180800" cy="1177200"/>
          </a:xfrm>
          <a:prstGeom prst="rect">
            <a:avLst/>
          </a:prstGeom>
          <a:noFill/>
          <a:ln>
            <a:noFill/>
          </a:ln>
        </p:spPr>
        <p:txBody>
          <a:bodyPr spcFirstLastPara="1" vert="horz" wrap="square" lIns="91433" tIns="91433" rIns="91433" bIns="91433" rtlCol="0" anchor="b" anchorCtr="0">
            <a:noAutofit/>
          </a:bodyPr>
          <a:lstStyle/>
          <a:p>
            <a:pPr marL="0" indent="0"/>
            <a:r>
              <a:rPr lang="en-US" sz="3600" b="1" dirty="0">
                <a:solidFill>
                  <a:srgbClr val="0070C0"/>
                </a:solidFill>
              </a:rPr>
              <a:t>6 new activities using Mint &amp; TurboTax</a:t>
            </a:r>
            <a:endParaRPr sz="3600" b="1" dirty="0">
              <a:solidFill>
                <a:srgbClr val="0070C0"/>
              </a:solidFill>
            </a:endParaRPr>
          </a:p>
        </p:txBody>
      </p:sp>
      <p:cxnSp>
        <p:nvCxnSpPr>
          <p:cNvPr id="4" name="Google Shape;20;p3">
            <a:extLst>
              <a:ext uri="{FF2B5EF4-FFF2-40B4-BE49-F238E27FC236}">
                <a16:creationId xmlns:a16="http://schemas.microsoft.com/office/drawing/2014/main" id="{AC60CFE2-D8AD-49D8-8C33-D9F8B372C8D7}"/>
              </a:ext>
            </a:extLst>
          </p:cNvPr>
          <p:cNvCxnSpPr>
            <a:cxnSpLocks/>
          </p:cNvCxnSpPr>
          <p:nvPr/>
        </p:nvCxnSpPr>
        <p:spPr>
          <a:xfrm>
            <a:off x="657225" y="1084050"/>
            <a:ext cx="11057575" cy="0"/>
          </a:xfrm>
          <a:prstGeom prst="straightConnector1">
            <a:avLst/>
          </a:prstGeom>
          <a:noFill/>
          <a:ln w="15875" cap="flat" cmpd="sng">
            <a:solidFill>
              <a:srgbClr val="C0C0C0"/>
            </a:solidFill>
            <a:prstDash val="solid"/>
            <a:round/>
            <a:headEnd type="none" w="med" len="med"/>
            <a:tailEnd type="none" w="med" len="med"/>
          </a:ln>
        </p:spPr>
      </p:cxnSp>
      <p:pic>
        <p:nvPicPr>
          <p:cNvPr id="5" name="Google Shape;25;p3">
            <a:extLst>
              <a:ext uri="{FF2B5EF4-FFF2-40B4-BE49-F238E27FC236}">
                <a16:creationId xmlns:a16="http://schemas.microsoft.com/office/drawing/2014/main" id="{295EC268-2BDD-4DDD-9F26-F4F8F6DF5E46}"/>
              </a:ext>
            </a:extLst>
          </p:cNvPr>
          <p:cNvPicPr preferRelativeResize="0"/>
          <p:nvPr/>
        </p:nvPicPr>
        <p:blipFill rotWithShape="1">
          <a:blip r:embed="rId3">
            <a:alphaModFix/>
          </a:blip>
          <a:srcRect/>
          <a:stretch/>
        </p:blipFill>
        <p:spPr>
          <a:xfrm>
            <a:off x="9809800" y="346067"/>
            <a:ext cx="1905000" cy="713966"/>
          </a:xfrm>
          <a:prstGeom prst="rect">
            <a:avLst/>
          </a:prstGeom>
          <a:noFill/>
          <a:ln>
            <a:noFill/>
          </a:ln>
        </p:spPr>
      </p:pic>
      <p:sp>
        <p:nvSpPr>
          <p:cNvPr id="12" name="Rectangle 11">
            <a:extLst>
              <a:ext uri="{FF2B5EF4-FFF2-40B4-BE49-F238E27FC236}">
                <a16:creationId xmlns:a16="http://schemas.microsoft.com/office/drawing/2014/main" id="{72E95F91-AC48-4103-B7F8-25EA2A0407D9}"/>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sp>
        <p:nvSpPr>
          <p:cNvPr id="8" name="Rectangle 7">
            <a:extLst>
              <a:ext uri="{FF2B5EF4-FFF2-40B4-BE49-F238E27FC236}">
                <a16:creationId xmlns:a16="http://schemas.microsoft.com/office/drawing/2014/main" id="{652C9920-5460-477D-A073-DA285AC7A4C6}"/>
              </a:ext>
            </a:extLst>
          </p:cNvPr>
          <p:cNvSpPr/>
          <p:nvPr/>
        </p:nvSpPr>
        <p:spPr>
          <a:xfrm>
            <a:off x="5974813" y="3244334"/>
            <a:ext cx="242374" cy="369332"/>
          </a:xfrm>
          <a:prstGeom prst="rect">
            <a:avLst/>
          </a:prstGeom>
        </p:spPr>
        <p:txBody>
          <a:bodyPr wrap="none">
            <a:spAutoFit/>
          </a:bodyPr>
          <a:lstStyle/>
          <a:p>
            <a:r>
              <a:rPr lang="en-US" b="0" i="0" dirty="0">
                <a:solidFill>
                  <a:srgbClr val="000000"/>
                </a:solidFill>
                <a:effectLst/>
                <a:latin typeface="Times New Roman" panose="02020603050405020304" pitchFamily="18" charset="0"/>
              </a:rPr>
              <a:t> </a:t>
            </a:r>
            <a:endParaRPr lang="en-US" dirty="0"/>
          </a:p>
        </p:txBody>
      </p:sp>
      <p:pic>
        <p:nvPicPr>
          <p:cNvPr id="9" name="Picture 2">
            <a:extLst>
              <a:ext uri="{FF2B5EF4-FFF2-40B4-BE49-F238E27FC236}">
                <a16:creationId xmlns:a16="http://schemas.microsoft.com/office/drawing/2014/main" id="{2B99CBD5-0CE7-4023-9B6D-4F44AE6971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1" y="1694207"/>
            <a:ext cx="8867775" cy="28860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FD8F8513-FF6A-4AEB-96D9-EA0CCE1BFD7A}"/>
              </a:ext>
            </a:extLst>
          </p:cNvPr>
          <p:cNvSpPr/>
          <p:nvPr/>
        </p:nvSpPr>
        <p:spPr>
          <a:xfrm>
            <a:off x="1784210" y="5004140"/>
            <a:ext cx="8623579" cy="646331"/>
          </a:xfrm>
          <a:prstGeom prst="rect">
            <a:avLst/>
          </a:prstGeom>
        </p:spPr>
        <p:txBody>
          <a:bodyPr wrap="none">
            <a:spAutoFit/>
          </a:bodyPr>
          <a:lstStyle/>
          <a:p>
            <a:r>
              <a:rPr lang="en-US" sz="3600" b="1" i="0" u="sng" strike="noStrike" dirty="0">
                <a:solidFill>
                  <a:srgbClr val="0000FF"/>
                </a:solidFill>
                <a:effectLst/>
                <a:latin typeface="Calibri Light" panose="020F0302020204030204" pitchFamily="34" charset="0"/>
                <a:hlinkClick r:id="rId5"/>
              </a:rPr>
              <a:t>econedlink.org/resources/collection/fffl-9-12/</a:t>
            </a:r>
            <a:r>
              <a:rPr lang="en-US" sz="3600" b="1" i="0" u="none" strike="noStrike" dirty="0">
                <a:solidFill>
                  <a:srgbClr val="000000"/>
                </a:solidFill>
                <a:effectLst/>
                <a:latin typeface="Calibri Light" panose="020F0302020204030204" pitchFamily="34" charset="0"/>
              </a:rPr>
              <a:t> </a:t>
            </a:r>
            <a:endParaRPr lang="en-US" sz="3600" b="1" dirty="0"/>
          </a:p>
        </p:txBody>
      </p:sp>
    </p:spTree>
    <p:extLst>
      <p:ext uri="{BB962C8B-B14F-4D97-AF65-F5344CB8AC3E}">
        <p14:creationId xmlns:p14="http://schemas.microsoft.com/office/powerpoint/2010/main" val="2098474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24241D-8A74-9649-B13E-1132C463D2C8}"/>
              </a:ext>
            </a:extLst>
          </p:cNvPr>
          <p:cNvPicPr>
            <a:picLocks noChangeAspect="1"/>
          </p:cNvPicPr>
          <p:nvPr/>
        </p:nvPicPr>
        <p:blipFill>
          <a:blip r:embed="rId2"/>
          <a:stretch>
            <a:fillRect/>
          </a:stretch>
        </p:blipFill>
        <p:spPr>
          <a:xfrm>
            <a:off x="-1" y="0"/>
            <a:ext cx="4514851" cy="6858000"/>
          </a:xfrm>
          <a:prstGeom prst="rect">
            <a:avLst/>
          </a:prstGeom>
        </p:spPr>
      </p:pic>
      <p:sp>
        <p:nvSpPr>
          <p:cNvPr id="7" name="TextBox 6">
            <a:extLst>
              <a:ext uri="{FF2B5EF4-FFF2-40B4-BE49-F238E27FC236}">
                <a16:creationId xmlns:a16="http://schemas.microsoft.com/office/drawing/2014/main" id="{2C9697B9-2DAA-4F46-A13F-821E01190DB8}"/>
              </a:ext>
            </a:extLst>
          </p:cNvPr>
          <p:cNvSpPr txBox="1"/>
          <p:nvPr/>
        </p:nvSpPr>
        <p:spPr>
          <a:xfrm>
            <a:off x="4895849" y="2598003"/>
            <a:ext cx="5852099" cy="1077218"/>
          </a:xfrm>
          <a:prstGeom prst="rect">
            <a:avLst/>
          </a:prstGeom>
          <a:noFill/>
        </p:spPr>
        <p:txBody>
          <a:bodyPr wrap="square" rtlCol="0">
            <a:spAutoFit/>
          </a:bodyPr>
          <a:lstStyle/>
          <a:p>
            <a:r>
              <a:rPr lang="en-US" sz="4000" b="1" dirty="0">
                <a:latin typeface="+mn-lt"/>
              </a:rPr>
              <a:t>Jared Davidove</a:t>
            </a:r>
          </a:p>
          <a:p>
            <a:r>
              <a:rPr lang="en-US" sz="2400" dirty="0"/>
              <a:t>Sr. Manager, Strategic Education Partnerships</a:t>
            </a:r>
            <a:endParaRPr lang="en-US" dirty="0"/>
          </a:p>
        </p:txBody>
      </p:sp>
      <p:pic>
        <p:nvPicPr>
          <p:cNvPr id="8" name="Picture 7">
            <a:extLst>
              <a:ext uri="{FF2B5EF4-FFF2-40B4-BE49-F238E27FC236}">
                <a16:creationId xmlns:a16="http://schemas.microsoft.com/office/drawing/2014/main" id="{D500B725-63E4-F343-B84B-0EDAC3639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0252" y="5931837"/>
            <a:ext cx="1397000" cy="698500"/>
          </a:xfrm>
          <a:prstGeom prst="rect">
            <a:avLst/>
          </a:prstGeom>
        </p:spPr>
      </p:pic>
    </p:spTree>
    <p:extLst>
      <p:ext uri="{BB962C8B-B14F-4D97-AF65-F5344CB8AC3E}">
        <p14:creationId xmlns:p14="http://schemas.microsoft.com/office/powerpoint/2010/main" val="2098663210"/>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101" name="Google Shape;101;p20"/>
          <p:cNvSpPr txBox="1">
            <a:spLocks noGrp="1"/>
          </p:cNvSpPr>
          <p:nvPr>
            <p:ph type="body" idx="1"/>
          </p:nvPr>
        </p:nvSpPr>
        <p:spPr>
          <a:xfrm>
            <a:off x="4428713" y="5813129"/>
            <a:ext cx="3253500" cy="908815"/>
          </a:xfrm>
          <a:prstGeom prst="rect">
            <a:avLst/>
          </a:prstGeom>
          <a:noFill/>
          <a:ln>
            <a:noFill/>
          </a:ln>
        </p:spPr>
        <p:txBody>
          <a:bodyPr spcFirstLastPara="1" vert="horz" wrap="square" lIns="91400" tIns="45700" rIns="91400" bIns="45700" rtlCol="0" anchor="t" anchorCtr="0">
            <a:noAutofit/>
          </a:bodyPr>
          <a:lstStyle/>
          <a:p>
            <a:pPr marL="0" indent="0" algn="ctr">
              <a:spcBef>
                <a:spcPts val="0"/>
              </a:spcBef>
            </a:pPr>
            <a:r>
              <a:rPr lang="en-US" dirty="0">
                <a:latin typeface="AvenirNext forINTUIT W05 Demi"/>
                <a:ea typeface="AvenirNext forINTUIT W05 Demi"/>
                <a:cs typeface="AvenirNext forINTUIT W05 Demi"/>
                <a:sym typeface="AvenirNext forINTUIT W05 Demi"/>
              </a:rPr>
              <a:t>Josh </a:t>
            </a:r>
            <a:r>
              <a:rPr lang="en-US" dirty="0" err="1">
                <a:latin typeface="AvenirNext forINTUIT W05 Demi"/>
                <a:ea typeface="AvenirNext forINTUIT W05 Demi"/>
                <a:cs typeface="AvenirNext forINTUIT W05 Demi"/>
                <a:sym typeface="AvenirNext forINTUIT W05 Demi"/>
              </a:rPr>
              <a:t>Phelon</a:t>
            </a:r>
            <a:endParaRPr dirty="0">
              <a:latin typeface="AvenirNext forINTUIT W05 Demi"/>
              <a:ea typeface="AvenirNext forINTUIT W05 Demi"/>
              <a:cs typeface="AvenirNext forINTUIT W05 Demi"/>
              <a:sym typeface="AvenirNext forINTUIT W05 Demi"/>
            </a:endParaRPr>
          </a:p>
          <a:p>
            <a:pPr marL="0" lvl="1" indent="0" algn="ctr"/>
            <a:r>
              <a:rPr lang="en-US" sz="1600" dirty="0"/>
              <a:t>Account Manager, </a:t>
            </a:r>
          </a:p>
          <a:p>
            <a:pPr marL="0" lvl="1" indent="0" algn="ctr"/>
            <a:r>
              <a:rPr lang="en-US" sz="1600" dirty="0"/>
              <a:t>Higher Ed</a:t>
            </a:r>
            <a:endParaRPr dirty="0"/>
          </a:p>
        </p:txBody>
      </p:sp>
      <p:sp>
        <p:nvSpPr>
          <p:cNvPr id="102" name="Google Shape;102;p20"/>
          <p:cNvSpPr txBox="1">
            <a:spLocks noGrp="1"/>
          </p:cNvSpPr>
          <p:nvPr>
            <p:ph type="body" idx="2"/>
          </p:nvPr>
        </p:nvSpPr>
        <p:spPr>
          <a:xfrm>
            <a:off x="846881" y="2962998"/>
            <a:ext cx="3253500" cy="834108"/>
          </a:xfrm>
          <a:prstGeom prst="rect">
            <a:avLst/>
          </a:prstGeom>
          <a:noFill/>
          <a:ln>
            <a:noFill/>
          </a:ln>
        </p:spPr>
        <p:txBody>
          <a:bodyPr spcFirstLastPara="1" vert="horz" wrap="square" lIns="91400" tIns="45700" rIns="91400" bIns="45700" rtlCol="0" anchor="t" anchorCtr="0">
            <a:noAutofit/>
          </a:bodyPr>
          <a:lstStyle/>
          <a:p>
            <a:pPr marL="0" indent="0" algn="ctr">
              <a:spcBef>
                <a:spcPts val="0"/>
              </a:spcBef>
            </a:pPr>
            <a:r>
              <a:rPr lang="en-US" dirty="0">
                <a:latin typeface="AvenirNext forINTUIT W05 Demi"/>
                <a:ea typeface="AvenirNext forINTUIT W05 Demi"/>
                <a:cs typeface="AvenirNext forINTUIT W05 Demi"/>
                <a:sym typeface="AvenirNext forINTUIT W05 Demi"/>
              </a:rPr>
              <a:t>Ryan McAllister</a:t>
            </a:r>
            <a:endParaRPr dirty="0">
              <a:latin typeface="AvenirNext forINTUIT W05 Demi"/>
              <a:ea typeface="AvenirNext forINTUIT W05 Demi"/>
              <a:cs typeface="AvenirNext forINTUIT W05 Demi"/>
              <a:sym typeface="AvenirNext forINTUIT W05 Demi"/>
            </a:endParaRPr>
          </a:p>
          <a:p>
            <a:pPr marL="0" lvl="1" indent="0" algn="ctr"/>
            <a:r>
              <a:rPr lang="en-US" sz="1600" dirty="0"/>
              <a:t>Global GTM Leader</a:t>
            </a:r>
            <a:endParaRPr sz="1600" dirty="0"/>
          </a:p>
        </p:txBody>
      </p:sp>
      <p:sp>
        <p:nvSpPr>
          <p:cNvPr id="99" name="Google Shape;99;p20"/>
          <p:cNvSpPr txBox="1">
            <a:spLocks noGrp="1"/>
          </p:cNvSpPr>
          <p:nvPr>
            <p:ph type="title"/>
          </p:nvPr>
        </p:nvSpPr>
        <p:spPr>
          <a:xfrm>
            <a:off x="502763" y="314477"/>
            <a:ext cx="11105400" cy="546600"/>
          </a:xfrm>
          <a:prstGeom prst="rect">
            <a:avLst/>
          </a:prstGeom>
          <a:noFill/>
          <a:ln>
            <a:noFill/>
          </a:ln>
        </p:spPr>
        <p:txBody>
          <a:bodyPr spcFirstLastPara="1" vert="horz" wrap="square" lIns="91400" tIns="45700" rIns="91400" bIns="45700" rtlCol="0" anchor="t" anchorCtr="0">
            <a:noAutofit/>
          </a:bodyPr>
          <a:lstStyle/>
          <a:p>
            <a:r>
              <a:rPr lang="en-US" sz="3200" b="1" dirty="0">
                <a:solidFill>
                  <a:srgbClr val="0070C0"/>
                </a:solidFill>
              </a:rPr>
              <a:t>Meet the Intuit Team</a:t>
            </a:r>
            <a:endParaRPr sz="3200" b="1" dirty="0">
              <a:solidFill>
                <a:srgbClr val="0070C0"/>
              </a:solidFill>
            </a:endParaRPr>
          </a:p>
        </p:txBody>
      </p:sp>
      <p:pic>
        <p:nvPicPr>
          <p:cNvPr id="103" name="Google Shape;103;p20"/>
          <p:cNvPicPr preferRelativeResize="0"/>
          <p:nvPr/>
        </p:nvPicPr>
        <p:blipFill>
          <a:blip r:embed="rId3">
            <a:alphaModFix/>
          </a:blip>
          <a:stretch>
            <a:fillRect/>
          </a:stretch>
        </p:blipFill>
        <p:spPr>
          <a:xfrm>
            <a:off x="1651639" y="1076311"/>
            <a:ext cx="1643984" cy="1669500"/>
          </a:xfrm>
          <a:prstGeom prst="ellipse">
            <a:avLst/>
          </a:prstGeom>
          <a:noFill/>
          <a:ln w="28575">
            <a:solidFill>
              <a:srgbClr val="00B0F0"/>
            </a:solidFill>
          </a:ln>
        </p:spPr>
      </p:pic>
      <p:pic>
        <p:nvPicPr>
          <p:cNvPr id="104" name="Google Shape;104;p20"/>
          <p:cNvPicPr preferRelativeResize="0"/>
          <p:nvPr/>
        </p:nvPicPr>
        <p:blipFill>
          <a:blip r:embed="rId4">
            <a:alphaModFix/>
          </a:blip>
          <a:stretch>
            <a:fillRect/>
          </a:stretch>
        </p:blipFill>
        <p:spPr>
          <a:xfrm>
            <a:off x="5233471" y="4010722"/>
            <a:ext cx="1643984" cy="1669501"/>
          </a:xfrm>
          <a:prstGeom prst="ellipse">
            <a:avLst/>
          </a:prstGeom>
          <a:noFill/>
          <a:ln w="28575">
            <a:solidFill>
              <a:srgbClr val="00B0F0"/>
            </a:solidFill>
          </a:ln>
        </p:spPr>
      </p:pic>
      <p:pic>
        <p:nvPicPr>
          <p:cNvPr id="3" name="Picture 2">
            <a:extLst>
              <a:ext uri="{FF2B5EF4-FFF2-40B4-BE49-F238E27FC236}">
                <a16:creationId xmlns:a16="http://schemas.microsoft.com/office/drawing/2014/main" id="{078C0B4D-1D81-5F44-9297-5B0681C399AA}"/>
              </a:ext>
            </a:extLst>
          </p:cNvPr>
          <p:cNvPicPr>
            <a:picLocks noChangeAspect="1"/>
          </p:cNvPicPr>
          <p:nvPr/>
        </p:nvPicPr>
        <p:blipFill rotWithShape="1">
          <a:blip r:embed="rId5">
            <a:alphaModFix/>
          </a:blip>
          <a:srcRect l="8766" t="3396" r="10511" b="4216"/>
          <a:stretch/>
        </p:blipFill>
        <p:spPr>
          <a:xfrm>
            <a:off x="1583015" y="4007698"/>
            <a:ext cx="1781228" cy="1669501"/>
          </a:xfrm>
          <a:prstGeom prst="ellipse">
            <a:avLst/>
          </a:prstGeom>
          <a:noFill/>
          <a:ln w="28575">
            <a:solidFill>
              <a:srgbClr val="00B0F0"/>
            </a:solidFill>
          </a:ln>
        </p:spPr>
      </p:pic>
      <p:sp>
        <p:nvSpPr>
          <p:cNvPr id="13" name="Google Shape;101;p20">
            <a:extLst>
              <a:ext uri="{FF2B5EF4-FFF2-40B4-BE49-F238E27FC236}">
                <a16:creationId xmlns:a16="http://schemas.microsoft.com/office/drawing/2014/main" id="{9D2191B7-BD14-7043-BCA6-6F502CAD6F97}"/>
              </a:ext>
            </a:extLst>
          </p:cNvPr>
          <p:cNvSpPr txBox="1">
            <a:spLocks/>
          </p:cNvSpPr>
          <p:nvPr/>
        </p:nvSpPr>
        <p:spPr>
          <a:xfrm>
            <a:off x="846878" y="5809051"/>
            <a:ext cx="3253500" cy="981064"/>
          </a:xfrm>
          <a:prstGeom prst="rect">
            <a:avLst/>
          </a:prstGeom>
          <a:noFill/>
          <a:ln>
            <a:noFill/>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L="342900" marR="0" lvl="0" indent="-171450" algn="l" rtl="0">
              <a:lnSpc>
                <a:spcPct val="95000"/>
              </a:lnSpc>
              <a:spcBef>
                <a:spcPts val="1350"/>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1pPr>
            <a:lvl2pPr marL="685800" marR="0" lvl="1" indent="-171450" algn="l" rtl="0">
              <a:lnSpc>
                <a:spcPct val="95000"/>
              </a:lnSpc>
              <a:spcBef>
                <a:spcPts val="300"/>
              </a:spcBef>
              <a:spcAft>
                <a:spcPts val="0"/>
              </a:spcAft>
              <a:buClr>
                <a:schemeClr val="dk1"/>
              </a:buClr>
              <a:buSzPts val="1620"/>
              <a:buFont typeface="Arial"/>
              <a:buNone/>
              <a:defRPr sz="1350" b="0" i="0" u="none" strike="noStrike" cap="none">
                <a:solidFill>
                  <a:schemeClr val="dk1"/>
                </a:solidFill>
                <a:latin typeface="Arial"/>
                <a:ea typeface="Arial"/>
                <a:cs typeface="Arial"/>
                <a:sym typeface="Arial"/>
              </a:defRPr>
            </a:lvl2pPr>
            <a:lvl3pPr marL="1028700" marR="0" lvl="2" indent="-240029" algn="l" rtl="0">
              <a:lnSpc>
                <a:spcPct val="95000"/>
              </a:lnSpc>
              <a:spcBef>
                <a:spcPts val="300"/>
              </a:spcBef>
              <a:spcAft>
                <a:spcPts val="0"/>
              </a:spcAft>
              <a:buClr>
                <a:schemeClr val="dk1"/>
              </a:buClr>
              <a:buSzPts val="1440"/>
              <a:buFont typeface="Arial"/>
              <a:buChar char="•"/>
              <a:defRPr sz="1200" b="0" i="0" u="none" strike="noStrike" cap="none">
                <a:solidFill>
                  <a:schemeClr val="dk1"/>
                </a:solidFill>
                <a:latin typeface="Arial"/>
                <a:ea typeface="Arial"/>
                <a:cs typeface="Arial"/>
                <a:sym typeface="Arial"/>
              </a:defRPr>
            </a:lvl3pPr>
            <a:lvl4pPr marL="1371600" marR="0" lvl="3"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171450" algn="l" rtl="0">
              <a:lnSpc>
                <a:spcPct val="95000"/>
              </a:lnSpc>
              <a:spcBef>
                <a:spcPts val="300"/>
              </a:spcBef>
              <a:spcAft>
                <a:spcPts val="0"/>
              </a:spcAft>
              <a:buClr>
                <a:schemeClr val="dk1"/>
              </a:buClr>
              <a:buSzPts val="1260"/>
              <a:buFont typeface="Arial"/>
              <a:buNone/>
              <a:defRPr sz="1050" b="0" i="0" u="none" strike="noStrike" cap="none">
                <a:solidFill>
                  <a:schemeClr val="dk1"/>
                </a:solidFill>
                <a:latin typeface="Arial"/>
                <a:ea typeface="Arial"/>
                <a:cs typeface="Arial"/>
                <a:sym typeface="Arial"/>
              </a:defRPr>
            </a:lvl5pPr>
            <a:lvl6pPr marL="2057400" marR="0" lvl="5"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6pPr>
            <a:lvl7pPr marL="2400300" marR="0" lvl="6"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7pPr>
            <a:lvl8pPr marL="2743200" marR="0" lvl="7"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8pPr>
            <a:lvl9pPr marL="3086100" marR="0" lvl="8" indent="-247650" algn="l" rtl="0">
              <a:lnSpc>
                <a:spcPct val="95000"/>
              </a:lnSpc>
              <a:spcBef>
                <a:spcPts val="300"/>
              </a:spcBef>
              <a:spcAft>
                <a:spcPts val="300"/>
              </a:spcAft>
              <a:buClr>
                <a:schemeClr val="dk1"/>
              </a:buClr>
              <a:buSzPts val="1600"/>
              <a:buFont typeface="Arial"/>
              <a:buChar char="•"/>
              <a:defRPr sz="1200" b="0" i="0" u="none" strike="noStrike" cap="none">
                <a:solidFill>
                  <a:schemeClr val="dk1"/>
                </a:solidFill>
                <a:latin typeface="Arial"/>
                <a:ea typeface="Arial"/>
                <a:cs typeface="Arial"/>
                <a:sym typeface="Arial"/>
              </a:defRPr>
            </a:lvl9pPr>
          </a:lstStyle>
          <a:p>
            <a:pPr marL="0" indent="0" algn="ctr">
              <a:spcBef>
                <a:spcPts val="0"/>
              </a:spcBef>
            </a:pPr>
            <a:r>
              <a:rPr lang="en-US" sz="1800" dirty="0">
                <a:latin typeface="AvenirNext forINTUIT W05 Demi"/>
                <a:ea typeface="AvenirNext forINTUIT W05 Demi"/>
                <a:cs typeface="AvenirNext forINTUIT W05 Demi"/>
                <a:sym typeface="AvenirNext forINTUIT W05 Demi"/>
              </a:rPr>
              <a:t>Jared Davidove</a:t>
            </a:r>
          </a:p>
          <a:p>
            <a:pPr marL="0" lvl="1" indent="0" algn="ctr"/>
            <a:r>
              <a:rPr lang="en-US" sz="1600" dirty="0">
                <a:latin typeface="+mn-lt"/>
              </a:rPr>
              <a:t>Sr. Manager,</a:t>
            </a:r>
          </a:p>
          <a:p>
            <a:pPr marL="0" lvl="1" indent="0" algn="ctr"/>
            <a:r>
              <a:rPr lang="en-US" sz="1600" dirty="0">
                <a:latin typeface="+mn-lt"/>
              </a:rPr>
              <a:t>Education Partnerships</a:t>
            </a:r>
          </a:p>
        </p:txBody>
      </p:sp>
      <p:pic>
        <p:nvPicPr>
          <p:cNvPr id="6" name="Picture 5">
            <a:extLst>
              <a:ext uri="{FF2B5EF4-FFF2-40B4-BE49-F238E27FC236}">
                <a16:creationId xmlns:a16="http://schemas.microsoft.com/office/drawing/2014/main" id="{6AF40707-2933-0746-8190-C22E172DED7F}"/>
              </a:ext>
            </a:extLst>
          </p:cNvPr>
          <p:cNvPicPr>
            <a:picLocks noChangeAspect="1"/>
          </p:cNvPicPr>
          <p:nvPr/>
        </p:nvPicPr>
        <p:blipFill>
          <a:blip r:embed="rId6">
            <a:alphaModFix/>
          </a:blip>
          <a:stretch>
            <a:fillRect/>
          </a:stretch>
        </p:blipFill>
        <p:spPr>
          <a:xfrm>
            <a:off x="8746683" y="1076311"/>
            <a:ext cx="1737787" cy="1669500"/>
          </a:xfrm>
          <a:prstGeom prst="ellipse">
            <a:avLst/>
          </a:prstGeom>
          <a:noFill/>
          <a:ln w="28575">
            <a:solidFill>
              <a:srgbClr val="00B0F0"/>
            </a:solidFill>
          </a:ln>
        </p:spPr>
      </p:pic>
      <p:sp>
        <p:nvSpPr>
          <p:cNvPr id="15" name="Google Shape;101;p20">
            <a:extLst>
              <a:ext uri="{FF2B5EF4-FFF2-40B4-BE49-F238E27FC236}">
                <a16:creationId xmlns:a16="http://schemas.microsoft.com/office/drawing/2014/main" id="{F5DEF5B8-CEE5-6047-B08B-6D547BE198A4}"/>
              </a:ext>
            </a:extLst>
          </p:cNvPr>
          <p:cNvSpPr txBox="1">
            <a:spLocks/>
          </p:cNvSpPr>
          <p:nvPr/>
        </p:nvSpPr>
        <p:spPr>
          <a:xfrm>
            <a:off x="7941154" y="2796618"/>
            <a:ext cx="3253500" cy="1085117"/>
          </a:xfrm>
          <a:prstGeom prst="rect">
            <a:avLst/>
          </a:prstGeom>
          <a:noFill/>
          <a:ln>
            <a:noFill/>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L="342900" marR="0" lvl="0" indent="-171450" algn="l" rtl="0">
              <a:lnSpc>
                <a:spcPct val="95000"/>
              </a:lnSpc>
              <a:spcBef>
                <a:spcPts val="1350"/>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1pPr>
            <a:lvl2pPr marL="685800" marR="0" lvl="1" indent="-171450" algn="l" rtl="0">
              <a:lnSpc>
                <a:spcPct val="95000"/>
              </a:lnSpc>
              <a:spcBef>
                <a:spcPts val="300"/>
              </a:spcBef>
              <a:spcAft>
                <a:spcPts val="0"/>
              </a:spcAft>
              <a:buClr>
                <a:schemeClr val="dk1"/>
              </a:buClr>
              <a:buSzPts val="1620"/>
              <a:buFont typeface="Arial"/>
              <a:buNone/>
              <a:defRPr sz="1350" b="0" i="0" u="none" strike="noStrike" cap="none">
                <a:solidFill>
                  <a:schemeClr val="dk1"/>
                </a:solidFill>
                <a:latin typeface="Arial"/>
                <a:ea typeface="Arial"/>
                <a:cs typeface="Arial"/>
                <a:sym typeface="Arial"/>
              </a:defRPr>
            </a:lvl2pPr>
            <a:lvl3pPr marL="1028700" marR="0" lvl="2" indent="-240029" algn="l" rtl="0">
              <a:lnSpc>
                <a:spcPct val="95000"/>
              </a:lnSpc>
              <a:spcBef>
                <a:spcPts val="300"/>
              </a:spcBef>
              <a:spcAft>
                <a:spcPts val="0"/>
              </a:spcAft>
              <a:buClr>
                <a:schemeClr val="dk1"/>
              </a:buClr>
              <a:buSzPts val="1440"/>
              <a:buFont typeface="Arial"/>
              <a:buChar char="•"/>
              <a:defRPr sz="1200" b="0" i="0" u="none" strike="noStrike" cap="none">
                <a:solidFill>
                  <a:schemeClr val="dk1"/>
                </a:solidFill>
                <a:latin typeface="Arial"/>
                <a:ea typeface="Arial"/>
                <a:cs typeface="Arial"/>
                <a:sym typeface="Arial"/>
              </a:defRPr>
            </a:lvl3pPr>
            <a:lvl4pPr marL="1371600" marR="0" lvl="3"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171450" algn="l" rtl="0">
              <a:lnSpc>
                <a:spcPct val="95000"/>
              </a:lnSpc>
              <a:spcBef>
                <a:spcPts val="300"/>
              </a:spcBef>
              <a:spcAft>
                <a:spcPts val="0"/>
              </a:spcAft>
              <a:buClr>
                <a:schemeClr val="dk1"/>
              </a:buClr>
              <a:buSzPts val="1260"/>
              <a:buFont typeface="Arial"/>
              <a:buNone/>
              <a:defRPr sz="1050" b="0" i="0" u="none" strike="noStrike" cap="none">
                <a:solidFill>
                  <a:schemeClr val="dk1"/>
                </a:solidFill>
                <a:latin typeface="Arial"/>
                <a:ea typeface="Arial"/>
                <a:cs typeface="Arial"/>
                <a:sym typeface="Arial"/>
              </a:defRPr>
            </a:lvl5pPr>
            <a:lvl6pPr marL="2057400" marR="0" lvl="5"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6pPr>
            <a:lvl7pPr marL="2400300" marR="0" lvl="6"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7pPr>
            <a:lvl8pPr marL="2743200" marR="0" lvl="7"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8pPr>
            <a:lvl9pPr marL="3086100" marR="0" lvl="8" indent="-247650" algn="l" rtl="0">
              <a:lnSpc>
                <a:spcPct val="95000"/>
              </a:lnSpc>
              <a:spcBef>
                <a:spcPts val="300"/>
              </a:spcBef>
              <a:spcAft>
                <a:spcPts val="300"/>
              </a:spcAft>
              <a:buClr>
                <a:schemeClr val="dk1"/>
              </a:buClr>
              <a:buSzPts val="1600"/>
              <a:buFont typeface="Arial"/>
              <a:buChar char="•"/>
              <a:defRPr sz="1200" b="0" i="0" u="none" strike="noStrike" cap="none">
                <a:solidFill>
                  <a:schemeClr val="dk1"/>
                </a:solidFill>
                <a:latin typeface="Arial"/>
                <a:ea typeface="Arial"/>
                <a:cs typeface="Arial"/>
                <a:sym typeface="Arial"/>
              </a:defRPr>
            </a:lvl9pPr>
          </a:lstStyle>
          <a:p>
            <a:pPr marL="0" indent="0" algn="ctr">
              <a:spcBef>
                <a:spcPts val="0"/>
              </a:spcBef>
            </a:pPr>
            <a:r>
              <a:rPr lang="en-US" sz="1800" dirty="0">
                <a:latin typeface="AvenirNext forINTUIT W05 Demi"/>
                <a:ea typeface="AvenirNext forINTUIT W05 Demi"/>
                <a:cs typeface="AvenirNext forINTUIT W05 Demi"/>
                <a:sym typeface="AvenirNext forINTUIT W05 Demi"/>
              </a:rPr>
              <a:t>Victoria </a:t>
            </a:r>
            <a:r>
              <a:rPr lang="en-US" sz="1800" dirty="0" err="1">
                <a:latin typeface="AvenirNext forINTUIT W05 Demi"/>
                <a:ea typeface="AvenirNext forINTUIT W05 Demi"/>
                <a:cs typeface="AvenirNext forINTUIT W05 Demi"/>
                <a:sym typeface="AvenirNext forINTUIT W05 Demi"/>
              </a:rPr>
              <a:t>Makol</a:t>
            </a:r>
            <a:endParaRPr lang="en-US" sz="1800" dirty="0">
              <a:latin typeface="AvenirNext forINTUIT W05 Demi"/>
              <a:ea typeface="AvenirNext forINTUIT W05 Demi"/>
              <a:cs typeface="AvenirNext forINTUIT W05 Demi"/>
              <a:sym typeface="AvenirNext forINTUIT W05 Demi"/>
            </a:endParaRPr>
          </a:p>
          <a:p>
            <a:pPr marL="0" lvl="1" indent="0" algn="ctr"/>
            <a:r>
              <a:rPr lang="en-US" sz="1600" dirty="0">
                <a:latin typeface="+mn-lt"/>
              </a:rPr>
              <a:t>Manager,</a:t>
            </a:r>
          </a:p>
          <a:p>
            <a:pPr marL="0" lvl="1" indent="0" algn="ctr"/>
            <a:r>
              <a:rPr lang="en-US" sz="1600" dirty="0">
                <a:latin typeface="+mn-lt"/>
              </a:rPr>
              <a:t>Education Partnerships</a:t>
            </a:r>
            <a:endParaRPr lang="en-US" sz="1800" dirty="0">
              <a:latin typeface="+mn-lt"/>
            </a:endParaRPr>
          </a:p>
        </p:txBody>
      </p:sp>
      <p:pic>
        <p:nvPicPr>
          <p:cNvPr id="7" name="Picture 6">
            <a:extLst>
              <a:ext uri="{FF2B5EF4-FFF2-40B4-BE49-F238E27FC236}">
                <a16:creationId xmlns:a16="http://schemas.microsoft.com/office/drawing/2014/main" id="{9EED0D72-49B0-EB41-A642-CA95A15684BA}"/>
              </a:ext>
            </a:extLst>
          </p:cNvPr>
          <p:cNvPicPr>
            <a:picLocks noChangeAspect="1"/>
          </p:cNvPicPr>
          <p:nvPr/>
        </p:nvPicPr>
        <p:blipFill>
          <a:blip r:embed="rId7">
            <a:alphaModFix/>
          </a:blip>
          <a:stretch>
            <a:fillRect/>
          </a:stretch>
        </p:blipFill>
        <p:spPr>
          <a:xfrm>
            <a:off x="5136987" y="1076310"/>
            <a:ext cx="1836952" cy="1669501"/>
          </a:xfrm>
          <a:prstGeom prst="ellipse">
            <a:avLst/>
          </a:prstGeom>
          <a:noFill/>
          <a:ln w="28575">
            <a:solidFill>
              <a:srgbClr val="00B0F0"/>
            </a:solidFill>
          </a:ln>
        </p:spPr>
      </p:pic>
      <p:sp>
        <p:nvSpPr>
          <p:cNvPr id="17" name="Google Shape;101;p20">
            <a:extLst>
              <a:ext uri="{FF2B5EF4-FFF2-40B4-BE49-F238E27FC236}">
                <a16:creationId xmlns:a16="http://schemas.microsoft.com/office/drawing/2014/main" id="{177CDB32-76EC-CD46-BA7F-CA0AF4E21A5D}"/>
              </a:ext>
            </a:extLst>
          </p:cNvPr>
          <p:cNvSpPr txBox="1">
            <a:spLocks/>
          </p:cNvSpPr>
          <p:nvPr/>
        </p:nvSpPr>
        <p:spPr>
          <a:xfrm>
            <a:off x="4469250" y="2796618"/>
            <a:ext cx="3253500" cy="1191388"/>
          </a:xfrm>
          <a:prstGeom prst="rect">
            <a:avLst/>
          </a:prstGeom>
          <a:noFill/>
          <a:ln>
            <a:noFill/>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L="342900" marR="0" lvl="0" indent="-171450" algn="l" rtl="0">
              <a:lnSpc>
                <a:spcPct val="95000"/>
              </a:lnSpc>
              <a:spcBef>
                <a:spcPts val="1350"/>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1pPr>
            <a:lvl2pPr marL="685800" marR="0" lvl="1" indent="-171450" algn="l" rtl="0">
              <a:lnSpc>
                <a:spcPct val="95000"/>
              </a:lnSpc>
              <a:spcBef>
                <a:spcPts val="300"/>
              </a:spcBef>
              <a:spcAft>
                <a:spcPts val="0"/>
              </a:spcAft>
              <a:buClr>
                <a:schemeClr val="dk1"/>
              </a:buClr>
              <a:buSzPts val="1620"/>
              <a:buFont typeface="Arial"/>
              <a:buNone/>
              <a:defRPr sz="1350" b="0" i="0" u="none" strike="noStrike" cap="none">
                <a:solidFill>
                  <a:schemeClr val="dk1"/>
                </a:solidFill>
                <a:latin typeface="Arial"/>
                <a:ea typeface="Arial"/>
                <a:cs typeface="Arial"/>
                <a:sym typeface="Arial"/>
              </a:defRPr>
            </a:lvl2pPr>
            <a:lvl3pPr marL="1028700" marR="0" lvl="2" indent="-240029" algn="l" rtl="0">
              <a:lnSpc>
                <a:spcPct val="95000"/>
              </a:lnSpc>
              <a:spcBef>
                <a:spcPts val="300"/>
              </a:spcBef>
              <a:spcAft>
                <a:spcPts val="0"/>
              </a:spcAft>
              <a:buClr>
                <a:schemeClr val="dk1"/>
              </a:buClr>
              <a:buSzPts val="1440"/>
              <a:buFont typeface="Arial"/>
              <a:buChar char="•"/>
              <a:defRPr sz="1200" b="0" i="0" u="none" strike="noStrike" cap="none">
                <a:solidFill>
                  <a:schemeClr val="dk1"/>
                </a:solidFill>
                <a:latin typeface="Arial"/>
                <a:ea typeface="Arial"/>
                <a:cs typeface="Arial"/>
                <a:sym typeface="Arial"/>
              </a:defRPr>
            </a:lvl3pPr>
            <a:lvl4pPr marL="1371600" marR="0" lvl="3"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171450" algn="l" rtl="0">
              <a:lnSpc>
                <a:spcPct val="95000"/>
              </a:lnSpc>
              <a:spcBef>
                <a:spcPts val="300"/>
              </a:spcBef>
              <a:spcAft>
                <a:spcPts val="0"/>
              </a:spcAft>
              <a:buClr>
                <a:schemeClr val="dk1"/>
              </a:buClr>
              <a:buSzPts val="1260"/>
              <a:buFont typeface="Arial"/>
              <a:buNone/>
              <a:defRPr sz="1050" b="0" i="0" u="none" strike="noStrike" cap="none">
                <a:solidFill>
                  <a:schemeClr val="dk1"/>
                </a:solidFill>
                <a:latin typeface="Arial"/>
                <a:ea typeface="Arial"/>
                <a:cs typeface="Arial"/>
                <a:sym typeface="Arial"/>
              </a:defRPr>
            </a:lvl5pPr>
            <a:lvl6pPr marL="2057400" marR="0" lvl="5"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6pPr>
            <a:lvl7pPr marL="2400300" marR="0" lvl="6"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7pPr>
            <a:lvl8pPr marL="2743200" marR="0" lvl="7"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8pPr>
            <a:lvl9pPr marL="3086100" marR="0" lvl="8" indent="-247650" algn="l" rtl="0">
              <a:lnSpc>
                <a:spcPct val="95000"/>
              </a:lnSpc>
              <a:spcBef>
                <a:spcPts val="300"/>
              </a:spcBef>
              <a:spcAft>
                <a:spcPts val="300"/>
              </a:spcAft>
              <a:buClr>
                <a:schemeClr val="dk1"/>
              </a:buClr>
              <a:buSzPts val="1600"/>
              <a:buFont typeface="Arial"/>
              <a:buChar char="•"/>
              <a:defRPr sz="1200" b="0" i="0" u="none" strike="noStrike" cap="none">
                <a:solidFill>
                  <a:schemeClr val="dk1"/>
                </a:solidFill>
                <a:latin typeface="Arial"/>
                <a:ea typeface="Arial"/>
                <a:cs typeface="Arial"/>
                <a:sym typeface="Arial"/>
              </a:defRPr>
            </a:lvl9pPr>
          </a:lstStyle>
          <a:p>
            <a:pPr marL="0" indent="0" algn="ctr">
              <a:spcBef>
                <a:spcPts val="0"/>
              </a:spcBef>
            </a:pPr>
            <a:r>
              <a:rPr lang="en-US" sz="1800" dirty="0">
                <a:latin typeface="AvenirNext forINTUIT W05 Demi"/>
                <a:ea typeface="AvenirNext forINTUIT W05 Demi"/>
                <a:cs typeface="AvenirNext forINTUIT W05 Demi"/>
                <a:sym typeface="AvenirNext forINTUIT W05 Demi"/>
              </a:rPr>
              <a:t>Emily Watkins- Daigle</a:t>
            </a:r>
          </a:p>
          <a:p>
            <a:pPr marL="0" lvl="1" indent="0" algn="ctr"/>
            <a:r>
              <a:rPr lang="en-US" sz="1600" dirty="0">
                <a:latin typeface="+mn-lt"/>
              </a:rPr>
              <a:t>Account Manager, </a:t>
            </a:r>
          </a:p>
          <a:p>
            <a:pPr marL="0" lvl="1" indent="0" algn="ctr"/>
            <a:r>
              <a:rPr lang="en-US" sz="1600" dirty="0">
                <a:latin typeface="+mn-lt"/>
              </a:rPr>
              <a:t>K-12</a:t>
            </a:r>
            <a:endParaRPr lang="en-US" sz="1800" dirty="0">
              <a:latin typeface="+mn-lt"/>
            </a:endParaRPr>
          </a:p>
        </p:txBody>
      </p:sp>
      <p:sp>
        <p:nvSpPr>
          <p:cNvPr id="19" name="Google Shape;101;p20">
            <a:extLst>
              <a:ext uri="{FF2B5EF4-FFF2-40B4-BE49-F238E27FC236}">
                <a16:creationId xmlns:a16="http://schemas.microsoft.com/office/drawing/2014/main" id="{B96FC0F2-BF2D-B448-835C-A53FC94E3652}"/>
              </a:ext>
            </a:extLst>
          </p:cNvPr>
          <p:cNvSpPr txBox="1">
            <a:spLocks/>
          </p:cNvSpPr>
          <p:nvPr/>
        </p:nvSpPr>
        <p:spPr>
          <a:xfrm>
            <a:off x="7941155" y="5813129"/>
            <a:ext cx="3253500" cy="908815"/>
          </a:xfrm>
          <a:prstGeom prst="rect">
            <a:avLst/>
          </a:prstGeom>
          <a:noFill/>
          <a:ln>
            <a:noFill/>
          </a:ln>
        </p:spPr>
        <p:txBody>
          <a:bodyPr spcFirstLastPara="1" wrap="square" lIns="91400" tIns="45700" rIns="91400" bIns="45700" anchor="t" anchorCtr="0">
            <a:noAutofit/>
          </a:bodyPr>
          <a:lstStyle>
            <a:defPPr marR="0" lvl="0" algn="l" rtl="0">
              <a:lnSpc>
                <a:spcPct val="100000"/>
              </a:lnSpc>
              <a:spcBef>
                <a:spcPts val="0"/>
              </a:spcBef>
              <a:spcAft>
                <a:spcPts val="0"/>
              </a:spcAft>
            </a:defPPr>
            <a:lvl1pPr marL="342900" marR="0" lvl="0" indent="-171450" algn="l" rtl="0">
              <a:lnSpc>
                <a:spcPct val="95000"/>
              </a:lnSpc>
              <a:spcBef>
                <a:spcPts val="1350"/>
              </a:spcBef>
              <a:spcAft>
                <a:spcPts val="0"/>
              </a:spcAft>
              <a:buClr>
                <a:schemeClr val="dk1"/>
              </a:buClr>
              <a:buSzPts val="1800"/>
              <a:buFont typeface="Arial"/>
              <a:buNone/>
              <a:defRPr sz="1350" b="0" i="0" u="none" strike="noStrike" cap="none">
                <a:solidFill>
                  <a:schemeClr val="dk1"/>
                </a:solidFill>
                <a:latin typeface="Arial"/>
                <a:ea typeface="Arial"/>
                <a:cs typeface="Arial"/>
                <a:sym typeface="Arial"/>
              </a:defRPr>
            </a:lvl1pPr>
            <a:lvl2pPr marL="685800" marR="0" lvl="1" indent="-171450" algn="l" rtl="0">
              <a:lnSpc>
                <a:spcPct val="95000"/>
              </a:lnSpc>
              <a:spcBef>
                <a:spcPts val="300"/>
              </a:spcBef>
              <a:spcAft>
                <a:spcPts val="0"/>
              </a:spcAft>
              <a:buClr>
                <a:schemeClr val="dk1"/>
              </a:buClr>
              <a:buSzPts val="1620"/>
              <a:buFont typeface="Arial"/>
              <a:buNone/>
              <a:defRPr sz="1350" b="0" i="0" u="none" strike="noStrike" cap="none">
                <a:solidFill>
                  <a:schemeClr val="dk1"/>
                </a:solidFill>
                <a:latin typeface="Arial"/>
                <a:ea typeface="Arial"/>
                <a:cs typeface="Arial"/>
                <a:sym typeface="Arial"/>
              </a:defRPr>
            </a:lvl2pPr>
            <a:lvl3pPr marL="1028700" marR="0" lvl="2" indent="-240029" algn="l" rtl="0">
              <a:lnSpc>
                <a:spcPct val="95000"/>
              </a:lnSpc>
              <a:spcBef>
                <a:spcPts val="300"/>
              </a:spcBef>
              <a:spcAft>
                <a:spcPts val="0"/>
              </a:spcAft>
              <a:buClr>
                <a:schemeClr val="dk1"/>
              </a:buClr>
              <a:buSzPts val="1440"/>
              <a:buFont typeface="Arial"/>
              <a:buChar char="•"/>
              <a:defRPr sz="1200" b="0" i="0" u="none" strike="noStrike" cap="none">
                <a:solidFill>
                  <a:schemeClr val="dk1"/>
                </a:solidFill>
                <a:latin typeface="Arial"/>
                <a:ea typeface="Arial"/>
                <a:cs typeface="Arial"/>
                <a:sym typeface="Arial"/>
              </a:defRPr>
            </a:lvl3pPr>
            <a:lvl4pPr marL="1371600" marR="0" lvl="3"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4pPr>
            <a:lvl5pPr marL="1714500" marR="0" lvl="4" indent="-171450" algn="l" rtl="0">
              <a:lnSpc>
                <a:spcPct val="95000"/>
              </a:lnSpc>
              <a:spcBef>
                <a:spcPts val="300"/>
              </a:spcBef>
              <a:spcAft>
                <a:spcPts val="0"/>
              </a:spcAft>
              <a:buClr>
                <a:schemeClr val="dk1"/>
              </a:buClr>
              <a:buSzPts val="1260"/>
              <a:buFont typeface="Arial"/>
              <a:buNone/>
              <a:defRPr sz="1050" b="0" i="0" u="none" strike="noStrike" cap="none">
                <a:solidFill>
                  <a:schemeClr val="dk1"/>
                </a:solidFill>
                <a:latin typeface="Arial"/>
                <a:ea typeface="Arial"/>
                <a:cs typeface="Arial"/>
                <a:sym typeface="Arial"/>
              </a:defRPr>
            </a:lvl5pPr>
            <a:lvl6pPr marL="2057400" marR="0" lvl="5"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6pPr>
            <a:lvl7pPr marL="2400300" marR="0" lvl="6"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7pPr>
            <a:lvl8pPr marL="2743200" marR="0" lvl="7" indent="-247650" algn="l" rtl="0">
              <a:lnSpc>
                <a:spcPct val="95000"/>
              </a:lnSpc>
              <a:spcBef>
                <a:spcPts val="300"/>
              </a:spcBef>
              <a:spcAft>
                <a:spcPts val="0"/>
              </a:spcAft>
              <a:buClr>
                <a:schemeClr val="dk1"/>
              </a:buClr>
              <a:buSzPts val="1600"/>
              <a:buFont typeface="Arial"/>
              <a:buChar char="•"/>
              <a:defRPr sz="1200" b="0" i="0" u="none" strike="noStrike" cap="none">
                <a:solidFill>
                  <a:schemeClr val="dk1"/>
                </a:solidFill>
                <a:latin typeface="Arial"/>
                <a:ea typeface="Arial"/>
                <a:cs typeface="Arial"/>
                <a:sym typeface="Arial"/>
              </a:defRPr>
            </a:lvl8pPr>
            <a:lvl9pPr marL="3086100" marR="0" lvl="8" indent="-247650" algn="l" rtl="0">
              <a:lnSpc>
                <a:spcPct val="95000"/>
              </a:lnSpc>
              <a:spcBef>
                <a:spcPts val="300"/>
              </a:spcBef>
              <a:spcAft>
                <a:spcPts val="300"/>
              </a:spcAft>
              <a:buClr>
                <a:schemeClr val="dk1"/>
              </a:buClr>
              <a:buSzPts val="1600"/>
              <a:buFont typeface="Arial"/>
              <a:buChar char="•"/>
              <a:defRPr sz="1200" b="0" i="0" u="none" strike="noStrike" cap="none">
                <a:solidFill>
                  <a:schemeClr val="dk1"/>
                </a:solidFill>
                <a:latin typeface="Arial"/>
                <a:ea typeface="Arial"/>
                <a:cs typeface="Arial"/>
                <a:sym typeface="Arial"/>
              </a:defRPr>
            </a:lvl9pPr>
          </a:lstStyle>
          <a:p>
            <a:pPr marL="0" indent="0" algn="ctr">
              <a:spcBef>
                <a:spcPts val="0"/>
              </a:spcBef>
            </a:pPr>
            <a:r>
              <a:rPr lang="en-US" sz="1800" dirty="0">
                <a:latin typeface="AvenirNext forINTUIT W05 Demi"/>
                <a:ea typeface="AvenirNext forINTUIT W05 Demi"/>
                <a:cs typeface="AvenirNext forINTUIT W05 Demi"/>
                <a:sym typeface="AvenirNext forINTUIT W05 Demi"/>
              </a:rPr>
              <a:t>David Cook</a:t>
            </a:r>
          </a:p>
          <a:p>
            <a:pPr marL="0" lvl="1" indent="0" algn="ctr"/>
            <a:r>
              <a:rPr lang="en-US" sz="1600" dirty="0">
                <a:latin typeface="+mn-lt"/>
              </a:rPr>
              <a:t>Intuit Educator</a:t>
            </a:r>
            <a:endParaRPr lang="en-US" sz="1800" dirty="0">
              <a:latin typeface="+mn-lt"/>
            </a:endParaRPr>
          </a:p>
        </p:txBody>
      </p:sp>
      <p:pic>
        <p:nvPicPr>
          <p:cNvPr id="4" name="Picture 3">
            <a:extLst>
              <a:ext uri="{FF2B5EF4-FFF2-40B4-BE49-F238E27FC236}">
                <a16:creationId xmlns:a16="http://schemas.microsoft.com/office/drawing/2014/main" id="{B626E09F-4C42-4F4B-9810-60D5E9343C49}"/>
              </a:ext>
            </a:extLst>
          </p:cNvPr>
          <p:cNvPicPr>
            <a:picLocks noChangeAspect="1"/>
          </p:cNvPicPr>
          <p:nvPr/>
        </p:nvPicPr>
        <p:blipFill>
          <a:blip r:embed="rId8">
            <a:alphaModFix/>
          </a:blip>
          <a:stretch>
            <a:fillRect/>
          </a:stretch>
        </p:blipFill>
        <p:spPr>
          <a:xfrm>
            <a:off x="8746683" y="4007698"/>
            <a:ext cx="1642447" cy="1669501"/>
          </a:xfrm>
          <a:prstGeom prst="ellipse">
            <a:avLst/>
          </a:prstGeom>
          <a:noFill/>
          <a:ln w="28575">
            <a:solidFill>
              <a:srgbClr val="00B0F0"/>
            </a:solidFill>
          </a:ln>
        </p:spPr>
      </p:pic>
    </p:spTree>
    <p:extLst>
      <p:ext uri="{BB962C8B-B14F-4D97-AF65-F5344CB8AC3E}">
        <p14:creationId xmlns:p14="http://schemas.microsoft.com/office/powerpoint/2010/main" val="2347488517"/>
      </p:ext>
    </p:extLst>
  </p:cSld>
  <p:clrMapOvr>
    <a:masterClrMapping/>
  </p:clrMapOvr>
  <p:transition>
    <p:fade thruBlk="1"/>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886284D-0109-4DE8-8145-3EC7F14A3CD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F22A82B-C773-4700-BF06-CD9D66E7C15C}">
  <ds:schemaRefs>
    <ds:schemaRef ds:uri="http://schemas.microsoft.com/sharepoint/v3/contenttype/forms"/>
  </ds:schemaRefs>
</ds:datastoreItem>
</file>

<file path=customXml/itemProps3.xml><?xml version="1.0" encoding="utf-8"?>
<ds:datastoreItem xmlns:ds="http://schemas.openxmlformats.org/officeDocument/2006/customXml" ds:itemID="{8D956A5A-5EB4-4332-B6BA-07A34C3CDE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1273</TotalTime>
  <Words>752</Words>
  <Application>Microsoft Office PowerPoint</Application>
  <PresentationFormat>Widescreen</PresentationFormat>
  <Paragraphs>129</Paragraphs>
  <Slides>18</Slides>
  <Notes>14</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Discover which Financial Fitness For Life Lesson Plans connect to the new Intuit Education Simulations   Discover how to find the Intuit Education Simulations on EconEdLink website  Learn how to setup your Mint student account </vt:lpstr>
      <vt:lpstr>PowerPoint Presentation</vt:lpstr>
      <vt:lpstr>PowerPoint Presentation</vt:lpstr>
      <vt:lpstr>PowerPoint Presentation</vt:lpstr>
      <vt:lpstr>PowerPoint Presentation</vt:lpstr>
      <vt:lpstr>PowerPoint Presentation</vt:lpstr>
      <vt:lpstr>PowerPoint Presentation</vt:lpstr>
      <vt:lpstr>Meet the Intuit Team</vt:lpstr>
      <vt:lpstr>PowerPoint Presentation</vt:lpstr>
      <vt:lpstr>PowerPoint Presentation</vt:lpstr>
      <vt:lpstr>PowerPoint Presentation</vt:lpstr>
      <vt:lpstr>PowerPoint Presentation</vt:lpstr>
      <vt:lpstr>What did students say about the pilot?</vt:lpstr>
      <vt:lpstr>Your fictional financial life, in one place that’s easy to understand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Andrea Mozo</dc:creator>
  <cp:lastModifiedBy>Jarvon Carson</cp:lastModifiedBy>
  <cp:revision>29</cp:revision>
  <dcterms:created xsi:type="dcterms:W3CDTF">2019-10-22T14:31:21Z</dcterms:created>
  <dcterms:modified xsi:type="dcterms:W3CDTF">2020-03-19T18:15:13Z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y fmtid="{D5CDD505-2E9C-101B-9397-08002B2CF9AE}" pid="3" name="Order">
    <vt:r8>18050200</vt:r8>
  </property>
  <property fmtid="{D5CDD505-2E9C-101B-9397-08002B2CF9AE}" pid="4" name="TemplateUrl">
    <vt:lpwstr/>
  </property>
  <property fmtid="{D5CDD505-2E9C-101B-9397-08002B2CF9AE}" pid="5" name="ComplianceAssetId">
    <vt:lpwstr/>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ies>
</file>