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4"/>
  </p:sldMasterIdLst>
  <p:notesMasterIdLst>
    <p:notesMasterId r:id="rId32"/>
  </p:notesMasterIdLst>
  <p:sldIdLst>
    <p:sldId id="256" r:id="rId5"/>
    <p:sldId id="257" r:id="rId6"/>
    <p:sldId id="258" r:id="rId7"/>
    <p:sldId id="259" r:id="rId8"/>
    <p:sldId id="260" r:id="rId9"/>
    <p:sldId id="261" r:id="rId10"/>
    <p:sldId id="304" r:id="rId11"/>
    <p:sldId id="305" r:id="rId12"/>
    <p:sldId id="286" r:id="rId13"/>
    <p:sldId id="296" r:id="rId14"/>
    <p:sldId id="291" r:id="rId15"/>
    <p:sldId id="287" r:id="rId16"/>
    <p:sldId id="290" r:id="rId17"/>
    <p:sldId id="289" r:id="rId18"/>
    <p:sldId id="292" r:id="rId19"/>
    <p:sldId id="301" r:id="rId20"/>
    <p:sldId id="294" r:id="rId21"/>
    <p:sldId id="302" r:id="rId22"/>
    <p:sldId id="299" r:id="rId23"/>
    <p:sldId id="306" r:id="rId24"/>
    <p:sldId id="303" r:id="rId25"/>
    <p:sldId id="307" r:id="rId26"/>
    <p:sldId id="308" r:id="rId27"/>
    <p:sldId id="280" r:id="rId28"/>
    <p:sldId id="300" r:id="rId29"/>
    <p:sldId id="281" r:id="rId30"/>
    <p:sldId id="282" r:id="rId31"/>
  </p:sldIdLst>
  <p:sldSz cx="9144000" cy="6858000" type="screen4x3"/>
  <p:notesSz cx="6858000" cy="9144000"/>
  <p:embeddedFontLst>
    <p:embeddedFont>
      <p:font typeface="Calibri" panose="020F0502020204030204" pitchFamily="3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2486AB-3B47-48C6-B05E-BAE6ED4B848D}" v="20" dt="2020-12-07T14:21:53.8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357" autoAdjust="0"/>
  </p:normalViewPr>
  <p:slideViewPr>
    <p:cSldViewPr snapToGrid="0">
      <p:cViewPr varScale="1">
        <p:scale>
          <a:sx n="63" d="100"/>
          <a:sy n="63" d="100"/>
        </p:scale>
        <p:origin x="2026"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font" Target="fonts/font2.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3.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1.fntdata"/><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 name="Google Shape;62;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 name="Google Shape;63;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https://www.veraquestresearch.com/veraspectives/fix-social-security-americans-do-not-have-the-answers/</a:t>
            </a: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354250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https://www.bloomberg.com/graphics/2016-saving-social-security/</a:t>
            </a:r>
          </a:p>
          <a:p>
            <a:r>
              <a:rPr lang="en-US" dirty="0"/>
              <a:t>https://finance.yahoo.com/news/what-the-democratic-contenders-are-saying-about-social-security-153848300.html </a:t>
            </a:r>
          </a:p>
          <a:p>
            <a:r>
              <a:rPr lang="en-US" dirty="0"/>
              <a:t>https://www.thefiscaltimes.com/2019/04/23/3-New-Plans-Fix-Social-Security</a:t>
            </a:r>
          </a:p>
          <a:p>
            <a:endParaRPr lang="en-US" dirty="0"/>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364904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extLst>
      <p:ext uri="{BB962C8B-B14F-4D97-AF65-F5344CB8AC3E}">
        <p14:creationId xmlns:p14="http://schemas.microsoft.com/office/powerpoint/2010/main" val="2123968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 name="Google Shape;246;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53" name="Google Shape;253;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 name="Google Shape;68;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i="1"/>
          </a:p>
        </p:txBody>
      </p:sp>
      <p:sp>
        <p:nvSpPr>
          <p:cNvPr id="69" name="Google Shape;69;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 name="Google Shape;75;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i="1"/>
          </a:p>
        </p:txBody>
      </p:sp>
      <p:sp>
        <p:nvSpPr>
          <p:cNvPr id="76" name="Google Shape;76;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 name="Google Shape;82;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i="1"/>
          </a:p>
        </p:txBody>
      </p:sp>
      <p:sp>
        <p:nvSpPr>
          <p:cNvPr id="83" name="Google Shape;83;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more information, check out this article from </a:t>
            </a:r>
            <a:r>
              <a:rPr lang="en-US" dirty="0" err="1"/>
              <a:t>Edutopia</a:t>
            </a:r>
            <a:r>
              <a:rPr lang="en-US" dirty="0"/>
              <a:t>:</a:t>
            </a:r>
            <a:r>
              <a:rPr lang="en-US" baseline="0" dirty="0"/>
              <a:t> https://www.edutopia.org/blog/what-heck-inquiry-based-learning-heather-wolpert-gawron </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90860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a:t>
            </a:r>
            <a:r>
              <a:rPr lang="en-US" baseline="0" dirty="0"/>
              <a:t> http://www.crfb.org/blogs/quick-take-social-security-medicare-headed-insolvency-16-7-years </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25357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D</a:t>
            </a: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5881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
        <p:cNvGrpSpPr/>
        <p:nvPr/>
      </p:nvGrpSpPr>
      <p:grpSpPr>
        <a:xfrm>
          <a:off x="0" y="0"/>
          <a:ext cx="0" cy="0"/>
          <a:chOff x="0" y="0"/>
          <a:chExt cx="0" cy="0"/>
        </a:xfrm>
      </p:grpSpPr>
      <p:sp>
        <p:nvSpPr>
          <p:cNvPr id="13" name="Google Shape;13;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lnSpc>
                <a:spcPct val="86363"/>
              </a:lnSpc>
              <a:spcBef>
                <a:spcPts val="0"/>
              </a:spcBef>
              <a:spcAft>
                <a:spcPts val="0"/>
              </a:spcAft>
              <a:buSzPts val="1400"/>
              <a:buNone/>
              <a:defRPr sz="6600" b="1" i="0">
                <a:solidFill>
                  <a:srgbClr val="005CB8"/>
                </a:solidFill>
                <a:latin typeface="Calibri"/>
                <a:ea typeface="Calibri"/>
                <a:cs typeface="Calibri"/>
                <a:sym typeface="Calibri"/>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4" name="Google Shape;14;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Clr>
                <a:srgbClr val="888888"/>
              </a:buClr>
              <a:buSzPts val="2800"/>
              <a:buNone/>
              <a:defRPr>
                <a:solidFill>
                  <a:srgbClr val="888888"/>
                </a:solidFill>
              </a:defRPr>
            </a:lvl1pPr>
            <a:lvl2pPr lvl="1" algn="ctr">
              <a:spcBef>
                <a:spcPts val="1800"/>
              </a:spcBef>
              <a:spcAft>
                <a:spcPts val="0"/>
              </a:spcAft>
              <a:buClr>
                <a:srgbClr val="888888"/>
              </a:buClr>
              <a:buSzPts val="2800"/>
              <a:buNone/>
              <a:defRPr>
                <a:solidFill>
                  <a:srgbClr val="888888"/>
                </a:solidFill>
              </a:defRPr>
            </a:lvl2pPr>
            <a:lvl3pPr lvl="2" algn="ctr">
              <a:spcBef>
                <a:spcPts val="1800"/>
              </a:spcBef>
              <a:spcAft>
                <a:spcPts val="0"/>
              </a:spcAft>
              <a:buClr>
                <a:srgbClr val="888888"/>
              </a:buClr>
              <a:buSzPts val="2800"/>
              <a:buNone/>
              <a:defRPr>
                <a:solidFill>
                  <a:srgbClr val="888888"/>
                </a:solidFill>
              </a:defRPr>
            </a:lvl3pPr>
            <a:lvl4pPr lvl="3" algn="ctr">
              <a:spcBef>
                <a:spcPts val="1800"/>
              </a:spcBef>
              <a:spcAft>
                <a:spcPts val="0"/>
              </a:spcAft>
              <a:buClr>
                <a:srgbClr val="888888"/>
              </a:buClr>
              <a:buSzPts val="2800"/>
              <a:buNone/>
              <a:defRPr>
                <a:solidFill>
                  <a:srgbClr val="888888"/>
                </a:solidFill>
              </a:defRPr>
            </a:lvl4pPr>
            <a:lvl5pPr lvl="4" algn="ctr">
              <a:spcBef>
                <a:spcPts val="1800"/>
              </a:spcBef>
              <a:spcAft>
                <a:spcPts val="0"/>
              </a:spcAft>
              <a:buClr>
                <a:srgbClr val="888888"/>
              </a:buClr>
              <a:buSzPts val="2800"/>
              <a:buNone/>
              <a:defRPr>
                <a:solidFill>
                  <a:srgbClr val="888888"/>
                </a:solidFill>
              </a:defRPr>
            </a:lvl5pPr>
            <a:lvl6pPr lvl="5" algn="ctr">
              <a:spcBef>
                <a:spcPts val="18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457200" y="914400"/>
            <a:ext cx="8229600" cy="1143000"/>
          </a:xfrm>
          <a:prstGeom prst="rect">
            <a:avLst/>
          </a:prstGeom>
          <a:noFill/>
          <a:ln>
            <a:noFill/>
          </a:ln>
        </p:spPr>
        <p:txBody>
          <a:bodyPr spcFirstLastPara="1" wrap="square" lIns="91425" tIns="45700" rIns="91425" bIns="45700" anchor="ctr" anchorCtr="0">
            <a:noAutofit/>
          </a:bodyPr>
          <a:lstStyle>
            <a:lvl1pPr lvl="0" algn="ctr">
              <a:lnSpc>
                <a:spcPct val="316666"/>
              </a:lnSpc>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7" name="Google Shape;17;p3"/>
          <p:cNvSpPr txBox="1">
            <a:spLocks noGrp="1"/>
          </p:cNvSpPr>
          <p:nvPr>
            <p:ph type="body" idx="1"/>
          </p:nvPr>
        </p:nvSpPr>
        <p:spPr>
          <a:xfrm>
            <a:off x="457200" y="2377440"/>
            <a:ext cx="8229600" cy="3779520"/>
          </a:xfrm>
          <a:prstGeom prst="rect">
            <a:avLst/>
          </a:prstGeom>
          <a:noFill/>
          <a:ln>
            <a:noFill/>
          </a:ln>
        </p:spPr>
        <p:txBody>
          <a:bodyPr spcFirstLastPara="1" wrap="square" lIns="91425" tIns="45700" rIns="91425" bIns="45700" anchor="t" anchorCtr="0">
            <a:noAutofit/>
          </a:bodyPr>
          <a:lstStyle>
            <a:lvl1pPr marL="457200" lvl="0" indent="-342900" algn="l">
              <a:spcBef>
                <a:spcPts val="0"/>
              </a:spcBef>
              <a:spcAft>
                <a:spcPts val="0"/>
              </a:spcAft>
              <a:buClr>
                <a:schemeClr val="dk1"/>
              </a:buClr>
              <a:buSzPts val="1800"/>
              <a:buChar char="•"/>
              <a:defRPr/>
            </a:lvl1pPr>
            <a:lvl2pPr marL="914400" lvl="1" indent="-342900" algn="l">
              <a:spcBef>
                <a:spcPts val="1800"/>
              </a:spcBef>
              <a:spcAft>
                <a:spcPts val="0"/>
              </a:spcAft>
              <a:buClr>
                <a:schemeClr val="dk1"/>
              </a:buClr>
              <a:buSzPts val="1800"/>
              <a:buChar char="–"/>
              <a:defRPr/>
            </a:lvl2pPr>
            <a:lvl3pPr marL="1371600" lvl="2" indent="-342900" algn="l">
              <a:spcBef>
                <a:spcPts val="1800"/>
              </a:spcBef>
              <a:spcAft>
                <a:spcPts val="0"/>
              </a:spcAft>
              <a:buClr>
                <a:schemeClr val="dk1"/>
              </a:buClr>
              <a:buSzPts val="1800"/>
              <a:buChar char="•"/>
              <a:defRPr/>
            </a:lvl3pPr>
            <a:lvl4pPr marL="1828800" lvl="3" indent="-342900" algn="l">
              <a:spcBef>
                <a:spcPts val="1800"/>
              </a:spcBef>
              <a:spcAft>
                <a:spcPts val="0"/>
              </a:spcAft>
              <a:buClr>
                <a:schemeClr val="dk1"/>
              </a:buClr>
              <a:buSzPts val="1800"/>
              <a:buChar char="–"/>
              <a:defRPr/>
            </a:lvl4pPr>
            <a:lvl5pPr marL="2286000" lvl="4" indent="-342900" algn="l">
              <a:spcBef>
                <a:spcPts val="1800"/>
              </a:spcBef>
              <a:spcAft>
                <a:spcPts val="0"/>
              </a:spcAft>
              <a:buClr>
                <a:schemeClr val="dk1"/>
              </a:buClr>
              <a:buSzPts val="1800"/>
              <a:buChar char="»"/>
              <a:defRPr/>
            </a:lvl5pPr>
            <a:lvl6pPr marL="2743200" lvl="5" indent="-342900" algn="l">
              <a:spcBef>
                <a:spcPts val="18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42500"/>
              </a:lnSpc>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0" name="Google Shape;20;p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0"/>
              </a:spcBef>
              <a:spcAft>
                <a:spcPts val="0"/>
              </a:spcAft>
              <a:buClr>
                <a:srgbClr val="888888"/>
              </a:buClr>
              <a:buSzPts val="2000"/>
              <a:buNone/>
              <a:defRPr sz="2000">
                <a:solidFill>
                  <a:srgbClr val="888888"/>
                </a:solidFill>
              </a:defRPr>
            </a:lvl1pPr>
            <a:lvl2pPr marL="914400" lvl="1" indent="-228600" algn="l">
              <a:spcBef>
                <a:spcPts val="1800"/>
              </a:spcBef>
              <a:spcAft>
                <a:spcPts val="0"/>
              </a:spcAft>
              <a:buClr>
                <a:srgbClr val="888888"/>
              </a:buClr>
              <a:buSzPts val="1800"/>
              <a:buNone/>
              <a:defRPr sz="1800">
                <a:solidFill>
                  <a:srgbClr val="888888"/>
                </a:solidFill>
              </a:defRPr>
            </a:lvl2pPr>
            <a:lvl3pPr marL="1371600" lvl="2" indent="-228600" algn="l">
              <a:spcBef>
                <a:spcPts val="1800"/>
              </a:spcBef>
              <a:spcAft>
                <a:spcPts val="0"/>
              </a:spcAft>
              <a:buClr>
                <a:srgbClr val="888888"/>
              </a:buClr>
              <a:buSzPts val="1600"/>
              <a:buNone/>
              <a:defRPr sz="1600">
                <a:solidFill>
                  <a:srgbClr val="888888"/>
                </a:solidFill>
              </a:defRPr>
            </a:lvl3pPr>
            <a:lvl4pPr marL="1828800" lvl="3" indent="-228600" algn="l">
              <a:spcBef>
                <a:spcPts val="1800"/>
              </a:spcBef>
              <a:spcAft>
                <a:spcPts val="0"/>
              </a:spcAft>
              <a:buClr>
                <a:srgbClr val="888888"/>
              </a:buClr>
              <a:buSzPts val="1400"/>
              <a:buNone/>
              <a:defRPr sz="1400">
                <a:solidFill>
                  <a:srgbClr val="888888"/>
                </a:solidFill>
              </a:defRPr>
            </a:lvl4pPr>
            <a:lvl5pPr marL="2286000" lvl="4" indent="-228600" algn="l">
              <a:spcBef>
                <a:spcPts val="1800"/>
              </a:spcBef>
              <a:spcAft>
                <a:spcPts val="0"/>
              </a:spcAft>
              <a:buClr>
                <a:srgbClr val="888888"/>
              </a:buClr>
              <a:buSzPts val="1400"/>
              <a:buNone/>
              <a:defRPr sz="1400">
                <a:solidFill>
                  <a:srgbClr val="888888"/>
                </a:solidFill>
              </a:defRPr>
            </a:lvl5pPr>
            <a:lvl6pPr marL="2743200" lvl="5" indent="-228600" algn="l">
              <a:spcBef>
                <a:spcPts val="180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457200" y="1069848"/>
            <a:ext cx="8229600" cy="1143000"/>
          </a:xfrm>
          <a:prstGeom prst="rect">
            <a:avLst/>
          </a:prstGeom>
          <a:noFill/>
          <a:ln>
            <a:noFill/>
          </a:ln>
        </p:spPr>
        <p:txBody>
          <a:bodyPr spcFirstLastPara="1" wrap="square" lIns="91425" tIns="45700" rIns="91425" bIns="45700" anchor="ctr" anchorCtr="0">
            <a:noAutofit/>
          </a:bodyPr>
          <a:lstStyle>
            <a:lvl1pPr lvl="0" algn="ctr">
              <a:lnSpc>
                <a:spcPct val="316666"/>
              </a:lnSpc>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3" name="Google Shape;23;p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0"/>
              </a:spcBef>
              <a:spcAft>
                <a:spcPts val="0"/>
              </a:spcAft>
              <a:buClr>
                <a:schemeClr val="dk1"/>
              </a:buClr>
              <a:buSzPts val="2800"/>
              <a:buChar char="•"/>
              <a:defRPr sz="2800"/>
            </a:lvl1pPr>
            <a:lvl2pPr marL="914400" lvl="1" indent="-381000" algn="l">
              <a:spcBef>
                <a:spcPts val="1800"/>
              </a:spcBef>
              <a:spcAft>
                <a:spcPts val="0"/>
              </a:spcAft>
              <a:buClr>
                <a:schemeClr val="dk1"/>
              </a:buClr>
              <a:buSzPts val="2400"/>
              <a:buChar char="–"/>
              <a:defRPr sz="2400"/>
            </a:lvl2pPr>
            <a:lvl3pPr marL="1371600" lvl="2" indent="-355600" algn="l">
              <a:spcBef>
                <a:spcPts val="1800"/>
              </a:spcBef>
              <a:spcAft>
                <a:spcPts val="0"/>
              </a:spcAft>
              <a:buClr>
                <a:schemeClr val="dk1"/>
              </a:buClr>
              <a:buSzPts val="2000"/>
              <a:buChar char="•"/>
              <a:defRPr sz="2000"/>
            </a:lvl3pPr>
            <a:lvl4pPr marL="1828800" lvl="3" indent="-342900" algn="l">
              <a:spcBef>
                <a:spcPts val="1800"/>
              </a:spcBef>
              <a:spcAft>
                <a:spcPts val="0"/>
              </a:spcAft>
              <a:buClr>
                <a:schemeClr val="dk1"/>
              </a:buClr>
              <a:buSzPts val="1800"/>
              <a:buChar char="–"/>
              <a:defRPr sz="1800"/>
            </a:lvl4pPr>
            <a:lvl5pPr marL="2286000" lvl="4" indent="-342900" algn="l">
              <a:spcBef>
                <a:spcPts val="1800"/>
              </a:spcBef>
              <a:spcAft>
                <a:spcPts val="0"/>
              </a:spcAft>
              <a:buClr>
                <a:schemeClr val="dk1"/>
              </a:buClr>
              <a:buSzPts val="1800"/>
              <a:buChar char="»"/>
              <a:defRPr sz="1800"/>
            </a:lvl5pPr>
            <a:lvl6pPr marL="2743200" lvl="5" indent="-342900" algn="l">
              <a:spcBef>
                <a:spcPts val="180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4" name="Google Shape;24;p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0"/>
              </a:spcBef>
              <a:spcAft>
                <a:spcPts val="0"/>
              </a:spcAft>
              <a:buClr>
                <a:schemeClr val="dk1"/>
              </a:buClr>
              <a:buSzPts val="2800"/>
              <a:buChar char="•"/>
              <a:defRPr sz="2800"/>
            </a:lvl1pPr>
            <a:lvl2pPr marL="914400" lvl="1" indent="-381000" algn="l">
              <a:spcBef>
                <a:spcPts val="1800"/>
              </a:spcBef>
              <a:spcAft>
                <a:spcPts val="0"/>
              </a:spcAft>
              <a:buClr>
                <a:schemeClr val="dk1"/>
              </a:buClr>
              <a:buSzPts val="2400"/>
              <a:buChar char="–"/>
              <a:defRPr sz="2400"/>
            </a:lvl2pPr>
            <a:lvl3pPr marL="1371600" lvl="2" indent="-355600" algn="l">
              <a:spcBef>
                <a:spcPts val="1800"/>
              </a:spcBef>
              <a:spcAft>
                <a:spcPts val="0"/>
              </a:spcAft>
              <a:buClr>
                <a:schemeClr val="dk1"/>
              </a:buClr>
              <a:buSzPts val="2000"/>
              <a:buChar char="•"/>
              <a:defRPr sz="2000"/>
            </a:lvl3pPr>
            <a:lvl4pPr marL="1828800" lvl="3" indent="-342900" algn="l">
              <a:spcBef>
                <a:spcPts val="1800"/>
              </a:spcBef>
              <a:spcAft>
                <a:spcPts val="0"/>
              </a:spcAft>
              <a:buClr>
                <a:schemeClr val="dk1"/>
              </a:buClr>
              <a:buSzPts val="1800"/>
              <a:buChar char="–"/>
              <a:defRPr sz="1800"/>
            </a:lvl4pPr>
            <a:lvl5pPr marL="2286000" lvl="4" indent="-342900" algn="l">
              <a:spcBef>
                <a:spcPts val="1800"/>
              </a:spcBef>
              <a:spcAft>
                <a:spcPts val="0"/>
              </a:spcAft>
              <a:buClr>
                <a:schemeClr val="dk1"/>
              </a:buClr>
              <a:buSzPts val="1800"/>
              <a:buChar char="»"/>
              <a:defRPr sz="1800"/>
            </a:lvl5pPr>
            <a:lvl6pPr marL="2743200" lvl="5" indent="-342900" algn="l">
              <a:spcBef>
                <a:spcPts val="180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4"/>
        <p:cNvGrpSpPr/>
        <p:nvPr/>
      </p:nvGrpSpPr>
      <p:grpSpPr>
        <a:xfrm>
          <a:off x="0" y="0"/>
          <a:ext cx="0" cy="0"/>
          <a:chOff x="0" y="0"/>
          <a:chExt cx="0" cy="0"/>
        </a:xfrm>
      </p:grpSpPr>
      <p:sp>
        <p:nvSpPr>
          <p:cNvPr id="35" name="Google Shape;35;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285000"/>
              </a:lnSpc>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6" name="Google Shape;36;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0"/>
              </a:spcBef>
              <a:spcAft>
                <a:spcPts val="0"/>
              </a:spcAft>
              <a:buClr>
                <a:schemeClr val="dk1"/>
              </a:buClr>
              <a:buSzPts val="3200"/>
              <a:buChar char="•"/>
              <a:defRPr sz="3200"/>
            </a:lvl1pPr>
            <a:lvl2pPr marL="914400" lvl="1" indent="-406400" algn="l">
              <a:spcBef>
                <a:spcPts val="1800"/>
              </a:spcBef>
              <a:spcAft>
                <a:spcPts val="0"/>
              </a:spcAft>
              <a:buClr>
                <a:schemeClr val="dk1"/>
              </a:buClr>
              <a:buSzPts val="2800"/>
              <a:buChar char="–"/>
              <a:defRPr sz="2800"/>
            </a:lvl2pPr>
            <a:lvl3pPr marL="1371600" lvl="2" indent="-381000" algn="l">
              <a:spcBef>
                <a:spcPts val="1800"/>
              </a:spcBef>
              <a:spcAft>
                <a:spcPts val="0"/>
              </a:spcAft>
              <a:buClr>
                <a:schemeClr val="dk1"/>
              </a:buClr>
              <a:buSzPts val="2400"/>
              <a:buChar char="•"/>
              <a:defRPr sz="2400"/>
            </a:lvl3pPr>
            <a:lvl4pPr marL="1828800" lvl="3" indent="-355600" algn="l">
              <a:spcBef>
                <a:spcPts val="1800"/>
              </a:spcBef>
              <a:spcAft>
                <a:spcPts val="0"/>
              </a:spcAft>
              <a:buClr>
                <a:schemeClr val="dk1"/>
              </a:buClr>
              <a:buSzPts val="2000"/>
              <a:buChar char="–"/>
              <a:defRPr sz="2000"/>
            </a:lvl4pPr>
            <a:lvl5pPr marL="2286000" lvl="4" indent="-355600" algn="l">
              <a:spcBef>
                <a:spcPts val="1800"/>
              </a:spcBef>
              <a:spcAft>
                <a:spcPts val="0"/>
              </a:spcAft>
              <a:buClr>
                <a:schemeClr val="dk1"/>
              </a:buClr>
              <a:buSzPts val="2000"/>
              <a:buChar char="»"/>
              <a:defRPr sz="2000"/>
            </a:lvl5pPr>
            <a:lvl6pPr marL="2743200" lvl="5" indent="-355600" algn="l">
              <a:spcBef>
                <a:spcPts val="18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37" name="Google Shape;37;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0"/>
              </a:spcBef>
              <a:spcAft>
                <a:spcPts val="0"/>
              </a:spcAft>
              <a:buClr>
                <a:schemeClr val="dk1"/>
              </a:buClr>
              <a:buSzPts val="1400"/>
              <a:buNone/>
              <a:defRPr sz="1400"/>
            </a:lvl1pPr>
            <a:lvl2pPr marL="914400" lvl="1" indent="-228600" algn="l">
              <a:spcBef>
                <a:spcPts val="1800"/>
              </a:spcBef>
              <a:spcAft>
                <a:spcPts val="0"/>
              </a:spcAft>
              <a:buClr>
                <a:schemeClr val="dk1"/>
              </a:buClr>
              <a:buSzPts val="1200"/>
              <a:buNone/>
              <a:defRPr sz="1200"/>
            </a:lvl2pPr>
            <a:lvl3pPr marL="1371600" lvl="2" indent="-228600" algn="l">
              <a:spcBef>
                <a:spcPts val="1800"/>
              </a:spcBef>
              <a:spcAft>
                <a:spcPts val="0"/>
              </a:spcAft>
              <a:buClr>
                <a:schemeClr val="dk1"/>
              </a:buClr>
              <a:buSzPts val="1000"/>
              <a:buNone/>
              <a:defRPr sz="1000"/>
            </a:lvl3pPr>
            <a:lvl4pPr marL="1828800" lvl="3" indent="-228600" algn="l">
              <a:spcBef>
                <a:spcPts val="1800"/>
              </a:spcBef>
              <a:spcAft>
                <a:spcPts val="0"/>
              </a:spcAft>
              <a:buClr>
                <a:schemeClr val="dk1"/>
              </a:buClr>
              <a:buSzPts val="900"/>
              <a:buNone/>
              <a:defRPr sz="900"/>
            </a:lvl4pPr>
            <a:lvl5pPr marL="2286000" lvl="4" indent="-228600" algn="l">
              <a:spcBef>
                <a:spcPts val="1800"/>
              </a:spcBef>
              <a:spcAft>
                <a:spcPts val="0"/>
              </a:spcAft>
              <a:buClr>
                <a:schemeClr val="dk1"/>
              </a:buClr>
              <a:buSzPts val="900"/>
              <a:buNone/>
              <a:defRPr sz="900"/>
            </a:lvl5pPr>
            <a:lvl6pPr marL="2743200" lvl="5" indent="-228600" algn="l">
              <a:spcBef>
                <a:spcPts val="180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8"/>
        <p:cNvGrpSpPr/>
        <p:nvPr/>
      </p:nvGrpSpPr>
      <p:grpSpPr>
        <a:xfrm>
          <a:off x="0" y="0"/>
          <a:ext cx="0" cy="0"/>
          <a:chOff x="0" y="0"/>
          <a:chExt cx="0" cy="0"/>
        </a:xfrm>
      </p:grpSpPr>
      <p:sp>
        <p:nvSpPr>
          <p:cNvPr id="39" name="Google Shape;39;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285000"/>
              </a:lnSpc>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0" name="Google Shape;40;p1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18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18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18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18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18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1" name="Google Shape;41;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0"/>
              </a:spcBef>
              <a:spcAft>
                <a:spcPts val="0"/>
              </a:spcAft>
              <a:buClr>
                <a:schemeClr val="dk1"/>
              </a:buClr>
              <a:buSzPts val="1400"/>
              <a:buNone/>
              <a:defRPr sz="1400"/>
            </a:lvl1pPr>
            <a:lvl2pPr marL="914400" lvl="1" indent="-228600" algn="l">
              <a:spcBef>
                <a:spcPts val="1800"/>
              </a:spcBef>
              <a:spcAft>
                <a:spcPts val="0"/>
              </a:spcAft>
              <a:buClr>
                <a:schemeClr val="dk1"/>
              </a:buClr>
              <a:buSzPts val="1200"/>
              <a:buNone/>
              <a:defRPr sz="1200"/>
            </a:lvl2pPr>
            <a:lvl3pPr marL="1371600" lvl="2" indent="-228600" algn="l">
              <a:spcBef>
                <a:spcPts val="1800"/>
              </a:spcBef>
              <a:spcAft>
                <a:spcPts val="0"/>
              </a:spcAft>
              <a:buClr>
                <a:schemeClr val="dk1"/>
              </a:buClr>
              <a:buSzPts val="1000"/>
              <a:buNone/>
              <a:defRPr sz="1000"/>
            </a:lvl3pPr>
            <a:lvl4pPr marL="1828800" lvl="3" indent="-228600" algn="l">
              <a:spcBef>
                <a:spcPts val="1800"/>
              </a:spcBef>
              <a:spcAft>
                <a:spcPts val="0"/>
              </a:spcAft>
              <a:buClr>
                <a:schemeClr val="dk1"/>
              </a:buClr>
              <a:buSzPts val="900"/>
              <a:buNone/>
              <a:defRPr sz="900"/>
            </a:lvl4pPr>
            <a:lvl5pPr marL="2286000" lvl="4" indent="-228600" algn="l">
              <a:spcBef>
                <a:spcPts val="1800"/>
              </a:spcBef>
              <a:spcAft>
                <a:spcPts val="0"/>
              </a:spcAft>
              <a:buClr>
                <a:schemeClr val="dk1"/>
              </a:buClr>
              <a:buSzPts val="900"/>
              <a:buNone/>
              <a:defRPr sz="900"/>
            </a:lvl5pPr>
            <a:lvl6pPr marL="2743200" lvl="5" indent="-228600" algn="l">
              <a:spcBef>
                <a:spcPts val="180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2"/>
        <p:cNvGrpSpPr/>
        <p:nvPr/>
      </p:nvGrpSpPr>
      <p:grpSpPr>
        <a:xfrm>
          <a:off x="0" y="0"/>
          <a:ext cx="0" cy="0"/>
          <a:chOff x="0" y="0"/>
          <a:chExt cx="0" cy="0"/>
        </a:xfrm>
      </p:grpSpPr>
      <p:sp>
        <p:nvSpPr>
          <p:cNvPr id="43" name="Google Shape;43;p11"/>
          <p:cNvSpPr txBox="1">
            <a:spLocks noGrp="1"/>
          </p:cNvSpPr>
          <p:nvPr>
            <p:ph type="title"/>
          </p:nvPr>
        </p:nvSpPr>
        <p:spPr>
          <a:xfrm>
            <a:off x="457200" y="1069848"/>
            <a:ext cx="8229600" cy="1143000"/>
          </a:xfrm>
          <a:prstGeom prst="rect">
            <a:avLst/>
          </a:prstGeom>
          <a:noFill/>
          <a:ln>
            <a:noFill/>
          </a:ln>
        </p:spPr>
        <p:txBody>
          <a:bodyPr spcFirstLastPara="1" wrap="square" lIns="91425" tIns="45700" rIns="91425" bIns="45700" anchor="ctr" anchorCtr="0">
            <a:noAutofit/>
          </a:bodyPr>
          <a:lstStyle>
            <a:lvl1pPr lvl="0" algn="ctr">
              <a:lnSpc>
                <a:spcPct val="316666"/>
              </a:lnSpc>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4" name="Google Shape;44;p11"/>
          <p:cNvSpPr txBox="1">
            <a:spLocks noGrp="1"/>
          </p:cNvSpPr>
          <p:nvPr>
            <p:ph type="body" idx="1"/>
          </p:nvPr>
        </p:nvSpPr>
        <p:spPr>
          <a:xfrm rot="5400000">
            <a:off x="2080418" y="203220"/>
            <a:ext cx="4525963" cy="8229600"/>
          </a:xfrm>
          <a:prstGeom prst="rect">
            <a:avLst/>
          </a:prstGeom>
          <a:noFill/>
          <a:ln>
            <a:noFill/>
          </a:ln>
        </p:spPr>
        <p:txBody>
          <a:bodyPr spcFirstLastPara="1" wrap="square" lIns="91425" tIns="45700" rIns="91425" bIns="45700" anchor="t" anchorCtr="0">
            <a:noAutofit/>
          </a:bodyPr>
          <a:lstStyle>
            <a:lvl1pPr marL="457200" lvl="0" indent="-342900" algn="l">
              <a:spcBef>
                <a:spcPts val="0"/>
              </a:spcBef>
              <a:spcAft>
                <a:spcPts val="0"/>
              </a:spcAft>
              <a:buClr>
                <a:schemeClr val="dk1"/>
              </a:buClr>
              <a:buSzPts val="1800"/>
              <a:buChar char="•"/>
              <a:defRPr/>
            </a:lvl1pPr>
            <a:lvl2pPr marL="914400" lvl="1" indent="-342900" algn="l">
              <a:spcBef>
                <a:spcPts val="1800"/>
              </a:spcBef>
              <a:spcAft>
                <a:spcPts val="0"/>
              </a:spcAft>
              <a:buClr>
                <a:schemeClr val="dk1"/>
              </a:buClr>
              <a:buSzPts val="1800"/>
              <a:buChar char="–"/>
              <a:defRPr/>
            </a:lvl2pPr>
            <a:lvl3pPr marL="1371600" lvl="2" indent="-342900" algn="l">
              <a:spcBef>
                <a:spcPts val="1800"/>
              </a:spcBef>
              <a:spcAft>
                <a:spcPts val="0"/>
              </a:spcAft>
              <a:buClr>
                <a:schemeClr val="dk1"/>
              </a:buClr>
              <a:buSzPts val="1800"/>
              <a:buChar char="•"/>
              <a:defRPr/>
            </a:lvl3pPr>
            <a:lvl4pPr marL="1828800" lvl="3" indent="-342900" algn="l">
              <a:spcBef>
                <a:spcPts val="1800"/>
              </a:spcBef>
              <a:spcAft>
                <a:spcPts val="0"/>
              </a:spcAft>
              <a:buClr>
                <a:schemeClr val="dk1"/>
              </a:buClr>
              <a:buSzPts val="1800"/>
              <a:buChar char="–"/>
              <a:defRPr/>
            </a:lvl4pPr>
            <a:lvl5pPr marL="2286000" lvl="4" indent="-342900" algn="l">
              <a:spcBef>
                <a:spcPts val="1800"/>
              </a:spcBef>
              <a:spcAft>
                <a:spcPts val="0"/>
              </a:spcAft>
              <a:buClr>
                <a:schemeClr val="dk1"/>
              </a:buClr>
              <a:buSzPts val="1800"/>
              <a:buChar char="»"/>
              <a:defRPr/>
            </a:lvl5pPr>
            <a:lvl6pPr marL="2743200" lvl="5" indent="-342900" algn="l">
              <a:spcBef>
                <a:spcPts val="18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5"/>
        <p:cNvGrpSpPr/>
        <p:nvPr/>
      </p:nvGrpSpPr>
      <p:grpSpPr>
        <a:xfrm>
          <a:off x="0" y="0"/>
          <a:ext cx="0" cy="0"/>
          <a:chOff x="0" y="0"/>
          <a:chExt cx="0" cy="0"/>
        </a:xfrm>
      </p:grpSpPr>
      <p:sp>
        <p:nvSpPr>
          <p:cNvPr id="46" name="Google Shape;46;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lnSpc>
                <a:spcPct val="316666"/>
              </a:lnSpc>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7" name="Google Shape;47;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0"/>
              </a:spcBef>
              <a:spcAft>
                <a:spcPts val="0"/>
              </a:spcAft>
              <a:buClr>
                <a:schemeClr val="dk1"/>
              </a:buClr>
              <a:buSzPts val="1800"/>
              <a:buChar char="•"/>
              <a:defRPr/>
            </a:lvl1pPr>
            <a:lvl2pPr marL="914400" lvl="1" indent="-342900" algn="l">
              <a:spcBef>
                <a:spcPts val="1800"/>
              </a:spcBef>
              <a:spcAft>
                <a:spcPts val="0"/>
              </a:spcAft>
              <a:buClr>
                <a:schemeClr val="dk1"/>
              </a:buClr>
              <a:buSzPts val="1800"/>
              <a:buChar char="–"/>
              <a:defRPr/>
            </a:lvl2pPr>
            <a:lvl3pPr marL="1371600" lvl="2" indent="-342900" algn="l">
              <a:spcBef>
                <a:spcPts val="1800"/>
              </a:spcBef>
              <a:spcAft>
                <a:spcPts val="0"/>
              </a:spcAft>
              <a:buClr>
                <a:schemeClr val="dk1"/>
              </a:buClr>
              <a:buSzPts val="1800"/>
              <a:buChar char="•"/>
              <a:defRPr/>
            </a:lvl3pPr>
            <a:lvl4pPr marL="1828800" lvl="3" indent="-342900" algn="l">
              <a:spcBef>
                <a:spcPts val="1800"/>
              </a:spcBef>
              <a:spcAft>
                <a:spcPts val="0"/>
              </a:spcAft>
              <a:buClr>
                <a:schemeClr val="dk1"/>
              </a:buClr>
              <a:buSzPts val="1800"/>
              <a:buChar char="–"/>
              <a:defRPr/>
            </a:lvl4pPr>
            <a:lvl5pPr marL="2286000" lvl="4" indent="-342900" algn="l">
              <a:spcBef>
                <a:spcPts val="1800"/>
              </a:spcBef>
              <a:spcAft>
                <a:spcPts val="0"/>
              </a:spcAft>
              <a:buClr>
                <a:schemeClr val="dk1"/>
              </a:buClr>
              <a:buSzPts val="1800"/>
              <a:buChar char="»"/>
              <a:defRPr/>
            </a:lvl5pPr>
            <a:lvl6pPr marL="2743200" lvl="5" indent="-342900" algn="l">
              <a:spcBef>
                <a:spcPts val="18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1">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1069848"/>
            <a:ext cx="8229600" cy="1143000"/>
          </a:xfrm>
          <a:prstGeom prst="rect">
            <a:avLst/>
          </a:prstGeom>
          <a:noFill/>
          <a:ln>
            <a:noFill/>
          </a:ln>
        </p:spPr>
        <p:txBody>
          <a:bodyPr spcFirstLastPara="1" wrap="square" lIns="91425" tIns="45700" rIns="91425" bIns="45700" anchor="ctr" anchorCtr="0">
            <a:noAutofit/>
          </a:bodyPr>
          <a:lstStyle>
            <a:lvl1pPr marR="0" lvl="0" algn="ctr" rtl="0">
              <a:lnSpc>
                <a:spcPct val="86363"/>
              </a:lnSpc>
              <a:spcBef>
                <a:spcPts val="0"/>
              </a:spcBef>
              <a:spcAft>
                <a:spcPts val="0"/>
              </a:spcAft>
              <a:buSzPts val="1400"/>
              <a:buNone/>
              <a:defRPr sz="6600" b="1" i="0" u="none" strike="noStrike" cap="none">
                <a:solidFill>
                  <a:srgbClr val="005CB8"/>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1" name="Google Shape;11;p1"/>
          <p:cNvSpPr txBox="1">
            <a:spLocks noGrp="1"/>
          </p:cNvSpPr>
          <p:nvPr>
            <p:ph type="body" idx="1"/>
          </p:nvPr>
        </p:nvSpPr>
        <p:spPr>
          <a:xfrm>
            <a:off x="228600" y="2055038"/>
            <a:ext cx="8229600" cy="4525963"/>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406400" algn="l" rtl="0">
              <a:spcBef>
                <a:spcPts val="18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406400" algn="l" rtl="0">
              <a:spcBef>
                <a:spcPts val="18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3pPr>
            <a:lvl4pPr marL="1828800" marR="0" lvl="3" indent="-406400" algn="l" rtl="0">
              <a:spcBef>
                <a:spcPts val="18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4pPr>
            <a:lvl5pPr marL="2286000" marR="0" lvl="4" indent="-406400" algn="l" rtl="0">
              <a:spcBef>
                <a:spcPts val="18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5pPr>
            <a:lvl6pPr marL="2743200" marR="0" lvl="5" indent="-355600" algn="l" rtl="0">
              <a:spcBef>
                <a:spcPts val="18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4" r:id="rId5"/>
    <p:sldLayoutId id="2147483655"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stiglbauer@richland2.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mpIC1__YgA" TargetMode="External"/><Relationship Id="rId2" Type="http://schemas.openxmlformats.org/officeDocument/2006/relationships/hyperlink" Target="https://www.youtube.com/watch?v=Yh2l_UfbOTk"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Assessment%20Questions%20FFFL%20Chapter%2012.docx"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hyperlink" Target="https://www.cnn.com/2019/04/27/perspectives/social-security-funds/index.html"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menti.com/" TargetMode="External"/><Relationship Id="rId2" Type="http://schemas.openxmlformats.org/officeDocument/2006/relationships/hyperlink" Target="https://www.menti.com/ewjpoqpsko"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econedlink.org/membership/"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econedlink.org/professional-development/professional-development-upcoming/?view-by=dayGridMonth&amp;currentStart=2020-Mar-1&amp;activeStart=2020-Mar-1&amp;activeEnd=2020-Apr-11"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bloomberg.com/graphics/2016-saving-social-security/"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hyperlink" Target="https://www.thefiscaltimes.com/2019/04/23/3-New-Plans-Fix-Social-Security" TargetMode="External"/><Relationship Id="rId4" Type="http://schemas.openxmlformats.org/officeDocument/2006/relationships/hyperlink" Target="https://finance.yahoo.com/news/what-the-democratic-contenders-are-saying-about-social-security-153848300.html"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councilforeconed.org/resources/local-affiliate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hyperlink" Target="http://www.econedlink.org/professional-developmen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6"/>
          <p:cNvSpPr txBox="1">
            <a:spLocks noGrp="1"/>
          </p:cNvSpPr>
          <p:nvPr>
            <p:ph type="ctrTitle"/>
          </p:nvPr>
        </p:nvSpPr>
        <p:spPr>
          <a:xfrm>
            <a:off x="685800" y="1066800"/>
            <a:ext cx="7772400" cy="3428999"/>
          </a:xfrm>
          <a:prstGeom prst="rect">
            <a:avLst/>
          </a:prstGeom>
          <a:noFill/>
          <a:ln>
            <a:noFill/>
          </a:ln>
        </p:spPr>
        <p:txBody>
          <a:bodyPr spcFirstLastPara="1" wrap="square" lIns="91425" tIns="45700" rIns="91425" bIns="45700" anchor="ctr" anchorCtr="0">
            <a:noAutofit/>
          </a:bodyPr>
          <a:lstStyle/>
          <a:p>
            <a:pPr marL="0" lvl="0" indent="0" algn="ctr" rtl="0">
              <a:lnSpc>
                <a:spcPct val="105555"/>
              </a:lnSpc>
              <a:spcBef>
                <a:spcPts val="0"/>
              </a:spcBef>
              <a:spcAft>
                <a:spcPts val="0"/>
              </a:spcAft>
              <a:buNone/>
            </a:pPr>
            <a:br>
              <a:rPr lang="en-US" sz="5400" dirty="0"/>
            </a:br>
            <a:br>
              <a:rPr lang="en-US" sz="5400" dirty="0"/>
            </a:br>
            <a:r>
              <a:rPr lang="en-US" sz="5400" dirty="0"/>
              <a:t>Social Security, Governance and the National Debt</a:t>
            </a:r>
            <a:br>
              <a:rPr lang="en-US" sz="5400" b="1" dirty="0"/>
            </a:br>
            <a:r>
              <a:rPr lang="en-US" sz="3959" dirty="0">
                <a:solidFill>
                  <a:schemeClr val="accent3">
                    <a:lumMod val="75000"/>
                  </a:schemeClr>
                </a:solidFill>
              </a:rPr>
              <a:t>Inquiry Based Lesson</a:t>
            </a:r>
            <a:br>
              <a:rPr lang="en-US" sz="3959" dirty="0"/>
            </a:br>
            <a:r>
              <a:rPr lang="en-US" sz="1979" i="1" dirty="0">
                <a:solidFill>
                  <a:schemeClr val="dk1"/>
                </a:solidFill>
                <a:latin typeface="Calibri"/>
                <a:ea typeface="Calibri"/>
                <a:cs typeface="Calibri"/>
                <a:sym typeface="Calibri"/>
              </a:rPr>
              <a:t>Presented by Amanda Stiglbauer</a:t>
            </a:r>
            <a:br>
              <a:rPr lang="en-US" sz="1440" dirty="0"/>
            </a:br>
            <a:r>
              <a:rPr lang="en-US" sz="1979" dirty="0">
                <a:solidFill>
                  <a:schemeClr val="dk1"/>
                </a:solidFill>
              </a:rPr>
              <a:t>December 7, 2020</a:t>
            </a:r>
            <a:br>
              <a:rPr lang="en-US" sz="1440" dirty="0">
                <a:solidFill>
                  <a:schemeClr val="dk1"/>
                </a:solidFill>
                <a:latin typeface="Calibri"/>
                <a:ea typeface="Calibri"/>
                <a:cs typeface="Calibri"/>
                <a:sym typeface="Calibri"/>
              </a:rPr>
            </a:br>
            <a:r>
              <a:rPr lang="en-US" sz="1979" u="sng" dirty="0">
                <a:solidFill>
                  <a:schemeClr val="hlink"/>
                </a:solidFill>
                <a:hlinkClick r:id="rId3"/>
              </a:rPr>
              <a:t>astiglbauer@richland2.org</a:t>
            </a:r>
            <a:r>
              <a:rPr lang="en-US" sz="1979" u="sng" dirty="0">
                <a:solidFill>
                  <a:schemeClr val="hlink"/>
                </a:solidFill>
              </a:rPr>
              <a:t> </a:t>
            </a:r>
            <a:endParaRPr sz="1979" dirty="0">
              <a:solidFill>
                <a:schemeClr val="dk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sz="4400" dirty="0"/>
              <a:t>Why Inquiry Based Learning (IBL)?</a:t>
            </a:r>
          </a:p>
        </p:txBody>
      </p:sp>
      <p:sp>
        <p:nvSpPr>
          <p:cNvPr id="3" name="Text Placeholder 2"/>
          <p:cNvSpPr>
            <a:spLocks noGrp="1"/>
          </p:cNvSpPr>
          <p:nvPr>
            <p:ph type="body" idx="1"/>
          </p:nvPr>
        </p:nvSpPr>
        <p:spPr/>
        <p:txBody>
          <a:bodyPr/>
          <a:lstStyle/>
          <a:p>
            <a:r>
              <a:rPr lang="en-US" i="1" dirty="0">
                <a:solidFill>
                  <a:schemeClr val="accent3">
                    <a:lumMod val="75000"/>
                  </a:schemeClr>
                </a:solidFill>
              </a:rPr>
              <a:t>Reinforces</a:t>
            </a:r>
            <a:r>
              <a:rPr lang="en-US" dirty="0"/>
              <a:t> content </a:t>
            </a:r>
          </a:p>
          <a:p>
            <a:r>
              <a:rPr lang="en-US" i="1" dirty="0">
                <a:solidFill>
                  <a:schemeClr val="accent3">
                    <a:lumMod val="75000"/>
                  </a:schemeClr>
                </a:solidFill>
              </a:rPr>
              <a:t>Warms up </a:t>
            </a:r>
            <a:r>
              <a:rPr lang="en-US" dirty="0"/>
              <a:t>the brain for learning</a:t>
            </a:r>
          </a:p>
          <a:p>
            <a:r>
              <a:rPr lang="en-US" dirty="0"/>
              <a:t>Deeper </a:t>
            </a:r>
            <a:r>
              <a:rPr lang="en-US" i="1" dirty="0">
                <a:solidFill>
                  <a:schemeClr val="accent3">
                    <a:lumMod val="75000"/>
                  </a:schemeClr>
                </a:solidFill>
              </a:rPr>
              <a:t>understanding</a:t>
            </a:r>
          </a:p>
          <a:p>
            <a:r>
              <a:rPr lang="en-US" dirty="0"/>
              <a:t>Makes learning </a:t>
            </a:r>
            <a:r>
              <a:rPr lang="en-US" i="1" dirty="0">
                <a:solidFill>
                  <a:schemeClr val="accent3">
                    <a:lumMod val="75000"/>
                  </a:schemeClr>
                </a:solidFill>
              </a:rPr>
              <a:t>rewarding</a:t>
            </a:r>
          </a:p>
          <a:p>
            <a:r>
              <a:rPr lang="en-US" dirty="0"/>
              <a:t>Builds initiative and </a:t>
            </a:r>
            <a:r>
              <a:rPr lang="en-US" i="1" dirty="0">
                <a:solidFill>
                  <a:schemeClr val="accent3">
                    <a:lumMod val="75000"/>
                  </a:schemeClr>
                </a:solidFill>
              </a:rPr>
              <a:t>self-direction</a:t>
            </a:r>
          </a:p>
          <a:p>
            <a:r>
              <a:rPr lang="en-US" dirty="0"/>
              <a:t>Works in almost </a:t>
            </a:r>
            <a:r>
              <a:rPr lang="en-US" i="1" dirty="0">
                <a:solidFill>
                  <a:schemeClr val="accent3">
                    <a:lumMod val="75000"/>
                  </a:schemeClr>
                </a:solidFill>
              </a:rPr>
              <a:t>any classroom </a:t>
            </a:r>
          </a:p>
          <a:p>
            <a:r>
              <a:rPr lang="en-US" i="1" dirty="0">
                <a:solidFill>
                  <a:schemeClr val="accent3">
                    <a:lumMod val="75000"/>
                  </a:schemeClr>
                </a:solidFill>
              </a:rPr>
              <a:t>Differentiated</a:t>
            </a:r>
            <a:r>
              <a:rPr lang="en-US" dirty="0"/>
              <a:t> instruction</a:t>
            </a:r>
          </a:p>
        </p:txBody>
      </p:sp>
    </p:spTree>
    <p:extLst>
      <p:ext uri="{BB962C8B-B14F-4D97-AF65-F5344CB8AC3E}">
        <p14:creationId xmlns:p14="http://schemas.microsoft.com/office/powerpoint/2010/main" val="3926226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nvolve 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6892" y="1242551"/>
            <a:ext cx="5173508" cy="5173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81482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71716"/>
            <a:ext cx="8229600" cy="1143000"/>
          </a:xfrm>
        </p:spPr>
        <p:txBody>
          <a:bodyPr/>
          <a:lstStyle/>
          <a:p>
            <a:pPr>
              <a:lnSpc>
                <a:spcPct val="100000"/>
              </a:lnSpc>
            </a:pPr>
            <a:r>
              <a:rPr lang="en-US" sz="4800" dirty="0"/>
              <a:t>Compelling Questions</a:t>
            </a:r>
          </a:p>
        </p:txBody>
      </p:sp>
      <p:sp>
        <p:nvSpPr>
          <p:cNvPr id="3" name="Text Placeholder 2"/>
          <p:cNvSpPr>
            <a:spLocks noGrp="1"/>
          </p:cNvSpPr>
          <p:nvPr>
            <p:ph type="body" idx="1"/>
          </p:nvPr>
        </p:nvSpPr>
        <p:spPr>
          <a:xfrm>
            <a:off x="4277032" y="2377440"/>
            <a:ext cx="4409768" cy="3779520"/>
          </a:xfrm>
        </p:spPr>
        <p:txBody>
          <a:bodyPr/>
          <a:lstStyle/>
          <a:p>
            <a:r>
              <a:rPr lang="en-US" dirty="0"/>
              <a:t>How should we reform Social Security?</a:t>
            </a:r>
          </a:p>
          <a:p>
            <a:r>
              <a:rPr lang="en-US" dirty="0"/>
              <a:t>What challenges does US Social Security face?</a:t>
            </a:r>
          </a:p>
          <a:p>
            <a:r>
              <a:rPr lang="en-US" dirty="0"/>
              <a:t>What changes could improve Social Security?</a:t>
            </a:r>
          </a:p>
        </p:txBody>
      </p:sp>
      <p:pic>
        <p:nvPicPr>
          <p:cNvPr id="1026" name="Picture 2" descr="https://www.taylorenglish.com/assets/htmlimages/iStock-8381930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227" y="2377440"/>
            <a:ext cx="3789840" cy="2528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4677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sz="4800" dirty="0"/>
              <a:t>Prior Knowledge</a:t>
            </a:r>
          </a:p>
        </p:txBody>
      </p:sp>
      <p:sp>
        <p:nvSpPr>
          <p:cNvPr id="3" name="Text Placeholder 2"/>
          <p:cNvSpPr>
            <a:spLocks noGrp="1"/>
          </p:cNvSpPr>
          <p:nvPr>
            <p:ph type="body" idx="1"/>
          </p:nvPr>
        </p:nvSpPr>
        <p:spPr>
          <a:xfrm>
            <a:off x="457200" y="2377440"/>
            <a:ext cx="8020878" cy="3779520"/>
          </a:xfrm>
        </p:spPr>
        <p:txBody>
          <a:bodyPr/>
          <a:lstStyle/>
          <a:p>
            <a:r>
              <a:rPr lang="en-US" dirty="0"/>
              <a:t>Implementation of the Social Security Act and program</a:t>
            </a:r>
          </a:p>
          <a:p>
            <a:r>
              <a:rPr lang="en-US" dirty="0"/>
              <a:t>Current use of Social Security and its role in the current economy</a:t>
            </a:r>
          </a:p>
          <a:p>
            <a:r>
              <a:rPr lang="en-US" dirty="0"/>
              <a:t>Legislative process</a:t>
            </a:r>
          </a:p>
          <a:p>
            <a:endParaRPr lang="en-US" dirty="0"/>
          </a:p>
        </p:txBody>
      </p:sp>
    </p:spTree>
    <p:extLst>
      <p:ext uri="{BB962C8B-B14F-4D97-AF65-F5344CB8AC3E}">
        <p14:creationId xmlns:p14="http://schemas.microsoft.com/office/powerpoint/2010/main" val="20955435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4782"/>
            <a:ext cx="8229600" cy="1143000"/>
          </a:xfrm>
        </p:spPr>
        <p:txBody>
          <a:bodyPr/>
          <a:lstStyle/>
          <a:p>
            <a:pPr>
              <a:lnSpc>
                <a:spcPct val="100000"/>
              </a:lnSpc>
            </a:pPr>
            <a:r>
              <a:rPr lang="en-US" sz="4800" dirty="0">
                <a:hlinkClick r:id="rId2"/>
              </a:rPr>
              <a:t>10 Global Challenges to Social Security</a:t>
            </a:r>
            <a:br>
              <a:rPr lang="en-US" sz="4800" dirty="0"/>
            </a:br>
            <a:r>
              <a:rPr lang="en-US" sz="4800" dirty="0">
                <a:hlinkClick r:id="rId3"/>
              </a:rPr>
              <a:t>Social Security Projected to be Depleted in 2035</a:t>
            </a:r>
            <a:endParaRPr lang="en-US" sz="4800" dirty="0"/>
          </a:p>
        </p:txBody>
      </p:sp>
      <p:sp>
        <p:nvSpPr>
          <p:cNvPr id="3" name="Text Placeholder 2"/>
          <p:cNvSpPr>
            <a:spLocks noGrp="1"/>
          </p:cNvSpPr>
          <p:nvPr>
            <p:ph type="body" idx="1"/>
          </p:nvPr>
        </p:nvSpPr>
        <p:spPr>
          <a:xfrm>
            <a:off x="457200" y="5198165"/>
            <a:ext cx="8229600" cy="958794"/>
          </a:xfrm>
        </p:spPr>
        <p:txBody>
          <a:bodyPr/>
          <a:lstStyle/>
          <a:p>
            <a:pPr marL="114300" indent="0">
              <a:buNone/>
            </a:pPr>
            <a:r>
              <a:rPr lang="en-US" dirty="0"/>
              <a:t>As you watch, consider the major issues with Social Security…</a:t>
            </a:r>
          </a:p>
        </p:txBody>
      </p:sp>
    </p:spTree>
    <p:extLst>
      <p:ext uri="{BB962C8B-B14F-4D97-AF65-F5344CB8AC3E}">
        <p14:creationId xmlns:p14="http://schemas.microsoft.com/office/powerpoint/2010/main" val="1908149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6043" y="3169010"/>
            <a:ext cx="7772400" cy="1470025"/>
          </a:xfrm>
        </p:spPr>
        <p:txBody>
          <a:bodyPr/>
          <a:lstStyle/>
          <a:p>
            <a:r>
              <a:rPr lang="en-US" sz="3600" dirty="0"/>
              <a:t>Identify: </a:t>
            </a:r>
            <a:br>
              <a:rPr lang="en-US" sz="3600" dirty="0"/>
            </a:br>
            <a:r>
              <a:rPr lang="en-US" sz="3600" i="1" dirty="0"/>
              <a:t>What are some of the </a:t>
            </a:r>
            <a:r>
              <a:rPr lang="en-US" sz="3600" i="1" dirty="0">
                <a:solidFill>
                  <a:schemeClr val="accent3">
                    <a:lumMod val="75000"/>
                  </a:schemeClr>
                </a:solidFill>
              </a:rPr>
              <a:t>major concerns </a:t>
            </a:r>
            <a:r>
              <a:rPr lang="en-US" sz="3600" i="1" dirty="0"/>
              <a:t>with the sustainability of Social Security across America</a:t>
            </a:r>
            <a:r>
              <a:rPr lang="en-US" sz="3200" i="1" dirty="0"/>
              <a:t>?</a:t>
            </a:r>
          </a:p>
        </p:txBody>
      </p:sp>
    </p:spTree>
    <p:extLst>
      <p:ext uri="{BB962C8B-B14F-4D97-AF65-F5344CB8AC3E}">
        <p14:creationId xmlns:p14="http://schemas.microsoft.com/office/powerpoint/2010/main" val="37409679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96348" y="1180698"/>
            <a:ext cx="7734427" cy="5279737"/>
          </a:xfrm>
          <a:prstGeom prst="rect">
            <a:avLst/>
          </a:prstGeom>
        </p:spPr>
      </p:pic>
    </p:spTree>
    <p:extLst>
      <p:ext uri="{BB962C8B-B14F-4D97-AF65-F5344CB8AC3E}">
        <p14:creationId xmlns:p14="http://schemas.microsoft.com/office/powerpoint/2010/main" val="21020344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1673225"/>
            <a:ext cx="7772400" cy="1470025"/>
          </a:xfrm>
        </p:spPr>
        <p:txBody>
          <a:bodyPr/>
          <a:lstStyle/>
          <a:p>
            <a:r>
              <a:rPr lang="en-US" sz="4800" dirty="0"/>
              <a:t>What challenges does US Social Security face? </a:t>
            </a:r>
          </a:p>
        </p:txBody>
      </p:sp>
      <p:sp>
        <p:nvSpPr>
          <p:cNvPr id="3" name="Subtitle 2"/>
          <p:cNvSpPr>
            <a:spLocks noGrp="1"/>
          </p:cNvSpPr>
          <p:nvPr>
            <p:ph type="subTitle" idx="1"/>
          </p:nvPr>
        </p:nvSpPr>
        <p:spPr>
          <a:xfrm>
            <a:off x="255493" y="3705020"/>
            <a:ext cx="8533505" cy="1479755"/>
          </a:xfrm>
        </p:spPr>
        <p:txBody>
          <a:bodyPr/>
          <a:lstStyle/>
          <a:p>
            <a:pPr algn="l"/>
            <a:r>
              <a:rPr lang="en-US" dirty="0">
                <a:hlinkClick r:id="rId3" action="ppaction://hlinkfile"/>
              </a:rPr>
              <a:t>Source A</a:t>
            </a:r>
            <a:r>
              <a:rPr lang="en-US" dirty="0"/>
              <a:t>: </a:t>
            </a:r>
            <a:r>
              <a:rPr lang="en-US" dirty="0">
                <a:solidFill>
                  <a:schemeClr val="tx1"/>
                </a:solidFill>
              </a:rPr>
              <a:t>Five Facts: The New Social Security Board of Trustees Report (Financial Fitness for Life Textbook)</a:t>
            </a:r>
          </a:p>
          <a:p>
            <a:pPr algn="l"/>
            <a:r>
              <a:rPr lang="en-US" dirty="0">
                <a:hlinkClick r:id="rId4"/>
              </a:rPr>
              <a:t>Source D</a:t>
            </a:r>
            <a:r>
              <a:rPr lang="en-US" dirty="0"/>
              <a:t>: </a:t>
            </a:r>
            <a:r>
              <a:rPr lang="en-US" dirty="0">
                <a:solidFill>
                  <a:schemeClr val="tx1"/>
                </a:solidFill>
              </a:rPr>
              <a:t>Social Security is Drying Up (CNN)</a:t>
            </a:r>
          </a:p>
        </p:txBody>
      </p:sp>
    </p:spTree>
    <p:extLst>
      <p:ext uri="{BB962C8B-B14F-4D97-AF65-F5344CB8AC3E}">
        <p14:creationId xmlns:p14="http://schemas.microsoft.com/office/powerpoint/2010/main" val="20603960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16175"/>
            <a:ext cx="7772400" cy="1470025"/>
          </a:xfrm>
        </p:spPr>
        <p:txBody>
          <a:bodyPr/>
          <a:lstStyle/>
          <a:p>
            <a:r>
              <a:rPr lang="en-US" sz="5400" dirty="0">
                <a:hlinkClick r:id="rId2"/>
              </a:rPr>
              <a:t>Mentimeter Word Cloud</a:t>
            </a:r>
            <a:endParaRPr lang="en-US" sz="5400" dirty="0"/>
          </a:p>
        </p:txBody>
      </p:sp>
      <p:sp>
        <p:nvSpPr>
          <p:cNvPr id="3" name="Subtitle 2"/>
          <p:cNvSpPr>
            <a:spLocks noGrp="1"/>
          </p:cNvSpPr>
          <p:nvPr>
            <p:ph type="subTitle" idx="1"/>
          </p:nvPr>
        </p:nvSpPr>
        <p:spPr/>
        <p:txBody>
          <a:bodyPr/>
          <a:lstStyle/>
          <a:p>
            <a:r>
              <a:rPr lang="en-US" dirty="0">
                <a:hlinkClick r:id="rId2"/>
              </a:rPr>
              <a:t>https://www.menti.com/ewjpoqpsko</a:t>
            </a:r>
            <a:endParaRPr lang="en-US" dirty="0"/>
          </a:p>
          <a:p>
            <a:r>
              <a:rPr lang="en-US" dirty="0">
                <a:hlinkClick r:id="rId3"/>
              </a:rPr>
              <a:t>www.menti.com</a:t>
            </a:r>
            <a:endParaRPr lang="en-US" dirty="0"/>
          </a:p>
          <a:p>
            <a:r>
              <a:rPr lang="en-US" dirty="0">
                <a:solidFill>
                  <a:schemeClr val="tx1"/>
                </a:solidFill>
              </a:rPr>
              <a:t>Enter code:  </a:t>
            </a:r>
            <a:r>
              <a:rPr lang="en-US" b="1" dirty="0">
                <a:solidFill>
                  <a:schemeClr val="tx1"/>
                </a:solidFill>
              </a:rPr>
              <a:t>11 34 29 7</a:t>
            </a:r>
            <a:r>
              <a:rPr lang="en-US" dirty="0">
                <a:solidFill>
                  <a:schemeClr val="tx1"/>
                </a:solidFill>
              </a:rPr>
              <a:t> </a:t>
            </a:r>
          </a:p>
        </p:txBody>
      </p:sp>
      <p:sp>
        <p:nvSpPr>
          <p:cNvPr id="4" name="TextBox 3"/>
          <p:cNvSpPr txBox="1"/>
          <p:nvPr/>
        </p:nvSpPr>
        <p:spPr>
          <a:xfrm>
            <a:off x="238539" y="1182757"/>
            <a:ext cx="8726557" cy="1200329"/>
          </a:xfrm>
          <a:prstGeom prst="rect">
            <a:avLst/>
          </a:prstGeom>
          <a:noFill/>
        </p:spPr>
        <p:txBody>
          <a:bodyPr wrap="square" rtlCol="0">
            <a:spAutoFit/>
          </a:bodyPr>
          <a:lstStyle/>
          <a:p>
            <a:pPr algn="ctr"/>
            <a:r>
              <a:rPr lang="en-US" sz="3600" i="1" dirty="0">
                <a:solidFill>
                  <a:schemeClr val="accent3">
                    <a:lumMod val="75000"/>
                  </a:schemeClr>
                </a:solidFill>
                <a:latin typeface="Calibri" panose="020F0502020204030204" pitchFamily="34" charset="0"/>
                <a:cs typeface="Calibri" panose="020F0502020204030204" pitchFamily="34" charset="0"/>
              </a:rPr>
              <a:t>What are the most pressing concerns facing Social Security? </a:t>
            </a:r>
          </a:p>
        </p:txBody>
      </p:sp>
    </p:spTree>
    <p:extLst>
      <p:ext uri="{BB962C8B-B14F-4D97-AF65-F5344CB8AC3E}">
        <p14:creationId xmlns:p14="http://schemas.microsoft.com/office/powerpoint/2010/main" val="37304278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2541"/>
            <a:ext cx="7772400" cy="1470025"/>
          </a:xfrm>
        </p:spPr>
        <p:txBody>
          <a:bodyPr/>
          <a:lstStyle/>
          <a:p>
            <a:r>
              <a:rPr lang="en-US" dirty="0"/>
              <a:t>What changes could </a:t>
            </a:r>
            <a:r>
              <a:rPr lang="en-US" dirty="0">
                <a:solidFill>
                  <a:schemeClr val="accent3">
                    <a:lumMod val="75000"/>
                  </a:schemeClr>
                </a:solidFill>
              </a:rPr>
              <a:t>improve</a:t>
            </a:r>
            <a:r>
              <a:rPr lang="en-US" dirty="0"/>
              <a:t> Social Security?</a:t>
            </a:r>
          </a:p>
        </p:txBody>
      </p:sp>
    </p:spTree>
    <p:extLst>
      <p:ext uri="{BB962C8B-B14F-4D97-AF65-F5344CB8AC3E}">
        <p14:creationId xmlns:p14="http://schemas.microsoft.com/office/powerpoint/2010/main" val="859998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7"/>
          <p:cNvSpPr txBox="1">
            <a:spLocks noGrp="1"/>
          </p:cNvSpPr>
          <p:nvPr>
            <p:ph type="title"/>
          </p:nvPr>
        </p:nvSpPr>
        <p:spPr>
          <a:xfrm>
            <a:off x="457199" y="762421"/>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42500"/>
              </a:lnSpc>
              <a:spcBef>
                <a:spcPts val="0"/>
              </a:spcBef>
              <a:spcAft>
                <a:spcPts val="0"/>
              </a:spcAft>
              <a:buNone/>
            </a:pPr>
            <a:r>
              <a:rPr lang="en-US" sz="4000">
                <a:latin typeface="Calibri"/>
                <a:ea typeface="Calibri"/>
                <a:cs typeface="Calibri"/>
                <a:sym typeface="Calibri"/>
              </a:rPr>
              <a:t>EconEdLink Membership</a:t>
            </a:r>
            <a:endParaRPr/>
          </a:p>
        </p:txBody>
      </p:sp>
      <p:sp>
        <p:nvSpPr>
          <p:cNvPr id="72" name="Google Shape;72;p17"/>
          <p:cNvSpPr txBox="1"/>
          <p:nvPr/>
        </p:nvSpPr>
        <p:spPr>
          <a:xfrm>
            <a:off x="482538" y="2114894"/>
            <a:ext cx="8175171" cy="424731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0" i="0" u="none" strike="noStrike" cap="none">
                <a:solidFill>
                  <a:schemeClr val="dk1"/>
                </a:solidFill>
                <a:latin typeface="Arial"/>
                <a:ea typeface="Arial"/>
                <a:cs typeface="Arial"/>
                <a:sym typeface="Arial"/>
              </a:rPr>
              <a:t>You can now access CEE’s professional development webinars directly on EconEdLink.org! To receive these new professional development benefits, </a:t>
            </a:r>
            <a:r>
              <a:rPr lang="en-US" sz="1800" b="1" i="0" u="none" strike="noStrike" cap="none">
                <a:solidFill>
                  <a:schemeClr val="dk1"/>
                </a:solidFill>
                <a:latin typeface="Arial"/>
                <a:ea typeface="Arial"/>
                <a:cs typeface="Arial"/>
                <a:sym typeface="Arial"/>
              </a:rPr>
              <a:t>become an EconEdLink </a:t>
            </a:r>
            <a:r>
              <a:rPr lang="en-US" sz="1800" b="1" i="0" u="sng" strike="noStrike" cap="none">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member</a:t>
            </a:r>
            <a:r>
              <a:rPr lang="en-US" sz="1800" b="0" i="0" u="none" strike="noStrike" cap="none">
                <a:solidFill>
                  <a:schemeClr val="dk1"/>
                </a:solidFill>
                <a:latin typeface="Arial"/>
                <a:ea typeface="Arial"/>
                <a:cs typeface="Arial"/>
                <a:sym typeface="Arial"/>
              </a:rPr>
              <a:t>. As a member, you will now be able to: </a:t>
            </a: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Automatically receive a professional development certificate via e-mail within 24 hours after viewing any webinar for a minimum of 45 minutes</a:t>
            </a:r>
            <a:endParaRPr sz="18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Register for upcoming webinars with a simple one-click process </a:t>
            </a:r>
            <a:endParaRPr sz="18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Easily download presentations, lesson plan materials and activities for each webinar </a:t>
            </a:r>
            <a:endParaRPr sz="18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Search and view all webinars at your convenience </a:t>
            </a:r>
            <a:endParaRPr sz="18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Save webinars to your EconEdLink dashboard for easy access to the event</a:t>
            </a: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ctr" rtl="0">
              <a:spcBef>
                <a:spcPts val="0"/>
              </a:spcBef>
              <a:spcAft>
                <a:spcPts val="0"/>
              </a:spcAft>
              <a:buNone/>
            </a:pPr>
            <a:r>
              <a:rPr lang="en-US" sz="1800">
                <a:solidFill>
                  <a:schemeClr val="dk1"/>
                </a:solidFill>
                <a:latin typeface="Arial"/>
                <a:ea typeface="Arial"/>
                <a:cs typeface="Arial"/>
                <a:sym typeface="Arial"/>
              </a:rPr>
              <a:t>You may access our new </a:t>
            </a:r>
            <a:r>
              <a:rPr lang="en-US" sz="1800" b="1">
                <a:solidFill>
                  <a:schemeClr val="dk1"/>
                </a:solidFill>
                <a:latin typeface="Arial"/>
                <a:ea typeface="Arial"/>
                <a:cs typeface="Arial"/>
                <a:sym typeface="Arial"/>
              </a:rPr>
              <a:t>Professional Development</a:t>
            </a:r>
            <a:r>
              <a:rPr lang="en-US" sz="1800">
                <a:solidFill>
                  <a:schemeClr val="dk1"/>
                </a:solidFill>
                <a:latin typeface="Arial"/>
                <a:ea typeface="Arial"/>
                <a:cs typeface="Arial"/>
                <a:sym typeface="Arial"/>
              </a:rPr>
              <a:t> page </a:t>
            </a:r>
            <a:r>
              <a:rPr lang="en-US" sz="1800" u="sng">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here</a:t>
            </a: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ts in US Social Security benefits | Cartoon Move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3061" y="1097288"/>
            <a:ext cx="6781662" cy="5467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58718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sz="5400" dirty="0"/>
              <a:t>Americans are Uncertain</a:t>
            </a:r>
          </a:p>
        </p:txBody>
      </p:sp>
      <p:sp>
        <p:nvSpPr>
          <p:cNvPr id="3" name="Text Placeholder 2"/>
          <p:cNvSpPr>
            <a:spLocks noGrp="1"/>
          </p:cNvSpPr>
          <p:nvPr>
            <p:ph type="body" idx="1"/>
          </p:nvPr>
        </p:nvSpPr>
        <p:spPr>
          <a:xfrm>
            <a:off x="149087" y="2057400"/>
            <a:ext cx="8806069" cy="3779520"/>
          </a:xfrm>
        </p:spPr>
        <p:txBody>
          <a:bodyPr/>
          <a:lstStyle/>
          <a:p>
            <a:r>
              <a:rPr lang="en-US" sz="2400" dirty="0"/>
              <a:t>When asked which </a:t>
            </a:r>
            <a:r>
              <a:rPr lang="en-US" sz="2400" u="sng" dirty="0"/>
              <a:t>solutions they are comfortable with</a:t>
            </a:r>
            <a:r>
              <a:rPr lang="en-US" sz="2400" dirty="0"/>
              <a:t>, no single remedy received majority support from U.S. adults…</a:t>
            </a:r>
          </a:p>
          <a:p>
            <a:pPr lvl="1"/>
            <a:r>
              <a:rPr lang="en-US" sz="2400" dirty="0"/>
              <a:t>Eliminating Social Security tax cap </a:t>
            </a:r>
            <a:r>
              <a:rPr lang="en-US" sz="2400" b="1" dirty="0">
                <a:solidFill>
                  <a:schemeClr val="accent3">
                    <a:lumMod val="75000"/>
                  </a:schemeClr>
                </a:solidFill>
              </a:rPr>
              <a:t>(32%)</a:t>
            </a:r>
          </a:p>
          <a:p>
            <a:pPr lvl="1"/>
            <a:r>
              <a:rPr lang="en-US" sz="2400" dirty="0"/>
              <a:t>Eliminating Social Security benefits for individuals earning over $100K from non-SS sources </a:t>
            </a:r>
            <a:r>
              <a:rPr lang="en-US" sz="2400" b="1" dirty="0">
                <a:solidFill>
                  <a:schemeClr val="accent3">
                    <a:lumMod val="75000"/>
                  </a:schemeClr>
                </a:solidFill>
              </a:rPr>
              <a:t>(31%)</a:t>
            </a:r>
          </a:p>
          <a:p>
            <a:pPr lvl="1"/>
            <a:r>
              <a:rPr lang="en-US" sz="2400" dirty="0"/>
              <a:t>Raising retirement age to 70 for those born after 1980 </a:t>
            </a:r>
            <a:r>
              <a:rPr lang="en-US" sz="2400" b="1" dirty="0">
                <a:solidFill>
                  <a:schemeClr val="accent3">
                    <a:lumMod val="75000"/>
                  </a:schemeClr>
                </a:solidFill>
              </a:rPr>
              <a:t>(24%)</a:t>
            </a:r>
          </a:p>
          <a:p>
            <a:pPr lvl="1"/>
            <a:r>
              <a:rPr lang="en-US" sz="2400" dirty="0"/>
              <a:t>Increasing payroll taxes by 1% a year on employees and employers </a:t>
            </a:r>
            <a:r>
              <a:rPr lang="en-US" sz="2400" b="1" dirty="0">
                <a:solidFill>
                  <a:schemeClr val="accent3">
                    <a:lumMod val="75000"/>
                  </a:schemeClr>
                </a:solidFill>
              </a:rPr>
              <a:t>(22%)</a:t>
            </a:r>
          </a:p>
          <a:p>
            <a:pPr lvl="1"/>
            <a:r>
              <a:rPr lang="en-US" sz="2400" dirty="0"/>
              <a:t>Partial or full privatization </a:t>
            </a:r>
            <a:r>
              <a:rPr lang="en-US" sz="2400" b="1" dirty="0">
                <a:solidFill>
                  <a:schemeClr val="accent3">
                    <a:lumMod val="75000"/>
                  </a:schemeClr>
                </a:solidFill>
              </a:rPr>
              <a:t>(18%)</a:t>
            </a:r>
          </a:p>
          <a:p>
            <a:pPr marL="571500" lvl="1" indent="0">
              <a:buNone/>
            </a:pPr>
            <a:endParaRPr lang="en-US" dirty="0"/>
          </a:p>
          <a:p>
            <a:pPr lvl="1"/>
            <a:endParaRPr lang="en-US" dirty="0"/>
          </a:p>
        </p:txBody>
      </p:sp>
    </p:spTree>
    <p:extLst>
      <p:ext uri="{BB962C8B-B14F-4D97-AF65-F5344CB8AC3E}">
        <p14:creationId xmlns:p14="http://schemas.microsoft.com/office/powerpoint/2010/main" val="22382213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1673225"/>
            <a:ext cx="7772400" cy="1470025"/>
          </a:xfrm>
        </p:spPr>
        <p:txBody>
          <a:bodyPr/>
          <a:lstStyle/>
          <a:p>
            <a:r>
              <a:rPr lang="en-US" sz="4800" dirty="0"/>
              <a:t>What changes could improve Social Security? </a:t>
            </a:r>
          </a:p>
        </p:txBody>
      </p:sp>
      <p:sp>
        <p:nvSpPr>
          <p:cNvPr id="3" name="Subtitle 2"/>
          <p:cNvSpPr>
            <a:spLocks noGrp="1"/>
          </p:cNvSpPr>
          <p:nvPr>
            <p:ph type="subTitle" idx="1"/>
          </p:nvPr>
        </p:nvSpPr>
        <p:spPr>
          <a:xfrm>
            <a:off x="685799" y="3143250"/>
            <a:ext cx="7642123" cy="1479755"/>
          </a:xfrm>
        </p:spPr>
        <p:txBody>
          <a:bodyPr/>
          <a:lstStyle/>
          <a:p>
            <a:pPr algn="l"/>
            <a:r>
              <a:rPr lang="en-US" dirty="0">
                <a:hlinkClick r:id="rId3"/>
              </a:rPr>
              <a:t>Reading B</a:t>
            </a:r>
            <a:r>
              <a:rPr lang="en-US" dirty="0"/>
              <a:t>: </a:t>
            </a:r>
            <a:r>
              <a:rPr lang="en-US" dirty="0">
                <a:solidFill>
                  <a:schemeClr val="tx1"/>
                </a:solidFill>
              </a:rPr>
              <a:t>How the Next President Could Save Social Security (Bloomberg) </a:t>
            </a:r>
          </a:p>
          <a:p>
            <a:pPr algn="l"/>
            <a:r>
              <a:rPr lang="en-US" dirty="0">
                <a:hlinkClick r:id="rId4"/>
              </a:rPr>
              <a:t>Reading C</a:t>
            </a:r>
            <a:r>
              <a:rPr lang="en-US" dirty="0"/>
              <a:t>: </a:t>
            </a:r>
            <a:r>
              <a:rPr lang="en-US" dirty="0">
                <a:solidFill>
                  <a:schemeClr val="tx1"/>
                </a:solidFill>
              </a:rPr>
              <a:t>How the 2020 Democrats Would Fix Social Security (Yahoo! Finance)</a:t>
            </a:r>
          </a:p>
          <a:p>
            <a:pPr algn="l"/>
            <a:r>
              <a:rPr lang="en-US" dirty="0">
                <a:hlinkClick r:id="rId5"/>
              </a:rPr>
              <a:t>Reading D</a:t>
            </a:r>
            <a:r>
              <a:rPr lang="en-US" dirty="0"/>
              <a:t>: </a:t>
            </a:r>
            <a:r>
              <a:rPr lang="en-US" dirty="0">
                <a:solidFill>
                  <a:schemeClr val="tx1"/>
                </a:solidFill>
              </a:rPr>
              <a:t>Three New Plans to Fix Social Security (The Fiscal Times)  </a:t>
            </a:r>
          </a:p>
        </p:txBody>
      </p:sp>
    </p:spTree>
    <p:extLst>
      <p:ext uri="{BB962C8B-B14F-4D97-AF65-F5344CB8AC3E}">
        <p14:creationId xmlns:p14="http://schemas.microsoft.com/office/powerpoint/2010/main" val="3226424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6720"/>
            <a:ext cx="8229600" cy="1143000"/>
          </a:xfrm>
        </p:spPr>
        <p:txBody>
          <a:bodyPr/>
          <a:lstStyle/>
          <a:p>
            <a:r>
              <a:rPr lang="en-US" sz="4800" dirty="0"/>
              <a:t>Cost-Benefit Analysis</a:t>
            </a:r>
          </a:p>
        </p:txBody>
      </p:sp>
      <p:sp>
        <p:nvSpPr>
          <p:cNvPr id="3" name="Text Placeholder 2"/>
          <p:cNvSpPr>
            <a:spLocks noGrp="1"/>
          </p:cNvSpPr>
          <p:nvPr>
            <p:ph type="body" idx="1"/>
          </p:nvPr>
        </p:nvSpPr>
        <p:spPr>
          <a:xfrm>
            <a:off x="457200" y="1719072"/>
            <a:ext cx="8229600" cy="3779520"/>
          </a:xfrm>
        </p:spPr>
        <p:txBody>
          <a:bodyPr/>
          <a:lstStyle/>
          <a:p>
            <a:pPr marL="114300" indent="0" algn="ctr">
              <a:buNone/>
            </a:pPr>
            <a:r>
              <a:rPr lang="en-US" u="sng" dirty="0"/>
              <a:t>What is it? </a:t>
            </a:r>
            <a:r>
              <a:rPr lang="en-US" dirty="0"/>
              <a:t>Weighing pros and cons (of seen and unseen factors) when making a decision… </a:t>
            </a:r>
            <a:br>
              <a:rPr lang="en-US" dirty="0"/>
            </a:br>
            <a:endParaRPr lang="en-US" dirty="0"/>
          </a:p>
          <a:p>
            <a:r>
              <a:rPr lang="en-US" dirty="0"/>
              <a:t>Economists use cost-benefit analysis to judge whether a decision is rational or not. </a:t>
            </a:r>
            <a:br>
              <a:rPr lang="en-US" dirty="0"/>
            </a:br>
            <a:endParaRPr lang="en-US" dirty="0"/>
          </a:p>
          <a:p>
            <a:r>
              <a:rPr lang="en-US" dirty="0"/>
              <a:t>Consider the potential solutions to the Social Security crisis. </a:t>
            </a:r>
            <a:r>
              <a:rPr lang="en-US" i="1" dirty="0">
                <a:solidFill>
                  <a:schemeClr val="accent3">
                    <a:lumMod val="75000"/>
                  </a:schemeClr>
                </a:solidFill>
              </a:rPr>
              <a:t>List one of the potential solutions and evaluate at least one potential cost and one potential benefit associated with this action.</a:t>
            </a:r>
          </a:p>
        </p:txBody>
      </p:sp>
    </p:spTree>
    <p:extLst>
      <p:ext uri="{BB962C8B-B14F-4D97-AF65-F5344CB8AC3E}">
        <p14:creationId xmlns:p14="http://schemas.microsoft.com/office/powerpoint/2010/main" val="32265202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40"/>
          <p:cNvSpPr txBox="1">
            <a:spLocks noGrp="1"/>
          </p:cNvSpPr>
          <p:nvPr>
            <p:ph type="title"/>
          </p:nvPr>
        </p:nvSpPr>
        <p:spPr>
          <a:xfrm>
            <a:off x="457200" y="762493"/>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3636"/>
              </a:lnSpc>
              <a:spcBef>
                <a:spcPts val="0"/>
              </a:spcBef>
              <a:spcAft>
                <a:spcPts val="0"/>
              </a:spcAft>
              <a:buNone/>
            </a:pPr>
            <a:r>
              <a:rPr lang="en-US" sz="5500" dirty="0"/>
              <a:t>Assessment</a:t>
            </a:r>
            <a:endParaRPr sz="5500" b="1" dirty="0"/>
          </a:p>
        </p:txBody>
      </p:sp>
      <p:sp>
        <p:nvSpPr>
          <p:cNvPr id="242" name="Google Shape;242;p40"/>
          <p:cNvSpPr txBox="1">
            <a:spLocks noGrp="1"/>
          </p:cNvSpPr>
          <p:nvPr>
            <p:ph type="body" idx="4294967295"/>
          </p:nvPr>
        </p:nvSpPr>
        <p:spPr>
          <a:xfrm>
            <a:off x="139148" y="1504728"/>
            <a:ext cx="5310481" cy="4175760"/>
          </a:xfrm>
          <a:prstGeom prst="rect">
            <a:avLst/>
          </a:prstGeom>
          <a:noFill/>
          <a:ln>
            <a:noFill/>
          </a:ln>
        </p:spPr>
        <p:txBody>
          <a:bodyPr spcFirstLastPara="1" wrap="square" lIns="91425" tIns="45700" rIns="91425" bIns="45700" anchor="t" anchorCtr="0">
            <a:noAutofit/>
          </a:bodyPr>
          <a:lstStyle/>
          <a:p>
            <a:pPr marL="63500" lvl="0" indent="0" algn="l" rtl="0">
              <a:spcBef>
                <a:spcPts val="1800"/>
              </a:spcBef>
              <a:spcAft>
                <a:spcPts val="0"/>
              </a:spcAft>
              <a:buClr>
                <a:schemeClr val="dk1"/>
              </a:buClr>
              <a:buSzPts val="1500"/>
              <a:buNone/>
            </a:pPr>
            <a:r>
              <a:rPr lang="en-US" sz="2400" dirty="0"/>
              <a:t>Address the compelling question: </a:t>
            </a:r>
          </a:p>
          <a:p>
            <a:pPr marL="63500" lvl="0" indent="0" algn="l" rtl="0">
              <a:spcBef>
                <a:spcPts val="1800"/>
              </a:spcBef>
              <a:spcAft>
                <a:spcPts val="0"/>
              </a:spcAft>
              <a:buClr>
                <a:schemeClr val="dk1"/>
              </a:buClr>
              <a:buSzPts val="1500"/>
              <a:buNone/>
            </a:pPr>
            <a:r>
              <a:rPr lang="en-US" sz="2400" i="1" dirty="0">
                <a:solidFill>
                  <a:srgbClr val="FF0000"/>
                </a:solidFill>
              </a:rPr>
              <a:t>How should we reform Social Security?</a:t>
            </a:r>
          </a:p>
          <a:p>
            <a:pPr marL="63500" lvl="0" indent="0" algn="l" rtl="0">
              <a:spcBef>
                <a:spcPts val="1800"/>
              </a:spcBef>
              <a:spcAft>
                <a:spcPts val="0"/>
              </a:spcAft>
              <a:buClr>
                <a:schemeClr val="dk1"/>
              </a:buClr>
              <a:buSzPts val="1500"/>
              <a:buNone/>
            </a:pPr>
            <a:r>
              <a:rPr lang="en-US" dirty="0"/>
              <a:t>Letter to the Editor - Students will present their own individual arguments, using multiple claims supported by evidence</a:t>
            </a:r>
            <a:endParaRPr sz="1800" dirty="0"/>
          </a:p>
        </p:txBody>
      </p:sp>
      <p:pic>
        <p:nvPicPr>
          <p:cNvPr id="4098" name="Picture 2" descr="Social Security Fraud Rampant – Threats To Privacy Increase | PA Pundits -  Internation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9629" y="3150704"/>
            <a:ext cx="3346330" cy="25127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2">
                                            <p:txEl>
                                              <p:pRg st="0" end="0"/>
                                            </p:txEl>
                                          </p:spTgt>
                                        </p:tgtEl>
                                        <p:attrNameLst>
                                          <p:attrName>style.visibility</p:attrName>
                                        </p:attrNameLst>
                                      </p:cBhvr>
                                      <p:to>
                                        <p:strVal val="visible"/>
                                      </p:to>
                                    </p:set>
                                    <p:anim calcmode="lin" valueType="num">
                                      <p:cBhvr additive="base">
                                        <p:cTn id="7" dur="500"/>
                                        <p:tgtEl>
                                          <p:spTgt spid="24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42">
                                            <p:txEl>
                                              <p:pRg st="1" end="1"/>
                                            </p:txEl>
                                          </p:spTgt>
                                        </p:tgtEl>
                                        <p:attrNameLst>
                                          <p:attrName>style.visibility</p:attrName>
                                        </p:attrNameLst>
                                      </p:cBhvr>
                                      <p:to>
                                        <p:strVal val="visible"/>
                                      </p:to>
                                    </p:set>
                                    <p:anim calcmode="lin" valueType="num">
                                      <p:cBhvr additive="base">
                                        <p:cTn id="12" dur="500"/>
                                        <p:tgtEl>
                                          <p:spTgt spid="24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42">
                                            <p:txEl>
                                              <p:pRg st="2" end="2"/>
                                            </p:txEl>
                                          </p:spTgt>
                                        </p:tgtEl>
                                        <p:attrNameLst>
                                          <p:attrName>style.visibility</p:attrName>
                                        </p:attrNameLst>
                                      </p:cBhvr>
                                      <p:to>
                                        <p:strVal val="visible"/>
                                      </p:to>
                                    </p:set>
                                    <p:anim calcmode="lin" valueType="num">
                                      <p:cBhvr additive="base">
                                        <p:cTn id="17" dur="500"/>
                                        <p:tgtEl>
                                          <p:spTgt spid="2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40"/>
          <p:cNvSpPr txBox="1">
            <a:spLocks noGrp="1"/>
          </p:cNvSpPr>
          <p:nvPr>
            <p:ph type="title"/>
          </p:nvPr>
        </p:nvSpPr>
        <p:spPr>
          <a:xfrm>
            <a:off x="457200" y="1069848"/>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3636"/>
              </a:lnSpc>
              <a:spcBef>
                <a:spcPts val="0"/>
              </a:spcBef>
              <a:spcAft>
                <a:spcPts val="0"/>
              </a:spcAft>
              <a:buNone/>
            </a:pPr>
            <a:r>
              <a:rPr lang="en-US" sz="5500"/>
              <a:t>Assessment Questions</a:t>
            </a:r>
            <a:endParaRPr sz="5500" b="1"/>
          </a:p>
        </p:txBody>
      </p:sp>
      <p:sp>
        <p:nvSpPr>
          <p:cNvPr id="242" name="Google Shape;242;p40"/>
          <p:cNvSpPr txBox="1">
            <a:spLocks noGrp="1"/>
          </p:cNvSpPr>
          <p:nvPr>
            <p:ph type="body" idx="4294967295"/>
          </p:nvPr>
        </p:nvSpPr>
        <p:spPr>
          <a:xfrm>
            <a:off x="457200" y="2377441"/>
            <a:ext cx="8229600" cy="4175760"/>
          </a:xfrm>
          <a:prstGeom prst="rect">
            <a:avLst/>
          </a:prstGeom>
          <a:noFill/>
          <a:ln>
            <a:noFill/>
          </a:ln>
        </p:spPr>
        <p:txBody>
          <a:bodyPr spcFirstLastPara="1" wrap="square" lIns="91425" tIns="45700" rIns="91425" bIns="45700" anchor="t" anchorCtr="0">
            <a:noAutofit/>
          </a:bodyPr>
          <a:lstStyle/>
          <a:p>
            <a:pPr marL="406400" lvl="0" indent="-342900" algn="l" rtl="0">
              <a:spcBef>
                <a:spcPts val="1800"/>
              </a:spcBef>
              <a:spcAft>
                <a:spcPts val="0"/>
              </a:spcAft>
              <a:buClr>
                <a:schemeClr val="dk1"/>
              </a:buClr>
              <a:buSzPts val="1500"/>
              <a:buFont typeface="+mj-lt"/>
              <a:buAutoNum type="arabicPeriod"/>
            </a:pPr>
            <a:r>
              <a:rPr lang="en-US" sz="1800" dirty="0"/>
              <a:t>In what year in Social Security projected to be depleted? </a:t>
            </a:r>
            <a:r>
              <a:rPr lang="en-US" sz="1800" dirty="0">
                <a:solidFill>
                  <a:schemeClr val="accent3">
                    <a:lumMod val="75000"/>
                  </a:schemeClr>
                </a:solidFill>
              </a:rPr>
              <a:t>(2035)</a:t>
            </a:r>
          </a:p>
          <a:p>
            <a:pPr marL="406400" lvl="0" indent="-342900" algn="l" rtl="0">
              <a:spcBef>
                <a:spcPts val="1800"/>
              </a:spcBef>
              <a:spcAft>
                <a:spcPts val="0"/>
              </a:spcAft>
              <a:buClr>
                <a:schemeClr val="dk1"/>
              </a:buClr>
              <a:buSzPts val="1500"/>
              <a:buFont typeface="+mj-lt"/>
              <a:buAutoNum type="arabicPeriod"/>
            </a:pPr>
            <a:r>
              <a:rPr lang="en-US" sz="1800" dirty="0"/>
              <a:t>When Social Security and Medicare costs exceed their annual income, how will the government fund these programs? </a:t>
            </a:r>
            <a:r>
              <a:rPr lang="en-US" sz="1800" dirty="0">
                <a:solidFill>
                  <a:schemeClr val="accent3">
                    <a:lumMod val="75000"/>
                  </a:schemeClr>
                </a:solidFill>
              </a:rPr>
              <a:t>(By dipping into their trust funds and/or going into debt)</a:t>
            </a:r>
          </a:p>
          <a:p>
            <a:pPr marL="406400" lvl="0" indent="-342900" algn="l" rtl="0">
              <a:spcBef>
                <a:spcPts val="1800"/>
              </a:spcBef>
              <a:spcAft>
                <a:spcPts val="0"/>
              </a:spcAft>
              <a:buClr>
                <a:schemeClr val="dk1"/>
              </a:buClr>
              <a:buSzPts val="1500"/>
              <a:buFont typeface="+mj-lt"/>
              <a:buAutoNum type="arabicPeriod"/>
            </a:pPr>
            <a:r>
              <a:rPr lang="en-US" sz="1800" dirty="0"/>
              <a:t>When was the last time Social Security Act was amended? </a:t>
            </a:r>
            <a:r>
              <a:rPr lang="en-US" sz="1800" dirty="0">
                <a:solidFill>
                  <a:schemeClr val="accent3">
                    <a:lumMod val="75000"/>
                  </a:schemeClr>
                </a:solidFill>
              </a:rPr>
              <a:t>(1983)</a:t>
            </a:r>
          </a:p>
          <a:p>
            <a:pPr marL="406400" lvl="0" indent="-342900" algn="l" rtl="0">
              <a:spcBef>
                <a:spcPts val="1800"/>
              </a:spcBef>
              <a:spcAft>
                <a:spcPts val="0"/>
              </a:spcAft>
              <a:buClr>
                <a:schemeClr val="dk1"/>
              </a:buClr>
              <a:buSzPts val="1500"/>
              <a:buFont typeface="+mj-lt"/>
              <a:buAutoNum type="arabicPeriod"/>
            </a:pPr>
            <a:r>
              <a:rPr lang="en-US" sz="1800" dirty="0"/>
              <a:t>What is the current Social Security payroll tax? </a:t>
            </a:r>
            <a:r>
              <a:rPr lang="en-US" sz="1800" dirty="0">
                <a:solidFill>
                  <a:schemeClr val="accent3">
                    <a:lumMod val="75000"/>
                  </a:schemeClr>
                </a:solidFill>
              </a:rPr>
              <a:t>(6.2% for employees and 6.2% for employers)</a:t>
            </a:r>
          </a:p>
          <a:p>
            <a:pPr marL="406400" lvl="0" indent="-342900" algn="l" rtl="0">
              <a:spcBef>
                <a:spcPts val="1800"/>
              </a:spcBef>
              <a:spcAft>
                <a:spcPts val="0"/>
              </a:spcAft>
              <a:buClr>
                <a:schemeClr val="dk1"/>
              </a:buClr>
              <a:buSzPts val="1500"/>
              <a:buFont typeface="+mj-lt"/>
              <a:buAutoNum type="arabicPeriod"/>
            </a:pPr>
            <a:r>
              <a:rPr lang="en-US" sz="1800" dirty="0"/>
              <a:t>List three plans that have been proposed to fix Social Security.  </a:t>
            </a:r>
            <a:r>
              <a:rPr lang="en-US" sz="1800" dirty="0">
                <a:solidFill>
                  <a:schemeClr val="accent3">
                    <a:lumMod val="75000"/>
                  </a:schemeClr>
                </a:solidFill>
              </a:rPr>
              <a:t>(Raise the payroll cap and tax investment income, payroll cap increase, phasing in a higher tax rate)</a:t>
            </a:r>
            <a:endParaRPr sz="1800" dirty="0">
              <a:solidFill>
                <a:schemeClr val="accent3">
                  <a:lumMod val="75000"/>
                </a:schemeClr>
              </a:solidFill>
            </a:endParaRPr>
          </a:p>
        </p:txBody>
      </p:sp>
    </p:spTree>
    <p:extLst>
      <p:ext uri="{BB962C8B-B14F-4D97-AF65-F5344CB8AC3E}">
        <p14:creationId xmlns:p14="http://schemas.microsoft.com/office/powerpoint/2010/main" val="3202308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2">
                                            <p:txEl>
                                              <p:pRg st="0" end="0"/>
                                            </p:txEl>
                                          </p:spTgt>
                                        </p:tgtEl>
                                        <p:attrNameLst>
                                          <p:attrName>style.visibility</p:attrName>
                                        </p:attrNameLst>
                                      </p:cBhvr>
                                      <p:to>
                                        <p:strVal val="visible"/>
                                      </p:to>
                                    </p:set>
                                    <p:anim calcmode="lin" valueType="num">
                                      <p:cBhvr additive="base">
                                        <p:cTn id="7" dur="500"/>
                                        <p:tgtEl>
                                          <p:spTgt spid="24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42">
                                            <p:txEl>
                                              <p:pRg st="1" end="1"/>
                                            </p:txEl>
                                          </p:spTgt>
                                        </p:tgtEl>
                                        <p:attrNameLst>
                                          <p:attrName>style.visibility</p:attrName>
                                        </p:attrNameLst>
                                      </p:cBhvr>
                                      <p:to>
                                        <p:strVal val="visible"/>
                                      </p:to>
                                    </p:set>
                                    <p:anim calcmode="lin" valueType="num">
                                      <p:cBhvr additive="base">
                                        <p:cTn id="12" dur="500"/>
                                        <p:tgtEl>
                                          <p:spTgt spid="24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42">
                                            <p:txEl>
                                              <p:pRg st="2" end="2"/>
                                            </p:txEl>
                                          </p:spTgt>
                                        </p:tgtEl>
                                        <p:attrNameLst>
                                          <p:attrName>style.visibility</p:attrName>
                                        </p:attrNameLst>
                                      </p:cBhvr>
                                      <p:to>
                                        <p:strVal val="visible"/>
                                      </p:to>
                                    </p:set>
                                    <p:anim calcmode="lin" valueType="num">
                                      <p:cBhvr additive="base">
                                        <p:cTn id="17" dur="500"/>
                                        <p:tgtEl>
                                          <p:spTgt spid="24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42">
                                            <p:txEl>
                                              <p:pRg st="3" end="3"/>
                                            </p:txEl>
                                          </p:spTgt>
                                        </p:tgtEl>
                                        <p:attrNameLst>
                                          <p:attrName>style.visibility</p:attrName>
                                        </p:attrNameLst>
                                      </p:cBhvr>
                                      <p:to>
                                        <p:strVal val="visible"/>
                                      </p:to>
                                    </p:set>
                                    <p:anim calcmode="lin" valueType="num">
                                      <p:cBhvr additive="base">
                                        <p:cTn id="22" dur="500"/>
                                        <p:tgtEl>
                                          <p:spTgt spid="24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42">
                                            <p:txEl>
                                              <p:pRg st="4" end="4"/>
                                            </p:txEl>
                                          </p:spTgt>
                                        </p:tgtEl>
                                        <p:attrNameLst>
                                          <p:attrName>style.visibility</p:attrName>
                                        </p:attrNameLst>
                                      </p:cBhvr>
                                      <p:to>
                                        <p:strVal val="visible"/>
                                      </p:to>
                                    </p:set>
                                    <p:anim calcmode="lin" valueType="num">
                                      <p:cBhvr additive="base">
                                        <p:cTn id="27" dur="500"/>
                                        <p:tgtEl>
                                          <p:spTgt spid="24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41"/>
          <p:cNvSpPr txBox="1">
            <a:spLocks noGrp="1"/>
          </p:cNvSpPr>
          <p:nvPr>
            <p:ph type="title"/>
          </p:nvPr>
        </p:nvSpPr>
        <p:spPr>
          <a:xfrm>
            <a:off x="457200" y="1069848"/>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3636"/>
              </a:lnSpc>
              <a:spcBef>
                <a:spcPts val="0"/>
              </a:spcBef>
              <a:spcAft>
                <a:spcPts val="0"/>
              </a:spcAft>
              <a:buNone/>
            </a:pPr>
            <a:r>
              <a:rPr lang="en-US" sz="5500">
                <a:latin typeface="Calibri"/>
                <a:ea typeface="Calibri"/>
                <a:cs typeface="Calibri"/>
                <a:sym typeface="Calibri"/>
              </a:rPr>
              <a:t>CEE Affiliates</a:t>
            </a:r>
            <a:endParaRPr sz="5500" b="1"/>
          </a:p>
        </p:txBody>
      </p:sp>
      <p:sp>
        <p:nvSpPr>
          <p:cNvPr id="249" name="Google Shape;249;p41"/>
          <p:cNvSpPr txBox="1"/>
          <p:nvPr/>
        </p:nvSpPr>
        <p:spPr>
          <a:xfrm>
            <a:off x="1501666" y="5134678"/>
            <a:ext cx="6140667"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https://www.councilforeconed.org/resources/local-affiliates/</a:t>
            </a: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250" name="Google Shape;250;p41" descr="A picture containing bird&#10;&#10;Description generated with very high confidence"/>
          <p:cNvPicPr preferRelativeResize="0"/>
          <p:nvPr/>
        </p:nvPicPr>
        <p:blipFill rotWithShape="1">
          <a:blip r:embed="rId4">
            <a:alphaModFix/>
          </a:blip>
          <a:srcRect/>
          <a:stretch/>
        </p:blipFill>
        <p:spPr>
          <a:xfrm>
            <a:off x="1524001" y="2335947"/>
            <a:ext cx="6095999" cy="24038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42"/>
          <p:cNvSpPr txBox="1">
            <a:spLocks noGrp="1"/>
          </p:cNvSpPr>
          <p:nvPr>
            <p:ph type="ctrTitle"/>
          </p:nvPr>
        </p:nvSpPr>
        <p:spPr>
          <a:xfrm>
            <a:off x="756139" y="1145686"/>
            <a:ext cx="7772400" cy="1470025"/>
          </a:xfrm>
          <a:prstGeom prst="rect">
            <a:avLst/>
          </a:prstGeom>
          <a:noFill/>
          <a:ln>
            <a:noFill/>
          </a:ln>
        </p:spPr>
        <p:txBody>
          <a:bodyPr spcFirstLastPara="1" wrap="square" lIns="91425" tIns="45700" rIns="91425" bIns="45700" anchor="ctr" anchorCtr="0">
            <a:noAutofit/>
          </a:bodyPr>
          <a:lstStyle/>
          <a:p>
            <a:pPr marL="0" lvl="0" indent="0" algn="ctr" rtl="0">
              <a:lnSpc>
                <a:spcPct val="105555"/>
              </a:lnSpc>
              <a:spcBef>
                <a:spcPts val="0"/>
              </a:spcBef>
              <a:spcAft>
                <a:spcPts val="0"/>
              </a:spcAft>
              <a:buNone/>
            </a:pPr>
            <a:r>
              <a:rPr lang="en-US" sz="5400">
                <a:latin typeface="Calibri"/>
                <a:ea typeface="Calibri"/>
                <a:cs typeface="Calibri"/>
                <a:sym typeface="Calibri"/>
              </a:rPr>
              <a:t>Thank You to Our Sponsors!</a:t>
            </a:r>
            <a:endParaRPr sz="5400"/>
          </a:p>
        </p:txBody>
      </p:sp>
      <p:sp>
        <p:nvSpPr>
          <p:cNvPr id="256" name="Google Shape;256;p4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888888"/>
              </a:buClr>
              <a:buSzPts val="2800"/>
              <a:buNone/>
            </a:pPr>
            <a:endParaRPr/>
          </a:p>
        </p:txBody>
      </p:sp>
      <p:pic>
        <p:nvPicPr>
          <p:cNvPr id="257" name="Google Shape;257;p42"/>
          <p:cNvPicPr preferRelativeResize="0"/>
          <p:nvPr/>
        </p:nvPicPr>
        <p:blipFill rotWithShape="1">
          <a:blip r:embed="rId3">
            <a:alphaModFix/>
          </a:blip>
          <a:srcRect/>
          <a:stretch/>
        </p:blipFill>
        <p:spPr>
          <a:xfrm>
            <a:off x="5918479" y="2622632"/>
            <a:ext cx="2378110" cy="2378110"/>
          </a:xfrm>
          <a:prstGeom prst="rect">
            <a:avLst/>
          </a:prstGeom>
          <a:noFill/>
          <a:ln>
            <a:noFill/>
          </a:ln>
        </p:spPr>
      </p:pic>
      <p:pic>
        <p:nvPicPr>
          <p:cNvPr id="258" name="Google Shape;258;p42"/>
          <p:cNvPicPr preferRelativeResize="0"/>
          <p:nvPr/>
        </p:nvPicPr>
        <p:blipFill rotWithShape="1">
          <a:blip r:embed="rId4">
            <a:alphaModFix/>
          </a:blip>
          <a:srcRect/>
          <a:stretch/>
        </p:blipFill>
        <p:spPr>
          <a:xfrm>
            <a:off x="291116" y="2690224"/>
            <a:ext cx="4725799" cy="1302970"/>
          </a:xfrm>
          <a:prstGeom prst="rect">
            <a:avLst/>
          </a:prstGeom>
          <a:noFill/>
          <a:ln>
            <a:noFill/>
          </a:ln>
        </p:spPr>
      </p:pic>
      <p:pic>
        <p:nvPicPr>
          <p:cNvPr id="259" name="Google Shape;259;p42"/>
          <p:cNvPicPr preferRelativeResize="0"/>
          <p:nvPr/>
        </p:nvPicPr>
        <p:blipFill rotWithShape="1">
          <a:blip r:embed="rId5">
            <a:alphaModFix/>
          </a:blip>
          <a:srcRect/>
          <a:stretch/>
        </p:blipFill>
        <p:spPr>
          <a:xfrm>
            <a:off x="1211831" y="5899538"/>
            <a:ext cx="6217920" cy="594360"/>
          </a:xfrm>
          <a:prstGeom prst="rect">
            <a:avLst/>
          </a:prstGeom>
          <a:noFill/>
          <a:ln>
            <a:noFill/>
          </a:ln>
        </p:spPr>
      </p:pic>
      <p:sp>
        <p:nvSpPr>
          <p:cNvPr id="260" name="Google Shape;260;p42"/>
          <p:cNvSpPr/>
          <p:nvPr/>
        </p:nvSpPr>
        <p:spPr>
          <a:xfrm>
            <a:off x="4450813" y="3244334"/>
            <a:ext cx="242374"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000000"/>
                </a:solidFill>
                <a:latin typeface="Times New Roman"/>
                <a:ea typeface="Times New Roman"/>
                <a:cs typeface="Times New Roman"/>
                <a:sym typeface="Times New Roman"/>
              </a:rPr>
              <a:t> </a:t>
            </a:r>
            <a:endParaRPr sz="1800">
              <a:solidFill>
                <a:schemeClr val="dk1"/>
              </a:solidFill>
              <a:latin typeface="Arial"/>
              <a:ea typeface="Arial"/>
              <a:cs typeface="Arial"/>
              <a:sym typeface="Arial"/>
            </a:endParaRPr>
          </a:p>
        </p:txBody>
      </p:sp>
      <p:pic>
        <p:nvPicPr>
          <p:cNvPr id="261" name="Google Shape;261;p42"/>
          <p:cNvPicPr preferRelativeResize="0"/>
          <p:nvPr/>
        </p:nvPicPr>
        <p:blipFill rotWithShape="1">
          <a:blip r:embed="rId6">
            <a:alphaModFix/>
          </a:blip>
          <a:srcRect/>
          <a:stretch/>
        </p:blipFill>
        <p:spPr>
          <a:xfrm>
            <a:off x="2654015" y="3811687"/>
            <a:ext cx="1905000" cy="1874520"/>
          </a:xfrm>
          <a:prstGeom prst="rect">
            <a:avLst/>
          </a:prstGeom>
          <a:noFill/>
          <a:ln>
            <a:noFill/>
          </a:ln>
        </p:spPr>
      </p:pic>
      <p:pic>
        <p:nvPicPr>
          <p:cNvPr id="262" name="Google Shape;262;p42" descr="A picture containing drawing&#10;&#10;Description automatically generated"/>
          <p:cNvPicPr preferRelativeResize="0"/>
          <p:nvPr/>
        </p:nvPicPr>
        <p:blipFill rotWithShape="1">
          <a:blip r:embed="rId7">
            <a:alphaModFix/>
          </a:blip>
          <a:srcRect/>
          <a:stretch/>
        </p:blipFill>
        <p:spPr>
          <a:xfrm>
            <a:off x="7737274" y="5243613"/>
            <a:ext cx="1188720" cy="119634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8"/>
          <p:cNvSpPr txBox="1">
            <a:spLocks noGrp="1"/>
          </p:cNvSpPr>
          <p:nvPr>
            <p:ph type="title"/>
          </p:nvPr>
        </p:nvSpPr>
        <p:spPr>
          <a:xfrm>
            <a:off x="433551" y="1061966"/>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42500"/>
              </a:lnSpc>
              <a:spcBef>
                <a:spcPts val="0"/>
              </a:spcBef>
              <a:spcAft>
                <a:spcPts val="0"/>
              </a:spcAft>
              <a:buNone/>
            </a:pPr>
            <a:r>
              <a:rPr lang="en-US" sz="4000">
                <a:latin typeface="Calibri"/>
                <a:ea typeface="Calibri"/>
                <a:cs typeface="Calibri"/>
                <a:sym typeface="Calibri"/>
              </a:rPr>
              <a:t>Professional Development Certificate</a:t>
            </a:r>
            <a:endParaRPr sz="4000" b="1">
              <a:solidFill>
                <a:srgbClr val="005CB8"/>
              </a:solidFill>
              <a:latin typeface="Calibri"/>
              <a:ea typeface="Calibri"/>
              <a:cs typeface="Calibri"/>
              <a:sym typeface="Calibri"/>
            </a:endParaRPr>
          </a:p>
        </p:txBody>
      </p:sp>
      <p:sp>
        <p:nvSpPr>
          <p:cNvPr id="79" name="Google Shape;79;p18"/>
          <p:cNvSpPr txBox="1"/>
          <p:nvPr/>
        </p:nvSpPr>
        <p:spPr>
          <a:xfrm>
            <a:off x="588955" y="2359260"/>
            <a:ext cx="8175171" cy="286232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solidFill>
                  <a:schemeClr val="dk1"/>
                </a:solidFill>
                <a:latin typeface="Arial"/>
                <a:ea typeface="Arial"/>
                <a:cs typeface="Arial"/>
                <a:sym typeface="Arial"/>
              </a:rPr>
              <a:t>To earn your professional development certificate for this webinar, you must:</a:t>
            </a:r>
            <a:endParaRPr dirty="0"/>
          </a:p>
          <a:p>
            <a:pPr marL="0" marR="0" lvl="0" indent="0" algn="l" rtl="0">
              <a:spcBef>
                <a:spcPts val="0"/>
              </a:spcBef>
              <a:spcAft>
                <a:spcPts val="0"/>
              </a:spcAft>
              <a:buNone/>
            </a:pPr>
            <a:endParaRPr sz="1800"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Arial"/>
                <a:ea typeface="Arial"/>
                <a:cs typeface="Arial"/>
                <a:sym typeface="Arial"/>
              </a:rPr>
              <a:t>Watch a minimum of 45-minutes and you will automatically receive a professional development </a:t>
            </a:r>
            <a:r>
              <a:rPr lang="en-US" sz="1800" b="1" dirty="0">
                <a:solidFill>
                  <a:srgbClr val="7A9900"/>
                </a:solidFill>
                <a:latin typeface="Arial"/>
                <a:ea typeface="Arial"/>
                <a:cs typeface="Arial"/>
                <a:sym typeface="Arial"/>
              </a:rPr>
              <a:t>certificate </a:t>
            </a:r>
            <a:r>
              <a:rPr lang="en-US" sz="1800" dirty="0">
                <a:solidFill>
                  <a:schemeClr val="dk1"/>
                </a:solidFill>
                <a:latin typeface="Arial"/>
                <a:ea typeface="Arial"/>
                <a:cs typeface="Arial"/>
                <a:sym typeface="Arial"/>
              </a:rPr>
              <a:t>via e-mail within 24 hours.</a:t>
            </a:r>
            <a:endParaRPr dirty="0"/>
          </a:p>
          <a:p>
            <a:pPr marL="0" marR="0" lvl="0" indent="0" algn="l" rtl="0">
              <a:spcBef>
                <a:spcPts val="0"/>
              </a:spcBef>
              <a:spcAft>
                <a:spcPts val="0"/>
              </a:spcAft>
              <a:buNone/>
            </a:pPr>
            <a:endParaRPr sz="1800" dirty="0">
              <a:solidFill>
                <a:schemeClr val="dk1"/>
              </a:solidFill>
              <a:latin typeface="Arial"/>
              <a:ea typeface="Arial"/>
              <a:cs typeface="Arial"/>
              <a:sym typeface="Arial"/>
            </a:endParaRPr>
          </a:p>
          <a:p>
            <a:pPr marL="0" marR="0" lvl="0" indent="0" algn="l" rtl="0">
              <a:spcBef>
                <a:spcPts val="0"/>
              </a:spcBef>
              <a:spcAft>
                <a:spcPts val="0"/>
              </a:spcAft>
              <a:buNone/>
            </a:pPr>
            <a:r>
              <a:rPr lang="en-US" sz="1800" dirty="0">
                <a:solidFill>
                  <a:schemeClr val="dk1"/>
                </a:solidFill>
                <a:latin typeface="Arial"/>
                <a:ea typeface="Arial"/>
                <a:cs typeface="Arial"/>
                <a:sym typeface="Arial"/>
              </a:rPr>
              <a:t>Accessing resources: </a:t>
            </a:r>
            <a:endParaRPr sz="1800" dirty="0">
              <a:solidFill>
                <a:schemeClr val="dk1"/>
              </a:solidFill>
              <a:latin typeface="Arial"/>
              <a:ea typeface="Arial"/>
              <a:cs typeface="Arial"/>
              <a:sym typeface="Arial"/>
            </a:endParaRPr>
          </a:p>
          <a:p>
            <a:pPr marL="0" marR="0" lvl="0" indent="0" algn="l" rtl="0">
              <a:spcBef>
                <a:spcPts val="0"/>
              </a:spcBef>
              <a:spcAft>
                <a:spcPts val="0"/>
              </a:spcAft>
              <a:buNone/>
            </a:pPr>
            <a:endParaRPr sz="1800"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Arial"/>
                <a:ea typeface="Arial"/>
                <a:cs typeface="Arial"/>
                <a:sym typeface="Arial"/>
              </a:rPr>
              <a:t>You can now easily download presentations, lesson plan materials, and activities for each webinar from </a:t>
            </a:r>
            <a:r>
              <a:rPr lang="en-US" sz="1600" b="1" i="1" dirty="0">
                <a:solidFill>
                  <a:srgbClr val="005CB8"/>
                </a:solidFill>
                <a:latin typeface="Arial"/>
                <a:ea typeface="Arial"/>
                <a:cs typeface="Arial"/>
                <a:sym typeface="Arial"/>
                <a:hlinkClick r:id="rId3"/>
              </a:rPr>
              <a:t>EconEdLink.org/professional-development/</a:t>
            </a:r>
            <a:endParaRPr dirty="0"/>
          </a:p>
          <a:p>
            <a:pPr marL="0" marR="0" lvl="0" indent="0" algn="l" rtl="0">
              <a:spcBef>
                <a:spcPts val="0"/>
              </a:spcBef>
              <a:spcAft>
                <a:spcPts val="0"/>
              </a:spcAft>
              <a:buNone/>
            </a:pPr>
            <a:endParaRPr sz="1800" b="1" i="1" dirty="0">
              <a:solidFill>
                <a:srgbClr val="005CB8"/>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9"/>
          <p:cNvSpPr txBox="1">
            <a:spLocks noGrp="1"/>
          </p:cNvSpPr>
          <p:nvPr>
            <p:ph type="title"/>
          </p:nvPr>
        </p:nvSpPr>
        <p:spPr>
          <a:xfrm>
            <a:off x="457200" y="90997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3636"/>
              </a:lnSpc>
              <a:spcBef>
                <a:spcPts val="0"/>
              </a:spcBef>
              <a:spcAft>
                <a:spcPts val="0"/>
              </a:spcAft>
              <a:buNone/>
            </a:pPr>
            <a:r>
              <a:rPr lang="en-US" sz="5500" dirty="0"/>
              <a:t>Agenda</a:t>
            </a:r>
            <a:endParaRPr sz="5500" b="1" dirty="0">
              <a:solidFill>
                <a:srgbClr val="005CB8"/>
              </a:solidFill>
              <a:latin typeface="Calibri"/>
              <a:ea typeface="Calibri"/>
              <a:cs typeface="Calibri"/>
              <a:sym typeface="Calibri"/>
            </a:endParaRPr>
          </a:p>
        </p:txBody>
      </p:sp>
      <p:sp>
        <p:nvSpPr>
          <p:cNvPr id="86" name="Google Shape;86;p19"/>
          <p:cNvSpPr txBox="1">
            <a:spLocks noGrp="1"/>
          </p:cNvSpPr>
          <p:nvPr>
            <p:ph type="body" idx="4294967295"/>
          </p:nvPr>
        </p:nvSpPr>
        <p:spPr>
          <a:xfrm>
            <a:off x="139849" y="1905493"/>
            <a:ext cx="9004151" cy="4516822"/>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500"/>
              <a:buChar char="•"/>
            </a:pPr>
            <a:r>
              <a:rPr lang="en-US" sz="2500" dirty="0">
                <a:solidFill>
                  <a:schemeClr val="tx1"/>
                </a:solidFill>
              </a:rPr>
              <a:t>Political Cartoon </a:t>
            </a:r>
            <a:r>
              <a:rPr lang="en-US" sz="2500" dirty="0">
                <a:solidFill>
                  <a:schemeClr val="accent3">
                    <a:lumMod val="75000"/>
                  </a:schemeClr>
                </a:solidFill>
              </a:rPr>
              <a:t>Introductions</a:t>
            </a:r>
            <a:r>
              <a:rPr lang="en-US" sz="2500" dirty="0">
                <a:solidFill>
                  <a:schemeClr val="tx1"/>
                </a:solidFill>
              </a:rPr>
              <a:t> </a:t>
            </a:r>
          </a:p>
          <a:p>
            <a:pPr marL="342900" lvl="0" indent="-342900" algn="l" rtl="0">
              <a:spcBef>
                <a:spcPts val="0"/>
              </a:spcBef>
              <a:spcAft>
                <a:spcPts val="0"/>
              </a:spcAft>
              <a:buClr>
                <a:schemeClr val="dk1"/>
              </a:buClr>
              <a:buSzPts val="2500"/>
              <a:buChar char="•"/>
            </a:pPr>
            <a:r>
              <a:rPr lang="en-US" sz="2500" dirty="0">
                <a:solidFill>
                  <a:schemeClr val="tx1"/>
                </a:solidFill>
              </a:rPr>
              <a:t>Introduction to </a:t>
            </a:r>
            <a:r>
              <a:rPr lang="en-US" sz="2500" dirty="0">
                <a:solidFill>
                  <a:schemeClr val="accent3">
                    <a:lumMod val="75000"/>
                  </a:schemeClr>
                </a:solidFill>
              </a:rPr>
              <a:t>Inquiry Based Learning and Compelling Questions  </a:t>
            </a:r>
          </a:p>
          <a:p>
            <a:pPr marL="342900" indent="-342900">
              <a:buSzPts val="2500"/>
            </a:pPr>
            <a:r>
              <a:rPr lang="en-US" sz="2500" dirty="0">
                <a:solidFill>
                  <a:schemeClr val="accent3">
                    <a:lumMod val="75000"/>
                  </a:schemeClr>
                </a:solidFill>
              </a:rPr>
              <a:t>Staging:</a:t>
            </a:r>
            <a:r>
              <a:rPr lang="en-US" sz="2500" dirty="0">
                <a:solidFill>
                  <a:schemeClr val="tx1"/>
                </a:solidFill>
              </a:rPr>
              <a:t> Major issues with Social Security Video Clips</a:t>
            </a:r>
          </a:p>
          <a:p>
            <a:pPr marL="342900" indent="-342900">
              <a:buSzPts val="2500"/>
            </a:pPr>
            <a:r>
              <a:rPr lang="en-US" sz="2500" dirty="0">
                <a:solidFill>
                  <a:schemeClr val="tx1"/>
                </a:solidFill>
              </a:rPr>
              <a:t>Collaboration Board – Major issues with Social Security</a:t>
            </a:r>
          </a:p>
          <a:p>
            <a:pPr marL="342900" indent="-342900">
              <a:buSzPts val="2500"/>
            </a:pPr>
            <a:r>
              <a:rPr lang="en-US" sz="2500" dirty="0">
                <a:solidFill>
                  <a:schemeClr val="tx1"/>
                </a:solidFill>
              </a:rPr>
              <a:t>Further Research – Social Security’s Challenges</a:t>
            </a:r>
          </a:p>
          <a:p>
            <a:pPr marL="342900" indent="-342900">
              <a:buSzPts val="2500"/>
            </a:pPr>
            <a:r>
              <a:rPr lang="en-US" sz="2500" dirty="0">
                <a:solidFill>
                  <a:schemeClr val="tx1"/>
                </a:solidFill>
              </a:rPr>
              <a:t>Mentimeter – Word Cloud </a:t>
            </a:r>
          </a:p>
          <a:p>
            <a:pPr marL="342900" indent="-342900">
              <a:buSzPts val="2500"/>
            </a:pPr>
            <a:r>
              <a:rPr lang="en-US" sz="2500" dirty="0">
                <a:solidFill>
                  <a:schemeClr val="tx1"/>
                </a:solidFill>
              </a:rPr>
              <a:t>Potential Solutions to Social Security Crisis: </a:t>
            </a:r>
            <a:br>
              <a:rPr lang="en-US" sz="2500" dirty="0">
                <a:solidFill>
                  <a:schemeClr val="tx1"/>
                </a:solidFill>
              </a:rPr>
            </a:br>
            <a:r>
              <a:rPr lang="en-US" sz="2500" dirty="0">
                <a:solidFill>
                  <a:schemeClr val="tx1"/>
                </a:solidFill>
              </a:rPr>
              <a:t>- Background</a:t>
            </a:r>
            <a:br>
              <a:rPr lang="en-US" sz="2500" dirty="0">
                <a:solidFill>
                  <a:schemeClr val="tx1"/>
                </a:solidFill>
              </a:rPr>
            </a:br>
            <a:r>
              <a:rPr lang="en-US" sz="2500" dirty="0">
                <a:solidFill>
                  <a:schemeClr val="tx1"/>
                </a:solidFill>
              </a:rPr>
              <a:t>- Cost-Benefit Analysis</a:t>
            </a:r>
            <a:br>
              <a:rPr lang="en-US" sz="2500" dirty="0">
                <a:solidFill>
                  <a:schemeClr val="tx1"/>
                </a:solidFill>
              </a:rPr>
            </a:br>
            <a:r>
              <a:rPr lang="en-US" sz="2500" dirty="0">
                <a:solidFill>
                  <a:schemeClr val="tx1"/>
                </a:solidFill>
              </a:rPr>
              <a:t>- Padlet </a:t>
            </a:r>
          </a:p>
          <a:p>
            <a:pPr marL="342900" indent="-342900">
              <a:buSzPts val="2500"/>
            </a:pPr>
            <a:r>
              <a:rPr lang="en-US" sz="2500" dirty="0">
                <a:solidFill>
                  <a:schemeClr val="accent3">
                    <a:lumMod val="75000"/>
                  </a:schemeClr>
                </a:solidFill>
              </a:rPr>
              <a:t>Assessment</a:t>
            </a:r>
            <a:r>
              <a:rPr lang="en-US" sz="2500" dirty="0">
                <a:solidFill>
                  <a:schemeClr val="tx1"/>
                </a:solidFill>
              </a:rPr>
              <a:t> Ideas and Debrief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0"/>
          <p:cNvSpPr txBox="1">
            <a:spLocks noGrp="1"/>
          </p:cNvSpPr>
          <p:nvPr>
            <p:ph type="title"/>
          </p:nvPr>
        </p:nvSpPr>
        <p:spPr>
          <a:xfrm>
            <a:off x="457200" y="1069848"/>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3636"/>
              </a:lnSpc>
              <a:spcBef>
                <a:spcPts val="0"/>
              </a:spcBef>
              <a:spcAft>
                <a:spcPts val="0"/>
              </a:spcAft>
              <a:buNone/>
            </a:pPr>
            <a:r>
              <a:rPr lang="en-US" sz="5500" dirty="0"/>
              <a:t>National Standards</a:t>
            </a:r>
            <a:endParaRPr sz="5500" b="1" dirty="0"/>
          </a:p>
        </p:txBody>
      </p:sp>
      <p:sp>
        <p:nvSpPr>
          <p:cNvPr id="93" name="Google Shape;93;p20"/>
          <p:cNvSpPr txBox="1">
            <a:spLocks noGrp="1"/>
          </p:cNvSpPr>
          <p:nvPr>
            <p:ph type="body" idx="4294967295"/>
          </p:nvPr>
        </p:nvSpPr>
        <p:spPr>
          <a:xfrm>
            <a:off x="457200" y="2377441"/>
            <a:ext cx="8229600" cy="4175760"/>
          </a:xfrm>
          <a:prstGeom prst="rect">
            <a:avLst/>
          </a:prstGeom>
          <a:noFill/>
          <a:ln>
            <a:noFill/>
          </a:ln>
        </p:spPr>
        <p:txBody>
          <a:bodyPr spcFirstLastPara="1" wrap="square" lIns="91425" tIns="45700" rIns="91425" bIns="45700" anchor="t" anchorCtr="0">
            <a:noAutofit/>
          </a:bodyPr>
          <a:lstStyle/>
          <a:p>
            <a:pPr marL="0" lvl="0" indent="0" algn="l" rtl="0">
              <a:spcBef>
                <a:spcPts val="1800"/>
              </a:spcBef>
              <a:spcAft>
                <a:spcPts val="0"/>
              </a:spcAft>
              <a:buClr>
                <a:schemeClr val="dk1"/>
              </a:buClr>
              <a:buSzPts val="2500"/>
              <a:buNone/>
            </a:pPr>
            <a:r>
              <a:rPr lang="en-US" sz="2400" dirty="0"/>
              <a:t>National Standards for Economics</a:t>
            </a:r>
            <a:endParaRPr sz="2400" dirty="0"/>
          </a:p>
          <a:p>
            <a:pPr marL="69850" lvl="0" indent="0" algn="l" rtl="0">
              <a:spcBef>
                <a:spcPts val="1800"/>
              </a:spcBef>
              <a:spcAft>
                <a:spcPts val="0"/>
              </a:spcAft>
              <a:buSzPts val="2500"/>
              <a:buNone/>
            </a:pPr>
            <a:r>
              <a:rPr lang="en-US" sz="2400" b="1" dirty="0"/>
              <a:t>Role of Government and Market Failure Standard: 16</a:t>
            </a:r>
          </a:p>
          <a:p>
            <a:pPr fontAlgn="base" latinLnBrk="0"/>
            <a:r>
              <a:rPr lang="en-US" sz="2400" dirty="0"/>
              <a:t>Students will understand that: There is an economic role for government in a market economy whenever the benefits of a government policy outweigh its costs. Governments often provide for national defense, address environmental concerns, define and protect property rights, and attempt to make markets more competitive. Most government policies also have direct or indirect effects on people's incomes.</a:t>
            </a:r>
          </a:p>
          <a:p>
            <a:pPr marL="0" lvl="0" indent="0" algn="l" rtl="0">
              <a:spcBef>
                <a:spcPts val="1800"/>
              </a:spcBef>
              <a:spcAft>
                <a:spcPts val="0"/>
              </a:spcAft>
              <a:buClr>
                <a:schemeClr val="dk1"/>
              </a:buClr>
              <a:buSzPts val="2750"/>
              <a:buNone/>
            </a:pPr>
            <a:endParaRPr sz="275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
                                            <p:txEl>
                                              <p:pRg st="0" end="0"/>
                                            </p:txEl>
                                          </p:spTgt>
                                        </p:tgtEl>
                                        <p:attrNameLst>
                                          <p:attrName>style.visibility</p:attrName>
                                        </p:attrNameLst>
                                      </p:cBhvr>
                                      <p:to>
                                        <p:strVal val="visible"/>
                                      </p:to>
                                    </p:set>
                                    <p:anim calcmode="lin" valueType="num">
                                      <p:cBhvr additive="base">
                                        <p:cTn id="7" dur="500"/>
                                        <p:tgtEl>
                                          <p:spTgt spid="9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3">
                                            <p:txEl>
                                              <p:pRg st="1" end="1"/>
                                            </p:txEl>
                                          </p:spTgt>
                                        </p:tgtEl>
                                        <p:attrNameLst>
                                          <p:attrName>style.visibility</p:attrName>
                                        </p:attrNameLst>
                                      </p:cBhvr>
                                      <p:to>
                                        <p:strVal val="visible"/>
                                      </p:to>
                                    </p:set>
                                    <p:anim calcmode="lin" valueType="num">
                                      <p:cBhvr additive="base">
                                        <p:cTn id="12" dur="500"/>
                                        <p:tgtEl>
                                          <p:spTgt spid="9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3">
                                            <p:txEl>
                                              <p:pRg st="2" end="2"/>
                                            </p:txEl>
                                          </p:spTgt>
                                        </p:tgtEl>
                                        <p:attrNameLst>
                                          <p:attrName>style.visibility</p:attrName>
                                        </p:attrNameLst>
                                      </p:cBhvr>
                                      <p:to>
                                        <p:strVal val="visible"/>
                                      </p:to>
                                    </p:set>
                                    <p:anim calcmode="lin" valueType="num">
                                      <p:cBhvr additive="base">
                                        <p:cTn id="17" dur="500"/>
                                        <p:tgtEl>
                                          <p:spTgt spid="9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1"/>
          <p:cNvSpPr txBox="1">
            <a:spLocks noGrp="1"/>
          </p:cNvSpPr>
          <p:nvPr>
            <p:ph type="title"/>
          </p:nvPr>
        </p:nvSpPr>
        <p:spPr>
          <a:xfrm>
            <a:off x="457200" y="1069848"/>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3636"/>
              </a:lnSpc>
              <a:spcBef>
                <a:spcPts val="0"/>
              </a:spcBef>
              <a:spcAft>
                <a:spcPts val="0"/>
              </a:spcAft>
              <a:buNone/>
            </a:pPr>
            <a:r>
              <a:rPr lang="en-US" sz="5500"/>
              <a:t>Objectives</a:t>
            </a:r>
            <a:endParaRPr sz="5500" b="1"/>
          </a:p>
        </p:txBody>
      </p:sp>
      <p:sp>
        <p:nvSpPr>
          <p:cNvPr id="100" name="Google Shape;100;p21"/>
          <p:cNvSpPr txBox="1">
            <a:spLocks noGrp="1"/>
          </p:cNvSpPr>
          <p:nvPr>
            <p:ph type="body" idx="4294967295"/>
          </p:nvPr>
        </p:nvSpPr>
        <p:spPr>
          <a:xfrm>
            <a:off x="123145" y="2212848"/>
            <a:ext cx="4684955" cy="405886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2500" dirty="0"/>
              <a:t>I can:</a:t>
            </a:r>
            <a:endParaRPr sz="2500" dirty="0"/>
          </a:p>
          <a:p>
            <a:pPr marL="457200" lvl="0" indent="-387350" algn="l" rtl="0">
              <a:spcBef>
                <a:spcPts val="0"/>
              </a:spcBef>
              <a:spcAft>
                <a:spcPts val="0"/>
              </a:spcAft>
              <a:buSzPts val="2500"/>
              <a:buChar char="•"/>
            </a:pPr>
            <a:r>
              <a:rPr lang="en-US" sz="2400" dirty="0">
                <a:solidFill>
                  <a:schemeClr val="accent3">
                    <a:lumMod val="75000"/>
                  </a:schemeClr>
                </a:solidFill>
              </a:rPr>
              <a:t>Analyze</a:t>
            </a:r>
            <a:r>
              <a:rPr lang="en-US" sz="2400" dirty="0"/>
              <a:t> graphs, tables, and charts.</a:t>
            </a:r>
            <a:br>
              <a:rPr lang="en-US" sz="2400" dirty="0"/>
            </a:br>
            <a:endParaRPr lang="en-US" sz="2400" dirty="0"/>
          </a:p>
          <a:p>
            <a:pPr lvl="0" indent="-387350">
              <a:buSzPts val="2500"/>
            </a:pPr>
            <a:r>
              <a:rPr lang="en-US" sz="2400" dirty="0">
                <a:solidFill>
                  <a:schemeClr val="accent3">
                    <a:lumMod val="75000"/>
                  </a:schemeClr>
                </a:solidFill>
              </a:rPr>
              <a:t>Examine</a:t>
            </a:r>
            <a:r>
              <a:rPr lang="en-US" sz="2400" dirty="0"/>
              <a:t> sources for information and interpretations, and for cases where they corroborate, complement, or contradict each other.</a:t>
            </a:r>
            <a:endParaRPr sz="2400" dirty="0"/>
          </a:p>
        </p:txBody>
      </p:sp>
      <p:pic>
        <p:nvPicPr>
          <p:cNvPr id="101" name="Google Shape;101;p21"/>
          <p:cNvPicPr preferRelativeResize="0"/>
          <p:nvPr/>
        </p:nvPicPr>
        <p:blipFill>
          <a:blip r:embed="rId3">
            <a:alphaModFix/>
          </a:blip>
          <a:stretch>
            <a:fillRect/>
          </a:stretch>
        </p:blipFill>
        <p:spPr>
          <a:xfrm>
            <a:off x="4808100" y="2849798"/>
            <a:ext cx="4031101" cy="259142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anim calcmode="lin" valueType="num">
                                      <p:cBhvr additive="base">
                                        <p:cTn id="7" dur="500"/>
                                        <p:tgtEl>
                                          <p:spTgt spid="10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0">
                                            <p:txEl>
                                              <p:pRg st="1" end="1"/>
                                            </p:txEl>
                                          </p:spTgt>
                                        </p:tgtEl>
                                        <p:attrNameLst>
                                          <p:attrName>style.visibility</p:attrName>
                                        </p:attrNameLst>
                                      </p:cBhvr>
                                      <p:to>
                                        <p:strVal val="visible"/>
                                      </p:to>
                                    </p:set>
                                    <p:anim calcmode="lin" valueType="num">
                                      <p:cBhvr additive="base">
                                        <p:cTn id="12" dur="500"/>
                                        <p:tgtEl>
                                          <p:spTgt spid="10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itnews - Political Cartoonis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539" y="1199667"/>
            <a:ext cx="8372199" cy="5324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2481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isa Benson's Editorial Cartoons - Social Security Comics And Cartoons |  The Cartoonist Grou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106" y="1152249"/>
            <a:ext cx="7805668" cy="5385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2057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71716"/>
            <a:ext cx="8229600" cy="1143000"/>
          </a:xfrm>
        </p:spPr>
        <p:txBody>
          <a:bodyPr/>
          <a:lstStyle/>
          <a:p>
            <a:pPr>
              <a:lnSpc>
                <a:spcPct val="100000"/>
              </a:lnSpc>
            </a:pPr>
            <a:r>
              <a:rPr lang="en-US" sz="4800" dirty="0"/>
              <a:t>Inquiry Based Learning Overview</a:t>
            </a:r>
          </a:p>
        </p:txBody>
      </p:sp>
      <p:sp>
        <p:nvSpPr>
          <p:cNvPr id="3" name="Text Placeholder 2"/>
          <p:cNvSpPr>
            <a:spLocks noGrp="1"/>
          </p:cNvSpPr>
          <p:nvPr>
            <p:ph type="body" idx="1"/>
          </p:nvPr>
        </p:nvSpPr>
        <p:spPr/>
        <p:txBody>
          <a:bodyPr/>
          <a:lstStyle/>
          <a:p>
            <a:pPr marL="628650" indent="-514350">
              <a:buFont typeface="+mj-lt"/>
              <a:buAutoNum type="arabicPeriod"/>
            </a:pPr>
            <a:r>
              <a:rPr lang="en-US" dirty="0"/>
              <a:t>Students develop questions they are curious about.</a:t>
            </a:r>
          </a:p>
          <a:p>
            <a:pPr marL="628650" indent="-514350">
              <a:buFont typeface="+mj-lt"/>
              <a:buAutoNum type="arabicPeriod"/>
            </a:pPr>
            <a:r>
              <a:rPr lang="en-US" dirty="0"/>
              <a:t>Students use time in class to research the topic. </a:t>
            </a:r>
          </a:p>
          <a:p>
            <a:pPr marL="628650" indent="-514350">
              <a:buFont typeface="+mj-lt"/>
              <a:buAutoNum type="arabicPeriod"/>
            </a:pPr>
            <a:r>
              <a:rPr lang="en-US" dirty="0"/>
              <a:t>Students present their learning.</a:t>
            </a:r>
          </a:p>
          <a:p>
            <a:pPr marL="628650" indent="-514350">
              <a:buFont typeface="+mj-lt"/>
              <a:buAutoNum type="arabicPeriod"/>
            </a:pPr>
            <a:r>
              <a:rPr lang="en-US" dirty="0"/>
              <a:t>Students reflect on what worked and what did not.</a:t>
            </a:r>
          </a:p>
        </p:txBody>
      </p:sp>
    </p:spTree>
    <p:extLst>
      <p:ext uri="{BB962C8B-B14F-4D97-AF65-F5344CB8AC3E}">
        <p14:creationId xmlns:p14="http://schemas.microsoft.com/office/powerpoint/2010/main" val="3133591477"/>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1A42C9A1FF0C4E8EFDD6E1EC68268E" ma:contentTypeVersion="12" ma:contentTypeDescription="Create a new document." ma:contentTypeScope="" ma:versionID="74f415700e677f67570d1265c4de6c02">
  <xsd:schema xmlns:xsd="http://www.w3.org/2001/XMLSchema" xmlns:xs="http://www.w3.org/2001/XMLSchema" xmlns:p="http://schemas.microsoft.com/office/2006/metadata/properties" xmlns:ns2="bfa4db11-c700-41fb-b639-f7e6b4e680b5" xmlns:ns3="9cd82c5b-74c9-4827-94f1-5bf219ae6b20" targetNamespace="http://schemas.microsoft.com/office/2006/metadata/properties" ma:root="true" ma:fieldsID="60f53a838a094153ce095486d560252d" ns2:_="" ns3:_="">
    <xsd:import namespace="bfa4db11-c700-41fb-b639-f7e6b4e680b5"/>
    <xsd:import namespace="9cd82c5b-74c9-4827-94f1-5bf219ae6b2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a4db11-c700-41fb-b639-f7e6b4e68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d82c5b-74c9-4827-94f1-5bf219ae6b2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CB6ACA3-06AF-4A3F-B40B-482EAC71E5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a4db11-c700-41fb-b639-f7e6b4e680b5"/>
    <ds:schemaRef ds:uri="9cd82c5b-74c9-4827-94f1-5bf219ae6b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DDCE4A7-6291-4F2C-B394-A8DA7F369D08}">
  <ds:schemaRefs>
    <ds:schemaRef ds:uri="http://schemas.microsoft.com/sharepoint/v3/contenttype/forms"/>
  </ds:schemaRefs>
</ds:datastoreItem>
</file>

<file path=customXml/itemProps3.xml><?xml version="1.0" encoding="utf-8"?>
<ds:datastoreItem xmlns:ds="http://schemas.openxmlformats.org/officeDocument/2006/customXml" ds:itemID="{5C4E10A5-F49C-4A8B-B142-227C5EE1422A}">
  <ds:schemaRefs>
    <ds:schemaRef ds:uri="http://schemas.microsoft.com/office/infopath/2007/PartnerControls"/>
    <ds:schemaRef ds:uri="http://schemas.microsoft.com/office/2006/metadata/properties"/>
    <ds:schemaRef ds:uri="http://schemas.openxmlformats.org/package/2006/metadata/core-properties"/>
    <ds:schemaRef ds:uri="http://purl.org/dc/elements/1.1/"/>
    <ds:schemaRef ds:uri="http://purl.org/dc/terms/"/>
    <ds:schemaRef ds:uri="http://purl.org/dc/dcmitype/"/>
    <ds:schemaRef ds:uri="http://schemas.microsoft.com/office/2006/documentManagement/types"/>
    <ds:schemaRef ds:uri="9cd82c5b-74c9-4827-94f1-5bf219ae6b20"/>
    <ds:schemaRef ds:uri="bfa4db11-c700-41fb-b639-f7e6b4e680b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5007</TotalTime>
  <Words>1094</Words>
  <Application>Microsoft Office PowerPoint</Application>
  <PresentationFormat>On-screen Show (4:3)</PresentationFormat>
  <Paragraphs>119</Paragraphs>
  <Slides>27</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Times New Roman</vt:lpstr>
      <vt:lpstr>Calibri</vt:lpstr>
      <vt:lpstr>Office Theme</vt:lpstr>
      <vt:lpstr>  Social Security, Governance and the National Debt Inquiry Based Lesson Presented by Amanda Stiglbauer December 7, 2020 astiglbauer@richland2.org </vt:lpstr>
      <vt:lpstr>EconEdLink Membership</vt:lpstr>
      <vt:lpstr>Professional Development Certificate</vt:lpstr>
      <vt:lpstr>Agenda</vt:lpstr>
      <vt:lpstr>National Standards</vt:lpstr>
      <vt:lpstr>Objectives</vt:lpstr>
      <vt:lpstr>PowerPoint Presentation</vt:lpstr>
      <vt:lpstr>PowerPoint Presentation</vt:lpstr>
      <vt:lpstr>Inquiry Based Learning Overview</vt:lpstr>
      <vt:lpstr>Why Inquiry Based Learning (IBL)?</vt:lpstr>
      <vt:lpstr>PowerPoint Presentation</vt:lpstr>
      <vt:lpstr>Compelling Questions</vt:lpstr>
      <vt:lpstr>Prior Knowledge</vt:lpstr>
      <vt:lpstr>10 Global Challenges to Social Security Social Security Projected to be Depleted in 2035</vt:lpstr>
      <vt:lpstr>Identify:  What are some of the major concerns with the sustainability of Social Security across America?</vt:lpstr>
      <vt:lpstr>PowerPoint Presentation</vt:lpstr>
      <vt:lpstr>What challenges does US Social Security face? </vt:lpstr>
      <vt:lpstr>Mentimeter Word Cloud</vt:lpstr>
      <vt:lpstr>What changes could improve Social Security?</vt:lpstr>
      <vt:lpstr>PowerPoint Presentation</vt:lpstr>
      <vt:lpstr>Americans are Uncertain</vt:lpstr>
      <vt:lpstr>What changes could improve Social Security? </vt:lpstr>
      <vt:lpstr>Cost-Benefit Analysis</vt:lpstr>
      <vt:lpstr>Assessment</vt:lpstr>
      <vt:lpstr>Assessment Questions</vt:lpstr>
      <vt:lpstr>CEE Affiliates</vt:lpstr>
      <vt:lpstr>Thank You to Our Sponsors!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Credit Choices Lesson 12 - Financial Fitness for Life Presented by Amanda Stiglbauer October 29, 2020 Amanda.Stiglbauer@moore.sc.edu</dc:title>
  <dc:creator>Amanda Stiglbauer</dc:creator>
  <cp:lastModifiedBy>Jarvon Carson</cp:lastModifiedBy>
  <cp:revision>36</cp:revision>
  <dcterms:modified xsi:type="dcterms:W3CDTF">2020-12-07T14:22:20Z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0x010100481A42C9A1FF0C4E8EFDD6E1EC68268E</vt:lpwstr>
  </property>
</Properties>
</file>