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62" r:id="rId7"/>
    <p:sldId id="261" r:id="rId8"/>
    <p:sldId id="273" r:id="rId9"/>
    <p:sldId id="274" r:id="rId10"/>
    <p:sldId id="275" r:id="rId11"/>
    <p:sldId id="276" r:id="rId12"/>
    <p:sldId id="277" r:id="rId13"/>
    <p:sldId id="278" r:id="rId14"/>
    <p:sldId id="279" r:id="rId15"/>
    <p:sldId id="28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0"/>
    <p:restoredTop sz="92653"/>
  </p:normalViewPr>
  <p:slideViewPr>
    <p:cSldViewPr>
      <p:cViewPr varScale="1">
        <p:scale>
          <a:sx n="118" d="100"/>
          <a:sy n="118" d="100"/>
        </p:scale>
        <p:origin x="128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10/16/20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conedlink.org/resources/overview-of-the-budget-process-animated-vide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conedlink.org/resources/overview-of-the-budget-process-animated-vide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848280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u="sng" dirty="0">
                <a:solidFill>
                  <a:schemeClr val="hlink"/>
                </a:solidFill>
                <a:hlinkClick r:id="rId3"/>
              </a:rPr>
              <a:t>https://www.econedlink.org/resources/overview-of-the-budget-process-animated-video/</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129330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12</a:t>
            </a:fld>
            <a:endParaRPr lang="en-US"/>
          </a:p>
        </p:txBody>
      </p:sp>
    </p:spTree>
    <p:extLst>
      <p:ext uri="{BB962C8B-B14F-4D97-AF65-F5344CB8AC3E}">
        <p14:creationId xmlns:p14="http://schemas.microsoft.com/office/powerpoint/2010/main" val="196477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289479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383073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189119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u="sng" dirty="0">
                <a:solidFill>
                  <a:schemeClr val="hlink"/>
                </a:solidFill>
                <a:hlinkClick r:id="rId3"/>
              </a:rPr>
              <a:t>https://www.econedlink.org/resources/overview-of-the-budget-process-animated-video/</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369923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45411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162852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2704530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17440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Political Beliefs and the Federal Budget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itizentruth.org/politics-hypocrisy-and-the-english-languag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2971800"/>
            <a:ext cx="7772400" cy="784225"/>
          </a:xfrm>
        </p:spPr>
        <p:txBody>
          <a:bodyPr/>
          <a:lstStyle/>
          <a:p>
            <a:pPr>
              <a:spcBef>
                <a:spcPts val="4000"/>
              </a:spcBef>
            </a:pPr>
            <a:r>
              <a:rPr lang="en-US" dirty="0"/>
              <a:t>Political Beliefs and the Federal Budget</a:t>
            </a:r>
            <a:endParaRPr lang="en-US" sz="5500" dirty="0">
              <a:solidFill>
                <a:schemeClr val="tx1"/>
              </a:solidFill>
            </a:endParaRPr>
          </a:p>
        </p:txBody>
      </p:sp>
      <p:pic>
        <p:nvPicPr>
          <p:cNvPr id="3" name="Google Shape;56;p13">
            <a:extLst>
              <a:ext uri="{FF2B5EF4-FFF2-40B4-BE49-F238E27FC236}">
                <a16:creationId xmlns:a16="http://schemas.microsoft.com/office/drawing/2014/main" id="{503C6291-3C26-CF43-A02F-2894460A8B13}"/>
              </a:ext>
            </a:extLst>
          </p:cNvPr>
          <p:cNvPicPr preferRelativeResize="0">
            <a:picLocks noChangeAspect="1"/>
          </p:cNvPicPr>
          <p:nvPr/>
        </p:nvPicPr>
        <p:blipFill>
          <a:blip r:embed="rId3">
            <a:alphaModFix/>
          </a:blip>
          <a:stretch>
            <a:fillRect/>
          </a:stretch>
        </p:blipFill>
        <p:spPr>
          <a:xfrm>
            <a:off x="3090578" y="4419600"/>
            <a:ext cx="2962843" cy="1828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219200"/>
            <a:ext cx="8229600" cy="1143000"/>
          </a:xfrm>
        </p:spPr>
        <p:txBody>
          <a:bodyPr/>
          <a:lstStyle/>
          <a:p>
            <a:r>
              <a:rPr lang="en-US" dirty="0"/>
              <a:t>Active Organizations in the Federal Fiscal Policy Debate</a:t>
            </a:r>
          </a:p>
        </p:txBody>
      </p:sp>
      <p:pic>
        <p:nvPicPr>
          <p:cNvPr id="4" name="Google Shape;101;p19">
            <a:extLst>
              <a:ext uri="{FF2B5EF4-FFF2-40B4-BE49-F238E27FC236}">
                <a16:creationId xmlns:a16="http://schemas.microsoft.com/office/drawing/2014/main" id="{755D11E3-AD79-DB43-8E09-CA4716C428A7}"/>
              </a:ext>
            </a:extLst>
          </p:cNvPr>
          <p:cNvPicPr preferRelativeResize="0">
            <a:picLocks noChangeAspect="1"/>
          </p:cNvPicPr>
          <p:nvPr/>
        </p:nvPicPr>
        <p:blipFill>
          <a:blip r:embed="rId3">
            <a:alphaModFix/>
          </a:blip>
          <a:stretch>
            <a:fillRect/>
          </a:stretch>
        </p:blipFill>
        <p:spPr>
          <a:xfrm>
            <a:off x="457199" y="2867841"/>
            <a:ext cx="4328982" cy="1280160"/>
          </a:xfrm>
          <a:prstGeom prst="rect">
            <a:avLst/>
          </a:prstGeom>
          <a:noFill/>
          <a:ln>
            <a:noFill/>
          </a:ln>
        </p:spPr>
      </p:pic>
      <p:pic>
        <p:nvPicPr>
          <p:cNvPr id="6" name="Google Shape;98;p19">
            <a:extLst>
              <a:ext uri="{FF2B5EF4-FFF2-40B4-BE49-F238E27FC236}">
                <a16:creationId xmlns:a16="http://schemas.microsoft.com/office/drawing/2014/main" id="{72405314-62C8-E04D-870C-16CF8DEDD05B}"/>
              </a:ext>
            </a:extLst>
          </p:cNvPr>
          <p:cNvPicPr preferRelativeResize="0"/>
          <p:nvPr/>
        </p:nvPicPr>
        <p:blipFill>
          <a:blip r:embed="rId4">
            <a:alphaModFix/>
          </a:blip>
          <a:stretch>
            <a:fillRect/>
          </a:stretch>
        </p:blipFill>
        <p:spPr>
          <a:xfrm>
            <a:off x="1140553" y="4653642"/>
            <a:ext cx="2962275" cy="1257300"/>
          </a:xfrm>
          <a:prstGeom prst="rect">
            <a:avLst/>
          </a:prstGeom>
          <a:noFill/>
          <a:ln>
            <a:noFill/>
          </a:ln>
        </p:spPr>
      </p:pic>
      <p:pic>
        <p:nvPicPr>
          <p:cNvPr id="7" name="Google Shape;100;p19">
            <a:extLst>
              <a:ext uri="{FF2B5EF4-FFF2-40B4-BE49-F238E27FC236}">
                <a16:creationId xmlns:a16="http://schemas.microsoft.com/office/drawing/2014/main" id="{FB69C2B1-9875-6F4D-BC8F-EBAB1FE803F6}"/>
              </a:ext>
            </a:extLst>
          </p:cNvPr>
          <p:cNvPicPr preferRelativeResize="0"/>
          <p:nvPr/>
        </p:nvPicPr>
        <p:blipFill>
          <a:blip r:embed="rId5">
            <a:alphaModFix/>
          </a:blip>
          <a:stretch>
            <a:fillRect/>
          </a:stretch>
        </p:blipFill>
        <p:spPr>
          <a:xfrm>
            <a:off x="6019800" y="2867841"/>
            <a:ext cx="2143125" cy="1285875"/>
          </a:xfrm>
          <a:prstGeom prst="rect">
            <a:avLst/>
          </a:prstGeom>
          <a:noFill/>
          <a:ln>
            <a:noFill/>
          </a:ln>
        </p:spPr>
      </p:pic>
      <p:pic>
        <p:nvPicPr>
          <p:cNvPr id="8" name="Google Shape;99;p19">
            <a:extLst>
              <a:ext uri="{FF2B5EF4-FFF2-40B4-BE49-F238E27FC236}">
                <a16:creationId xmlns:a16="http://schemas.microsoft.com/office/drawing/2014/main" id="{98C6B6D1-AE39-C044-BC6D-8B606957319D}"/>
              </a:ext>
            </a:extLst>
          </p:cNvPr>
          <p:cNvPicPr preferRelativeResize="0">
            <a:picLocks noChangeAspect="1"/>
          </p:cNvPicPr>
          <p:nvPr/>
        </p:nvPicPr>
        <p:blipFill rotWithShape="1">
          <a:blip r:embed="rId6">
            <a:alphaModFix/>
          </a:blip>
          <a:srcRect l="8323" t="4892" r="8176" b="7948"/>
          <a:stretch/>
        </p:blipFill>
        <p:spPr>
          <a:xfrm>
            <a:off x="5791238" y="4511207"/>
            <a:ext cx="2600251" cy="1542171"/>
          </a:xfrm>
          <a:prstGeom prst="rect">
            <a:avLst/>
          </a:prstGeom>
          <a:noFill/>
          <a:ln>
            <a:noFill/>
          </a:ln>
        </p:spPr>
      </p:pic>
    </p:spTree>
    <p:extLst>
      <p:ext uri="{BB962C8B-B14F-4D97-AF65-F5344CB8AC3E}">
        <p14:creationId xmlns:p14="http://schemas.microsoft.com/office/powerpoint/2010/main" val="285805856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lIns="0" rIns="0"/>
          <a:lstStyle/>
          <a:p>
            <a:r>
              <a:rPr lang="en-US" dirty="0"/>
              <a:t>Pew Survey of Political Beliefs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5867400"/>
            <a:ext cx="8229600" cy="426720"/>
          </a:xfrm>
        </p:spPr>
        <p:txBody>
          <a:bodyPr/>
          <a:lstStyle/>
          <a:p>
            <a:pPr marL="0" lvl="0" indent="0" algn="ctr">
              <a:spcAft>
                <a:spcPts val="1600"/>
              </a:spcAft>
              <a:buNone/>
            </a:pPr>
            <a:r>
              <a:rPr lang="en-US" dirty="0">
                <a:solidFill>
                  <a:srgbClr val="005CB8"/>
                </a:solidFill>
              </a:rPr>
              <a:t> http://</a:t>
            </a:r>
            <a:r>
              <a:rPr lang="en-US" dirty="0" err="1">
                <a:solidFill>
                  <a:srgbClr val="005CB8"/>
                </a:solidFill>
              </a:rPr>
              <a:t>www.people-press.org</a:t>
            </a:r>
            <a:r>
              <a:rPr lang="en-US" dirty="0">
                <a:solidFill>
                  <a:srgbClr val="005CB8"/>
                </a:solidFill>
              </a:rPr>
              <a:t>/typology/quiz/</a:t>
            </a:r>
          </a:p>
          <a:p>
            <a:pPr marL="0" lvl="0" indent="0">
              <a:spcAft>
                <a:spcPts val="1600"/>
              </a:spcAft>
              <a:buNone/>
            </a:pPr>
            <a:endParaRPr lang="en-US" dirty="0">
              <a:solidFill>
                <a:srgbClr val="005CB8"/>
              </a:solidFill>
            </a:endParaRPr>
          </a:p>
        </p:txBody>
      </p:sp>
      <p:pic>
        <p:nvPicPr>
          <p:cNvPr id="4" name="Google Shape;69;p15">
            <a:extLst>
              <a:ext uri="{FF2B5EF4-FFF2-40B4-BE49-F238E27FC236}">
                <a16:creationId xmlns:a16="http://schemas.microsoft.com/office/drawing/2014/main" id="{2A7ADA88-611A-0D41-AF1A-A8BB779CB2A7}"/>
              </a:ext>
            </a:extLst>
          </p:cNvPr>
          <p:cNvPicPr preferRelativeResize="0"/>
          <p:nvPr/>
        </p:nvPicPr>
        <p:blipFill rotWithShape="1">
          <a:blip r:embed="rId3">
            <a:alphaModFix/>
          </a:blip>
          <a:srcRect l="10778"/>
          <a:stretch/>
        </p:blipFill>
        <p:spPr>
          <a:xfrm>
            <a:off x="2362432" y="2286000"/>
            <a:ext cx="4419136" cy="2601327"/>
          </a:xfrm>
          <a:prstGeom prst="rect">
            <a:avLst/>
          </a:prstGeom>
          <a:noFill/>
          <a:ln>
            <a:noFill/>
          </a:ln>
        </p:spPr>
      </p:pic>
      <p:pic>
        <p:nvPicPr>
          <p:cNvPr id="5" name="Google Shape;92;p18">
            <a:extLst>
              <a:ext uri="{FF2B5EF4-FFF2-40B4-BE49-F238E27FC236}">
                <a16:creationId xmlns:a16="http://schemas.microsoft.com/office/drawing/2014/main" id="{6DE5B577-E552-FC4C-8885-A3D9C2DB7CF6}"/>
              </a:ext>
            </a:extLst>
          </p:cNvPr>
          <p:cNvPicPr preferRelativeResize="0">
            <a:picLocks noChangeAspect="1"/>
          </p:cNvPicPr>
          <p:nvPr/>
        </p:nvPicPr>
        <p:blipFill>
          <a:blip r:embed="rId4">
            <a:alphaModFix/>
          </a:blip>
          <a:stretch>
            <a:fillRect/>
          </a:stretch>
        </p:blipFill>
        <p:spPr>
          <a:xfrm>
            <a:off x="1485900" y="2286000"/>
            <a:ext cx="6172199" cy="3501956"/>
          </a:xfrm>
          <a:prstGeom prst="rect">
            <a:avLst/>
          </a:prstGeom>
          <a:noFill/>
          <a:ln>
            <a:noFill/>
          </a:ln>
        </p:spPr>
      </p:pic>
    </p:spTree>
    <p:extLst>
      <p:ext uri="{BB962C8B-B14F-4D97-AF65-F5344CB8AC3E}">
        <p14:creationId xmlns:p14="http://schemas.microsoft.com/office/powerpoint/2010/main" val="42876258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Pew Survey Results Discussion</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514600"/>
            <a:ext cx="8229600" cy="3779520"/>
          </a:xfrm>
        </p:spPr>
        <p:txBody>
          <a:bodyPr/>
          <a:lstStyle/>
          <a:p>
            <a:r>
              <a:rPr lang="en-US" dirty="0"/>
              <a:t>Did the results of the Pew survey surprise you?</a:t>
            </a:r>
          </a:p>
          <a:p>
            <a:r>
              <a:rPr lang="en-US" dirty="0"/>
              <a:t>How did the results match up with how you think about your ideas?</a:t>
            </a:r>
          </a:p>
          <a:p>
            <a:r>
              <a:rPr lang="en-US" dirty="0"/>
              <a:t>Which questions did you have difficulty answering, and why?</a:t>
            </a:r>
          </a:p>
          <a:p>
            <a:r>
              <a:rPr lang="en-US" dirty="0"/>
              <a:t>Based on your own results, do you think this survey is a good way to find out more about how you think?</a:t>
            </a:r>
          </a:p>
          <a:p>
            <a:r>
              <a:rPr lang="en-US" dirty="0"/>
              <a:t>Did the survey cause you to think differently about your political philosophy or about any of the topics included?</a:t>
            </a:r>
          </a:p>
          <a:p>
            <a:endParaRPr lang="en-US" dirty="0"/>
          </a:p>
          <a:p>
            <a:endParaRPr lang="en-US" dirty="0"/>
          </a:p>
        </p:txBody>
      </p:sp>
    </p:spTree>
    <p:extLst>
      <p:ext uri="{BB962C8B-B14F-4D97-AF65-F5344CB8AC3E}">
        <p14:creationId xmlns:p14="http://schemas.microsoft.com/office/powerpoint/2010/main" val="488599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Cartoon: Dance of Democracy</a:t>
            </a:r>
          </a:p>
        </p:txBody>
      </p:sp>
      <p:pic>
        <p:nvPicPr>
          <p:cNvPr id="5" name="Google Shape;62;p14">
            <a:extLst>
              <a:ext uri="{FF2B5EF4-FFF2-40B4-BE49-F238E27FC236}">
                <a16:creationId xmlns:a16="http://schemas.microsoft.com/office/drawing/2014/main" id="{FB7E83B8-029E-924F-A77C-55FC969AC164}"/>
              </a:ext>
            </a:extLst>
          </p:cNvPr>
          <p:cNvPicPr preferRelativeResize="0">
            <a:picLocks noChangeAspect="1"/>
          </p:cNvPicPr>
          <p:nvPr/>
        </p:nvPicPr>
        <p:blipFill rotWithShape="1">
          <a:blip r:embed="rId3">
            <a:alphaModFix/>
          </a:blip>
          <a:srcRect l="1607" t="18267" r="2717"/>
          <a:stretch/>
        </p:blipFill>
        <p:spPr>
          <a:xfrm>
            <a:off x="1925896" y="2524210"/>
            <a:ext cx="5292209" cy="3490739"/>
          </a:xfrm>
          <a:prstGeom prst="rect">
            <a:avLst/>
          </a:prstGeom>
          <a:noFill/>
          <a:ln>
            <a:noFill/>
          </a:ln>
        </p:spPr>
      </p:pic>
    </p:spTree>
    <p:extLst>
      <p:ext uri="{BB962C8B-B14F-4D97-AF65-F5344CB8AC3E}">
        <p14:creationId xmlns:p14="http://schemas.microsoft.com/office/powerpoint/2010/main" val="15851609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1752600"/>
            <a:ext cx="4876800" cy="3169920"/>
          </a:xfrm>
        </p:spPr>
        <p:txBody>
          <a:bodyPr/>
          <a:lstStyle/>
          <a:p>
            <a:pPr marL="0" indent="0">
              <a:spcAft>
                <a:spcPts val="0"/>
              </a:spcAft>
              <a:buNone/>
            </a:pPr>
            <a:r>
              <a:rPr lang="en-US" dirty="0"/>
              <a:t>“Let us not seek the Republican answer or the Democratic answer but the right answer. Let us not seek to fix the blame for the past—let us accept our own responsibility for the future.”</a:t>
            </a:r>
          </a:p>
          <a:p>
            <a:pPr marL="0" indent="0">
              <a:spcAft>
                <a:spcPts val="0"/>
              </a:spcAft>
              <a:buNone/>
            </a:pPr>
            <a:endParaRPr lang="en-US" dirty="0"/>
          </a:p>
          <a:p>
            <a:pPr marL="0" indent="0">
              <a:spcAft>
                <a:spcPts val="0"/>
              </a:spcAft>
              <a:buNone/>
            </a:pPr>
            <a:r>
              <a:rPr lang="en-US" dirty="0"/>
              <a:t> </a:t>
            </a:r>
            <a:br>
              <a:rPr lang="en-US" dirty="0"/>
            </a:br>
            <a:r>
              <a:rPr lang="en-US" dirty="0"/>
              <a:t>—</a:t>
            </a:r>
            <a:r>
              <a:rPr lang="en-US" i="1" dirty="0"/>
              <a:t>John F. Kennedy, 1958 (John F. Kennedy Presidential Library, n.d.)</a:t>
            </a:r>
          </a:p>
          <a:p>
            <a:pPr marL="0" indent="0">
              <a:spcAft>
                <a:spcPts val="0"/>
              </a:spcAft>
              <a:buNone/>
            </a:pPr>
            <a:endParaRPr lang="en-US" dirty="0"/>
          </a:p>
        </p:txBody>
      </p:sp>
      <p:pic>
        <p:nvPicPr>
          <p:cNvPr id="5" name="Picture 2" descr="Related image">
            <a:extLst>
              <a:ext uri="{FF2B5EF4-FFF2-40B4-BE49-F238E27FC236}">
                <a16:creationId xmlns:a16="http://schemas.microsoft.com/office/drawing/2014/main" id="{82E6AD67-E178-1748-93C1-390E62249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546" y="1752600"/>
            <a:ext cx="3048254" cy="351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377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sz="4000" dirty="0"/>
              <a:t>Problems with Political Partisanship</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p:txBody>
          <a:bodyPr/>
          <a:lstStyle/>
          <a:p>
            <a:r>
              <a:rPr lang="en-US" dirty="0"/>
              <a:t>Creates gridlock which can shut down political processes</a:t>
            </a:r>
          </a:p>
          <a:p>
            <a:r>
              <a:rPr lang="en-US" dirty="0"/>
              <a:t>Prevents a willingness to compromise or reach consensus</a:t>
            </a:r>
          </a:p>
          <a:p>
            <a:r>
              <a:rPr lang="en-US" dirty="0"/>
              <a:t>Fuels greater partisanship and division</a:t>
            </a:r>
          </a:p>
          <a:p>
            <a:r>
              <a:rPr lang="en-US" dirty="0"/>
              <a:t>Entrenched by political action groups, partisan think-tanks, and other ideologically-driven organizations</a:t>
            </a:r>
          </a:p>
        </p:txBody>
      </p:sp>
    </p:spTree>
    <p:extLst>
      <p:ext uri="{BB962C8B-B14F-4D97-AF65-F5344CB8AC3E}">
        <p14:creationId xmlns:p14="http://schemas.microsoft.com/office/powerpoint/2010/main" val="40029181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lIns="0" rIns="0"/>
          <a:lstStyle/>
          <a:p>
            <a:r>
              <a:rPr lang="en-US" sz="4000" dirty="0"/>
              <a:t>Video: Overview of the Budget Process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5151120"/>
            <a:ext cx="8229600" cy="1143000"/>
          </a:xfrm>
        </p:spPr>
        <p:txBody>
          <a:bodyPr/>
          <a:lstStyle/>
          <a:p>
            <a:pPr marL="0" lvl="0" indent="0">
              <a:spcAft>
                <a:spcPts val="1600"/>
              </a:spcAft>
              <a:buNone/>
            </a:pPr>
            <a:r>
              <a:rPr lang="en-US" dirty="0"/>
              <a:t>As you watch the video, notice where political parties exert influence over the federal budget process. </a:t>
            </a:r>
          </a:p>
        </p:txBody>
      </p:sp>
      <p:pic>
        <p:nvPicPr>
          <p:cNvPr id="4" name="Google Shape;69;p15">
            <a:extLst>
              <a:ext uri="{FF2B5EF4-FFF2-40B4-BE49-F238E27FC236}">
                <a16:creationId xmlns:a16="http://schemas.microsoft.com/office/drawing/2014/main" id="{2A7ADA88-611A-0D41-AF1A-A8BB779CB2A7}"/>
              </a:ext>
            </a:extLst>
          </p:cNvPr>
          <p:cNvPicPr preferRelativeResize="0"/>
          <p:nvPr/>
        </p:nvPicPr>
        <p:blipFill rotWithShape="1">
          <a:blip r:embed="rId3">
            <a:alphaModFix/>
          </a:blip>
          <a:srcRect l="10778"/>
          <a:stretch/>
        </p:blipFill>
        <p:spPr>
          <a:xfrm>
            <a:off x="2362432" y="2286000"/>
            <a:ext cx="4419136" cy="2601327"/>
          </a:xfrm>
          <a:prstGeom prst="rect">
            <a:avLst/>
          </a:prstGeom>
          <a:noFill/>
          <a:ln>
            <a:noFill/>
          </a:ln>
        </p:spPr>
      </p:pic>
    </p:spTree>
    <p:extLst>
      <p:ext uri="{BB962C8B-B14F-4D97-AF65-F5344CB8AC3E}">
        <p14:creationId xmlns:p14="http://schemas.microsoft.com/office/powerpoint/2010/main" val="417249047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Video Questions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4419600"/>
            <a:ext cx="8229600" cy="2011680"/>
          </a:xfrm>
        </p:spPr>
        <p:txBody>
          <a:bodyPr/>
          <a:lstStyle/>
          <a:p>
            <a:r>
              <a:rPr lang="en-US" dirty="0"/>
              <a:t>Who is exercising political power?</a:t>
            </a:r>
          </a:p>
          <a:p>
            <a:r>
              <a:rPr lang="en-US" dirty="0"/>
              <a:t>How are they getting what they want?</a:t>
            </a:r>
          </a:p>
          <a:p>
            <a:r>
              <a:rPr lang="en-US" dirty="0"/>
              <a:t>What is influencing them?</a:t>
            </a:r>
          </a:p>
          <a:p>
            <a:r>
              <a:rPr lang="en-US" dirty="0"/>
              <a:t>How can I influence this process?</a:t>
            </a:r>
          </a:p>
          <a:p>
            <a:pPr marL="0" indent="0">
              <a:buNone/>
            </a:pPr>
            <a:endParaRPr lang="en-US" b="1" dirty="0"/>
          </a:p>
        </p:txBody>
      </p:sp>
      <p:pic>
        <p:nvPicPr>
          <p:cNvPr id="4" name="Google Shape;76;p16">
            <a:extLst>
              <a:ext uri="{FF2B5EF4-FFF2-40B4-BE49-F238E27FC236}">
                <a16:creationId xmlns:a16="http://schemas.microsoft.com/office/drawing/2014/main" id="{EF7B0574-612F-E14C-9A42-4A0C6B33749E}"/>
              </a:ext>
            </a:extLst>
          </p:cNvPr>
          <p:cNvPicPr preferRelativeResize="0">
            <a:picLocks noChangeAspect="1"/>
          </p:cNvPicPr>
          <p:nvPr/>
        </p:nvPicPr>
        <p:blipFill>
          <a:blip r:embed="rId3">
            <a:alphaModFix/>
          </a:blip>
          <a:stretch>
            <a:fillRect/>
          </a:stretch>
        </p:blipFill>
        <p:spPr>
          <a:xfrm>
            <a:off x="2894897" y="2285999"/>
            <a:ext cx="3354205" cy="1828800"/>
          </a:xfrm>
          <a:prstGeom prst="rect">
            <a:avLst/>
          </a:prstGeom>
          <a:noFill/>
          <a:ln>
            <a:noFill/>
          </a:ln>
        </p:spPr>
      </p:pic>
    </p:spTree>
    <p:extLst>
      <p:ext uri="{BB962C8B-B14F-4D97-AF65-F5344CB8AC3E}">
        <p14:creationId xmlns:p14="http://schemas.microsoft.com/office/powerpoint/2010/main" val="27302189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Political Terms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p:txBody>
          <a:bodyPr/>
          <a:lstStyle/>
          <a:p>
            <a:r>
              <a:rPr lang="en-US" dirty="0"/>
              <a:t>Conservative</a:t>
            </a:r>
          </a:p>
          <a:p>
            <a:r>
              <a:rPr lang="en-US" dirty="0"/>
              <a:t>Liberal</a:t>
            </a:r>
          </a:p>
          <a:p>
            <a:r>
              <a:rPr lang="en-US" dirty="0"/>
              <a:t>Republican</a:t>
            </a:r>
          </a:p>
          <a:p>
            <a:r>
              <a:rPr lang="en-US" dirty="0"/>
              <a:t>Democrat</a:t>
            </a:r>
          </a:p>
          <a:p>
            <a:endParaRPr lang="en-US" dirty="0"/>
          </a:p>
          <a:p>
            <a:pPr marL="0" indent="0">
              <a:buNone/>
            </a:pPr>
            <a:endParaRPr lang="en-US" b="1" dirty="0"/>
          </a:p>
        </p:txBody>
      </p:sp>
      <p:pic>
        <p:nvPicPr>
          <p:cNvPr id="5" name="Picture 4">
            <a:extLst>
              <a:ext uri="{FF2B5EF4-FFF2-40B4-BE49-F238E27FC236}">
                <a16:creationId xmlns:a16="http://schemas.microsoft.com/office/drawing/2014/main" id="{D4FD448C-CAB1-EA4B-B271-8F91B67249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20180" y="2482479"/>
            <a:ext cx="3705782" cy="2470521"/>
          </a:xfrm>
          <a:prstGeom prst="rect">
            <a:avLst/>
          </a:prstGeom>
        </p:spPr>
      </p:pic>
    </p:spTree>
    <p:extLst>
      <p:ext uri="{BB962C8B-B14F-4D97-AF65-F5344CB8AC3E}">
        <p14:creationId xmlns:p14="http://schemas.microsoft.com/office/powerpoint/2010/main" val="32589334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Political Terms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286000"/>
            <a:ext cx="8229600" cy="3779520"/>
          </a:xfrm>
        </p:spPr>
        <p:txBody>
          <a:bodyPr/>
          <a:lstStyle/>
          <a:p>
            <a:r>
              <a:rPr lang="en-US" sz="1800" b="1" dirty="0">
                <a:latin typeface="Calibri" panose="020F0502020204030204" pitchFamily="34" charset="0"/>
                <a:cs typeface="Calibri" panose="020F0502020204030204" pitchFamily="34" charset="0"/>
              </a:rPr>
              <a:t>Conservative: </a:t>
            </a:r>
            <a:r>
              <a:rPr lang="en-US" sz="1800" dirty="0"/>
              <a:t>A political philosophy favoring free enterprise, private ownership, and socially traditional ideas. Common political views include support for small government, less regulation, lower taxes, and the idea that private business can better address the needs of the people in a market economy.</a:t>
            </a:r>
          </a:p>
          <a:p>
            <a:r>
              <a:rPr lang="en-US" sz="1800" b="1" dirty="0">
                <a:latin typeface="Calibri" panose="020F0502020204030204" pitchFamily="34" charset="0"/>
                <a:cs typeface="Calibri" panose="020F0502020204030204" pitchFamily="34" charset="0"/>
              </a:rPr>
              <a:t>Liberal: </a:t>
            </a:r>
            <a:r>
              <a:rPr lang="en-US" sz="1800" dirty="0"/>
              <a:t>A political and social philosophy advocating individual freedom, representational forms of government, progress and reform, and protection of civil liberties. Common political views include a stronger role for government and regulations, and the idea that government intervention in the market is needed to address the needs of the people.</a:t>
            </a:r>
          </a:p>
          <a:p>
            <a:r>
              <a:rPr lang="en-US" sz="1800" b="1" dirty="0">
                <a:latin typeface="Calibri" panose="020F0502020204030204" pitchFamily="34" charset="0"/>
                <a:cs typeface="Calibri" panose="020F0502020204030204" pitchFamily="34" charset="0"/>
              </a:rPr>
              <a:t>Republicans: </a:t>
            </a:r>
            <a:r>
              <a:rPr lang="en-US" sz="1800" dirty="0"/>
              <a:t>Politicians and individuals tend to be more aligned with the conservative perspective</a:t>
            </a:r>
          </a:p>
          <a:p>
            <a:r>
              <a:rPr lang="en-US" sz="1800" b="1" dirty="0">
                <a:latin typeface="Calibri" panose="020F0502020204030204" pitchFamily="34" charset="0"/>
                <a:cs typeface="Calibri" panose="020F0502020204030204" pitchFamily="34" charset="0"/>
              </a:rPr>
              <a:t>Democrat: </a:t>
            </a:r>
            <a:r>
              <a:rPr lang="en-US" sz="1800" dirty="0"/>
              <a:t>Politicians and individuals tend to be more aligned with the liberal perspective</a:t>
            </a:r>
          </a:p>
          <a:p>
            <a:endParaRPr lang="en-US" sz="1800" dirty="0"/>
          </a:p>
        </p:txBody>
      </p:sp>
    </p:spTree>
    <p:extLst>
      <p:ext uri="{BB962C8B-B14F-4D97-AF65-F5344CB8AC3E}">
        <p14:creationId xmlns:p14="http://schemas.microsoft.com/office/powerpoint/2010/main" val="327936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Working Definitions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468880"/>
            <a:ext cx="8229600" cy="3779520"/>
          </a:xfrm>
        </p:spPr>
        <p:txBody>
          <a:bodyPr/>
          <a:lstStyle/>
          <a:p>
            <a:r>
              <a:rPr lang="en" sz="1800" b="1" dirty="0">
                <a:latin typeface="Calibri" panose="020F0502020204030204" pitchFamily="34" charset="0"/>
                <a:cs typeface="Calibri" panose="020F0502020204030204" pitchFamily="34" charset="0"/>
              </a:rPr>
              <a:t>Republican Party – </a:t>
            </a:r>
            <a:r>
              <a:rPr lang="en-US" sz="1800" dirty="0"/>
              <a:t>Republicans tend to be politically conservative and believe, “We are the party of maximum economic freedom and the prosperity freedom makes possible. Prosperity is the product of self-discipline, work, savings, and investment by individual Americans, but it is not an end in itself. Prosperity provides the means by which individuals and families can maintain their independence from government, raise their children by their own values, practice their faith, and build communities of self-reliant neighbors.” Read more at </a:t>
            </a:r>
            <a:r>
              <a:rPr lang="en-US" sz="1800" dirty="0" err="1">
                <a:solidFill>
                  <a:srgbClr val="005CB8"/>
                </a:solidFill>
              </a:rPr>
              <a:t>www.gop.com</a:t>
            </a:r>
            <a:r>
              <a:rPr lang="en-US" sz="1800" dirty="0">
                <a:solidFill>
                  <a:srgbClr val="005CB8"/>
                </a:solidFill>
              </a:rPr>
              <a:t>/platform/</a:t>
            </a:r>
          </a:p>
          <a:p>
            <a:r>
              <a:rPr lang="en" sz="1800" b="1" dirty="0">
                <a:latin typeface="Calibri" panose="020F0502020204030204" pitchFamily="34" charset="0"/>
                <a:cs typeface="Calibri" panose="020F0502020204030204" pitchFamily="34" charset="0"/>
              </a:rPr>
              <a:t>Democratic Party – </a:t>
            </a:r>
            <a:r>
              <a:rPr lang="en-US" sz="1800" dirty="0"/>
              <a:t>Democrats tend to be politically liberal and believe, “. . . wealth and status should not be an entitlement to rule. Democrats recognize that our country and our economy are strongest when they provide opportunity for all Americans—when we grow our country from the bottom up.” Read more at </a:t>
            </a:r>
            <a:r>
              <a:rPr lang="en-US" sz="1800" dirty="0" err="1">
                <a:solidFill>
                  <a:srgbClr val="005CB8"/>
                </a:solidFill>
              </a:rPr>
              <a:t>www.democrats.org</a:t>
            </a:r>
            <a:r>
              <a:rPr lang="en-US" sz="1800" dirty="0">
                <a:solidFill>
                  <a:srgbClr val="005CB8"/>
                </a:solidFill>
              </a:rPr>
              <a:t>/who-we-are/about-the-democratic-party/ </a:t>
            </a:r>
          </a:p>
          <a:p>
            <a:pPr>
              <a:spcAft>
                <a:spcPts val="1200"/>
              </a:spcAft>
            </a:pPr>
            <a:endParaRPr lang="en-US" sz="1800" dirty="0">
              <a:solidFill>
                <a:srgbClr val="474747"/>
              </a:solidFill>
            </a:endParaRPr>
          </a:p>
          <a:p>
            <a:endParaRPr lang="en-US" sz="1800" dirty="0"/>
          </a:p>
        </p:txBody>
      </p:sp>
    </p:spTree>
    <p:extLst>
      <p:ext uri="{BB962C8B-B14F-4D97-AF65-F5344CB8AC3E}">
        <p14:creationId xmlns:p14="http://schemas.microsoft.com/office/powerpoint/2010/main" val="33904034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2072</TotalTime>
  <Words>620</Words>
  <Application>Microsoft Macintosh PowerPoint</Application>
  <PresentationFormat>On-screen Show (4:3)</PresentationFormat>
  <Paragraphs>53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Political Beliefs and the Federal Budget</vt:lpstr>
      <vt:lpstr>Cartoon: Dance of Democracy</vt:lpstr>
      <vt:lpstr>PowerPoint Presentation</vt:lpstr>
      <vt:lpstr>Problems with Political Partisanship</vt:lpstr>
      <vt:lpstr>Video: Overview of the Budget Process</vt:lpstr>
      <vt:lpstr>Video Questions</vt:lpstr>
      <vt:lpstr>Political Terms</vt:lpstr>
      <vt:lpstr>Political Terms</vt:lpstr>
      <vt:lpstr>Working Definitions</vt:lpstr>
      <vt:lpstr>Active Organizations in the Federal Fiscal Policy Debate</vt:lpstr>
      <vt:lpstr>Pew Survey of Political Beliefs</vt:lpstr>
      <vt:lpstr>Pew Survey Results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Jesse Krenzin</cp:lastModifiedBy>
  <cp:revision>283</cp:revision>
  <dcterms:created xsi:type="dcterms:W3CDTF">2012-09-11T15:07:18Z</dcterms:created>
  <dcterms:modified xsi:type="dcterms:W3CDTF">2020-10-16T15:06:34Z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