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56" r:id="rId5"/>
    <p:sldId id="268" r:id="rId6"/>
    <p:sldId id="257" r:id="rId7"/>
    <p:sldId id="258" r:id="rId8"/>
    <p:sldId id="259" r:id="rId9"/>
    <p:sldId id="269" r:id="rId10"/>
    <p:sldId id="260" r:id="rId11"/>
    <p:sldId id="261" r:id="rId12"/>
    <p:sldId id="271" r:id="rId13"/>
    <p:sldId id="272" r:id="rId14"/>
    <p:sldId id="262" r:id="rId15"/>
    <p:sldId id="263" r:id="rId16"/>
    <p:sldId id="266"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1pPr>
    <a:lvl2pPr marL="4572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2pPr>
    <a:lvl3pPr marL="9144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3pPr>
    <a:lvl4pPr marL="13716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4pPr>
    <a:lvl5pPr marL="18288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5pPr>
    <a:lvl6pPr marL="22860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6pPr>
    <a:lvl7pPr marL="27432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7pPr>
    <a:lvl8pPr marL="32004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8pPr>
    <a:lvl9pPr marL="36576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A9900"/>
    <a:srgbClr val="005CB8"/>
    <a:srgbClr val="8BAF00"/>
    <a:srgbClr val="C7C6F8"/>
    <a:srgbClr val="004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96"/>
    <p:restoredTop sz="93618"/>
  </p:normalViewPr>
  <p:slideViewPr>
    <p:cSldViewPr>
      <p:cViewPr varScale="1">
        <p:scale>
          <a:sx n="132" d="100"/>
          <a:sy n="132" d="100"/>
        </p:scale>
        <p:origin x="1880"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C7AA5DFF-1E16-7F4C-8980-AB1611AD8891}" type="datetime1">
              <a:rPr lang="en-US"/>
              <a:pPr>
                <a:defRPr/>
              </a:pPr>
              <a:t>10/16/20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D483F68B-FDA9-C243-94A1-26FE62BE822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fontAlgn="base">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a:t>
            </a:fld>
            <a:endParaRPr lang="en-US"/>
          </a:p>
        </p:txBody>
      </p:sp>
    </p:spTree>
    <p:extLst>
      <p:ext uri="{BB962C8B-B14F-4D97-AF65-F5344CB8AC3E}">
        <p14:creationId xmlns:p14="http://schemas.microsoft.com/office/powerpoint/2010/main" val="4443675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latinLnBrk="0"/>
            <a:endParaRPr lang="en-US" sz="1200" b="0" i="0" kern="1200" dirty="0">
              <a:solidFill>
                <a:schemeClr val="tx1"/>
              </a:solidFill>
              <a:effectLst/>
              <a:latin typeface="Arial" charset="0"/>
              <a:ea typeface="ＭＳ Ｐゴシック" charset="-128"/>
              <a:cs typeface="ＭＳ Ｐゴシック" charset="-128"/>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10</a:t>
            </a:fld>
            <a:endParaRPr lang="en-US"/>
          </a:p>
        </p:txBody>
      </p:sp>
    </p:spTree>
    <p:extLst>
      <p:ext uri="{BB962C8B-B14F-4D97-AF65-F5344CB8AC3E}">
        <p14:creationId xmlns:p14="http://schemas.microsoft.com/office/powerpoint/2010/main" val="40674334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11</a:t>
            </a:fld>
            <a:endParaRPr lang="en-US"/>
          </a:p>
        </p:txBody>
      </p:sp>
    </p:spTree>
    <p:extLst>
      <p:ext uri="{BB962C8B-B14F-4D97-AF65-F5344CB8AC3E}">
        <p14:creationId xmlns:p14="http://schemas.microsoft.com/office/powerpoint/2010/main" val="22994987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12</a:t>
            </a:fld>
            <a:endParaRPr lang="en-US"/>
          </a:p>
        </p:txBody>
      </p:sp>
    </p:spTree>
    <p:extLst>
      <p:ext uri="{BB962C8B-B14F-4D97-AF65-F5344CB8AC3E}">
        <p14:creationId xmlns:p14="http://schemas.microsoft.com/office/powerpoint/2010/main" val="25501320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13</a:t>
            </a:fld>
            <a:endParaRPr lang="en-US"/>
          </a:p>
        </p:txBody>
      </p:sp>
    </p:spTree>
    <p:extLst>
      <p:ext uri="{BB962C8B-B14F-4D97-AF65-F5344CB8AC3E}">
        <p14:creationId xmlns:p14="http://schemas.microsoft.com/office/powerpoint/2010/main" val="27462402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latinLnBrk="0"/>
            <a:r>
              <a:rPr lang="en-US" sz="1200" b="0" i="0" kern="1200" dirty="0">
                <a:solidFill>
                  <a:schemeClr val="tx1"/>
                </a:solidFill>
                <a:effectLst/>
                <a:latin typeface="Arial" charset="0"/>
                <a:ea typeface="ＭＳ Ｐゴシック" charset="-128"/>
                <a:cs typeface="ＭＳ Ｐゴシック" charset="-128"/>
              </a:rPr>
              <a:t>Ask the students if they believe that this statement is fair. (</a:t>
            </a:r>
            <a:r>
              <a:rPr lang="en-US" sz="1200" b="0" i="1" kern="1200" dirty="0">
                <a:solidFill>
                  <a:schemeClr val="tx1"/>
                </a:solidFill>
                <a:effectLst/>
                <a:latin typeface="Arial" charset="0"/>
                <a:ea typeface="ＭＳ Ｐゴシック" charset="-128"/>
                <a:cs typeface="ＭＳ Ｐゴシック" charset="-128"/>
              </a:rPr>
              <a:t>Answers will vary. As the students state “fair” or “unfair,” encourage them to explain why they believe it to be fair or unfair.</a:t>
            </a:r>
            <a:r>
              <a:rPr lang="en-US" sz="1200" b="0" i="0" kern="1200" dirty="0">
                <a:solidFill>
                  <a:schemeClr val="tx1"/>
                </a:solidFill>
                <a:effectLst/>
                <a:latin typeface="Arial" charset="0"/>
                <a:ea typeface="ＭＳ Ｐゴシック" charset="-128"/>
                <a:cs typeface="ＭＳ Ｐゴシック" charset="-128"/>
              </a:rPr>
              <a:t>)</a:t>
            </a:r>
            <a:br>
              <a:rPr lang="en-US" sz="1200" b="0" i="0" kern="1200" dirty="0">
                <a:solidFill>
                  <a:schemeClr val="tx1"/>
                </a:solidFill>
                <a:effectLst/>
                <a:latin typeface="Arial" charset="0"/>
                <a:ea typeface="ＭＳ Ｐゴシック" charset="-128"/>
                <a:cs typeface="ＭＳ Ｐゴシック" charset="-128"/>
              </a:rPr>
            </a:br>
            <a:r>
              <a:rPr lang="en-US" sz="1200" b="0" i="0" kern="1200" dirty="0">
                <a:solidFill>
                  <a:schemeClr val="tx1"/>
                </a:solidFill>
                <a:effectLst/>
                <a:latin typeface="Arial" charset="0"/>
                <a:ea typeface="ＭＳ Ｐゴシック" charset="-128"/>
                <a:cs typeface="ＭＳ Ｐゴシック" charset="-128"/>
              </a:rPr>
              <a:t> </a:t>
            </a:r>
          </a:p>
          <a:p>
            <a:pPr fontAlgn="base" latinLnBrk="0"/>
            <a:r>
              <a:rPr lang="en-US" sz="1200" b="0" i="0" kern="1200" dirty="0">
                <a:solidFill>
                  <a:schemeClr val="tx1"/>
                </a:solidFill>
                <a:effectLst/>
                <a:latin typeface="Arial" charset="0"/>
                <a:ea typeface="ＭＳ Ｐゴシック" charset="-128"/>
                <a:cs typeface="ＭＳ Ｐゴシック" charset="-128"/>
              </a:rPr>
              <a:t>Ask the students who did not believe that this was fair what they believe would be a fair percentage or if any percentage at all is fair. (</a:t>
            </a:r>
            <a:r>
              <a:rPr lang="en-US" sz="1200" b="0" i="1" kern="1200" dirty="0">
                <a:solidFill>
                  <a:schemeClr val="tx1"/>
                </a:solidFill>
                <a:effectLst/>
                <a:latin typeface="Arial" charset="0"/>
                <a:ea typeface="ＭＳ Ｐゴシック" charset="-128"/>
                <a:cs typeface="ＭＳ Ｐゴシック" charset="-128"/>
              </a:rPr>
              <a:t>Answers will vary, and students may point out that it is up to the individual who earned the money to decide what they should do with it.</a:t>
            </a:r>
            <a:r>
              <a:rPr lang="en-US" sz="1200" b="0" i="0" kern="1200" dirty="0">
                <a:solidFill>
                  <a:schemeClr val="tx1"/>
                </a:solidFill>
                <a:effectLst/>
                <a:latin typeface="Arial" charset="0"/>
                <a:ea typeface="ＭＳ Ｐゴシック" charset="-128"/>
                <a:cs typeface="ＭＳ Ｐゴシック" charset="-128"/>
              </a:rPr>
              <a:t>)</a:t>
            </a:r>
            <a:br>
              <a:rPr lang="en-US" sz="1200" b="0" i="0" kern="1200" dirty="0">
                <a:solidFill>
                  <a:schemeClr val="tx1"/>
                </a:solidFill>
                <a:effectLst/>
                <a:latin typeface="Arial" charset="0"/>
                <a:ea typeface="ＭＳ Ｐゴシック" charset="-128"/>
                <a:cs typeface="ＭＳ Ｐゴシック" charset="-128"/>
              </a:rPr>
            </a:br>
            <a:r>
              <a:rPr lang="en-US" sz="1200" b="0" i="0" kern="1200" dirty="0">
                <a:solidFill>
                  <a:schemeClr val="tx1"/>
                </a:solidFill>
                <a:effectLst/>
                <a:latin typeface="Arial" charset="0"/>
                <a:ea typeface="ＭＳ Ｐゴシック" charset="-128"/>
                <a:cs typeface="ＭＳ Ｐゴシック" charset="-128"/>
              </a:rPr>
              <a:t> </a:t>
            </a:r>
          </a:p>
          <a:p>
            <a:pPr fontAlgn="base" latinLnBrk="0"/>
            <a:r>
              <a:rPr lang="en-US" sz="1200" b="0" i="0" kern="1200" dirty="0">
                <a:solidFill>
                  <a:schemeClr val="tx1"/>
                </a:solidFill>
                <a:effectLst/>
                <a:latin typeface="Arial" charset="0"/>
                <a:ea typeface="ＭＳ Ｐゴシック" charset="-128"/>
                <a:cs typeface="ＭＳ Ｐゴシック" charset="-128"/>
              </a:rPr>
              <a:t>Ask the students what they think fairness means. (</a:t>
            </a:r>
            <a:r>
              <a:rPr lang="en-US" sz="1200" b="0" i="1" kern="1200" dirty="0">
                <a:solidFill>
                  <a:schemeClr val="tx1"/>
                </a:solidFill>
                <a:effectLst/>
                <a:latin typeface="Arial" charset="0"/>
                <a:ea typeface="ＭＳ Ｐゴシック" charset="-128"/>
                <a:cs typeface="ＭＳ Ｐゴシック" charset="-128"/>
              </a:rPr>
              <a:t>Many answers are possible, but students might mention keeping in mind the needs and interests of other parties or stakeholders and maintaining a balance between them. Others may argue that making sure everyone has an equal chance to share in things is important in fairness.</a:t>
            </a:r>
            <a:r>
              <a:rPr lang="en-US" sz="1200" b="0" i="0" kern="1200" dirty="0">
                <a:solidFill>
                  <a:schemeClr val="tx1"/>
                </a:solidFill>
                <a:effectLst/>
                <a:latin typeface="Arial" charset="0"/>
                <a:ea typeface="ＭＳ Ｐゴシック" charset="-128"/>
                <a:cs typeface="ＭＳ Ｐゴシック" charset="-128"/>
              </a:rPr>
              <a:t>)</a:t>
            </a:r>
            <a:br>
              <a:rPr lang="en-US" sz="1200" b="0" i="0" kern="1200" dirty="0">
                <a:solidFill>
                  <a:schemeClr val="tx1"/>
                </a:solidFill>
                <a:effectLst/>
                <a:latin typeface="Arial" charset="0"/>
                <a:ea typeface="ＭＳ Ｐゴシック" charset="-128"/>
                <a:cs typeface="ＭＳ Ｐゴシック" charset="-128"/>
              </a:rPr>
            </a:br>
            <a:r>
              <a:rPr lang="en-US" sz="1200" b="0" i="0" kern="1200" dirty="0">
                <a:solidFill>
                  <a:schemeClr val="tx1"/>
                </a:solidFill>
                <a:effectLst/>
                <a:latin typeface="Arial" charset="0"/>
                <a:ea typeface="ＭＳ Ｐゴシック" charset="-128"/>
                <a:cs typeface="ＭＳ Ｐゴシック" charset="-128"/>
              </a:rPr>
              <a:t> </a:t>
            </a:r>
          </a:p>
          <a:p>
            <a:pPr fontAlgn="base" latinLnBrk="0"/>
            <a:r>
              <a:rPr lang="en-US" sz="1200" b="0" i="0" kern="1200" dirty="0">
                <a:solidFill>
                  <a:schemeClr val="tx1"/>
                </a:solidFill>
                <a:effectLst/>
                <a:latin typeface="Arial" charset="0"/>
                <a:ea typeface="ＭＳ Ｐゴシック" charset="-128"/>
                <a:cs typeface="ＭＳ Ｐゴシック" charset="-128"/>
              </a:rPr>
              <a:t>Are people who always act in their own self-interest generally greedy? (</a:t>
            </a:r>
            <a:r>
              <a:rPr lang="en-US" sz="1200" b="0" i="1" kern="1200" dirty="0">
                <a:solidFill>
                  <a:schemeClr val="tx1"/>
                </a:solidFill>
                <a:effectLst/>
                <a:latin typeface="Arial" charset="0"/>
                <a:ea typeface="ＭＳ Ｐゴシック" charset="-128"/>
                <a:cs typeface="ＭＳ Ｐゴシック" charset="-128"/>
              </a:rPr>
              <a:t>Many answers are possible, but students will probably suggest that when people keep what is considered excess without intentions to share, society will consider it greedy</a:t>
            </a:r>
            <a:r>
              <a:rPr lang="en-US" sz="1200" b="0" i="0" kern="1200" dirty="0">
                <a:solidFill>
                  <a:schemeClr val="tx1"/>
                </a:solidFill>
                <a:effectLst/>
                <a:latin typeface="Arial" charset="0"/>
                <a:ea typeface="ＭＳ Ｐゴシック" charset="-128"/>
                <a:cs typeface="ＭＳ Ｐゴシック" charset="-128"/>
              </a:rPr>
              <a:t>.)</a:t>
            </a: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2</a:t>
            </a:fld>
            <a:endParaRPr lang="en-US"/>
          </a:p>
        </p:txBody>
      </p:sp>
    </p:spTree>
    <p:extLst>
      <p:ext uri="{BB962C8B-B14F-4D97-AF65-F5344CB8AC3E}">
        <p14:creationId xmlns:p14="http://schemas.microsoft.com/office/powerpoint/2010/main" val="41697185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latinLnBrk="0"/>
            <a:endParaRPr lang="en-US" sz="1200" b="0" i="0" kern="1200" dirty="0">
              <a:solidFill>
                <a:schemeClr val="tx1"/>
              </a:solidFill>
              <a:effectLst/>
              <a:latin typeface="Arial" charset="0"/>
              <a:ea typeface="ＭＳ Ｐゴシック" charset="-128"/>
              <a:cs typeface="ＭＳ Ｐゴシック" charset="-128"/>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3</a:t>
            </a:fld>
            <a:endParaRPr lang="en-US"/>
          </a:p>
        </p:txBody>
      </p:sp>
    </p:spTree>
    <p:extLst>
      <p:ext uri="{BB962C8B-B14F-4D97-AF65-F5344CB8AC3E}">
        <p14:creationId xmlns:p14="http://schemas.microsoft.com/office/powerpoint/2010/main" val="11733013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4</a:t>
            </a:fld>
            <a:endParaRPr lang="en-US"/>
          </a:p>
        </p:txBody>
      </p:sp>
    </p:spTree>
    <p:extLst>
      <p:ext uri="{BB962C8B-B14F-4D97-AF65-F5344CB8AC3E}">
        <p14:creationId xmlns:p14="http://schemas.microsoft.com/office/powerpoint/2010/main" val="40866007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5</a:t>
            </a:fld>
            <a:endParaRPr lang="en-US"/>
          </a:p>
        </p:txBody>
      </p:sp>
    </p:spTree>
    <p:extLst>
      <p:ext uri="{BB962C8B-B14F-4D97-AF65-F5344CB8AC3E}">
        <p14:creationId xmlns:p14="http://schemas.microsoft.com/office/powerpoint/2010/main" val="16794842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6</a:t>
            </a:fld>
            <a:endParaRPr lang="en-US"/>
          </a:p>
        </p:txBody>
      </p:sp>
    </p:spTree>
    <p:extLst>
      <p:ext uri="{BB962C8B-B14F-4D97-AF65-F5344CB8AC3E}">
        <p14:creationId xmlns:p14="http://schemas.microsoft.com/office/powerpoint/2010/main" val="15675811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7</a:t>
            </a:fld>
            <a:endParaRPr lang="en-US"/>
          </a:p>
        </p:txBody>
      </p:sp>
    </p:spTree>
    <p:extLst>
      <p:ext uri="{BB962C8B-B14F-4D97-AF65-F5344CB8AC3E}">
        <p14:creationId xmlns:p14="http://schemas.microsoft.com/office/powerpoint/2010/main" val="804900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8</a:t>
            </a:fld>
            <a:endParaRPr lang="en-US"/>
          </a:p>
        </p:txBody>
      </p:sp>
    </p:spTree>
    <p:extLst>
      <p:ext uri="{BB962C8B-B14F-4D97-AF65-F5344CB8AC3E}">
        <p14:creationId xmlns:p14="http://schemas.microsoft.com/office/powerpoint/2010/main" val="33714660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latinLnBrk="0"/>
            <a:endParaRPr lang="en-US" sz="1200" b="0" i="0" kern="1200" dirty="0">
              <a:solidFill>
                <a:schemeClr val="tx1"/>
              </a:solidFill>
              <a:effectLst/>
              <a:latin typeface="Arial" charset="0"/>
              <a:ea typeface="ＭＳ Ｐゴシック" charset="-128"/>
              <a:cs typeface="ＭＳ Ｐゴシック" charset="-128"/>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9</a:t>
            </a:fld>
            <a:endParaRPr lang="en-US"/>
          </a:p>
        </p:txBody>
      </p:sp>
    </p:spTree>
    <p:extLst>
      <p:ext uri="{BB962C8B-B14F-4D97-AF65-F5344CB8AC3E}">
        <p14:creationId xmlns:p14="http://schemas.microsoft.com/office/powerpoint/2010/main" val="3390520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6600" b="1" i="0">
                <a:solidFill>
                  <a:srgbClr val="005CB8"/>
                </a:solidFill>
                <a:effectLst>
                  <a:outerShdw blurRad="50800" dist="50800" dir="5400000" algn="ctr" rotWithShape="0">
                    <a:srgbClr val="000000">
                      <a:alpha val="0"/>
                    </a:srgbClr>
                  </a:outerShdw>
                </a:effectLst>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lstStyle>
            <a:lvl1pPr>
              <a:defRPr sz="5000"/>
            </a:lvl1pPr>
          </a:lstStyle>
          <a:p>
            <a:r>
              <a:rPr lang="en-US" dirty="0"/>
              <a:t>Click to edit Master title style</a:t>
            </a:r>
          </a:p>
        </p:txBody>
      </p:sp>
      <p:sp>
        <p:nvSpPr>
          <p:cNvPr id="3" name="Content Placeholder 2"/>
          <p:cNvSpPr>
            <a:spLocks noGrp="1"/>
          </p:cNvSpPr>
          <p:nvPr>
            <p:ph idx="1"/>
          </p:nvPr>
        </p:nvSpPr>
        <p:spPr>
          <a:xfrm>
            <a:off x="457200" y="2514600"/>
            <a:ext cx="8229600" cy="3779520"/>
          </a:xfrm>
        </p:spPr>
        <p:txBody>
          <a:bodyPr/>
          <a:lstStyle>
            <a:lvl1pPr>
              <a:lnSpc>
                <a:spcPct val="100000"/>
              </a:lnSpc>
              <a:spcAft>
                <a:spcPts val="800"/>
              </a:spcAft>
              <a:defRPr sz="2200"/>
            </a:lvl1pPr>
            <a:lvl2pPr>
              <a:lnSpc>
                <a:spcPct val="100000"/>
              </a:lnSpc>
              <a:spcAft>
                <a:spcPts val="800"/>
              </a:spcAft>
              <a:defRPr sz="2200"/>
            </a:lvl2pPr>
            <a:lvl3pPr>
              <a:lnSpc>
                <a:spcPct val="100000"/>
              </a:lnSpc>
              <a:spcAft>
                <a:spcPts val="800"/>
              </a:spcAft>
              <a:defRPr sz="2200"/>
            </a:lvl3pPr>
            <a:lvl4pPr>
              <a:lnSpc>
                <a:spcPct val="100000"/>
              </a:lnSpc>
              <a:spcAft>
                <a:spcPts val="800"/>
              </a:spcAft>
              <a:defRPr sz="2200"/>
            </a:lvl4pPr>
            <a:lvl5pPr>
              <a:lnSpc>
                <a:spcPct val="100000"/>
              </a:lnSpc>
              <a:spcAft>
                <a:spcPts val="800"/>
              </a:spcAft>
              <a:defRPr sz="2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06984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rot lat="0" lon="0" rev="0"/>
              </a:camera>
              <a:lightRig rig="threePt" dir="t"/>
            </a:scene3d>
            <a:sp3d>
              <a:bevelT w="0"/>
            </a:sp3d>
          </a:bodyPr>
          <a:lstStyle/>
          <a:p>
            <a:pPr lvl="0"/>
            <a:r>
              <a:rPr lang="en-US" dirty="0"/>
              <a:t>Click to edit Master title style</a:t>
            </a:r>
          </a:p>
        </p:txBody>
      </p:sp>
      <p:sp>
        <p:nvSpPr>
          <p:cNvPr id="1027" name="Text Placeholder 2"/>
          <p:cNvSpPr>
            <a:spLocks noGrp="1"/>
          </p:cNvSpPr>
          <p:nvPr>
            <p:ph type="body" idx="1"/>
          </p:nvPr>
        </p:nvSpPr>
        <p:spPr bwMode="auto">
          <a:xfrm>
            <a:off x="457200" y="246888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D5AAC16F-5B5D-3841-922A-C14EF88DDBC3}"/>
              </a:ext>
            </a:extLst>
          </p:cNvPr>
          <p:cNvSpPr txBox="1"/>
          <p:nvPr userDrawn="1"/>
        </p:nvSpPr>
        <p:spPr>
          <a:xfrm>
            <a:off x="457200" y="6574536"/>
            <a:ext cx="8229600" cy="276999"/>
          </a:xfrm>
          <a:prstGeom prst="rect">
            <a:avLst/>
          </a:prstGeom>
          <a:noFill/>
        </p:spPr>
        <p:txBody>
          <a:bodyPr wrap="square" rtlCol="0">
            <a:spAutoFit/>
          </a:bodyPr>
          <a:lstStyle/>
          <a:p>
            <a:pPr algn="ctr"/>
            <a:r>
              <a:rPr lang="en-US" sz="1200" dirty="0">
                <a:solidFill>
                  <a:schemeClr val="bg1"/>
                </a:solidFill>
              </a:rPr>
              <a:t>Behavioral Economics: Other Things Matter</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rtl="0" fontAlgn="base">
        <a:spcBef>
          <a:spcPct val="0"/>
        </a:spcBef>
        <a:spcAft>
          <a:spcPct val="0"/>
        </a:spcAft>
        <a:defRPr sz="6600" b="1" i="0" kern="1200">
          <a:solidFill>
            <a:srgbClr val="005CB8"/>
          </a:solidFill>
          <a:effectLst>
            <a:glow>
              <a:schemeClr val="accent1">
                <a:alpha val="0"/>
              </a:schemeClr>
            </a:glow>
            <a:outerShdw blurRad="50800" dist="50800" dir="5400000" algn="ctr" rotWithShape="0">
              <a:srgbClr val="000000">
                <a:alpha val="0"/>
              </a:srgbClr>
            </a:outerShdw>
            <a:reflection stA="0" endPos="65000" dist="50800" dir="5400000" sy="-100000" algn="bl" rotWithShape="0"/>
          </a:effectLst>
          <a:latin typeface="Calibri" panose="020F0502020204030204" pitchFamily="34" charset="0"/>
          <a:ea typeface="ＭＳ Ｐゴシック" pitchFamily="-108" charset="-128"/>
          <a:cs typeface="Calibri" panose="020F0502020204030204" pitchFamily="34" charset="0"/>
        </a:defRPr>
      </a:lvl1pPr>
      <a:lvl2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2pPr>
      <a:lvl3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3pPr>
      <a:lvl4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4pPr>
      <a:lvl5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5pPr>
      <a:lvl6pPr marL="4572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6pPr>
      <a:lvl7pPr marL="9144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7pPr>
      <a:lvl8pPr marL="13716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8pPr>
      <a:lvl9pPr marL="18288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9pPr>
    </p:titleStyle>
    <p:bodyStyle>
      <a:lvl1pPr marL="342900" indent="-3429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1pPr>
      <a:lvl2pPr marL="742950" indent="-28575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76FCBDF-B2D8-6847-A097-0A505ABD7E71}"/>
              </a:ext>
            </a:extLst>
          </p:cNvPr>
          <p:cNvSpPr>
            <a:spLocks noGrp="1"/>
          </p:cNvSpPr>
          <p:nvPr>
            <p:ph type="ctrTitle"/>
          </p:nvPr>
        </p:nvSpPr>
        <p:spPr>
          <a:xfrm>
            <a:off x="457200" y="3036887"/>
            <a:ext cx="8229600" cy="784225"/>
          </a:xfrm>
        </p:spPr>
        <p:txBody>
          <a:bodyPr/>
          <a:lstStyle/>
          <a:p>
            <a:pPr>
              <a:lnSpc>
                <a:spcPts val="6500"/>
              </a:lnSpc>
              <a:spcBef>
                <a:spcPts val="1800"/>
              </a:spcBef>
              <a:spcAft>
                <a:spcPts val="1800"/>
              </a:spcAft>
            </a:pPr>
            <a:r>
              <a:rPr lang="en-US" dirty="0"/>
              <a:t>Behavioral Economics:</a:t>
            </a:r>
            <a:br>
              <a:rPr lang="en-US" dirty="0"/>
            </a:br>
            <a:r>
              <a:rPr lang="en-US" dirty="0"/>
              <a:t>Other Things Matter</a:t>
            </a:r>
            <a:endParaRPr lang="en-US" sz="2800"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461E3-E826-B247-9C75-4281C92B04D1}"/>
              </a:ext>
            </a:extLst>
          </p:cNvPr>
          <p:cNvSpPr>
            <a:spLocks noGrp="1"/>
          </p:cNvSpPr>
          <p:nvPr>
            <p:ph type="title"/>
          </p:nvPr>
        </p:nvSpPr>
        <p:spPr/>
        <p:txBody>
          <a:bodyPr/>
          <a:lstStyle/>
          <a:p>
            <a:r>
              <a:rPr lang="en-US" dirty="0"/>
              <a:t>Behavioral Economics</a:t>
            </a:r>
          </a:p>
        </p:txBody>
      </p:sp>
      <p:sp>
        <p:nvSpPr>
          <p:cNvPr id="3" name="Content Placeholder 2">
            <a:extLst>
              <a:ext uri="{FF2B5EF4-FFF2-40B4-BE49-F238E27FC236}">
                <a16:creationId xmlns:a16="http://schemas.microsoft.com/office/drawing/2014/main" id="{9C3C8BF9-BAD4-FF46-A619-BB0D2FD5C559}"/>
              </a:ext>
            </a:extLst>
          </p:cNvPr>
          <p:cNvSpPr>
            <a:spLocks noGrp="1"/>
          </p:cNvSpPr>
          <p:nvPr>
            <p:ph idx="1"/>
          </p:nvPr>
        </p:nvSpPr>
        <p:spPr>
          <a:xfrm>
            <a:off x="457200" y="2423160"/>
            <a:ext cx="8229600" cy="3779520"/>
          </a:xfrm>
        </p:spPr>
        <p:txBody>
          <a:bodyPr/>
          <a:lstStyle/>
          <a:p>
            <a:r>
              <a:rPr lang="en-US" dirty="0"/>
              <a:t>Behavioral economists study and analyze how economic decision making is driven by psychological, emotional, social, and cognitive factors. They bring psychology and decision making together. </a:t>
            </a:r>
          </a:p>
          <a:p>
            <a:r>
              <a:rPr lang="en-US" dirty="0"/>
              <a:t>Behavioral economists like to use the terms “Econ” and “Human” to refer to the different ways people make decisions. </a:t>
            </a:r>
          </a:p>
          <a:p>
            <a:pPr lvl="1">
              <a:buFont typeface="Arial" panose="020B0604020202020204" pitchFamily="34" charset="0"/>
              <a:buChar char="•"/>
            </a:pPr>
            <a:r>
              <a:rPr lang="en-US" b="1" dirty="0" err="1">
                <a:latin typeface="Calibri" panose="020F0502020204030204" pitchFamily="34" charset="0"/>
                <a:cs typeface="Calibri" panose="020F0502020204030204" pitchFamily="34" charset="0"/>
              </a:rPr>
              <a:t>Econs</a:t>
            </a:r>
            <a:r>
              <a:rPr lang="en-US" dirty="0"/>
              <a:t> weigh the costs and benefits of alternatives before making their choices. </a:t>
            </a:r>
          </a:p>
          <a:p>
            <a:pPr lvl="1">
              <a:buFont typeface="Arial" panose="020B0604020202020204" pitchFamily="34" charset="0"/>
              <a:buChar char="•"/>
            </a:pPr>
            <a:r>
              <a:rPr lang="en-US" b="1" dirty="0">
                <a:latin typeface="Calibri" panose="020F0502020204030204" pitchFamily="34" charset="0"/>
                <a:cs typeface="Calibri" panose="020F0502020204030204" pitchFamily="34" charset="0"/>
              </a:rPr>
              <a:t>Humans</a:t>
            </a:r>
            <a:r>
              <a:rPr lang="en-US" dirty="0"/>
              <a:t> also use costs and benefits but can be influenced by other factors when making choices.  </a:t>
            </a:r>
            <a:br>
              <a:rPr lang="en-US" dirty="0"/>
            </a:br>
            <a:endParaRPr lang="en-US" dirty="0"/>
          </a:p>
          <a:p>
            <a:endParaRPr lang="en-US" dirty="0"/>
          </a:p>
        </p:txBody>
      </p:sp>
    </p:spTree>
    <p:extLst>
      <p:ext uri="{BB962C8B-B14F-4D97-AF65-F5344CB8AC3E}">
        <p14:creationId xmlns:p14="http://schemas.microsoft.com/office/powerpoint/2010/main" val="3827458647"/>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AC97038-A737-A441-9535-3A672A80755D}"/>
              </a:ext>
            </a:extLst>
          </p:cNvPr>
          <p:cNvSpPr>
            <a:spLocks noGrp="1"/>
          </p:cNvSpPr>
          <p:nvPr>
            <p:ph type="title"/>
          </p:nvPr>
        </p:nvSpPr>
        <p:spPr/>
        <p:txBody>
          <a:bodyPr/>
          <a:lstStyle/>
          <a:p>
            <a:endParaRPr lang="en-US" dirty="0"/>
          </a:p>
        </p:txBody>
      </p:sp>
      <p:graphicFrame>
        <p:nvGraphicFramePr>
          <p:cNvPr id="4" name="Content Placeholder 9">
            <a:extLst>
              <a:ext uri="{FF2B5EF4-FFF2-40B4-BE49-F238E27FC236}">
                <a16:creationId xmlns:a16="http://schemas.microsoft.com/office/drawing/2014/main" id="{77218262-22D5-CF45-9EFE-5B9D6E492C13}"/>
              </a:ext>
            </a:extLst>
          </p:cNvPr>
          <p:cNvGraphicFramePr>
            <a:graphicFrameLocks/>
          </p:cNvGraphicFramePr>
          <p:nvPr>
            <p:extLst>
              <p:ext uri="{D42A27DB-BD31-4B8C-83A1-F6EECF244321}">
                <p14:modId xmlns:p14="http://schemas.microsoft.com/office/powerpoint/2010/main" val="1461079200"/>
              </p:ext>
            </p:extLst>
          </p:nvPr>
        </p:nvGraphicFramePr>
        <p:xfrm>
          <a:off x="394716" y="1188720"/>
          <a:ext cx="8292084" cy="5267103"/>
        </p:xfrm>
        <a:graphic>
          <a:graphicData uri="http://schemas.openxmlformats.org/drawingml/2006/table">
            <a:tbl>
              <a:tblPr firstRow="1" firstCol="1" bandRow="1">
                <a:tableStyleId>{5C22544A-7EE6-4342-B048-85BDC9FD1C3A}</a:tableStyleId>
              </a:tblPr>
              <a:tblGrid>
                <a:gridCol w="794004">
                  <a:extLst>
                    <a:ext uri="{9D8B030D-6E8A-4147-A177-3AD203B41FA5}">
                      <a16:colId xmlns:a16="http://schemas.microsoft.com/office/drawing/2014/main" val="316291715"/>
                    </a:ext>
                  </a:extLst>
                </a:gridCol>
                <a:gridCol w="3566160">
                  <a:extLst>
                    <a:ext uri="{9D8B030D-6E8A-4147-A177-3AD203B41FA5}">
                      <a16:colId xmlns:a16="http://schemas.microsoft.com/office/drawing/2014/main" val="4098094697"/>
                    </a:ext>
                  </a:extLst>
                </a:gridCol>
                <a:gridCol w="3931920">
                  <a:extLst>
                    <a:ext uri="{9D8B030D-6E8A-4147-A177-3AD203B41FA5}">
                      <a16:colId xmlns:a16="http://schemas.microsoft.com/office/drawing/2014/main" val="3144768745"/>
                    </a:ext>
                  </a:extLst>
                </a:gridCol>
              </a:tblGrid>
              <a:tr h="457040">
                <a:tc>
                  <a:txBody>
                    <a:bodyPr/>
                    <a:lstStyle/>
                    <a:p>
                      <a:pPr marL="69215" marR="0" lvl="0" indent="0" algn="l" defTabSz="914400" rtl="0" eaLnBrk="1" fontAlgn="auto" latinLnBrk="0" hangingPunct="1">
                        <a:lnSpc>
                          <a:spcPct val="100000"/>
                        </a:lnSpc>
                        <a:spcBef>
                          <a:spcPts val="0"/>
                        </a:spcBef>
                        <a:spcAft>
                          <a:spcPts val="0"/>
                        </a:spcAft>
                        <a:buClrTx/>
                        <a:buSzTx/>
                        <a:buFontTx/>
                        <a:buNone/>
                        <a:tabLst/>
                        <a:defRPr/>
                      </a:pPr>
                      <a:r>
                        <a:rPr lang="en-US" sz="1800" b="1" i="0" kern="100" dirty="0">
                          <a:effectLst/>
                          <a:latin typeface="Calibri" panose="020F0502020204030204" pitchFamily="34" charset="0"/>
                          <a:cs typeface="Calibri" panose="020F0502020204030204" pitchFamily="34" charset="0"/>
                        </a:rPr>
                        <a:t>Lesson</a:t>
                      </a:r>
                    </a:p>
                  </a:txBody>
                  <a:tcPr marL="0" marR="0" marT="91440" marB="91440" anchor="ctr"/>
                </a:tc>
                <a:tc>
                  <a:txBody>
                    <a:bodyPr/>
                    <a:lstStyle/>
                    <a:p>
                      <a:pPr marL="727075" marR="0" algn="l">
                        <a:lnSpc>
                          <a:spcPct val="100000"/>
                        </a:lnSpc>
                        <a:spcBef>
                          <a:spcPts val="0"/>
                        </a:spcBef>
                        <a:spcAft>
                          <a:spcPts val="0"/>
                        </a:spcAft>
                      </a:pPr>
                      <a:r>
                        <a:rPr lang="en-US" sz="1800" b="1" i="0" kern="100" dirty="0" err="1">
                          <a:effectLst/>
                          <a:latin typeface="Calibri" panose="020F0502020204030204" pitchFamily="34" charset="0"/>
                          <a:ea typeface="Times New Roman" panose="02020603050405020304" pitchFamily="18" charset="0"/>
                          <a:cs typeface="Calibri" panose="020F0502020204030204" pitchFamily="34" charset="0"/>
                        </a:rPr>
                        <a:t>Econs</a:t>
                      </a:r>
                      <a:endParaRPr lang="en-US" sz="1800" b="1" i="0" kern="100" dirty="0">
                        <a:effectLst/>
                        <a:latin typeface="Calibri" panose="020F0502020204030204" pitchFamily="34" charset="0"/>
                        <a:ea typeface="Times New Roman" panose="02020603050405020304" pitchFamily="18" charset="0"/>
                        <a:cs typeface="Calibri" panose="020F0502020204030204" pitchFamily="34" charset="0"/>
                      </a:endParaRPr>
                    </a:p>
                  </a:txBody>
                  <a:tcPr marL="731520" marR="0" marB="91440" anchor="ctr"/>
                </a:tc>
                <a:tc>
                  <a:txBody>
                    <a:bodyPr/>
                    <a:lstStyle/>
                    <a:p>
                      <a:pPr marL="530225" marR="0" algn="ctr">
                        <a:lnSpc>
                          <a:spcPct val="100000"/>
                        </a:lnSpc>
                        <a:spcBef>
                          <a:spcPts val="0"/>
                        </a:spcBef>
                        <a:spcAft>
                          <a:spcPts val="0"/>
                        </a:spcAft>
                      </a:pPr>
                      <a:r>
                        <a:rPr lang="en-US" sz="1800" b="1" i="0" kern="100" dirty="0">
                          <a:effectLst/>
                          <a:latin typeface="Calibri" panose="020F0502020204030204" pitchFamily="34" charset="0"/>
                          <a:cs typeface="Calibri" panose="020F0502020204030204" pitchFamily="34" charset="0"/>
                        </a:rPr>
                        <a:t>Humans</a:t>
                      </a:r>
                      <a:endParaRPr lang="en-US" sz="1800" b="1" i="0" kern="1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548640" marT="91440" marB="91440" anchor="ctr"/>
                </a:tc>
                <a:extLst>
                  <a:ext uri="{0D108BD9-81ED-4DB2-BD59-A6C34878D82A}">
                    <a16:rowId xmlns:a16="http://schemas.microsoft.com/office/drawing/2014/main" val="1439427107"/>
                  </a:ext>
                </a:extLst>
              </a:tr>
              <a:tr h="668071">
                <a:tc>
                  <a:txBody>
                    <a:bodyPr/>
                    <a:lstStyle/>
                    <a:p>
                      <a:pPr marL="146685" marR="0" algn="ctr">
                        <a:lnSpc>
                          <a:spcPct val="100000"/>
                        </a:lnSpc>
                        <a:spcBef>
                          <a:spcPts val="0"/>
                        </a:spcBef>
                        <a:spcAft>
                          <a:spcPts val="0"/>
                        </a:spcAft>
                      </a:pPr>
                      <a:r>
                        <a:rPr lang="en-US" sz="1800" b="1" i="0" kern="100" dirty="0">
                          <a:effectLst/>
                          <a:latin typeface="Calibri" panose="020F0502020204030204" pitchFamily="34" charset="0"/>
                          <a:cs typeface="Calibri" panose="020F0502020204030204" pitchFamily="34" charset="0"/>
                        </a:rPr>
                        <a:t>1</a:t>
                      </a:r>
                      <a:endParaRPr lang="en-US" sz="1800" b="1" i="0" kern="1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182880" marT="0" marB="0" anchor="ctr"/>
                </a:tc>
                <a:tc>
                  <a:txBody>
                    <a:bodyPr/>
                    <a:lstStyle/>
                    <a:p>
                      <a:pPr algn="l">
                        <a:lnSpc>
                          <a:spcPct val="108000"/>
                        </a:lnSpc>
                        <a:defRPr sz="1800"/>
                      </a:pPr>
                      <a:r>
                        <a:rPr sz="1600" b="0" i="0" dirty="0">
                          <a:latin typeface="Calibri Light" panose="020F0302020204030204" pitchFamily="34" charset="0"/>
                          <a:cs typeface="Calibri Light" panose="020F0302020204030204" pitchFamily="34" charset="0"/>
                        </a:rPr>
                        <a:t>Carefully weigh costs and benefits to </a:t>
                      </a:r>
                      <a:endParaRPr lang="en-US" sz="1600" b="0" i="0" dirty="0">
                        <a:latin typeface="Calibri Light" panose="020F0302020204030204" pitchFamily="34" charset="0"/>
                        <a:cs typeface="Calibri Light" panose="020F0302020204030204" pitchFamily="34" charset="0"/>
                      </a:endParaRPr>
                    </a:p>
                    <a:p>
                      <a:pPr algn="l">
                        <a:lnSpc>
                          <a:spcPct val="108000"/>
                        </a:lnSpc>
                        <a:defRPr sz="1800"/>
                      </a:pPr>
                      <a:r>
                        <a:rPr sz="1600" b="0" i="0" dirty="0">
                          <a:latin typeface="Calibri Light" panose="020F0302020204030204" pitchFamily="34" charset="0"/>
                          <a:cs typeface="Calibri Light" panose="020F0302020204030204" pitchFamily="34" charset="0"/>
                        </a:rPr>
                        <a:t>make decisions.</a:t>
                      </a:r>
                    </a:p>
                  </a:txBody>
                  <a:tcPr marR="45720" anchor="ctr" horzOverflow="overflow"/>
                </a:tc>
                <a:tc>
                  <a:txBody>
                    <a:bodyPr/>
                    <a:lstStyle/>
                    <a:p>
                      <a:pPr algn="l">
                        <a:lnSpc>
                          <a:spcPct val="108000"/>
                        </a:lnSpc>
                        <a:defRPr sz="1800"/>
                      </a:pPr>
                      <a:r>
                        <a:rPr sz="1600" b="0" i="0" dirty="0">
                          <a:latin typeface="Calibri Light" panose="020F0302020204030204" pitchFamily="34" charset="0"/>
                          <a:cs typeface="Calibri Light" panose="020F0302020204030204" pitchFamily="34" charset="0"/>
                        </a:rPr>
                        <a:t>Make decisions on past experience or quick judgments.</a:t>
                      </a:r>
                    </a:p>
                  </a:txBody>
                  <a:tcPr marR="45720" anchor="ctr" horzOverflow="overflow"/>
                </a:tc>
                <a:extLst>
                  <a:ext uri="{0D108BD9-81ED-4DB2-BD59-A6C34878D82A}">
                    <a16:rowId xmlns:a16="http://schemas.microsoft.com/office/drawing/2014/main" val="1529303935"/>
                  </a:ext>
                </a:extLst>
              </a:tr>
              <a:tr h="915922">
                <a:tc>
                  <a:txBody>
                    <a:bodyPr/>
                    <a:lstStyle/>
                    <a:p>
                      <a:pPr marL="146685" marR="0" algn="ctr">
                        <a:lnSpc>
                          <a:spcPct val="100000"/>
                        </a:lnSpc>
                        <a:spcBef>
                          <a:spcPts val="0"/>
                        </a:spcBef>
                        <a:spcAft>
                          <a:spcPts val="0"/>
                        </a:spcAft>
                      </a:pPr>
                      <a:r>
                        <a:rPr lang="en-US" sz="1800" b="1" i="0" kern="100" dirty="0">
                          <a:effectLst/>
                          <a:latin typeface="Calibri" panose="020F0502020204030204" pitchFamily="34" charset="0"/>
                          <a:cs typeface="Calibri" panose="020F0502020204030204" pitchFamily="34" charset="0"/>
                        </a:rPr>
                        <a:t>2</a:t>
                      </a:r>
                      <a:endParaRPr lang="en-US" sz="1800" b="1" i="0" kern="1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182880" marT="0" marB="0" anchor="ctr"/>
                </a:tc>
                <a:tc>
                  <a:txBody>
                    <a:bodyPr/>
                    <a:lstStyle/>
                    <a:p>
                      <a:pPr algn="l">
                        <a:lnSpc>
                          <a:spcPct val="108000"/>
                        </a:lnSpc>
                        <a:defRPr sz="1800"/>
                      </a:pPr>
                      <a:r>
                        <a:rPr sz="1600" b="0" i="0" dirty="0">
                          <a:latin typeface="Calibri Light" panose="020F0302020204030204" pitchFamily="34" charset="0"/>
                          <a:cs typeface="Calibri Light" panose="020F0302020204030204" pitchFamily="34" charset="0"/>
                        </a:rPr>
                        <a:t>Are not subject to cognitive biases when making decisions.</a:t>
                      </a:r>
                    </a:p>
                  </a:txBody>
                  <a:tcPr marR="45720" anchor="ctr" horzOverflow="overflow"/>
                </a:tc>
                <a:tc>
                  <a:txBody>
                    <a:bodyPr/>
                    <a:lstStyle/>
                    <a:p>
                      <a:pPr algn="l">
                        <a:lnSpc>
                          <a:spcPct val="108000"/>
                        </a:lnSpc>
                        <a:defRPr sz="1800"/>
                      </a:pPr>
                      <a:r>
                        <a:rPr sz="1600" b="0" i="0" dirty="0">
                          <a:latin typeface="Calibri Light" panose="020F0302020204030204" pitchFamily="34" charset="0"/>
                          <a:cs typeface="Calibri Light" panose="020F0302020204030204" pitchFamily="34" charset="0"/>
                        </a:rPr>
                        <a:t>Are subject to cognitive biases when making decisions and so may use anchors and fall </a:t>
                      </a:r>
                      <a:endParaRPr lang="en-US" sz="1600" b="0" i="0" dirty="0">
                        <a:latin typeface="Calibri Light" panose="020F0302020204030204" pitchFamily="34" charset="0"/>
                        <a:cs typeface="Calibri Light" panose="020F0302020204030204" pitchFamily="34" charset="0"/>
                      </a:endParaRPr>
                    </a:p>
                    <a:p>
                      <a:pPr algn="l">
                        <a:lnSpc>
                          <a:spcPct val="108000"/>
                        </a:lnSpc>
                        <a:defRPr sz="1800"/>
                      </a:pPr>
                      <a:r>
                        <a:rPr sz="1600" b="0" i="0" dirty="0">
                          <a:latin typeface="Calibri Light" panose="020F0302020204030204" pitchFamily="34" charset="0"/>
                          <a:cs typeface="Calibri Light" panose="020F0302020204030204" pitchFamily="34" charset="0"/>
                        </a:rPr>
                        <a:t>into relativity traps.</a:t>
                      </a:r>
                    </a:p>
                  </a:txBody>
                  <a:tcPr marR="45720" anchor="ctr" horzOverflow="overflow"/>
                </a:tc>
                <a:extLst>
                  <a:ext uri="{0D108BD9-81ED-4DB2-BD59-A6C34878D82A}">
                    <a16:rowId xmlns:a16="http://schemas.microsoft.com/office/drawing/2014/main" val="1399146171"/>
                  </a:ext>
                </a:extLst>
              </a:tr>
              <a:tr h="654008">
                <a:tc>
                  <a:txBody>
                    <a:bodyPr/>
                    <a:lstStyle/>
                    <a:p>
                      <a:pPr marL="146685" marR="0" algn="ctr">
                        <a:lnSpc>
                          <a:spcPct val="100000"/>
                        </a:lnSpc>
                        <a:spcBef>
                          <a:spcPts val="0"/>
                        </a:spcBef>
                        <a:spcAft>
                          <a:spcPts val="0"/>
                        </a:spcAft>
                      </a:pPr>
                      <a:r>
                        <a:rPr lang="en-US" sz="1800" b="1" i="0" kern="100" dirty="0">
                          <a:effectLst/>
                          <a:latin typeface="Calibri" panose="020F0502020204030204" pitchFamily="34" charset="0"/>
                          <a:cs typeface="Calibri" panose="020F0502020204030204" pitchFamily="34" charset="0"/>
                        </a:rPr>
                        <a:t>3</a:t>
                      </a:r>
                    </a:p>
                  </a:txBody>
                  <a:tcPr marL="0" marR="182880" marT="0" marB="0" anchor="ctr"/>
                </a:tc>
                <a:tc>
                  <a:txBody>
                    <a:bodyPr/>
                    <a:lstStyle/>
                    <a:p>
                      <a:pPr algn="l">
                        <a:lnSpc>
                          <a:spcPct val="108000"/>
                        </a:lnSpc>
                        <a:defRPr sz="1800"/>
                      </a:pPr>
                      <a:r>
                        <a:rPr sz="1600" b="0" i="0" dirty="0">
                          <a:latin typeface="Calibri Light" panose="020F0302020204030204" pitchFamily="34" charset="0"/>
                          <a:cs typeface="Calibri Light" panose="020F0302020204030204" pitchFamily="34" charset="0"/>
                        </a:rPr>
                        <a:t>Make decisions by weighing costs and benefits equally.</a:t>
                      </a:r>
                    </a:p>
                  </a:txBody>
                  <a:tcPr marR="45720" anchor="ctr" horzOverflow="overflow"/>
                </a:tc>
                <a:tc>
                  <a:txBody>
                    <a:bodyPr/>
                    <a:lstStyle/>
                    <a:p>
                      <a:pPr algn="l">
                        <a:lnSpc>
                          <a:spcPct val="108000"/>
                        </a:lnSpc>
                        <a:defRPr sz="1800"/>
                      </a:pPr>
                      <a:r>
                        <a:rPr sz="1600" b="0" i="0" dirty="0">
                          <a:latin typeface="Calibri Light" panose="020F0302020204030204" pitchFamily="34" charset="0"/>
                          <a:cs typeface="Calibri Light" panose="020F0302020204030204" pitchFamily="34" charset="0"/>
                        </a:rPr>
                        <a:t>Tend to weigh losses greater than gains.</a:t>
                      </a:r>
                    </a:p>
                  </a:txBody>
                  <a:tcPr marR="45720" anchor="ctr" horzOverflow="overflow"/>
                </a:tc>
                <a:extLst>
                  <a:ext uri="{0D108BD9-81ED-4DB2-BD59-A6C34878D82A}">
                    <a16:rowId xmlns:a16="http://schemas.microsoft.com/office/drawing/2014/main" val="3675106981"/>
                  </a:ext>
                </a:extLst>
              </a:tr>
              <a:tr h="740058">
                <a:tc>
                  <a:txBody>
                    <a:bodyPr/>
                    <a:lstStyle/>
                    <a:p>
                      <a:pPr marL="146685" marR="0" algn="ctr">
                        <a:lnSpc>
                          <a:spcPct val="100000"/>
                        </a:lnSpc>
                        <a:spcBef>
                          <a:spcPts val="0"/>
                        </a:spcBef>
                        <a:spcAft>
                          <a:spcPts val="0"/>
                        </a:spcAft>
                      </a:pPr>
                      <a:r>
                        <a:rPr lang="en-US" sz="1800" b="1" i="0" kern="100" dirty="0">
                          <a:effectLst/>
                          <a:latin typeface="Calibri" panose="020F0502020204030204" pitchFamily="34" charset="0"/>
                          <a:cs typeface="Calibri" panose="020F0502020204030204" pitchFamily="34" charset="0"/>
                        </a:rPr>
                        <a:t>4</a:t>
                      </a:r>
                      <a:endParaRPr lang="en-US" sz="1800" b="1" i="0" kern="1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182880" marT="0" marB="0" anchor="ctr"/>
                </a:tc>
                <a:tc>
                  <a:txBody>
                    <a:bodyPr/>
                    <a:lstStyle/>
                    <a:p>
                      <a:pPr algn="l">
                        <a:lnSpc>
                          <a:spcPct val="108000"/>
                        </a:lnSpc>
                        <a:defRPr sz="1800"/>
                      </a:pPr>
                      <a:r>
                        <a:rPr sz="1600" b="0" i="0" dirty="0">
                          <a:latin typeface="Calibri Light" panose="020F0302020204030204" pitchFamily="34" charset="0"/>
                          <a:cs typeface="Calibri Light" panose="020F0302020204030204" pitchFamily="34" charset="0"/>
                        </a:rPr>
                        <a:t>Are not influenced by their current situation when making decisions.</a:t>
                      </a:r>
                    </a:p>
                  </a:txBody>
                  <a:tcPr marR="45720" anchor="ctr" horzOverflow="overflow"/>
                </a:tc>
                <a:tc>
                  <a:txBody>
                    <a:bodyPr/>
                    <a:lstStyle/>
                    <a:p>
                      <a:pPr algn="l">
                        <a:lnSpc>
                          <a:spcPct val="108000"/>
                        </a:lnSpc>
                        <a:defRPr sz="1800"/>
                      </a:pPr>
                      <a:r>
                        <a:rPr sz="1600" b="0" i="0" dirty="0">
                          <a:latin typeface="Calibri Light" panose="020F0302020204030204" pitchFamily="34" charset="0"/>
                          <a:cs typeface="Calibri Light" panose="020F0302020204030204" pitchFamily="34" charset="0"/>
                        </a:rPr>
                        <a:t>Tend to bias to the default or to things they already have.</a:t>
                      </a:r>
                      <a:endParaRPr lang="en-US" sz="1600" b="0" i="0" dirty="0">
                        <a:latin typeface="Calibri Light" panose="020F0302020204030204" pitchFamily="34" charset="0"/>
                        <a:cs typeface="Calibri Light" panose="020F0302020204030204" pitchFamily="34" charset="0"/>
                      </a:endParaRPr>
                    </a:p>
                  </a:txBody>
                  <a:tcPr marR="45720" anchor="ctr" horzOverflow="overflow"/>
                </a:tc>
                <a:extLst>
                  <a:ext uri="{0D108BD9-81ED-4DB2-BD59-A6C34878D82A}">
                    <a16:rowId xmlns:a16="http://schemas.microsoft.com/office/drawing/2014/main" val="1258276494"/>
                  </a:ext>
                </a:extLst>
              </a:tr>
              <a:tr h="915922">
                <a:tc>
                  <a:txBody>
                    <a:bodyPr/>
                    <a:lstStyle/>
                    <a:p>
                      <a:pPr marL="146685" marR="0" algn="ctr">
                        <a:lnSpc>
                          <a:spcPct val="100000"/>
                        </a:lnSpc>
                        <a:spcBef>
                          <a:spcPts val="0"/>
                        </a:spcBef>
                        <a:spcAft>
                          <a:spcPts val="0"/>
                        </a:spcAft>
                      </a:pPr>
                      <a:r>
                        <a:rPr lang="en-US" sz="1800" b="1" i="0" kern="100" dirty="0">
                          <a:effectLst/>
                          <a:latin typeface="Calibri" panose="020F0502020204030204" pitchFamily="34" charset="0"/>
                          <a:cs typeface="Calibri" panose="020F0502020204030204" pitchFamily="34" charset="0"/>
                        </a:rPr>
                        <a:t>5</a:t>
                      </a:r>
                    </a:p>
                  </a:txBody>
                  <a:tcPr marL="0" marR="182880" marT="0" marB="0" anchor="ctr"/>
                </a:tc>
                <a:tc>
                  <a:txBody>
                    <a:bodyPr/>
                    <a:lstStyle/>
                    <a:p>
                      <a:pPr algn="l">
                        <a:lnSpc>
                          <a:spcPct val="108000"/>
                        </a:lnSpc>
                        <a:defRPr sz="1800"/>
                      </a:pPr>
                      <a:r>
                        <a:rPr sz="1600" b="0" i="0" dirty="0">
                          <a:latin typeface="Calibri Light" panose="020F0302020204030204" pitchFamily="34" charset="0"/>
                          <a:cs typeface="Calibri Light" panose="020F0302020204030204" pitchFamily="34" charset="0"/>
                        </a:rPr>
                        <a:t>May discount costs and benefits that occur in the future.</a:t>
                      </a:r>
                    </a:p>
                  </a:txBody>
                  <a:tcPr marR="45720" anchor="ctr" horzOverflow="overflow"/>
                </a:tc>
                <a:tc>
                  <a:txBody>
                    <a:bodyPr/>
                    <a:lstStyle/>
                    <a:p>
                      <a:pPr algn="l">
                        <a:lnSpc>
                          <a:spcPct val="108000"/>
                        </a:lnSpc>
                        <a:defRPr sz="1800"/>
                      </a:pPr>
                      <a:r>
                        <a:rPr sz="1600" b="0" i="0" dirty="0">
                          <a:latin typeface="Calibri Light" panose="020F0302020204030204" pitchFamily="34" charset="0"/>
                          <a:cs typeface="Calibri Light" panose="020F0302020204030204" pitchFamily="34" charset="0"/>
                        </a:rPr>
                        <a:t>May have self-control problems and discount the future too much or be subject to present bias, causing inconsistent decisions.</a:t>
                      </a:r>
                    </a:p>
                  </a:txBody>
                  <a:tcPr marR="45720" anchor="ctr" horzOverflow="overflow"/>
                </a:tc>
                <a:extLst>
                  <a:ext uri="{0D108BD9-81ED-4DB2-BD59-A6C34878D82A}">
                    <a16:rowId xmlns:a16="http://schemas.microsoft.com/office/drawing/2014/main" val="1120214111"/>
                  </a:ext>
                </a:extLst>
              </a:tr>
              <a:tr h="915922">
                <a:tc>
                  <a:txBody>
                    <a:bodyPr/>
                    <a:lstStyle/>
                    <a:p>
                      <a:pPr marL="146685" marR="0" algn="ctr">
                        <a:lnSpc>
                          <a:spcPct val="100000"/>
                        </a:lnSpc>
                        <a:spcBef>
                          <a:spcPts val="0"/>
                        </a:spcBef>
                        <a:spcAft>
                          <a:spcPts val="0"/>
                        </a:spcAft>
                      </a:pPr>
                      <a:r>
                        <a:rPr lang="en-US" sz="1800" b="1" i="0" kern="100" dirty="0">
                          <a:effectLst/>
                          <a:latin typeface="Calibri" panose="020F0502020204030204" pitchFamily="34" charset="0"/>
                          <a:ea typeface="Times New Roman" panose="02020603050405020304" pitchFamily="18" charset="0"/>
                          <a:cs typeface="Calibri" panose="020F0502020204030204" pitchFamily="34" charset="0"/>
                        </a:rPr>
                        <a:t>6</a:t>
                      </a:r>
                    </a:p>
                  </a:txBody>
                  <a:tcPr marL="0" marR="182880" marT="0" marB="0" anchor="ctr"/>
                </a:tc>
                <a:tc>
                  <a:txBody>
                    <a:bodyPr/>
                    <a:lstStyle/>
                    <a:p>
                      <a:pPr algn="l">
                        <a:lnSpc>
                          <a:spcPct val="108000"/>
                        </a:lnSpc>
                        <a:defRPr sz="1800"/>
                      </a:pPr>
                      <a:r>
                        <a:rPr lang="en-US" sz="1600" b="0" i="0" dirty="0">
                          <a:latin typeface="Calibri Light" panose="020F0302020204030204" pitchFamily="34" charset="0"/>
                          <a:cs typeface="Calibri Light" panose="020F0302020204030204" pitchFamily="34" charset="0"/>
                        </a:rPr>
                        <a:t>Rely on </a:t>
                      </a:r>
                      <a:r>
                        <a:rPr sz="1600" b="0" i="0" dirty="0">
                          <a:latin typeface="Calibri Light" panose="020F0302020204030204" pitchFamily="34" charset="0"/>
                          <a:cs typeface="Calibri Light" panose="020F0302020204030204" pitchFamily="34" charset="0"/>
                        </a:rPr>
                        <a:t>costs and benefits to make decisions.</a:t>
                      </a:r>
                    </a:p>
                  </a:txBody>
                  <a:tcPr marR="45720" anchor="ctr" horzOverflow="overflow"/>
                </a:tc>
                <a:tc>
                  <a:txBody>
                    <a:bodyPr/>
                    <a:lstStyle/>
                    <a:p>
                      <a:pPr algn="l">
                        <a:lnSpc>
                          <a:spcPct val="108000"/>
                        </a:lnSpc>
                        <a:defRPr sz="1800"/>
                      </a:pPr>
                      <a:r>
                        <a:rPr sz="1600" b="0" i="0" dirty="0">
                          <a:latin typeface="Calibri Light" panose="020F0302020204030204" pitchFamily="34" charset="0"/>
                          <a:cs typeface="Calibri Light" panose="020F0302020204030204" pitchFamily="34" charset="0"/>
                        </a:rPr>
                        <a:t>May make decisions based on fairness or for other emotional factors such as whether </a:t>
                      </a:r>
                      <a:endParaRPr lang="en-US" sz="1600" b="0" i="0" dirty="0">
                        <a:latin typeface="Calibri Light" panose="020F0302020204030204" pitchFamily="34" charset="0"/>
                        <a:cs typeface="Calibri Light" panose="020F0302020204030204" pitchFamily="34" charset="0"/>
                      </a:endParaRPr>
                    </a:p>
                    <a:p>
                      <a:pPr algn="l">
                        <a:lnSpc>
                          <a:spcPct val="108000"/>
                        </a:lnSpc>
                        <a:defRPr sz="1800"/>
                      </a:pPr>
                      <a:r>
                        <a:rPr sz="1600" b="0" i="0" dirty="0">
                          <a:latin typeface="Calibri Light" panose="020F0302020204030204" pitchFamily="34" charset="0"/>
                          <a:cs typeface="Calibri Light" panose="020F0302020204030204" pitchFamily="34" charset="0"/>
                        </a:rPr>
                        <a:t>work is meaningful.</a:t>
                      </a:r>
                    </a:p>
                  </a:txBody>
                  <a:tcPr marR="45720" anchor="ctr" horzOverflow="overflow"/>
                </a:tc>
                <a:extLst>
                  <a:ext uri="{0D108BD9-81ED-4DB2-BD59-A6C34878D82A}">
                    <a16:rowId xmlns:a16="http://schemas.microsoft.com/office/drawing/2014/main" val="1161893460"/>
                  </a:ext>
                </a:extLst>
              </a:tr>
            </a:tbl>
          </a:graphicData>
        </a:graphic>
      </p:graphicFrame>
    </p:spTree>
    <p:extLst>
      <p:ext uri="{BB962C8B-B14F-4D97-AF65-F5344CB8AC3E}">
        <p14:creationId xmlns:p14="http://schemas.microsoft.com/office/powerpoint/2010/main" val="3423042130"/>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E1DC4F8-520D-1942-BB7A-CFCC838B3CB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C3C8BF9-BAD4-FF46-A619-BB0D2FD5C559}"/>
              </a:ext>
            </a:extLst>
          </p:cNvPr>
          <p:cNvSpPr>
            <a:spLocks noGrp="1"/>
          </p:cNvSpPr>
          <p:nvPr>
            <p:ph idx="1"/>
          </p:nvPr>
        </p:nvSpPr>
        <p:spPr>
          <a:xfrm>
            <a:off x="457200" y="5562600"/>
            <a:ext cx="8229600" cy="914400"/>
          </a:xfrm>
        </p:spPr>
        <p:txBody>
          <a:bodyPr/>
          <a:lstStyle/>
          <a:p>
            <a:pPr marL="0" indent="0">
              <a:spcAft>
                <a:spcPts val="0"/>
              </a:spcAft>
              <a:buNone/>
              <a:defRPr sz="1100"/>
            </a:pPr>
            <a:r>
              <a:rPr lang="en-US" sz="1000" dirty="0" err="1"/>
              <a:t>Kamenica</a:t>
            </a:r>
            <a:r>
              <a:rPr lang="en-US" sz="1000" dirty="0"/>
              <a:t>, Emir, Dan </a:t>
            </a:r>
            <a:r>
              <a:rPr lang="en-US" sz="1000" dirty="0" err="1"/>
              <a:t>Ariely</a:t>
            </a:r>
            <a:r>
              <a:rPr lang="en-US" sz="1000" dirty="0"/>
              <a:t>, and Drazen </a:t>
            </a:r>
            <a:r>
              <a:rPr lang="en-US" sz="1000" dirty="0" err="1"/>
              <a:t>Prelec</a:t>
            </a:r>
            <a:r>
              <a:rPr lang="en-US" sz="1000" dirty="0"/>
              <a:t>. "Man's Search for Meaning: The Case of Legos." Journal of Economic Behavior &amp; Organization (2005): n. </a:t>
            </a:r>
            <a:r>
              <a:rPr lang="en-US" sz="1000" dirty="0" err="1"/>
              <a:t>pag</a:t>
            </a:r>
            <a:r>
              <a:rPr lang="en-US" sz="1000" dirty="0"/>
              <a:t>. Web. 05 Dec. 2015</a:t>
            </a:r>
          </a:p>
          <a:p>
            <a:pPr marL="0" indent="0">
              <a:spcAft>
                <a:spcPts val="0"/>
              </a:spcAft>
              <a:buNone/>
              <a:defRPr sz="1100"/>
            </a:pPr>
            <a:r>
              <a:rPr lang="en-US" sz="1000" dirty="0"/>
              <a:t>Information of the Sisyphus Group: This condition in the experiment was named after the mythical figure Sisyphus, whom “The gods had condemned…to ceaselessly rolling a rock to the top of a mountain, whence the stone would fall back of its own weight. They had thought with some reason that there is no more dreadful punishment than futile and hopeless labor.” (Albert Camus. "The Myth of Sisyphus." The Myth of Sisyphus. </a:t>
            </a:r>
            <a:r>
              <a:rPr lang="en-US" sz="1000" dirty="0" err="1"/>
              <a:t>N.p.</a:t>
            </a:r>
            <a:r>
              <a:rPr lang="en-US" sz="1000" dirty="0"/>
              <a:t>, n.d. Web. 17 Jan. 2016.)</a:t>
            </a:r>
          </a:p>
        </p:txBody>
      </p:sp>
      <p:graphicFrame>
        <p:nvGraphicFramePr>
          <p:cNvPr id="5" name="Table 4">
            <a:extLst>
              <a:ext uri="{FF2B5EF4-FFF2-40B4-BE49-F238E27FC236}">
                <a16:creationId xmlns:a16="http://schemas.microsoft.com/office/drawing/2014/main" id="{3FB14F7B-6A75-B246-A8D6-7EE6BE207F44}"/>
              </a:ext>
            </a:extLst>
          </p:cNvPr>
          <p:cNvGraphicFramePr>
            <a:graphicFrameLocks noGrp="1"/>
          </p:cNvGraphicFramePr>
          <p:nvPr>
            <p:extLst>
              <p:ext uri="{D42A27DB-BD31-4B8C-83A1-F6EECF244321}">
                <p14:modId xmlns:p14="http://schemas.microsoft.com/office/powerpoint/2010/main" val="2261882368"/>
              </p:ext>
            </p:extLst>
          </p:nvPr>
        </p:nvGraphicFramePr>
        <p:xfrm>
          <a:off x="457200" y="1157177"/>
          <a:ext cx="8229600" cy="4267200"/>
        </p:xfrm>
        <a:graphic>
          <a:graphicData uri="http://schemas.openxmlformats.org/drawingml/2006/table">
            <a:tbl>
              <a:tblPr firstRow="1" bandRow="1"/>
              <a:tblGrid>
                <a:gridCol w="3716592">
                  <a:extLst>
                    <a:ext uri="{9D8B030D-6E8A-4147-A177-3AD203B41FA5}">
                      <a16:colId xmlns:a16="http://schemas.microsoft.com/office/drawing/2014/main" val="20000"/>
                    </a:ext>
                  </a:extLst>
                </a:gridCol>
                <a:gridCol w="2430718">
                  <a:extLst>
                    <a:ext uri="{9D8B030D-6E8A-4147-A177-3AD203B41FA5}">
                      <a16:colId xmlns:a16="http://schemas.microsoft.com/office/drawing/2014/main" val="20001"/>
                    </a:ext>
                  </a:extLst>
                </a:gridCol>
                <a:gridCol w="2082290">
                  <a:extLst>
                    <a:ext uri="{9D8B030D-6E8A-4147-A177-3AD203B41FA5}">
                      <a16:colId xmlns:a16="http://schemas.microsoft.com/office/drawing/2014/main" val="20002"/>
                    </a:ext>
                  </a:extLst>
                </a:gridCol>
              </a:tblGrid>
              <a:tr h="565284">
                <a:tc>
                  <a:txBody>
                    <a:bodyPr/>
                    <a:lstStyle>
                      <a:lvl1pPr marL="0" algn="l" defTabSz="457200" rtl="0" eaLnBrk="1" latinLnBrk="0" hangingPunct="1">
                        <a:defRPr sz="1800" kern="1200">
                          <a:solidFill>
                            <a:schemeClr val="tx1"/>
                          </a:solidFill>
                          <a:latin typeface="Helvetica"/>
                          <a:ea typeface="Helvetica"/>
                          <a:cs typeface="Helvetica"/>
                        </a:defRPr>
                      </a:lvl1pPr>
                      <a:lvl2pPr marL="457200" algn="l" defTabSz="457200" rtl="0" eaLnBrk="1" latinLnBrk="0" hangingPunct="1">
                        <a:defRPr sz="1800" kern="1200">
                          <a:solidFill>
                            <a:schemeClr val="tx1"/>
                          </a:solidFill>
                          <a:latin typeface="Helvetica"/>
                          <a:ea typeface="Helvetica"/>
                          <a:cs typeface="Helvetica"/>
                        </a:defRPr>
                      </a:lvl2pPr>
                      <a:lvl3pPr marL="914400" algn="l" defTabSz="457200" rtl="0" eaLnBrk="1" latinLnBrk="0" hangingPunct="1">
                        <a:defRPr sz="1800" kern="1200">
                          <a:solidFill>
                            <a:schemeClr val="tx1"/>
                          </a:solidFill>
                          <a:latin typeface="Helvetica"/>
                          <a:ea typeface="Helvetica"/>
                          <a:cs typeface="Helvetica"/>
                        </a:defRPr>
                      </a:lvl3pPr>
                      <a:lvl4pPr marL="1371600" algn="l" defTabSz="457200" rtl="0" eaLnBrk="1" latinLnBrk="0" hangingPunct="1">
                        <a:defRPr sz="1800" kern="1200">
                          <a:solidFill>
                            <a:schemeClr val="tx1"/>
                          </a:solidFill>
                          <a:latin typeface="Helvetica"/>
                          <a:ea typeface="Helvetica"/>
                          <a:cs typeface="Helvetica"/>
                        </a:defRPr>
                      </a:lvl4pPr>
                      <a:lvl5pPr marL="1828800" algn="l" defTabSz="457200" rtl="0" eaLnBrk="1" latinLnBrk="0" hangingPunct="1">
                        <a:defRPr sz="1800" kern="1200">
                          <a:solidFill>
                            <a:schemeClr val="tx1"/>
                          </a:solidFill>
                          <a:latin typeface="Helvetica"/>
                          <a:ea typeface="Helvetica"/>
                          <a:cs typeface="Helvetica"/>
                        </a:defRPr>
                      </a:lvl5pPr>
                      <a:lvl6pPr marL="2286000" algn="l" defTabSz="457200" rtl="0" eaLnBrk="1" latinLnBrk="0" hangingPunct="1">
                        <a:defRPr sz="1800" kern="1200">
                          <a:solidFill>
                            <a:schemeClr val="tx1"/>
                          </a:solidFill>
                          <a:latin typeface="Helvetica"/>
                          <a:ea typeface="Helvetica"/>
                          <a:cs typeface="Helvetica"/>
                        </a:defRPr>
                      </a:lvl6pPr>
                      <a:lvl7pPr marL="2743200" algn="l" defTabSz="457200" rtl="0" eaLnBrk="1" latinLnBrk="0" hangingPunct="1">
                        <a:defRPr sz="1800" kern="1200">
                          <a:solidFill>
                            <a:schemeClr val="tx1"/>
                          </a:solidFill>
                          <a:latin typeface="Helvetica"/>
                          <a:ea typeface="Helvetica"/>
                          <a:cs typeface="Helvetica"/>
                        </a:defRPr>
                      </a:lvl7pPr>
                      <a:lvl8pPr marL="3200400" algn="l" defTabSz="457200" rtl="0" eaLnBrk="1" latinLnBrk="0" hangingPunct="1">
                        <a:defRPr sz="1800" kern="1200">
                          <a:solidFill>
                            <a:schemeClr val="tx1"/>
                          </a:solidFill>
                          <a:latin typeface="Helvetica"/>
                          <a:ea typeface="Helvetica"/>
                          <a:cs typeface="Helvetica"/>
                        </a:defRPr>
                      </a:lvl8pPr>
                      <a:lvl9pPr marL="3657600" algn="l" defTabSz="457200" rtl="0" eaLnBrk="1" latinLnBrk="0" hangingPunct="1">
                        <a:defRPr sz="1800" kern="1200">
                          <a:solidFill>
                            <a:schemeClr val="tx1"/>
                          </a:solidFill>
                          <a:latin typeface="Helvetica"/>
                          <a:ea typeface="Helvetica"/>
                          <a:cs typeface="Helvetica"/>
                        </a:defRPr>
                      </a:lvl9pPr>
                    </a:lstStyle>
                    <a:p>
                      <a:pPr algn="l">
                        <a:defRPr sz="2400"/>
                      </a:pPr>
                      <a:endParaRPr sz="2200" b="0" i="0" dirty="0">
                        <a:latin typeface="Calibri Light" panose="020F0302020204030204" pitchFamily="34" charset="0"/>
                        <a:cs typeface="Calibri Light" panose="020F0302020204030204" pitchFamily="34" charset="0"/>
                      </a:endParaRPr>
                    </a:p>
                  </a:txBody>
                  <a:tcPr marT="91440" marB="91440" anchor="ctr" horzOverflow="overflow">
                    <a:lnL w="12700">
                      <a:noFill/>
                    </a:lnL>
                    <a:lnR w="12700">
                      <a:noFill/>
                      <a:miter lim="400000"/>
                    </a:lnR>
                    <a:lnT w="12700">
                      <a:noFill/>
                    </a:lnT>
                    <a:lnB w="12700">
                      <a:noFill/>
                    </a:lnB>
                    <a:lnTlToBr w="12700" cmpd="sng">
                      <a:noFill/>
                      <a:prstDash val="solid"/>
                    </a:lnTlToBr>
                    <a:lnBlToTr w="12700" cmpd="sng">
                      <a:noFill/>
                      <a:prstDash val="solid"/>
                    </a:lnBlToTr>
                    <a:solidFill>
                      <a:srgbClr val="A5A5A5"/>
                    </a:solidFill>
                  </a:tcPr>
                </a:tc>
                <a:tc>
                  <a:txBody>
                    <a:bodyPr/>
                    <a:lstStyle>
                      <a:lvl1pPr marL="0" algn="l" defTabSz="457200" rtl="0" eaLnBrk="1" latinLnBrk="0" hangingPunct="1">
                        <a:defRPr sz="1800" kern="1200">
                          <a:solidFill>
                            <a:schemeClr val="tx1"/>
                          </a:solidFill>
                          <a:latin typeface="Helvetica"/>
                          <a:ea typeface="Helvetica"/>
                          <a:cs typeface="Helvetica"/>
                        </a:defRPr>
                      </a:lvl1pPr>
                      <a:lvl2pPr marL="457200" algn="l" defTabSz="457200" rtl="0" eaLnBrk="1" latinLnBrk="0" hangingPunct="1">
                        <a:defRPr sz="1800" kern="1200">
                          <a:solidFill>
                            <a:schemeClr val="tx1"/>
                          </a:solidFill>
                          <a:latin typeface="Helvetica"/>
                          <a:ea typeface="Helvetica"/>
                          <a:cs typeface="Helvetica"/>
                        </a:defRPr>
                      </a:lvl2pPr>
                      <a:lvl3pPr marL="914400" algn="l" defTabSz="457200" rtl="0" eaLnBrk="1" latinLnBrk="0" hangingPunct="1">
                        <a:defRPr sz="1800" kern="1200">
                          <a:solidFill>
                            <a:schemeClr val="tx1"/>
                          </a:solidFill>
                          <a:latin typeface="Helvetica"/>
                          <a:ea typeface="Helvetica"/>
                          <a:cs typeface="Helvetica"/>
                        </a:defRPr>
                      </a:lvl3pPr>
                      <a:lvl4pPr marL="1371600" algn="l" defTabSz="457200" rtl="0" eaLnBrk="1" latinLnBrk="0" hangingPunct="1">
                        <a:defRPr sz="1800" kern="1200">
                          <a:solidFill>
                            <a:schemeClr val="tx1"/>
                          </a:solidFill>
                          <a:latin typeface="Helvetica"/>
                          <a:ea typeface="Helvetica"/>
                          <a:cs typeface="Helvetica"/>
                        </a:defRPr>
                      </a:lvl4pPr>
                      <a:lvl5pPr marL="1828800" algn="l" defTabSz="457200" rtl="0" eaLnBrk="1" latinLnBrk="0" hangingPunct="1">
                        <a:defRPr sz="1800" kern="1200">
                          <a:solidFill>
                            <a:schemeClr val="tx1"/>
                          </a:solidFill>
                          <a:latin typeface="Helvetica"/>
                          <a:ea typeface="Helvetica"/>
                          <a:cs typeface="Helvetica"/>
                        </a:defRPr>
                      </a:lvl5pPr>
                      <a:lvl6pPr marL="2286000" algn="l" defTabSz="457200" rtl="0" eaLnBrk="1" latinLnBrk="0" hangingPunct="1">
                        <a:defRPr sz="1800" kern="1200">
                          <a:solidFill>
                            <a:schemeClr val="tx1"/>
                          </a:solidFill>
                          <a:latin typeface="Helvetica"/>
                          <a:ea typeface="Helvetica"/>
                          <a:cs typeface="Helvetica"/>
                        </a:defRPr>
                      </a:lvl6pPr>
                      <a:lvl7pPr marL="2743200" algn="l" defTabSz="457200" rtl="0" eaLnBrk="1" latinLnBrk="0" hangingPunct="1">
                        <a:defRPr sz="1800" kern="1200">
                          <a:solidFill>
                            <a:schemeClr val="tx1"/>
                          </a:solidFill>
                          <a:latin typeface="Helvetica"/>
                          <a:ea typeface="Helvetica"/>
                          <a:cs typeface="Helvetica"/>
                        </a:defRPr>
                      </a:lvl7pPr>
                      <a:lvl8pPr marL="3200400" algn="l" defTabSz="457200" rtl="0" eaLnBrk="1" latinLnBrk="0" hangingPunct="1">
                        <a:defRPr sz="1800" kern="1200">
                          <a:solidFill>
                            <a:schemeClr val="tx1"/>
                          </a:solidFill>
                          <a:latin typeface="Helvetica"/>
                          <a:ea typeface="Helvetica"/>
                          <a:cs typeface="Helvetica"/>
                        </a:defRPr>
                      </a:lvl8pPr>
                      <a:lvl9pPr marL="3657600" algn="l" defTabSz="457200" rtl="0" eaLnBrk="1" latinLnBrk="0" hangingPunct="1">
                        <a:defRPr sz="1800" kern="1200">
                          <a:solidFill>
                            <a:schemeClr val="tx1"/>
                          </a:solidFill>
                          <a:latin typeface="Helvetica"/>
                          <a:ea typeface="Helvetica"/>
                          <a:cs typeface="Helvetica"/>
                        </a:defRPr>
                      </a:lvl9pPr>
                    </a:lstStyle>
                    <a:p>
                      <a:pPr algn="ctr">
                        <a:defRPr sz="1800" b="0">
                          <a:solidFill>
                            <a:srgbClr val="000000"/>
                          </a:solidFill>
                        </a:defRPr>
                      </a:pPr>
                      <a:r>
                        <a:rPr sz="2200" b="1" i="0" dirty="0">
                          <a:solidFill>
                            <a:srgbClr val="FFFFFF"/>
                          </a:solidFill>
                          <a:latin typeface="Calibri" panose="020F0502020204030204" pitchFamily="34" charset="0"/>
                          <a:cs typeface="Calibri" panose="020F0502020204030204" pitchFamily="34" charset="0"/>
                        </a:rPr>
                        <a:t>The Meaningful Group</a:t>
                      </a:r>
                    </a:p>
                  </a:txBody>
                  <a:tcPr marT="91440" marB="91440" anchor="ctr" horzOverflow="overflow">
                    <a:lnL w="12700">
                      <a:noFill/>
                      <a:miter lim="400000"/>
                    </a:lnL>
                    <a:lnR w="12700">
                      <a:miter lim="400000"/>
                    </a:lnR>
                    <a:lnT w="12700">
                      <a:solidFill>
                        <a:srgbClr val="A5A5A5"/>
                      </a:solidFill>
                    </a:lnT>
                    <a:lnB w="12700">
                      <a:solidFill>
                        <a:srgbClr val="A5A5A5"/>
                      </a:solidFill>
                    </a:lnB>
                    <a:lnTlToBr w="12700" cmpd="sng">
                      <a:noFill/>
                      <a:prstDash val="solid"/>
                    </a:lnTlToBr>
                    <a:lnBlToTr w="12700" cmpd="sng">
                      <a:noFill/>
                      <a:prstDash val="solid"/>
                    </a:lnBlToTr>
                    <a:solidFill>
                      <a:srgbClr val="A5A5A5"/>
                    </a:solidFill>
                  </a:tcPr>
                </a:tc>
                <a:tc>
                  <a:txBody>
                    <a:bodyPr/>
                    <a:lstStyle>
                      <a:lvl1pPr marL="0" algn="l" defTabSz="457200" rtl="0" eaLnBrk="1" latinLnBrk="0" hangingPunct="1">
                        <a:defRPr sz="1800" kern="1200">
                          <a:solidFill>
                            <a:schemeClr val="tx1"/>
                          </a:solidFill>
                          <a:latin typeface="Helvetica"/>
                          <a:ea typeface="Helvetica"/>
                          <a:cs typeface="Helvetica"/>
                        </a:defRPr>
                      </a:lvl1pPr>
                      <a:lvl2pPr marL="457200" algn="l" defTabSz="457200" rtl="0" eaLnBrk="1" latinLnBrk="0" hangingPunct="1">
                        <a:defRPr sz="1800" kern="1200">
                          <a:solidFill>
                            <a:schemeClr val="tx1"/>
                          </a:solidFill>
                          <a:latin typeface="Helvetica"/>
                          <a:ea typeface="Helvetica"/>
                          <a:cs typeface="Helvetica"/>
                        </a:defRPr>
                      </a:lvl2pPr>
                      <a:lvl3pPr marL="914400" algn="l" defTabSz="457200" rtl="0" eaLnBrk="1" latinLnBrk="0" hangingPunct="1">
                        <a:defRPr sz="1800" kern="1200">
                          <a:solidFill>
                            <a:schemeClr val="tx1"/>
                          </a:solidFill>
                          <a:latin typeface="Helvetica"/>
                          <a:ea typeface="Helvetica"/>
                          <a:cs typeface="Helvetica"/>
                        </a:defRPr>
                      </a:lvl3pPr>
                      <a:lvl4pPr marL="1371600" algn="l" defTabSz="457200" rtl="0" eaLnBrk="1" latinLnBrk="0" hangingPunct="1">
                        <a:defRPr sz="1800" kern="1200">
                          <a:solidFill>
                            <a:schemeClr val="tx1"/>
                          </a:solidFill>
                          <a:latin typeface="Helvetica"/>
                          <a:ea typeface="Helvetica"/>
                          <a:cs typeface="Helvetica"/>
                        </a:defRPr>
                      </a:lvl4pPr>
                      <a:lvl5pPr marL="1828800" algn="l" defTabSz="457200" rtl="0" eaLnBrk="1" latinLnBrk="0" hangingPunct="1">
                        <a:defRPr sz="1800" kern="1200">
                          <a:solidFill>
                            <a:schemeClr val="tx1"/>
                          </a:solidFill>
                          <a:latin typeface="Helvetica"/>
                          <a:ea typeface="Helvetica"/>
                          <a:cs typeface="Helvetica"/>
                        </a:defRPr>
                      </a:lvl5pPr>
                      <a:lvl6pPr marL="2286000" algn="l" defTabSz="457200" rtl="0" eaLnBrk="1" latinLnBrk="0" hangingPunct="1">
                        <a:defRPr sz="1800" kern="1200">
                          <a:solidFill>
                            <a:schemeClr val="tx1"/>
                          </a:solidFill>
                          <a:latin typeface="Helvetica"/>
                          <a:ea typeface="Helvetica"/>
                          <a:cs typeface="Helvetica"/>
                        </a:defRPr>
                      </a:lvl6pPr>
                      <a:lvl7pPr marL="2743200" algn="l" defTabSz="457200" rtl="0" eaLnBrk="1" latinLnBrk="0" hangingPunct="1">
                        <a:defRPr sz="1800" kern="1200">
                          <a:solidFill>
                            <a:schemeClr val="tx1"/>
                          </a:solidFill>
                          <a:latin typeface="Helvetica"/>
                          <a:ea typeface="Helvetica"/>
                          <a:cs typeface="Helvetica"/>
                        </a:defRPr>
                      </a:lvl7pPr>
                      <a:lvl8pPr marL="3200400" algn="l" defTabSz="457200" rtl="0" eaLnBrk="1" latinLnBrk="0" hangingPunct="1">
                        <a:defRPr sz="1800" kern="1200">
                          <a:solidFill>
                            <a:schemeClr val="tx1"/>
                          </a:solidFill>
                          <a:latin typeface="Helvetica"/>
                          <a:ea typeface="Helvetica"/>
                          <a:cs typeface="Helvetica"/>
                        </a:defRPr>
                      </a:lvl8pPr>
                      <a:lvl9pPr marL="3657600" algn="l" defTabSz="457200" rtl="0" eaLnBrk="1" latinLnBrk="0" hangingPunct="1">
                        <a:defRPr sz="1800" kern="1200">
                          <a:solidFill>
                            <a:schemeClr val="tx1"/>
                          </a:solidFill>
                          <a:latin typeface="Helvetica"/>
                          <a:ea typeface="Helvetica"/>
                          <a:cs typeface="Helvetica"/>
                        </a:defRPr>
                      </a:lvl9pPr>
                    </a:lstStyle>
                    <a:p>
                      <a:pPr algn="ctr">
                        <a:defRPr sz="1800" b="0">
                          <a:solidFill>
                            <a:srgbClr val="000000"/>
                          </a:solidFill>
                        </a:defRPr>
                      </a:pPr>
                      <a:r>
                        <a:rPr sz="2200" b="1" i="0" dirty="0">
                          <a:solidFill>
                            <a:srgbClr val="FFFFFF"/>
                          </a:solidFill>
                          <a:latin typeface="Calibri" panose="020F0502020204030204" pitchFamily="34" charset="0"/>
                          <a:cs typeface="Calibri" panose="020F0502020204030204" pitchFamily="34" charset="0"/>
                        </a:rPr>
                        <a:t>The S</a:t>
                      </a:r>
                      <a:r>
                        <a:rPr lang="en-US" sz="2200" b="1" i="0" dirty="0">
                          <a:solidFill>
                            <a:srgbClr val="FFFFFF"/>
                          </a:solidFill>
                          <a:latin typeface="Calibri" panose="020F0502020204030204" pitchFamily="34" charset="0"/>
                          <a:cs typeface="Calibri" panose="020F0502020204030204" pitchFamily="34" charset="0"/>
                        </a:rPr>
                        <a:t>i</a:t>
                      </a:r>
                      <a:r>
                        <a:rPr sz="2200" b="1" i="0" dirty="0">
                          <a:solidFill>
                            <a:srgbClr val="FFFFFF"/>
                          </a:solidFill>
                          <a:latin typeface="Calibri" panose="020F0502020204030204" pitchFamily="34" charset="0"/>
                          <a:cs typeface="Calibri" panose="020F0502020204030204" pitchFamily="34" charset="0"/>
                        </a:rPr>
                        <a:t>s</a:t>
                      </a:r>
                      <a:r>
                        <a:rPr lang="en-US" sz="2200" b="1" i="0" dirty="0">
                          <a:solidFill>
                            <a:srgbClr val="FFFFFF"/>
                          </a:solidFill>
                          <a:latin typeface="Calibri" panose="020F0502020204030204" pitchFamily="34" charset="0"/>
                          <a:cs typeface="Calibri" panose="020F0502020204030204" pitchFamily="34" charset="0"/>
                        </a:rPr>
                        <a:t>y</a:t>
                      </a:r>
                      <a:r>
                        <a:rPr sz="2200" b="1" i="0" dirty="0">
                          <a:solidFill>
                            <a:srgbClr val="FFFFFF"/>
                          </a:solidFill>
                          <a:latin typeface="Calibri" panose="020F0502020204030204" pitchFamily="34" charset="0"/>
                          <a:cs typeface="Calibri" panose="020F0502020204030204" pitchFamily="34" charset="0"/>
                        </a:rPr>
                        <a:t>phus Group</a:t>
                      </a:r>
                    </a:p>
                  </a:txBody>
                  <a:tcPr marT="91440" marB="91440" anchor="ctr" horzOverflow="overflow">
                    <a:lnL w="12700">
                      <a:miter lim="400000"/>
                    </a:lnL>
                    <a:lnR w="12700">
                      <a:solidFill>
                        <a:srgbClr val="A5A5A5"/>
                      </a:solidFill>
                    </a:lnR>
                    <a:lnT w="12700">
                      <a:solidFill>
                        <a:srgbClr val="A5A5A5"/>
                      </a:solidFill>
                    </a:lnT>
                    <a:lnB w="12700">
                      <a:solidFill>
                        <a:srgbClr val="A5A5A5"/>
                      </a:solidFill>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10000"/>
                  </a:ext>
                </a:extLst>
              </a:tr>
              <a:tr h="391351">
                <a:tc>
                  <a:txBody>
                    <a:bodyPr/>
                    <a:lstStyle>
                      <a:lvl1pPr marL="0" algn="l" defTabSz="457200" rtl="0" eaLnBrk="1" latinLnBrk="0" hangingPunct="1">
                        <a:defRPr sz="1800" kern="1200">
                          <a:solidFill>
                            <a:schemeClr val="tx1"/>
                          </a:solidFill>
                          <a:latin typeface="Helvetica"/>
                          <a:ea typeface="Helvetica"/>
                          <a:cs typeface="Helvetica"/>
                        </a:defRPr>
                      </a:lvl1pPr>
                      <a:lvl2pPr marL="457200" algn="l" defTabSz="457200" rtl="0" eaLnBrk="1" latinLnBrk="0" hangingPunct="1">
                        <a:defRPr sz="1800" kern="1200">
                          <a:solidFill>
                            <a:schemeClr val="tx1"/>
                          </a:solidFill>
                          <a:latin typeface="Helvetica"/>
                          <a:ea typeface="Helvetica"/>
                          <a:cs typeface="Helvetica"/>
                        </a:defRPr>
                      </a:lvl2pPr>
                      <a:lvl3pPr marL="914400" algn="l" defTabSz="457200" rtl="0" eaLnBrk="1" latinLnBrk="0" hangingPunct="1">
                        <a:defRPr sz="1800" kern="1200">
                          <a:solidFill>
                            <a:schemeClr val="tx1"/>
                          </a:solidFill>
                          <a:latin typeface="Helvetica"/>
                          <a:ea typeface="Helvetica"/>
                          <a:cs typeface="Helvetica"/>
                        </a:defRPr>
                      </a:lvl3pPr>
                      <a:lvl4pPr marL="1371600" algn="l" defTabSz="457200" rtl="0" eaLnBrk="1" latinLnBrk="0" hangingPunct="1">
                        <a:defRPr sz="1800" kern="1200">
                          <a:solidFill>
                            <a:schemeClr val="tx1"/>
                          </a:solidFill>
                          <a:latin typeface="Helvetica"/>
                          <a:ea typeface="Helvetica"/>
                          <a:cs typeface="Helvetica"/>
                        </a:defRPr>
                      </a:lvl4pPr>
                      <a:lvl5pPr marL="1828800" algn="l" defTabSz="457200" rtl="0" eaLnBrk="1" latinLnBrk="0" hangingPunct="1">
                        <a:defRPr sz="1800" kern="1200">
                          <a:solidFill>
                            <a:schemeClr val="tx1"/>
                          </a:solidFill>
                          <a:latin typeface="Helvetica"/>
                          <a:ea typeface="Helvetica"/>
                          <a:cs typeface="Helvetica"/>
                        </a:defRPr>
                      </a:lvl5pPr>
                      <a:lvl6pPr marL="2286000" algn="l" defTabSz="457200" rtl="0" eaLnBrk="1" latinLnBrk="0" hangingPunct="1">
                        <a:defRPr sz="1800" kern="1200">
                          <a:solidFill>
                            <a:schemeClr val="tx1"/>
                          </a:solidFill>
                          <a:latin typeface="Helvetica"/>
                          <a:ea typeface="Helvetica"/>
                          <a:cs typeface="Helvetica"/>
                        </a:defRPr>
                      </a:lvl6pPr>
                      <a:lvl7pPr marL="2743200" algn="l" defTabSz="457200" rtl="0" eaLnBrk="1" latinLnBrk="0" hangingPunct="1">
                        <a:defRPr sz="1800" kern="1200">
                          <a:solidFill>
                            <a:schemeClr val="tx1"/>
                          </a:solidFill>
                          <a:latin typeface="Helvetica"/>
                          <a:ea typeface="Helvetica"/>
                          <a:cs typeface="Helvetica"/>
                        </a:defRPr>
                      </a:lvl7pPr>
                      <a:lvl8pPr marL="3200400" algn="l" defTabSz="457200" rtl="0" eaLnBrk="1" latinLnBrk="0" hangingPunct="1">
                        <a:defRPr sz="1800" kern="1200">
                          <a:solidFill>
                            <a:schemeClr val="tx1"/>
                          </a:solidFill>
                          <a:latin typeface="Helvetica"/>
                          <a:ea typeface="Helvetica"/>
                          <a:cs typeface="Helvetica"/>
                        </a:defRPr>
                      </a:lvl8pPr>
                      <a:lvl9pPr marL="3657600" algn="l" defTabSz="457200" rtl="0" eaLnBrk="1" latinLnBrk="0" hangingPunct="1">
                        <a:defRPr sz="1800" kern="1200">
                          <a:solidFill>
                            <a:schemeClr val="tx1"/>
                          </a:solidFill>
                          <a:latin typeface="Helvetica"/>
                          <a:ea typeface="Helvetica"/>
                          <a:cs typeface="Helvetica"/>
                        </a:defRPr>
                      </a:lvl9pPr>
                    </a:lstStyle>
                    <a:p>
                      <a:pPr algn="l">
                        <a:defRPr sz="1800"/>
                      </a:pPr>
                      <a:r>
                        <a:rPr sz="2200" b="0" i="0" dirty="0">
                          <a:latin typeface="Calibri Light" panose="020F0302020204030204" pitchFamily="34" charset="0"/>
                          <a:cs typeface="Calibri Light" panose="020F0302020204030204" pitchFamily="34" charset="0"/>
                        </a:rPr>
                        <a:t>Average number of </a:t>
                      </a:r>
                      <a:r>
                        <a:rPr sz="2200" b="0" i="0" dirty="0" err="1">
                          <a:latin typeface="Calibri Light" panose="020F0302020204030204" pitchFamily="34" charset="0"/>
                          <a:cs typeface="Calibri Light" panose="020F0302020204030204" pitchFamily="34" charset="0"/>
                        </a:rPr>
                        <a:t>Bionicles</a:t>
                      </a:r>
                      <a:r>
                        <a:rPr sz="2200" b="0" i="0" dirty="0">
                          <a:latin typeface="Calibri Light" panose="020F0302020204030204" pitchFamily="34" charset="0"/>
                          <a:cs typeface="Calibri Light" panose="020F0302020204030204" pitchFamily="34" charset="0"/>
                        </a:rPr>
                        <a:t> built</a:t>
                      </a:r>
                    </a:p>
                  </a:txBody>
                  <a:tcPr marL="182880" marT="91440" marB="91440" anchor="ctr" horzOverflow="overflow">
                    <a:lnL w="12700">
                      <a:solidFill>
                        <a:srgbClr val="A5A5A5"/>
                      </a:solidFill>
                    </a:lnL>
                    <a:lnR w="12700">
                      <a:miter lim="400000"/>
                    </a:lnR>
                    <a:lnT w="12700">
                      <a:noFill/>
                    </a:lnT>
                    <a:lnB w="12700">
                      <a:solidFill>
                        <a:srgbClr val="A5A5A5"/>
                      </a:solidFill>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Helvetica"/>
                          <a:ea typeface="Helvetica"/>
                          <a:cs typeface="Helvetica"/>
                        </a:defRPr>
                      </a:lvl1pPr>
                      <a:lvl2pPr marL="457200" algn="l" defTabSz="457200" rtl="0" eaLnBrk="1" latinLnBrk="0" hangingPunct="1">
                        <a:defRPr sz="1800" kern="1200">
                          <a:solidFill>
                            <a:schemeClr val="tx1"/>
                          </a:solidFill>
                          <a:latin typeface="Helvetica"/>
                          <a:ea typeface="Helvetica"/>
                          <a:cs typeface="Helvetica"/>
                        </a:defRPr>
                      </a:lvl2pPr>
                      <a:lvl3pPr marL="914400" algn="l" defTabSz="457200" rtl="0" eaLnBrk="1" latinLnBrk="0" hangingPunct="1">
                        <a:defRPr sz="1800" kern="1200">
                          <a:solidFill>
                            <a:schemeClr val="tx1"/>
                          </a:solidFill>
                          <a:latin typeface="Helvetica"/>
                          <a:ea typeface="Helvetica"/>
                          <a:cs typeface="Helvetica"/>
                        </a:defRPr>
                      </a:lvl3pPr>
                      <a:lvl4pPr marL="1371600" algn="l" defTabSz="457200" rtl="0" eaLnBrk="1" latinLnBrk="0" hangingPunct="1">
                        <a:defRPr sz="1800" kern="1200">
                          <a:solidFill>
                            <a:schemeClr val="tx1"/>
                          </a:solidFill>
                          <a:latin typeface="Helvetica"/>
                          <a:ea typeface="Helvetica"/>
                          <a:cs typeface="Helvetica"/>
                        </a:defRPr>
                      </a:lvl4pPr>
                      <a:lvl5pPr marL="1828800" algn="l" defTabSz="457200" rtl="0" eaLnBrk="1" latinLnBrk="0" hangingPunct="1">
                        <a:defRPr sz="1800" kern="1200">
                          <a:solidFill>
                            <a:schemeClr val="tx1"/>
                          </a:solidFill>
                          <a:latin typeface="Helvetica"/>
                          <a:ea typeface="Helvetica"/>
                          <a:cs typeface="Helvetica"/>
                        </a:defRPr>
                      </a:lvl5pPr>
                      <a:lvl6pPr marL="2286000" algn="l" defTabSz="457200" rtl="0" eaLnBrk="1" latinLnBrk="0" hangingPunct="1">
                        <a:defRPr sz="1800" kern="1200">
                          <a:solidFill>
                            <a:schemeClr val="tx1"/>
                          </a:solidFill>
                          <a:latin typeface="Helvetica"/>
                          <a:ea typeface="Helvetica"/>
                          <a:cs typeface="Helvetica"/>
                        </a:defRPr>
                      </a:lvl6pPr>
                      <a:lvl7pPr marL="2743200" algn="l" defTabSz="457200" rtl="0" eaLnBrk="1" latinLnBrk="0" hangingPunct="1">
                        <a:defRPr sz="1800" kern="1200">
                          <a:solidFill>
                            <a:schemeClr val="tx1"/>
                          </a:solidFill>
                          <a:latin typeface="Helvetica"/>
                          <a:ea typeface="Helvetica"/>
                          <a:cs typeface="Helvetica"/>
                        </a:defRPr>
                      </a:lvl7pPr>
                      <a:lvl8pPr marL="3200400" algn="l" defTabSz="457200" rtl="0" eaLnBrk="1" latinLnBrk="0" hangingPunct="1">
                        <a:defRPr sz="1800" kern="1200">
                          <a:solidFill>
                            <a:schemeClr val="tx1"/>
                          </a:solidFill>
                          <a:latin typeface="Helvetica"/>
                          <a:ea typeface="Helvetica"/>
                          <a:cs typeface="Helvetica"/>
                        </a:defRPr>
                      </a:lvl8pPr>
                      <a:lvl9pPr marL="3657600" algn="l" defTabSz="457200" rtl="0" eaLnBrk="1" latinLnBrk="0" hangingPunct="1">
                        <a:defRPr sz="1800" kern="1200">
                          <a:solidFill>
                            <a:schemeClr val="tx1"/>
                          </a:solidFill>
                          <a:latin typeface="Helvetica"/>
                          <a:ea typeface="Helvetica"/>
                          <a:cs typeface="Helvetica"/>
                        </a:defRPr>
                      </a:lvl9pPr>
                    </a:lstStyle>
                    <a:p>
                      <a:pPr algn="ctr">
                        <a:defRPr sz="1800"/>
                      </a:pPr>
                      <a:r>
                        <a:rPr sz="2200" b="0" i="0" dirty="0">
                          <a:latin typeface="Calibri Light" panose="020F0302020204030204" pitchFamily="34" charset="0"/>
                          <a:cs typeface="Calibri Light" panose="020F0302020204030204" pitchFamily="34" charset="0"/>
                        </a:rPr>
                        <a:t>10.6</a:t>
                      </a:r>
                    </a:p>
                  </a:txBody>
                  <a:tcPr marT="91440" marB="91440" anchor="ctr" horzOverflow="overflow">
                    <a:lnL w="12700">
                      <a:miter lim="400000"/>
                    </a:lnL>
                    <a:lnR w="12700">
                      <a:miter lim="400000"/>
                    </a:lnR>
                    <a:lnT w="12700">
                      <a:solidFill>
                        <a:srgbClr val="A5A5A5"/>
                      </a:solidFill>
                    </a:lnT>
                    <a:lnB w="12700">
                      <a:solidFill>
                        <a:srgbClr val="A5A5A5"/>
                      </a:solidFill>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Helvetica"/>
                          <a:ea typeface="Helvetica"/>
                          <a:cs typeface="Helvetica"/>
                        </a:defRPr>
                      </a:lvl1pPr>
                      <a:lvl2pPr marL="457200" algn="l" defTabSz="457200" rtl="0" eaLnBrk="1" latinLnBrk="0" hangingPunct="1">
                        <a:defRPr sz="1800" kern="1200">
                          <a:solidFill>
                            <a:schemeClr val="tx1"/>
                          </a:solidFill>
                          <a:latin typeface="Helvetica"/>
                          <a:ea typeface="Helvetica"/>
                          <a:cs typeface="Helvetica"/>
                        </a:defRPr>
                      </a:lvl2pPr>
                      <a:lvl3pPr marL="914400" algn="l" defTabSz="457200" rtl="0" eaLnBrk="1" latinLnBrk="0" hangingPunct="1">
                        <a:defRPr sz="1800" kern="1200">
                          <a:solidFill>
                            <a:schemeClr val="tx1"/>
                          </a:solidFill>
                          <a:latin typeface="Helvetica"/>
                          <a:ea typeface="Helvetica"/>
                          <a:cs typeface="Helvetica"/>
                        </a:defRPr>
                      </a:lvl3pPr>
                      <a:lvl4pPr marL="1371600" algn="l" defTabSz="457200" rtl="0" eaLnBrk="1" latinLnBrk="0" hangingPunct="1">
                        <a:defRPr sz="1800" kern="1200">
                          <a:solidFill>
                            <a:schemeClr val="tx1"/>
                          </a:solidFill>
                          <a:latin typeface="Helvetica"/>
                          <a:ea typeface="Helvetica"/>
                          <a:cs typeface="Helvetica"/>
                        </a:defRPr>
                      </a:lvl4pPr>
                      <a:lvl5pPr marL="1828800" algn="l" defTabSz="457200" rtl="0" eaLnBrk="1" latinLnBrk="0" hangingPunct="1">
                        <a:defRPr sz="1800" kern="1200">
                          <a:solidFill>
                            <a:schemeClr val="tx1"/>
                          </a:solidFill>
                          <a:latin typeface="Helvetica"/>
                          <a:ea typeface="Helvetica"/>
                          <a:cs typeface="Helvetica"/>
                        </a:defRPr>
                      </a:lvl5pPr>
                      <a:lvl6pPr marL="2286000" algn="l" defTabSz="457200" rtl="0" eaLnBrk="1" latinLnBrk="0" hangingPunct="1">
                        <a:defRPr sz="1800" kern="1200">
                          <a:solidFill>
                            <a:schemeClr val="tx1"/>
                          </a:solidFill>
                          <a:latin typeface="Helvetica"/>
                          <a:ea typeface="Helvetica"/>
                          <a:cs typeface="Helvetica"/>
                        </a:defRPr>
                      </a:lvl6pPr>
                      <a:lvl7pPr marL="2743200" algn="l" defTabSz="457200" rtl="0" eaLnBrk="1" latinLnBrk="0" hangingPunct="1">
                        <a:defRPr sz="1800" kern="1200">
                          <a:solidFill>
                            <a:schemeClr val="tx1"/>
                          </a:solidFill>
                          <a:latin typeface="Helvetica"/>
                          <a:ea typeface="Helvetica"/>
                          <a:cs typeface="Helvetica"/>
                        </a:defRPr>
                      </a:lvl7pPr>
                      <a:lvl8pPr marL="3200400" algn="l" defTabSz="457200" rtl="0" eaLnBrk="1" latinLnBrk="0" hangingPunct="1">
                        <a:defRPr sz="1800" kern="1200">
                          <a:solidFill>
                            <a:schemeClr val="tx1"/>
                          </a:solidFill>
                          <a:latin typeface="Helvetica"/>
                          <a:ea typeface="Helvetica"/>
                          <a:cs typeface="Helvetica"/>
                        </a:defRPr>
                      </a:lvl8pPr>
                      <a:lvl9pPr marL="3657600" algn="l" defTabSz="457200" rtl="0" eaLnBrk="1" latinLnBrk="0" hangingPunct="1">
                        <a:defRPr sz="1800" kern="1200">
                          <a:solidFill>
                            <a:schemeClr val="tx1"/>
                          </a:solidFill>
                          <a:latin typeface="Helvetica"/>
                          <a:ea typeface="Helvetica"/>
                          <a:cs typeface="Helvetica"/>
                        </a:defRPr>
                      </a:lvl9pPr>
                    </a:lstStyle>
                    <a:p>
                      <a:pPr algn="ctr">
                        <a:defRPr sz="1800"/>
                      </a:pPr>
                      <a:r>
                        <a:rPr sz="2200" b="0" i="0" dirty="0">
                          <a:latin typeface="Calibri Light" panose="020F0302020204030204" pitchFamily="34" charset="0"/>
                          <a:cs typeface="Calibri Light" panose="020F0302020204030204" pitchFamily="34" charset="0"/>
                        </a:rPr>
                        <a:t>7.2</a:t>
                      </a:r>
                    </a:p>
                  </a:txBody>
                  <a:tcPr marT="91440" marB="91440" anchor="ctr" horzOverflow="overflow">
                    <a:lnL w="12700">
                      <a:miter lim="400000"/>
                    </a:lnL>
                    <a:lnR w="12700">
                      <a:solidFill>
                        <a:srgbClr val="A5A5A5"/>
                      </a:solidFill>
                    </a:lnR>
                    <a:lnT w="12700">
                      <a:solidFill>
                        <a:srgbClr val="A5A5A5"/>
                      </a:solidFill>
                    </a:lnT>
                    <a:lnB w="12700">
                      <a:solidFill>
                        <a:srgbClr val="A5A5A5"/>
                      </a:solid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1"/>
                  </a:ext>
                </a:extLst>
              </a:tr>
              <a:tr h="217417">
                <a:tc>
                  <a:txBody>
                    <a:bodyPr/>
                    <a:lstStyle>
                      <a:lvl1pPr marL="0" algn="l" defTabSz="457200" rtl="0" eaLnBrk="1" latinLnBrk="0" hangingPunct="1">
                        <a:defRPr sz="1800" kern="1200">
                          <a:solidFill>
                            <a:schemeClr val="tx1"/>
                          </a:solidFill>
                          <a:latin typeface="Helvetica"/>
                          <a:ea typeface="Helvetica"/>
                          <a:cs typeface="Helvetica"/>
                        </a:defRPr>
                      </a:lvl1pPr>
                      <a:lvl2pPr marL="457200" algn="l" defTabSz="457200" rtl="0" eaLnBrk="1" latinLnBrk="0" hangingPunct="1">
                        <a:defRPr sz="1800" kern="1200">
                          <a:solidFill>
                            <a:schemeClr val="tx1"/>
                          </a:solidFill>
                          <a:latin typeface="Helvetica"/>
                          <a:ea typeface="Helvetica"/>
                          <a:cs typeface="Helvetica"/>
                        </a:defRPr>
                      </a:lvl2pPr>
                      <a:lvl3pPr marL="914400" algn="l" defTabSz="457200" rtl="0" eaLnBrk="1" latinLnBrk="0" hangingPunct="1">
                        <a:defRPr sz="1800" kern="1200">
                          <a:solidFill>
                            <a:schemeClr val="tx1"/>
                          </a:solidFill>
                          <a:latin typeface="Helvetica"/>
                          <a:ea typeface="Helvetica"/>
                          <a:cs typeface="Helvetica"/>
                        </a:defRPr>
                      </a:lvl3pPr>
                      <a:lvl4pPr marL="1371600" algn="l" defTabSz="457200" rtl="0" eaLnBrk="1" latinLnBrk="0" hangingPunct="1">
                        <a:defRPr sz="1800" kern="1200">
                          <a:solidFill>
                            <a:schemeClr val="tx1"/>
                          </a:solidFill>
                          <a:latin typeface="Helvetica"/>
                          <a:ea typeface="Helvetica"/>
                          <a:cs typeface="Helvetica"/>
                        </a:defRPr>
                      </a:lvl4pPr>
                      <a:lvl5pPr marL="1828800" algn="l" defTabSz="457200" rtl="0" eaLnBrk="1" latinLnBrk="0" hangingPunct="1">
                        <a:defRPr sz="1800" kern="1200">
                          <a:solidFill>
                            <a:schemeClr val="tx1"/>
                          </a:solidFill>
                          <a:latin typeface="Helvetica"/>
                          <a:ea typeface="Helvetica"/>
                          <a:cs typeface="Helvetica"/>
                        </a:defRPr>
                      </a:lvl5pPr>
                      <a:lvl6pPr marL="2286000" algn="l" defTabSz="457200" rtl="0" eaLnBrk="1" latinLnBrk="0" hangingPunct="1">
                        <a:defRPr sz="1800" kern="1200">
                          <a:solidFill>
                            <a:schemeClr val="tx1"/>
                          </a:solidFill>
                          <a:latin typeface="Helvetica"/>
                          <a:ea typeface="Helvetica"/>
                          <a:cs typeface="Helvetica"/>
                        </a:defRPr>
                      </a:lvl6pPr>
                      <a:lvl7pPr marL="2743200" algn="l" defTabSz="457200" rtl="0" eaLnBrk="1" latinLnBrk="0" hangingPunct="1">
                        <a:defRPr sz="1800" kern="1200">
                          <a:solidFill>
                            <a:schemeClr val="tx1"/>
                          </a:solidFill>
                          <a:latin typeface="Helvetica"/>
                          <a:ea typeface="Helvetica"/>
                          <a:cs typeface="Helvetica"/>
                        </a:defRPr>
                      </a:lvl7pPr>
                      <a:lvl8pPr marL="3200400" algn="l" defTabSz="457200" rtl="0" eaLnBrk="1" latinLnBrk="0" hangingPunct="1">
                        <a:defRPr sz="1800" kern="1200">
                          <a:solidFill>
                            <a:schemeClr val="tx1"/>
                          </a:solidFill>
                          <a:latin typeface="Helvetica"/>
                          <a:ea typeface="Helvetica"/>
                          <a:cs typeface="Helvetica"/>
                        </a:defRPr>
                      </a:lvl8pPr>
                      <a:lvl9pPr marL="3657600" algn="l" defTabSz="457200" rtl="0" eaLnBrk="1" latinLnBrk="0" hangingPunct="1">
                        <a:defRPr sz="1800" kern="1200">
                          <a:solidFill>
                            <a:schemeClr val="tx1"/>
                          </a:solidFill>
                          <a:latin typeface="Helvetica"/>
                          <a:ea typeface="Helvetica"/>
                          <a:cs typeface="Helvetica"/>
                        </a:defRPr>
                      </a:lvl9pPr>
                    </a:lstStyle>
                    <a:p>
                      <a:pPr algn="l">
                        <a:defRPr sz="1800"/>
                      </a:pPr>
                      <a:r>
                        <a:rPr sz="2200" b="0" i="0" dirty="0">
                          <a:latin typeface="Calibri Light" panose="020F0302020204030204" pitchFamily="34" charset="0"/>
                          <a:cs typeface="Calibri Light" panose="020F0302020204030204" pitchFamily="34" charset="0"/>
                        </a:rPr>
                        <a:t>Average earnings</a:t>
                      </a:r>
                    </a:p>
                  </a:txBody>
                  <a:tcPr marL="182880" marT="91440" marB="91440" anchor="ctr" horzOverflow="overflow">
                    <a:lnL w="12700">
                      <a:solidFill>
                        <a:srgbClr val="A5A5A5"/>
                      </a:solidFill>
                    </a:lnL>
                    <a:lnR w="12700">
                      <a:miter lim="400000"/>
                    </a:lnR>
                    <a:lnT w="12700">
                      <a:solidFill>
                        <a:srgbClr val="A5A5A5"/>
                      </a:solidFill>
                    </a:lnT>
                    <a:lnB w="12700">
                      <a:solidFill>
                        <a:srgbClr val="A5A5A5"/>
                      </a:solidFill>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Helvetica"/>
                          <a:ea typeface="Helvetica"/>
                          <a:cs typeface="Helvetica"/>
                        </a:defRPr>
                      </a:lvl1pPr>
                      <a:lvl2pPr marL="457200" algn="l" defTabSz="457200" rtl="0" eaLnBrk="1" latinLnBrk="0" hangingPunct="1">
                        <a:defRPr sz="1800" kern="1200">
                          <a:solidFill>
                            <a:schemeClr val="tx1"/>
                          </a:solidFill>
                          <a:latin typeface="Helvetica"/>
                          <a:ea typeface="Helvetica"/>
                          <a:cs typeface="Helvetica"/>
                        </a:defRPr>
                      </a:lvl2pPr>
                      <a:lvl3pPr marL="914400" algn="l" defTabSz="457200" rtl="0" eaLnBrk="1" latinLnBrk="0" hangingPunct="1">
                        <a:defRPr sz="1800" kern="1200">
                          <a:solidFill>
                            <a:schemeClr val="tx1"/>
                          </a:solidFill>
                          <a:latin typeface="Helvetica"/>
                          <a:ea typeface="Helvetica"/>
                          <a:cs typeface="Helvetica"/>
                        </a:defRPr>
                      </a:lvl3pPr>
                      <a:lvl4pPr marL="1371600" algn="l" defTabSz="457200" rtl="0" eaLnBrk="1" latinLnBrk="0" hangingPunct="1">
                        <a:defRPr sz="1800" kern="1200">
                          <a:solidFill>
                            <a:schemeClr val="tx1"/>
                          </a:solidFill>
                          <a:latin typeface="Helvetica"/>
                          <a:ea typeface="Helvetica"/>
                          <a:cs typeface="Helvetica"/>
                        </a:defRPr>
                      </a:lvl4pPr>
                      <a:lvl5pPr marL="1828800" algn="l" defTabSz="457200" rtl="0" eaLnBrk="1" latinLnBrk="0" hangingPunct="1">
                        <a:defRPr sz="1800" kern="1200">
                          <a:solidFill>
                            <a:schemeClr val="tx1"/>
                          </a:solidFill>
                          <a:latin typeface="Helvetica"/>
                          <a:ea typeface="Helvetica"/>
                          <a:cs typeface="Helvetica"/>
                        </a:defRPr>
                      </a:lvl5pPr>
                      <a:lvl6pPr marL="2286000" algn="l" defTabSz="457200" rtl="0" eaLnBrk="1" latinLnBrk="0" hangingPunct="1">
                        <a:defRPr sz="1800" kern="1200">
                          <a:solidFill>
                            <a:schemeClr val="tx1"/>
                          </a:solidFill>
                          <a:latin typeface="Helvetica"/>
                          <a:ea typeface="Helvetica"/>
                          <a:cs typeface="Helvetica"/>
                        </a:defRPr>
                      </a:lvl6pPr>
                      <a:lvl7pPr marL="2743200" algn="l" defTabSz="457200" rtl="0" eaLnBrk="1" latinLnBrk="0" hangingPunct="1">
                        <a:defRPr sz="1800" kern="1200">
                          <a:solidFill>
                            <a:schemeClr val="tx1"/>
                          </a:solidFill>
                          <a:latin typeface="Helvetica"/>
                          <a:ea typeface="Helvetica"/>
                          <a:cs typeface="Helvetica"/>
                        </a:defRPr>
                      </a:lvl7pPr>
                      <a:lvl8pPr marL="3200400" algn="l" defTabSz="457200" rtl="0" eaLnBrk="1" latinLnBrk="0" hangingPunct="1">
                        <a:defRPr sz="1800" kern="1200">
                          <a:solidFill>
                            <a:schemeClr val="tx1"/>
                          </a:solidFill>
                          <a:latin typeface="Helvetica"/>
                          <a:ea typeface="Helvetica"/>
                          <a:cs typeface="Helvetica"/>
                        </a:defRPr>
                      </a:lvl8pPr>
                      <a:lvl9pPr marL="3657600" algn="l" defTabSz="457200" rtl="0" eaLnBrk="1" latinLnBrk="0" hangingPunct="1">
                        <a:defRPr sz="1800" kern="1200">
                          <a:solidFill>
                            <a:schemeClr val="tx1"/>
                          </a:solidFill>
                          <a:latin typeface="Helvetica"/>
                          <a:ea typeface="Helvetica"/>
                          <a:cs typeface="Helvetica"/>
                        </a:defRPr>
                      </a:lvl9pPr>
                    </a:lstStyle>
                    <a:p>
                      <a:pPr algn="ctr">
                        <a:defRPr sz="1800"/>
                      </a:pPr>
                      <a:r>
                        <a:rPr sz="2200" b="0" i="0" dirty="0">
                          <a:latin typeface="Calibri Light" panose="020F0302020204030204" pitchFamily="34" charset="0"/>
                          <a:cs typeface="Calibri Light" panose="020F0302020204030204" pitchFamily="34" charset="0"/>
                        </a:rPr>
                        <a:t>$14.40</a:t>
                      </a:r>
                    </a:p>
                  </a:txBody>
                  <a:tcPr marT="91440" marB="91440" anchor="ctr" horzOverflow="overflow">
                    <a:lnL w="12700">
                      <a:miter lim="400000"/>
                    </a:lnL>
                    <a:lnR w="12700">
                      <a:miter lim="400000"/>
                    </a:lnR>
                    <a:lnT w="12700">
                      <a:solidFill>
                        <a:srgbClr val="A5A5A5"/>
                      </a:solidFill>
                    </a:lnT>
                    <a:lnB w="12700">
                      <a:solidFill>
                        <a:srgbClr val="A5A5A5"/>
                      </a:solidFill>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Helvetica"/>
                          <a:ea typeface="Helvetica"/>
                          <a:cs typeface="Helvetica"/>
                        </a:defRPr>
                      </a:lvl1pPr>
                      <a:lvl2pPr marL="457200" algn="l" defTabSz="457200" rtl="0" eaLnBrk="1" latinLnBrk="0" hangingPunct="1">
                        <a:defRPr sz="1800" kern="1200">
                          <a:solidFill>
                            <a:schemeClr val="tx1"/>
                          </a:solidFill>
                          <a:latin typeface="Helvetica"/>
                          <a:ea typeface="Helvetica"/>
                          <a:cs typeface="Helvetica"/>
                        </a:defRPr>
                      </a:lvl2pPr>
                      <a:lvl3pPr marL="914400" algn="l" defTabSz="457200" rtl="0" eaLnBrk="1" latinLnBrk="0" hangingPunct="1">
                        <a:defRPr sz="1800" kern="1200">
                          <a:solidFill>
                            <a:schemeClr val="tx1"/>
                          </a:solidFill>
                          <a:latin typeface="Helvetica"/>
                          <a:ea typeface="Helvetica"/>
                          <a:cs typeface="Helvetica"/>
                        </a:defRPr>
                      </a:lvl3pPr>
                      <a:lvl4pPr marL="1371600" algn="l" defTabSz="457200" rtl="0" eaLnBrk="1" latinLnBrk="0" hangingPunct="1">
                        <a:defRPr sz="1800" kern="1200">
                          <a:solidFill>
                            <a:schemeClr val="tx1"/>
                          </a:solidFill>
                          <a:latin typeface="Helvetica"/>
                          <a:ea typeface="Helvetica"/>
                          <a:cs typeface="Helvetica"/>
                        </a:defRPr>
                      </a:lvl4pPr>
                      <a:lvl5pPr marL="1828800" algn="l" defTabSz="457200" rtl="0" eaLnBrk="1" latinLnBrk="0" hangingPunct="1">
                        <a:defRPr sz="1800" kern="1200">
                          <a:solidFill>
                            <a:schemeClr val="tx1"/>
                          </a:solidFill>
                          <a:latin typeface="Helvetica"/>
                          <a:ea typeface="Helvetica"/>
                          <a:cs typeface="Helvetica"/>
                        </a:defRPr>
                      </a:lvl5pPr>
                      <a:lvl6pPr marL="2286000" algn="l" defTabSz="457200" rtl="0" eaLnBrk="1" latinLnBrk="0" hangingPunct="1">
                        <a:defRPr sz="1800" kern="1200">
                          <a:solidFill>
                            <a:schemeClr val="tx1"/>
                          </a:solidFill>
                          <a:latin typeface="Helvetica"/>
                          <a:ea typeface="Helvetica"/>
                          <a:cs typeface="Helvetica"/>
                        </a:defRPr>
                      </a:lvl6pPr>
                      <a:lvl7pPr marL="2743200" algn="l" defTabSz="457200" rtl="0" eaLnBrk="1" latinLnBrk="0" hangingPunct="1">
                        <a:defRPr sz="1800" kern="1200">
                          <a:solidFill>
                            <a:schemeClr val="tx1"/>
                          </a:solidFill>
                          <a:latin typeface="Helvetica"/>
                          <a:ea typeface="Helvetica"/>
                          <a:cs typeface="Helvetica"/>
                        </a:defRPr>
                      </a:lvl7pPr>
                      <a:lvl8pPr marL="3200400" algn="l" defTabSz="457200" rtl="0" eaLnBrk="1" latinLnBrk="0" hangingPunct="1">
                        <a:defRPr sz="1800" kern="1200">
                          <a:solidFill>
                            <a:schemeClr val="tx1"/>
                          </a:solidFill>
                          <a:latin typeface="Helvetica"/>
                          <a:ea typeface="Helvetica"/>
                          <a:cs typeface="Helvetica"/>
                        </a:defRPr>
                      </a:lvl8pPr>
                      <a:lvl9pPr marL="3657600" algn="l" defTabSz="457200" rtl="0" eaLnBrk="1" latinLnBrk="0" hangingPunct="1">
                        <a:defRPr sz="1800" kern="1200">
                          <a:solidFill>
                            <a:schemeClr val="tx1"/>
                          </a:solidFill>
                          <a:latin typeface="Helvetica"/>
                          <a:ea typeface="Helvetica"/>
                          <a:cs typeface="Helvetica"/>
                        </a:defRPr>
                      </a:lvl9pPr>
                    </a:lstStyle>
                    <a:p>
                      <a:pPr algn="ctr">
                        <a:defRPr sz="1800"/>
                      </a:pPr>
                      <a:r>
                        <a:rPr sz="2200" b="0" i="0" dirty="0">
                          <a:latin typeface="Calibri Light" panose="020F0302020204030204" pitchFamily="34" charset="0"/>
                          <a:cs typeface="Calibri Light" panose="020F0302020204030204" pitchFamily="34" charset="0"/>
                        </a:rPr>
                        <a:t>$11.52</a:t>
                      </a:r>
                    </a:p>
                  </a:txBody>
                  <a:tcPr marT="91440" marB="91440" anchor="ctr" horzOverflow="overflow">
                    <a:lnL w="12700">
                      <a:miter lim="400000"/>
                    </a:lnL>
                    <a:lnR w="12700">
                      <a:solidFill>
                        <a:srgbClr val="A5A5A5"/>
                      </a:solidFill>
                    </a:lnR>
                    <a:lnT w="12700">
                      <a:solidFill>
                        <a:srgbClr val="A5A5A5"/>
                      </a:solidFill>
                    </a:lnT>
                    <a:lnB w="12700">
                      <a:solidFill>
                        <a:srgbClr val="A5A5A5"/>
                      </a:solid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2"/>
                  </a:ext>
                </a:extLst>
              </a:tr>
              <a:tr h="565284">
                <a:tc>
                  <a:txBody>
                    <a:bodyPr/>
                    <a:lstStyle>
                      <a:lvl1pPr marL="0" algn="l" defTabSz="457200" rtl="0" eaLnBrk="1" latinLnBrk="0" hangingPunct="1">
                        <a:defRPr sz="1800" kern="1200">
                          <a:solidFill>
                            <a:schemeClr val="tx1"/>
                          </a:solidFill>
                          <a:latin typeface="Helvetica"/>
                          <a:ea typeface="Helvetica"/>
                          <a:cs typeface="Helvetica"/>
                        </a:defRPr>
                      </a:lvl1pPr>
                      <a:lvl2pPr marL="457200" algn="l" defTabSz="457200" rtl="0" eaLnBrk="1" latinLnBrk="0" hangingPunct="1">
                        <a:defRPr sz="1800" kern="1200">
                          <a:solidFill>
                            <a:schemeClr val="tx1"/>
                          </a:solidFill>
                          <a:latin typeface="Helvetica"/>
                          <a:ea typeface="Helvetica"/>
                          <a:cs typeface="Helvetica"/>
                        </a:defRPr>
                      </a:lvl2pPr>
                      <a:lvl3pPr marL="914400" algn="l" defTabSz="457200" rtl="0" eaLnBrk="1" latinLnBrk="0" hangingPunct="1">
                        <a:defRPr sz="1800" kern="1200">
                          <a:solidFill>
                            <a:schemeClr val="tx1"/>
                          </a:solidFill>
                          <a:latin typeface="Helvetica"/>
                          <a:ea typeface="Helvetica"/>
                          <a:cs typeface="Helvetica"/>
                        </a:defRPr>
                      </a:lvl3pPr>
                      <a:lvl4pPr marL="1371600" algn="l" defTabSz="457200" rtl="0" eaLnBrk="1" latinLnBrk="0" hangingPunct="1">
                        <a:defRPr sz="1800" kern="1200">
                          <a:solidFill>
                            <a:schemeClr val="tx1"/>
                          </a:solidFill>
                          <a:latin typeface="Helvetica"/>
                          <a:ea typeface="Helvetica"/>
                          <a:cs typeface="Helvetica"/>
                        </a:defRPr>
                      </a:lvl4pPr>
                      <a:lvl5pPr marL="1828800" algn="l" defTabSz="457200" rtl="0" eaLnBrk="1" latinLnBrk="0" hangingPunct="1">
                        <a:defRPr sz="1800" kern="1200">
                          <a:solidFill>
                            <a:schemeClr val="tx1"/>
                          </a:solidFill>
                          <a:latin typeface="Helvetica"/>
                          <a:ea typeface="Helvetica"/>
                          <a:cs typeface="Helvetica"/>
                        </a:defRPr>
                      </a:lvl5pPr>
                      <a:lvl6pPr marL="2286000" algn="l" defTabSz="457200" rtl="0" eaLnBrk="1" latinLnBrk="0" hangingPunct="1">
                        <a:defRPr sz="1800" kern="1200">
                          <a:solidFill>
                            <a:schemeClr val="tx1"/>
                          </a:solidFill>
                          <a:latin typeface="Helvetica"/>
                          <a:ea typeface="Helvetica"/>
                          <a:cs typeface="Helvetica"/>
                        </a:defRPr>
                      </a:lvl6pPr>
                      <a:lvl7pPr marL="2743200" algn="l" defTabSz="457200" rtl="0" eaLnBrk="1" latinLnBrk="0" hangingPunct="1">
                        <a:defRPr sz="1800" kern="1200">
                          <a:solidFill>
                            <a:schemeClr val="tx1"/>
                          </a:solidFill>
                          <a:latin typeface="Helvetica"/>
                          <a:ea typeface="Helvetica"/>
                          <a:cs typeface="Helvetica"/>
                        </a:defRPr>
                      </a:lvl7pPr>
                      <a:lvl8pPr marL="3200400" algn="l" defTabSz="457200" rtl="0" eaLnBrk="1" latinLnBrk="0" hangingPunct="1">
                        <a:defRPr sz="1800" kern="1200">
                          <a:solidFill>
                            <a:schemeClr val="tx1"/>
                          </a:solidFill>
                          <a:latin typeface="Helvetica"/>
                          <a:ea typeface="Helvetica"/>
                          <a:cs typeface="Helvetica"/>
                        </a:defRPr>
                      </a:lvl8pPr>
                      <a:lvl9pPr marL="3657600" algn="l" defTabSz="457200" rtl="0" eaLnBrk="1" latinLnBrk="0" hangingPunct="1">
                        <a:defRPr sz="1800" kern="1200">
                          <a:solidFill>
                            <a:schemeClr val="tx1"/>
                          </a:solidFill>
                          <a:latin typeface="Helvetica"/>
                          <a:ea typeface="Helvetica"/>
                          <a:cs typeface="Helvetica"/>
                        </a:defRPr>
                      </a:lvl9pPr>
                    </a:lstStyle>
                    <a:p>
                      <a:pPr algn="l">
                        <a:defRPr sz="1800"/>
                      </a:pPr>
                      <a:r>
                        <a:rPr sz="2200" b="0" i="0" dirty="0">
                          <a:latin typeface="Calibri Light" panose="020F0302020204030204" pitchFamily="34" charset="0"/>
                          <a:cs typeface="Calibri Light" panose="020F0302020204030204" pitchFamily="34" charset="0"/>
                        </a:rPr>
                        <a:t>Median wage at which subjects stopped working</a:t>
                      </a:r>
                    </a:p>
                  </a:txBody>
                  <a:tcPr marL="182880" marT="91440" marB="91440" anchor="ctr" horzOverflow="overflow">
                    <a:lnL w="12700">
                      <a:solidFill>
                        <a:srgbClr val="A5A5A5"/>
                      </a:solidFill>
                    </a:lnL>
                    <a:lnR w="12700">
                      <a:miter lim="400000"/>
                    </a:lnR>
                    <a:lnT w="12700">
                      <a:solidFill>
                        <a:srgbClr val="A5A5A5"/>
                      </a:solidFill>
                    </a:lnT>
                    <a:lnB w="12700">
                      <a:solidFill>
                        <a:srgbClr val="A5A5A5"/>
                      </a:solidFill>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Helvetica"/>
                          <a:ea typeface="Helvetica"/>
                          <a:cs typeface="Helvetica"/>
                        </a:defRPr>
                      </a:lvl1pPr>
                      <a:lvl2pPr marL="457200" algn="l" defTabSz="457200" rtl="0" eaLnBrk="1" latinLnBrk="0" hangingPunct="1">
                        <a:defRPr sz="1800" kern="1200">
                          <a:solidFill>
                            <a:schemeClr val="tx1"/>
                          </a:solidFill>
                          <a:latin typeface="Helvetica"/>
                          <a:ea typeface="Helvetica"/>
                          <a:cs typeface="Helvetica"/>
                        </a:defRPr>
                      </a:lvl2pPr>
                      <a:lvl3pPr marL="914400" algn="l" defTabSz="457200" rtl="0" eaLnBrk="1" latinLnBrk="0" hangingPunct="1">
                        <a:defRPr sz="1800" kern="1200">
                          <a:solidFill>
                            <a:schemeClr val="tx1"/>
                          </a:solidFill>
                          <a:latin typeface="Helvetica"/>
                          <a:ea typeface="Helvetica"/>
                          <a:cs typeface="Helvetica"/>
                        </a:defRPr>
                      </a:lvl3pPr>
                      <a:lvl4pPr marL="1371600" algn="l" defTabSz="457200" rtl="0" eaLnBrk="1" latinLnBrk="0" hangingPunct="1">
                        <a:defRPr sz="1800" kern="1200">
                          <a:solidFill>
                            <a:schemeClr val="tx1"/>
                          </a:solidFill>
                          <a:latin typeface="Helvetica"/>
                          <a:ea typeface="Helvetica"/>
                          <a:cs typeface="Helvetica"/>
                        </a:defRPr>
                      </a:lvl4pPr>
                      <a:lvl5pPr marL="1828800" algn="l" defTabSz="457200" rtl="0" eaLnBrk="1" latinLnBrk="0" hangingPunct="1">
                        <a:defRPr sz="1800" kern="1200">
                          <a:solidFill>
                            <a:schemeClr val="tx1"/>
                          </a:solidFill>
                          <a:latin typeface="Helvetica"/>
                          <a:ea typeface="Helvetica"/>
                          <a:cs typeface="Helvetica"/>
                        </a:defRPr>
                      </a:lvl5pPr>
                      <a:lvl6pPr marL="2286000" algn="l" defTabSz="457200" rtl="0" eaLnBrk="1" latinLnBrk="0" hangingPunct="1">
                        <a:defRPr sz="1800" kern="1200">
                          <a:solidFill>
                            <a:schemeClr val="tx1"/>
                          </a:solidFill>
                          <a:latin typeface="Helvetica"/>
                          <a:ea typeface="Helvetica"/>
                          <a:cs typeface="Helvetica"/>
                        </a:defRPr>
                      </a:lvl6pPr>
                      <a:lvl7pPr marL="2743200" algn="l" defTabSz="457200" rtl="0" eaLnBrk="1" latinLnBrk="0" hangingPunct="1">
                        <a:defRPr sz="1800" kern="1200">
                          <a:solidFill>
                            <a:schemeClr val="tx1"/>
                          </a:solidFill>
                          <a:latin typeface="Helvetica"/>
                          <a:ea typeface="Helvetica"/>
                          <a:cs typeface="Helvetica"/>
                        </a:defRPr>
                      </a:lvl7pPr>
                      <a:lvl8pPr marL="3200400" algn="l" defTabSz="457200" rtl="0" eaLnBrk="1" latinLnBrk="0" hangingPunct="1">
                        <a:defRPr sz="1800" kern="1200">
                          <a:solidFill>
                            <a:schemeClr val="tx1"/>
                          </a:solidFill>
                          <a:latin typeface="Helvetica"/>
                          <a:ea typeface="Helvetica"/>
                          <a:cs typeface="Helvetica"/>
                        </a:defRPr>
                      </a:lvl8pPr>
                      <a:lvl9pPr marL="3657600" algn="l" defTabSz="457200" rtl="0" eaLnBrk="1" latinLnBrk="0" hangingPunct="1">
                        <a:defRPr sz="1800" kern="1200">
                          <a:solidFill>
                            <a:schemeClr val="tx1"/>
                          </a:solidFill>
                          <a:latin typeface="Helvetica"/>
                          <a:ea typeface="Helvetica"/>
                          <a:cs typeface="Helvetica"/>
                        </a:defRPr>
                      </a:lvl9pPr>
                    </a:lstStyle>
                    <a:p>
                      <a:pPr algn="ctr">
                        <a:defRPr sz="1800"/>
                      </a:pPr>
                      <a:r>
                        <a:rPr sz="2200" b="0" i="0" dirty="0">
                          <a:latin typeface="Calibri Light" panose="020F0302020204030204" pitchFamily="34" charset="0"/>
                          <a:cs typeface="Calibri Light" panose="020F0302020204030204" pitchFamily="34" charset="0"/>
                        </a:rPr>
                        <a:t>$1.01</a:t>
                      </a:r>
                    </a:p>
                  </a:txBody>
                  <a:tcPr marT="91440" marB="91440" anchor="ctr" horzOverflow="overflow">
                    <a:lnL w="12700">
                      <a:miter lim="400000"/>
                    </a:lnL>
                    <a:lnR w="12700">
                      <a:miter lim="400000"/>
                    </a:lnR>
                    <a:lnT w="12700">
                      <a:solidFill>
                        <a:srgbClr val="A5A5A5"/>
                      </a:solidFill>
                    </a:lnT>
                    <a:lnB w="12700">
                      <a:solidFill>
                        <a:srgbClr val="A5A5A5"/>
                      </a:solidFill>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Helvetica"/>
                          <a:ea typeface="Helvetica"/>
                          <a:cs typeface="Helvetica"/>
                        </a:defRPr>
                      </a:lvl1pPr>
                      <a:lvl2pPr marL="457200" algn="l" defTabSz="457200" rtl="0" eaLnBrk="1" latinLnBrk="0" hangingPunct="1">
                        <a:defRPr sz="1800" kern="1200">
                          <a:solidFill>
                            <a:schemeClr val="tx1"/>
                          </a:solidFill>
                          <a:latin typeface="Helvetica"/>
                          <a:ea typeface="Helvetica"/>
                          <a:cs typeface="Helvetica"/>
                        </a:defRPr>
                      </a:lvl2pPr>
                      <a:lvl3pPr marL="914400" algn="l" defTabSz="457200" rtl="0" eaLnBrk="1" latinLnBrk="0" hangingPunct="1">
                        <a:defRPr sz="1800" kern="1200">
                          <a:solidFill>
                            <a:schemeClr val="tx1"/>
                          </a:solidFill>
                          <a:latin typeface="Helvetica"/>
                          <a:ea typeface="Helvetica"/>
                          <a:cs typeface="Helvetica"/>
                        </a:defRPr>
                      </a:lvl3pPr>
                      <a:lvl4pPr marL="1371600" algn="l" defTabSz="457200" rtl="0" eaLnBrk="1" latinLnBrk="0" hangingPunct="1">
                        <a:defRPr sz="1800" kern="1200">
                          <a:solidFill>
                            <a:schemeClr val="tx1"/>
                          </a:solidFill>
                          <a:latin typeface="Helvetica"/>
                          <a:ea typeface="Helvetica"/>
                          <a:cs typeface="Helvetica"/>
                        </a:defRPr>
                      </a:lvl4pPr>
                      <a:lvl5pPr marL="1828800" algn="l" defTabSz="457200" rtl="0" eaLnBrk="1" latinLnBrk="0" hangingPunct="1">
                        <a:defRPr sz="1800" kern="1200">
                          <a:solidFill>
                            <a:schemeClr val="tx1"/>
                          </a:solidFill>
                          <a:latin typeface="Helvetica"/>
                          <a:ea typeface="Helvetica"/>
                          <a:cs typeface="Helvetica"/>
                        </a:defRPr>
                      </a:lvl5pPr>
                      <a:lvl6pPr marL="2286000" algn="l" defTabSz="457200" rtl="0" eaLnBrk="1" latinLnBrk="0" hangingPunct="1">
                        <a:defRPr sz="1800" kern="1200">
                          <a:solidFill>
                            <a:schemeClr val="tx1"/>
                          </a:solidFill>
                          <a:latin typeface="Helvetica"/>
                          <a:ea typeface="Helvetica"/>
                          <a:cs typeface="Helvetica"/>
                        </a:defRPr>
                      </a:lvl6pPr>
                      <a:lvl7pPr marL="2743200" algn="l" defTabSz="457200" rtl="0" eaLnBrk="1" latinLnBrk="0" hangingPunct="1">
                        <a:defRPr sz="1800" kern="1200">
                          <a:solidFill>
                            <a:schemeClr val="tx1"/>
                          </a:solidFill>
                          <a:latin typeface="Helvetica"/>
                          <a:ea typeface="Helvetica"/>
                          <a:cs typeface="Helvetica"/>
                        </a:defRPr>
                      </a:lvl7pPr>
                      <a:lvl8pPr marL="3200400" algn="l" defTabSz="457200" rtl="0" eaLnBrk="1" latinLnBrk="0" hangingPunct="1">
                        <a:defRPr sz="1800" kern="1200">
                          <a:solidFill>
                            <a:schemeClr val="tx1"/>
                          </a:solidFill>
                          <a:latin typeface="Helvetica"/>
                          <a:ea typeface="Helvetica"/>
                          <a:cs typeface="Helvetica"/>
                        </a:defRPr>
                      </a:lvl8pPr>
                      <a:lvl9pPr marL="3657600" algn="l" defTabSz="457200" rtl="0" eaLnBrk="1" latinLnBrk="0" hangingPunct="1">
                        <a:defRPr sz="1800" kern="1200">
                          <a:solidFill>
                            <a:schemeClr val="tx1"/>
                          </a:solidFill>
                          <a:latin typeface="Helvetica"/>
                          <a:ea typeface="Helvetica"/>
                          <a:cs typeface="Helvetica"/>
                        </a:defRPr>
                      </a:lvl9pPr>
                    </a:lstStyle>
                    <a:p>
                      <a:pPr algn="ctr">
                        <a:defRPr sz="1800"/>
                      </a:pPr>
                      <a:r>
                        <a:rPr sz="2200" b="0" i="0" dirty="0">
                          <a:latin typeface="Calibri Light" panose="020F0302020204030204" pitchFamily="34" charset="0"/>
                          <a:cs typeface="Calibri Light" panose="020F0302020204030204" pitchFamily="34" charset="0"/>
                        </a:rPr>
                        <a:t>$1.40</a:t>
                      </a:r>
                    </a:p>
                  </a:txBody>
                  <a:tcPr marT="91440" marB="91440" anchor="ctr" horzOverflow="overflow">
                    <a:lnL w="12700">
                      <a:miter lim="400000"/>
                    </a:lnL>
                    <a:lnR w="12700">
                      <a:solidFill>
                        <a:srgbClr val="A5A5A5"/>
                      </a:solidFill>
                    </a:lnR>
                    <a:lnT w="12700">
                      <a:solidFill>
                        <a:srgbClr val="A5A5A5"/>
                      </a:solidFill>
                    </a:lnT>
                    <a:lnB w="12700">
                      <a:solidFill>
                        <a:srgbClr val="A5A5A5"/>
                      </a:solid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3"/>
                  </a:ext>
                </a:extLst>
              </a:tr>
              <a:tr h="626039">
                <a:tc>
                  <a:txBody>
                    <a:bodyPr/>
                    <a:lstStyle>
                      <a:lvl1pPr marL="0" algn="l" defTabSz="457200" rtl="0" eaLnBrk="1" latinLnBrk="0" hangingPunct="1">
                        <a:defRPr sz="1800" kern="1200">
                          <a:solidFill>
                            <a:schemeClr val="tx1"/>
                          </a:solidFill>
                          <a:latin typeface="Helvetica"/>
                          <a:ea typeface="Helvetica"/>
                          <a:cs typeface="Helvetica"/>
                        </a:defRPr>
                      </a:lvl1pPr>
                      <a:lvl2pPr marL="457200" algn="l" defTabSz="457200" rtl="0" eaLnBrk="1" latinLnBrk="0" hangingPunct="1">
                        <a:defRPr sz="1800" kern="1200">
                          <a:solidFill>
                            <a:schemeClr val="tx1"/>
                          </a:solidFill>
                          <a:latin typeface="Helvetica"/>
                          <a:ea typeface="Helvetica"/>
                          <a:cs typeface="Helvetica"/>
                        </a:defRPr>
                      </a:lvl2pPr>
                      <a:lvl3pPr marL="914400" algn="l" defTabSz="457200" rtl="0" eaLnBrk="1" latinLnBrk="0" hangingPunct="1">
                        <a:defRPr sz="1800" kern="1200">
                          <a:solidFill>
                            <a:schemeClr val="tx1"/>
                          </a:solidFill>
                          <a:latin typeface="Helvetica"/>
                          <a:ea typeface="Helvetica"/>
                          <a:cs typeface="Helvetica"/>
                        </a:defRPr>
                      </a:lvl3pPr>
                      <a:lvl4pPr marL="1371600" algn="l" defTabSz="457200" rtl="0" eaLnBrk="1" latinLnBrk="0" hangingPunct="1">
                        <a:defRPr sz="1800" kern="1200">
                          <a:solidFill>
                            <a:schemeClr val="tx1"/>
                          </a:solidFill>
                          <a:latin typeface="Helvetica"/>
                          <a:ea typeface="Helvetica"/>
                          <a:cs typeface="Helvetica"/>
                        </a:defRPr>
                      </a:lvl4pPr>
                      <a:lvl5pPr marL="1828800" algn="l" defTabSz="457200" rtl="0" eaLnBrk="1" latinLnBrk="0" hangingPunct="1">
                        <a:defRPr sz="1800" kern="1200">
                          <a:solidFill>
                            <a:schemeClr val="tx1"/>
                          </a:solidFill>
                          <a:latin typeface="Helvetica"/>
                          <a:ea typeface="Helvetica"/>
                          <a:cs typeface="Helvetica"/>
                        </a:defRPr>
                      </a:lvl5pPr>
                      <a:lvl6pPr marL="2286000" algn="l" defTabSz="457200" rtl="0" eaLnBrk="1" latinLnBrk="0" hangingPunct="1">
                        <a:defRPr sz="1800" kern="1200">
                          <a:solidFill>
                            <a:schemeClr val="tx1"/>
                          </a:solidFill>
                          <a:latin typeface="Helvetica"/>
                          <a:ea typeface="Helvetica"/>
                          <a:cs typeface="Helvetica"/>
                        </a:defRPr>
                      </a:lvl6pPr>
                      <a:lvl7pPr marL="2743200" algn="l" defTabSz="457200" rtl="0" eaLnBrk="1" latinLnBrk="0" hangingPunct="1">
                        <a:defRPr sz="1800" kern="1200">
                          <a:solidFill>
                            <a:schemeClr val="tx1"/>
                          </a:solidFill>
                          <a:latin typeface="Helvetica"/>
                          <a:ea typeface="Helvetica"/>
                          <a:cs typeface="Helvetica"/>
                        </a:defRPr>
                      </a:lvl7pPr>
                      <a:lvl8pPr marL="3200400" algn="l" defTabSz="457200" rtl="0" eaLnBrk="1" latinLnBrk="0" hangingPunct="1">
                        <a:defRPr sz="1800" kern="1200">
                          <a:solidFill>
                            <a:schemeClr val="tx1"/>
                          </a:solidFill>
                          <a:latin typeface="Helvetica"/>
                          <a:ea typeface="Helvetica"/>
                          <a:cs typeface="Helvetica"/>
                        </a:defRPr>
                      </a:lvl8pPr>
                      <a:lvl9pPr marL="3657600" algn="l" defTabSz="457200" rtl="0" eaLnBrk="1" latinLnBrk="0" hangingPunct="1">
                        <a:defRPr sz="1800" kern="1200">
                          <a:solidFill>
                            <a:schemeClr val="tx1"/>
                          </a:solidFill>
                          <a:latin typeface="Helvetica"/>
                          <a:ea typeface="Helvetica"/>
                          <a:cs typeface="Helvetica"/>
                        </a:defRPr>
                      </a:lvl9pPr>
                    </a:lstStyle>
                    <a:p>
                      <a:pPr algn="l">
                        <a:defRPr sz="1800"/>
                      </a:pPr>
                      <a:r>
                        <a:rPr sz="2200" b="0" i="0" dirty="0">
                          <a:latin typeface="Calibri Light" panose="020F0302020204030204" pitchFamily="34" charset="0"/>
                          <a:cs typeface="Calibri Light" panose="020F0302020204030204" pitchFamily="34" charset="0"/>
                        </a:rPr>
                        <a:t>Fraction of subjects who continued to work at a wage of &lt;$1.00</a:t>
                      </a:r>
                    </a:p>
                  </a:txBody>
                  <a:tcPr marL="182880" marT="91440" marB="91440" anchor="ctr" horzOverflow="overflow">
                    <a:lnL w="12700">
                      <a:solidFill>
                        <a:srgbClr val="A5A5A5"/>
                      </a:solidFill>
                    </a:lnL>
                    <a:lnR w="12700">
                      <a:miter lim="400000"/>
                    </a:lnR>
                    <a:lnT w="12700">
                      <a:solidFill>
                        <a:srgbClr val="A5A5A5"/>
                      </a:solidFill>
                    </a:lnT>
                    <a:lnB w="12700">
                      <a:solidFill>
                        <a:srgbClr val="A5A5A5"/>
                      </a:solidFill>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Helvetica"/>
                          <a:ea typeface="Helvetica"/>
                          <a:cs typeface="Helvetica"/>
                        </a:defRPr>
                      </a:lvl1pPr>
                      <a:lvl2pPr marL="457200" algn="l" defTabSz="457200" rtl="0" eaLnBrk="1" latinLnBrk="0" hangingPunct="1">
                        <a:defRPr sz="1800" kern="1200">
                          <a:solidFill>
                            <a:schemeClr val="tx1"/>
                          </a:solidFill>
                          <a:latin typeface="Helvetica"/>
                          <a:ea typeface="Helvetica"/>
                          <a:cs typeface="Helvetica"/>
                        </a:defRPr>
                      </a:lvl2pPr>
                      <a:lvl3pPr marL="914400" algn="l" defTabSz="457200" rtl="0" eaLnBrk="1" latinLnBrk="0" hangingPunct="1">
                        <a:defRPr sz="1800" kern="1200">
                          <a:solidFill>
                            <a:schemeClr val="tx1"/>
                          </a:solidFill>
                          <a:latin typeface="Helvetica"/>
                          <a:ea typeface="Helvetica"/>
                          <a:cs typeface="Helvetica"/>
                        </a:defRPr>
                      </a:lvl3pPr>
                      <a:lvl4pPr marL="1371600" algn="l" defTabSz="457200" rtl="0" eaLnBrk="1" latinLnBrk="0" hangingPunct="1">
                        <a:defRPr sz="1800" kern="1200">
                          <a:solidFill>
                            <a:schemeClr val="tx1"/>
                          </a:solidFill>
                          <a:latin typeface="Helvetica"/>
                          <a:ea typeface="Helvetica"/>
                          <a:cs typeface="Helvetica"/>
                        </a:defRPr>
                      </a:lvl4pPr>
                      <a:lvl5pPr marL="1828800" algn="l" defTabSz="457200" rtl="0" eaLnBrk="1" latinLnBrk="0" hangingPunct="1">
                        <a:defRPr sz="1800" kern="1200">
                          <a:solidFill>
                            <a:schemeClr val="tx1"/>
                          </a:solidFill>
                          <a:latin typeface="Helvetica"/>
                          <a:ea typeface="Helvetica"/>
                          <a:cs typeface="Helvetica"/>
                        </a:defRPr>
                      </a:lvl5pPr>
                      <a:lvl6pPr marL="2286000" algn="l" defTabSz="457200" rtl="0" eaLnBrk="1" latinLnBrk="0" hangingPunct="1">
                        <a:defRPr sz="1800" kern="1200">
                          <a:solidFill>
                            <a:schemeClr val="tx1"/>
                          </a:solidFill>
                          <a:latin typeface="Helvetica"/>
                          <a:ea typeface="Helvetica"/>
                          <a:cs typeface="Helvetica"/>
                        </a:defRPr>
                      </a:lvl6pPr>
                      <a:lvl7pPr marL="2743200" algn="l" defTabSz="457200" rtl="0" eaLnBrk="1" latinLnBrk="0" hangingPunct="1">
                        <a:defRPr sz="1800" kern="1200">
                          <a:solidFill>
                            <a:schemeClr val="tx1"/>
                          </a:solidFill>
                          <a:latin typeface="Helvetica"/>
                          <a:ea typeface="Helvetica"/>
                          <a:cs typeface="Helvetica"/>
                        </a:defRPr>
                      </a:lvl7pPr>
                      <a:lvl8pPr marL="3200400" algn="l" defTabSz="457200" rtl="0" eaLnBrk="1" latinLnBrk="0" hangingPunct="1">
                        <a:defRPr sz="1800" kern="1200">
                          <a:solidFill>
                            <a:schemeClr val="tx1"/>
                          </a:solidFill>
                          <a:latin typeface="Helvetica"/>
                          <a:ea typeface="Helvetica"/>
                          <a:cs typeface="Helvetica"/>
                        </a:defRPr>
                      </a:lvl8pPr>
                      <a:lvl9pPr marL="3657600" algn="l" defTabSz="457200" rtl="0" eaLnBrk="1" latinLnBrk="0" hangingPunct="1">
                        <a:defRPr sz="1800" kern="1200">
                          <a:solidFill>
                            <a:schemeClr val="tx1"/>
                          </a:solidFill>
                          <a:latin typeface="Helvetica"/>
                          <a:ea typeface="Helvetica"/>
                          <a:cs typeface="Helvetica"/>
                        </a:defRPr>
                      </a:lvl9pPr>
                    </a:lstStyle>
                    <a:p>
                      <a:pPr algn="ctr">
                        <a:defRPr sz="1800"/>
                      </a:pPr>
                      <a:r>
                        <a:rPr sz="2200" b="0" i="0" dirty="0">
                          <a:latin typeface="Calibri Light" panose="020F0302020204030204" pitchFamily="34" charset="0"/>
                          <a:cs typeface="Calibri Light" panose="020F0302020204030204" pitchFamily="34" charset="0"/>
                        </a:rPr>
                        <a:t>65%</a:t>
                      </a:r>
                    </a:p>
                  </a:txBody>
                  <a:tcPr marT="91440" marB="91440" anchor="ctr" horzOverflow="overflow">
                    <a:lnL w="12700">
                      <a:miter lim="400000"/>
                    </a:lnL>
                    <a:lnR w="12700">
                      <a:miter lim="400000"/>
                    </a:lnR>
                    <a:lnT w="12700">
                      <a:solidFill>
                        <a:srgbClr val="A5A5A5"/>
                      </a:solidFill>
                    </a:lnT>
                    <a:lnB w="12700">
                      <a:solidFill>
                        <a:srgbClr val="A5A5A5"/>
                      </a:solidFill>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Helvetica"/>
                          <a:ea typeface="Helvetica"/>
                          <a:cs typeface="Helvetica"/>
                        </a:defRPr>
                      </a:lvl1pPr>
                      <a:lvl2pPr marL="457200" algn="l" defTabSz="457200" rtl="0" eaLnBrk="1" latinLnBrk="0" hangingPunct="1">
                        <a:defRPr sz="1800" kern="1200">
                          <a:solidFill>
                            <a:schemeClr val="tx1"/>
                          </a:solidFill>
                          <a:latin typeface="Helvetica"/>
                          <a:ea typeface="Helvetica"/>
                          <a:cs typeface="Helvetica"/>
                        </a:defRPr>
                      </a:lvl2pPr>
                      <a:lvl3pPr marL="914400" algn="l" defTabSz="457200" rtl="0" eaLnBrk="1" latinLnBrk="0" hangingPunct="1">
                        <a:defRPr sz="1800" kern="1200">
                          <a:solidFill>
                            <a:schemeClr val="tx1"/>
                          </a:solidFill>
                          <a:latin typeface="Helvetica"/>
                          <a:ea typeface="Helvetica"/>
                          <a:cs typeface="Helvetica"/>
                        </a:defRPr>
                      </a:lvl3pPr>
                      <a:lvl4pPr marL="1371600" algn="l" defTabSz="457200" rtl="0" eaLnBrk="1" latinLnBrk="0" hangingPunct="1">
                        <a:defRPr sz="1800" kern="1200">
                          <a:solidFill>
                            <a:schemeClr val="tx1"/>
                          </a:solidFill>
                          <a:latin typeface="Helvetica"/>
                          <a:ea typeface="Helvetica"/>
                          <a:cs typeface="Helvetica"/>
                        </a:defRPr>
                      </a:lvl4pPr>
                      <a:lvl5pPr marL="1828800" algn="l" defTabSz="457200" rtl="0" eaLnBrk="1" latinLnBrk="0" hangingPunct="1">
                        <a:defRPr sz="1800" kern="1200">
                          <a:solidFill>
                            <a:schemeClr val="tx1"/>
                          </a:solidFill>
                          <a:latin typeface="Helvetica"/>
                          <a:ea typeface="Helvetica"/>
                          <a:cs typeface="Helvetica"/>
                        </a:defRPr>
                      </a:lvl5pPr>
                      <a:lvl6pPr marL="2286000" algn="l" defTabSz="457200" rtl="0" eaLnBrk="1" latinLnBrk="0" hangingPunct="1">
                        <a:defRPr sz="1800" kern="1200">
                          <a:solidFill>
                            <a:schemeClr val="tx1"/>
                          </a:solidFill>
                          <a:latin typeface="Helvetica"/>
                          <a:ea typeface="Helvetica"/>
                          <a:cs typeface="Helvetica"/>
                        </a:defRPr>
                      </a:lvl6pPr>
                      <a:lvl7pPr marL="2743200" algn="l" defTabSz="457200" rtl="0" eaLnBrk="1" latinLnBrk="0" hangingPunct="1">
                        <a:defRPr sz="1800" kern="1200">
                          <a:solidFill>
                            <a:schemeClr val="tx1"/>
                          </a:solidFill>
                          <a:latin typeface="Helvetica"/>
                          <a:ea typeface="Helvetica"/>
                          <a:cs typeface="Helvetica"/>
                        </a:defRPr>
                      </a:lvl7pPr>
                      <a:lvl8pPr marL="3200400" algn="l" defTabSz="457200" rtl="0" eaLnBrk="1" latinLnBrk="0" hangingPunct="1">
                        <a:defRPr sz="1800" kern="1200">
                          <a:solidFill>
                            <a:schemeClr val="tx1"/>
                          </a:solidFill>
                          <a:latin typeface="Helvetica"/>
                          <a:ea typeface="Helvetica"/>
                          <a:cs typeface="Helvetica"/>
                        </a:defRPr>
                      </a:lvl8pPr>
                      <a:lvl9pPr marL="3657600" algn="l" defTabSz="457200" rtl="0" eaLnBrk="1" latinLnBrk="0" hangingPunct="1">
                        <a:defRPr sz="1800" kern="1200">
                          <a:solidFill>
                            <a:schemeClr val="tx1"/>
                          </a:solidFill>
                          <a:latin typeface="Helvetica"/>
                          <a:ea typeface="Helvetica"/>
                          <a:cs typeface="Helvetica"/>
                        </a:defRPr>
                      </a:lvl9pPr>
                    </a:lstStyle>
                    <a:p>
                      <a:pPr algn="ctr">
                        <a:defRPr sz="1800"/>
                      </a:pPr>
                      <a:r>
                        <a:rPr sz="2200" b="0" i="0" dirty="0">
                          <a:latin typeface="Calibri Light" panose="020F0302020204030204" pitchFamily="34" charset="0"/>
                          <a:cs typeface="Calibri Light" panose="020F0302020204030204" pitchFamily="34" charset="0"/>
                        </a:rPr>
                        <a:t>20%</a:t>
                      </a:r>
                    </a:p>
                  </a:txBody>
                  <a:tcPr marT="91440" marB="91440" anchor="ctr" horzOverflow="overflow">
                    <a:lnL w="12700">
                      <a:miter lim="400000"/>
                    </a:lnL>
                    <a:lnR w="12700">
                      <a:solidFill>
                        <a:srgbClr val="A5A5A5"/>
                      </a:solidFill>
                    </a:lnR>
                    <a:lnT w="12700">
                      <a:solidFill>
                        <a:srgbClr val="A5A5A5"/>
                      </a:solidFill>
                    </a:lnT>
                    <a:lnB w="12700">
                      <a:solidFill>
                        <a:srgbClr val="A5A5A5"/>
                      </a:solid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973111965"/>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461E3-E826-B247-9C75-4281C92B04D1}"/>
              </a:ext>
            </a:extLst>
          </p:cNvPr>
          <p:cNvSpPr>
            <a:spLocks noGrp="1"/>
          </p:cNvSpPr>
          <p:nvPr>
            <p:ph type="title"/>
          </p:nvPr>
        </p:nvSpPr>
        <p:spPr>
          <a:xfrm>
            <a:off x="457200" y="1143000"/>
            <a:ext cx="8229600" cy="1143000"/>
          </a:xfrm>
        </p:spPr>
        <p:txBody>
          <a:bodyPr/>
          <a:lstStyle/>
          <a:p>
            <a:r>
              <a:rPr lang="en-US" dirty="0"/>
              <a:t>Conclusion</a:t>
            </a:r>
          </a:p>
        </p:txBody>
      </p:sp>
      <p:sp>
        <p:nvSpPr>
          <p:cNvPr id="3" name="Content Placeholder 2">
            <a:extLst>
              <a:ext uri="{FF2B5EF4-FFF2-40B4-BE49-F238E27FC236}">
                <a16:creationId xmlns:a16="http://schemas.microsoft.com/office/drawing/2014/main" id="{9C3C8BF9-BAD4-FF46-A619-BB0D2FD5C559}"/>
              </a:ext>
            </a:extLst>
          </p:cNvPr>
          <p:cNvSpPr>
            <a:spLocks noGrp="1"/>
          </p:cNvSpPr>
          <p:nvPr>
            <p:ph idx="1"/>
          </p:nvPr>
        </p:nvSpPr>
        <p:spPr>
          <a:xfrm>
            <a:off x="685800" y="2286000"/>
            <a:ext cx="8001000" cy="3779520"/>
          </a:xfrm>
        </p:spPr>
        <p:txBody>
          <a:bodyPr/>
          <a:lstStyle/>
          <a:p>
            <a:pPr>
              <a:buFont typeface="Arial" panose="020B0604020202020204" pitchFamily="34" charset="0"/>
              <a:buChar char="•"/>
            </a:pPr>
            <a:r>
              <a:rPr lang="en-US" dirty="0"/>
              <a:t>People make decisions based on:</a:t>
            </a:r>
          </a:p>
          <a:p>
            <a:pPr lvl="1">
              <a:buFont typeface="Arial" panose="020B0604020202020204" pitchFamily="34" charset="0"/>
              <a:buChar char="•"/>
            </a:pPr>
            <a:r>
              <a:rPr lang="en-US" dirty="0"/>
              <a:t>Incentives</a:t>
            </a:r>
          </a:p>
          <a:p>
            <a:pPr lvl="2">
              <a:buFont typeface="Arial" panose="020B0604020202020204" pitchFamily="34" charset="0"/>
              <a:buChar char="•"/>
            </a:pPr>
            <a:r>
              <a:rPr lang="en-US" dirty="0"/>
              <a:t>Monetary</a:t>
            </a:r>
          </a:p>
          <a:p>
            <a:pPr lvl="2">
              <a:buFont typeface="Arial" panose="020B0604020202020204" pitchFamily="34" charset="0"/>
              <a:buChar char="•"/>
            </a:pPr>
            <a:r>
              <a:rPr lang="en-US" dirty="0"/>
              <a:t>Emotional</a:t>
            </a:r>
          </a:p>
          <a:p>
            <a:pPr lvl="2">
              <a:buFont typeface="Arial" panose="020B0604020202020204" pitchFamily="34" charset="0"/>
              <a:buChar char="•"/>
            </a:pPr>
            <a:r>
              <a:rPr lang="en-US" dirty="0"/>
              <a:t>Recognition</a:t>
            </a:r>
          </a:p>
          <a:p>
            <a:pPr marL="800100" lvl="1" indent="-342900">
              <a:spcBef>
                <a:spcPts val="500"/>
              </a:spcBef>
              <a:buFont typeface="Arial" panose="020B0604020202020204" pitchFamily="34" charset="0"/>
              <a:buChar char="•"/>
              <a:defRPr sz="2400"/>
            </a:pPr>
            <a:r>
              <a:rPr lang="en-US" dirty="0"/>
              <a:t>Costs versus benefits </a:t>
            </a:r>
          </a:p>
          <a:p>
            <a:pPr marL="800100" lvl="1" indent="-342900">
              <a:spcBef>
                <a:spcPts val="500"/>
              </a:spcBef>
              <a:buFont typeface="Arial" panose="020B0604020202020204" pitchFamily="34" charset="0"/>
              <a:buChar char="•"/>
              <a:defRPr sz="2400"/>
            </a:pPr>
            <a:r>
              <a:rPr lang="en-US" dirty="0"/>
              <a:t>Self interest </a:t>
            </a:r>
          </a:p>
          <a:p>
            <a:pPr marL="800100" lvl="1" indent="-342900">
              <a:spcBef>
                <a:spcPts val="500"/>
              </a:spcBef>
              <a:buFont typeface="Arial" panose="020B0604020202020204" pitchFamily="34" charset="0"/>
              <a:buChar char="•"/>
              <a:defRPr sz="2400"/>
            </a:pPr>
            <a:r>
              <a:rPr lang="en-US" dirty="0"/>
              <a:t>Presentation of the information (framing) </a:t>
            </a:r>
          </a:p>
        </p:txBody>
      </p:sp>
    </p:spTree>
    <p:extLst>
      <p:ext uri="{BB962C8B-B14F-4D97-AF65-F5344CB8AC3E}">
        <p14:creationId xmlns:p14="http://schemas.microsoft.com/office/powerpoint/2010/main" val="23205141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3C8BF9-BAD4-FF46-A619-BB0D2FD5C559}"/>
              </a:ext>
            </a:extLst>
          </p:cNvPr>
          <p:cNvSpPr>
            <a:spLocks noGrp="1"/>
          </p:cNvSpPr>
          <p:nvPr>
            <p:ph idx="1"/>
          </p:nvPr>
        </p:nvSpPr>
        <p:spPr>
          <a:xfrm>
            <a:off x="457200" y="1844040"/>
            <a:ext cx="8229600" cy="3169920"/>
          </a:xfrm>
        </p:spPr>
        <p:txBody>
          <a:bodyPr/>
          <a:lstStyle/>
          <a:p>
            <a:pPr marL="0" indent="0" algn="ctr">
              <a:lnSpc>
                <a:spcPct val="114000"/>
              </a:lnSpc>
              <a:buNone/>
            </a:pPr>
            <a:r>
              <a:rPr lang="en-US" sz="4000" dirty="0">
                <a:solidFill>
                  <a:srgbClr val="7A9900"/>
                </a:solidFill>
              </a:rPr>
              <a:t>Every person who makes </a:t>
            </a:r>
          </a:p>
          <a:p>
            <a:pPr marL="0" indent="0" algn="ctr">
              <a:lnSpc>
                <a:spcPct val="114000"/>
              </a:lnSpc>
              <a:buNone/>
            </a:pPr>
            <a:r>
              <a:rPr lang="en-US" sz="4000" dirty="0">
                <a:solidFill>
                  <a:srgbClr val="7A9900"/>
                </a:solidFill>
              </a:rPr>
              <a:t>more than $500,000 in annual income </a:t>
            </a:r>
          </a:p>
          <a:p>
            <a:pPr marL="0" indent="0" algn="ctr">
              <a:lnSpc>
                <a:spcPct val="114000"/>
              </a:lnSpc>
              <a:buNone/>
            </a:pPr>
            <a:r>
              <a:rPr lang="en-US" sz="4000" dirty="0">
                <a:solidFill>
                  <a:srgbClr val="7A9900"/>
                </a:solidFill>
              </a:rPr>
              <a:t>should be required to donate </a:t>
            </a:r>
          </a:p>
          <a:p>
            <a:pPr marL="0" indent="0" algn="ctr">
              <a:lnSpc>
                <a:spcPct val="114000"/>
              </a:lnSpc>
              <a:buNone/>
            </a:pPr>
            <a:r>
              <a:rPr lang="en-US" sz="4000" dirty="0">
                <a:solidFill>
                  <a:srgbClr val="7A9900"/>
                </a:solidFill>
              </a:rPr>
              <a:t>at least 5% of their income to charity.</a:t>
            </a:r>
          </a:p>
        </p:txBody>
      </p:sp>
    </p:spTree>
    <p:extLst>
      <p:ext uri="{BB962C8B-B14F-4D97-AF65-F5344CB8AC3E}">
        <p14:creationId xmlns:p14="http://schemas.microsoft.com/office/powerpoint/2010/main" val="70511126"/>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461E3-E826-B247-9C75-4281C92B04D1}"/>
              </a:ext>
            </a:extLst>
          </p:cNvPr>
          <p:cNvSpPr>
            <a:spLocks noGrp="1"/>
          </p:cNvSpPr>
          <p:nvPr>
            <p:ph type="title"/>
          </p:nvPr>
        </p:nvSpPr>
        <p:spPr/>
        <p:txBody>
          <a:bodyPr/>
          <a:lstStyle/>
          <a:p>
            <a:r>
              <a:rPr lang="en-US" dirty="0"/>
              <a:t>Instructions for the Proposers</a:t>
            </a:r>
          </a:p>
        </p:txBody>
      </p:sp>
      <p:sp>
        <p:nvSpPr>
          <p:cNvPr id="3" name="Content Placeholder 2">
            <a:extLst>
              <a:ext uri="{FF2B5EF4-FFF2-40B4-BE49-F238E27FC236}">
                <a16:creationId xmlns:a16="http://schemas.microsoft.com/office/drawing/2014/main" id="{9C3C8BF9-BAD4-FF46-A619-BB0D2FD5C559}"/>
              </a:ext>
            </a:extLst>
          </p:cNvPr>
          <p:cNvSpPr>
            <a:spLocks noGrp="1"/>
          </p:cNvSpPr>
          <p:nvPr>
            <p:ph idx="1"/>
          </p:nvPr>
        </p:nvSpPr>
        <p:spPr>
          <a:xfrm>
            <a:off x="457200" y="2423160"/>
            <a:ext cx="8229600" cy="3779520"/>
          </a:xfrm>
        </p:spPr>
        <p:txBody>
          <a:bodyPr/>
          <a:lstStyle/>
          <a:p>
            <a:r>
              <a:rPr lang="en-US" dirty="0"/>
              <a:t>You have been assigned a number. Be sure to keep this number. Write your assigned number on the top right-hand corner of your Proposer’s Offer Sheet. This number will be used to make sure that you get your offer sheet back. </a:t>
            </a:r>
          </a:p>
          <a:p>
            <a:r>
              <a:rPr lang="en-US" dirty="0"/>
              <a:t>You have been given 10 units of a reward. It is your job to allocate the reward between yourself and another student, the Responder.</a:t>
            </a:r>
          </a:p>
          <a:p>
            <a:r>
              <a:rPr lang="en-US" dirty="0"/>
              <a:t>You are free to offer any amount between 0 and 10 to the Responder.  You will keep the rest. The amount offered must be in whole numbers.</a:t>
            </a:r>
          </a:p>
          <a:p>
            <a:endParaRPr lang="en-US" dirty="0"/>
          </a:p>
        </p:txBody>
      </p:sp>
    </p:spTree>
    <p:extLst>
      <p:ext uri="{BB962C8B-B14F-4D97-AF65-F5344CB8AC3E}">
        <p14:creationId xmlns:p14="http://schemas.microsoft.com/office/powerpoint/2010/main" val="353221290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461E3-E826-B247-9C75-4281C92B04D1}"/>
              </a:ext>
            </a:extLst>
          </p:cNvPr>
          <p:cNvSpPr>
            <a:spLocks noGrp="1"/>
          </p:cNvSpPr>
          <p:nvPr>
            <p:ph type="title"/>
          </p:nvPr>
        </p:nvSpPr>
        <p:spPr/>
        <p:txBody>
          <a:bodyPr/>
          <a:lstStyle/>
          <a:p>
            <a:r>
              <a:rPr lang="en-US" dirty="0"/>
              <a:t>Instructions for the Proposers</a:t>
            </a:r>
          </a:p>
        </p:txBody>
      </p:sp>
      <p:sp>
        <p:nvSpPr>
          <p:cNvPr id="3" name="Content Placeholder 2">
            <a:extLst>
              <a:ext uri="{FF2B5EF4-FFF2-40B4-BE49-F238E27FC236}">
                <a16:creationId xmlns:a16="http://schemas.microsoft.com/office/drawing/2014/main" id="{9C3C8BF9-BAD4-FF46-A619-BB0D2FD5C559}"/>
              </a:ext>
            </a:extLst>
          </p:cNvPr>
          <p:cNvSpPr>
            <a:spLocks noGrp="1"/>
          </p:cNvSpPr>
          <p:nvPr>
            <p:ph idx="1"/>
          </p:nvPr>
        </p:nvSpPr>
        <p:spPr>
          <a:xfrm>
            <a:off x="457200" y="2423160"/>
            <a:ext cx="8229600" cy="3779520"/>
          </a:xfrm>
        </p:spPr>
        <p:txBody>
          <a:bodyPr/>
          <a:lstStyle/>
          <a:p>
            <a:r>
              <a:rPr lang="en-US" dirty="0"/>
              <a:t>Record your allocation under the “Proposer’s Offer” column for Round 1 on your Offer Sheet.</a:t>
            </a:r>
          </a:p>
          <a:p>
            <a:r>
              <a:rPr lang="en-US" dirty="0"/>
              <a:t>Once you have written down your offer, raise your hand so that your proposal can be handed to a Responder. </a:t>
            </a:r>
          </a:p>
          <a:p>
            <a:r>
              <a:rPr lang="en-US" dirty="0"/>
              <a:t>Once all of the Responders have recorded their decision, you will get your Offer Sheet back to see whether your Responder accepted or rejected your offer.</a:t>
            </a:r>
          </a:p>
          <a:p>
            <a:r>
              <a:rPr lang="en-US" dirty="0"/>
              <a:t>In the third column of your Offer Sheet (Total Number of Rewards) fill in the total rewards for the Proposer and the Responder based on the Responder’s action.</a:t>
            </a:r>
          </a:p>
        </p:txBody>
      </p:sp>
    </p:spTree>
    <p:extLst>
      <p:ext uri="{BB962C8B-B14F-4D97-AF65-F5344CB8AC3E}">
        <p14:creationId xmlns:p14="http://schemas.microsoft.com/office/powerpoint/2010/main" val="426631499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461E3-E826-B247-9C75-4281C92B04D1}"/>
              </a:ext>
            </a:extLst>
          </p:cNvPr>
          <p:cNvSpPr>
            <a:spLocks noGrp="1"/>
          </p:cNvSpPr>
          <p:nvPr>
            <p:ph type="title"/>
          </p:nvPr>
        </p:nvSpPr>
        <p:spPr/>
        <p:txBody>
          <a:bodyPr/>
          <a:lstStyle/>
          <a:p>
            <a:r>
              <a:rPr lang="en-US" sz="4800" dirty="0"/>
              <a:t>Instructions for the Responders</a:t>
            </a:r>
          </a:p>
        </p:txBody>
      </p:sp>
      <p:sp>
        <p:nvSpPr>
          <p:cNvPr id="3" name="Content Placeholder 2">
            <a:extLst>
              <a:ext uri="{FF2B5EF4-FFF2-40B4-BE49-F238E27FC236}">
                <a16:creationId xmlns:a16="http://schemas.microsoft.com/office/drawing/2014/main" id="{9C3C8BF9-BAD4-FF46-A619-BB0D2FD5C559}"/>
              </a:ext>
            </a:extLst>
          </p:cNvPr>
          <p:cNvSpPr>
            <a:spLocks noGrp="1"/>
          </p:cNvSpPr>
          <p:nvPr>
            <p:ph idx="1"/>
          </p:nvPr>
        </p:nvSpPr>
        <p:spPr/>
        <p:txBody>
          <a:bodyPr/>
          <a:lstStyle/>
          <a:p>
            <a:r>
              <a:rPr lang="en-US" dirty="0"/>
              <a:t>A Proposer has been given 10 units of a reward and asked to propose an allocation of that reward between the two of you.</a:t>
            </a:r>
          </a:p>
          <a:p>
            <a:r>
              <a:rPr lang="en-US" dirty="0"/>
              <a:t>Your role is to either accept or reject the offer that you receive from your Proposer. </a:t>
            </a:r>
          </a:p>
          <a:p>
            <a:r>
              <a:rPr lang="en-US" dirty="0"/>
              <a:t>You will be offered an amount between 0 and 10.</a:t>
            </a:r>
          </a:p>
          <a:p>
            <a:r>
              <a:rPr lang="en-US" dirty="0"/>
              <a:t>If you accept the Proposer’s offer, you and the Proposer will get the allocation of the reward proposed. </a:t>
            </a:r>
          </a:p>
          <a:p>
            <a:r>
              <a:rPr lang="en-US" dirty="0"/>
              <a:t>If you reject the offer, both of you will receive no reward.</a:t>
            </a:r>
          </a:p>
        </p:txBody>
      </p:sp>
    </p:spTree>
    <p:extLst>
      <p:ext uri="{BB962C8B-B14F-4D97-AF65-F5344CB8AC3E}">
        <p14:creationId xmlns:p14="http://schemas.microsoft.com/office/powerpoint/2010/main" val="281577878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461E3-E826-B247-9C75-4281C92B04D1}"/>
              </a:ext>
            </a:extLst>
          </p:cNvPr>
          <p:cNvSpPr>
            <a:spLocks noGrp="1"/>
          </p:cNvSpPr>
          <p:nvPr>
            <p:ph type="title"/>
          </p:nvPr>
        </p:nvSpPr>
        <p:spPr/>
        <p:txBody>
          <a:bodyPr/>
          <a:lstStyle/>
          <a:p>
            <a:r>
              <a:rPr lang="en-US" sz="4800" dirty="0"/>
              <a:t>Instructions for the Responders</a:t>
            </a:r>
          </a:p>
        </p:txBody>
      </p:sp>
      <p:sp>
        <p:nvSpPr>
          <p:cNvPr id="3" name="Content Placeholder 2">
            <a:extLst>
              <a:ext uri="{FF2B5EF4-FFF2-40B4-BE49-F238E27FC236}">
                <a16:creationId xmlns:a16="http://schemas.microsoft.com/office/drawing/2014/main" id="{9C3C8BF9-BAD4-FF46-A619-BB0D2FD5C559}"/>
              </a:ext>
            </a:extLst>
          </p:cNvPr>
          <p:cNvSpPr>
            <a:spLocks noGrp="1"/>
          </p:cNvSpPr>
          <p:nvPr>
            <p:ph idx="1"/>
          </p:nvPr>
        </p:nvSpPr>
        <p:spPr/>
        <p:txBody>
          <a:bodyPr/>
          <a:lstStyle/>
          <a:p>
            <a:r>
              <a:rPr lang="en-US" dirty="0"/>
              <a:t>Read the offer on the Proposer’s Offer Sheet you are given and decide whether to accept or reject the offer. Write the decision on the Proposer’s Offer Sheet.</a:t>
            </a:r>
          </a:p>
          <a:p>
            <a:r>
              <a:rPr lang="en-US" dirty="0"/>
              <a:t>On your Responder’s Summary Sheet, record the number of the Proposer that made you the offer, the offer that you received from the Proposer, and whether you accepted or rejected the offer in Round 1.</a:t>
            </a:r>
          </a:p>
          <a:p>
            <a:r>
              <a:rPr lang="en-US" dirty="0"/>
              <a:t>Once you have made your decision, raise your hand so that the Proposer’s Offer Sheet can be collected.</a:t>
            </a:r>
          </a:p>
        </p:txBody>
      </p:sp>
    </p:spTree>
    <p:extLst>
      <p:ext uri="{BB962C8B-B14F-4D97-AF65-F5344CB8AC3E}">
        <p14:creationId xmlns:p14="http://schemas.microsoft.com/office/powerpoint/2010/main" val="287843931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461E3-E826-B247-9C75-4281C92B04D1}"/>
              </a:ext>
            </a:extLst>
          </p:cNvPr>
          <p:cNvSpPr>
            <a:spLocks noGrp="1"/>
          </p:cNvSpPr>
          <p:nvPr>
            <p:ph type="title"/>
          </p:nvPr>
        </p:nvSpPr>
        <p:spPr>
          <a:xfrm>
            <a:off x="457200" y="1523999"/>
            <a:ext cx="8229600" cy="1143000"/>
          </a:xfrm>
        </p:spPr>
        <p:txBody>
          <a:bodyPr/>
          <a:lstStyle/>
          <a:p>
            <a:r>
              <a:rPr lang="en-US" dirty="0"/>
              <a:t>Instructions for the Proposers and the Responders</a:t>
            </a:r>
          </a:p>
        </p:txBody>
      </p:sp>
      <p:sp>
        <p:nvSpPr>
          <p:cNvPr id="3" name="Content Placeholder 2">
            <a:extLst>
              <a:ext uri="{FF2B5EF4-FFF2-40B4-BE49-F238E27FC236}">
                <a16:creationId xmlns:a16="http://schemas.microsoft.com/office/drawing/2014/main" id="{9C3C8BF9-BAD4-FF46-A619-BB0D2FD5C559}"/>
              </a:ext>
            </a:extLst>
          </p:cNvPr>
          <p:cNvSpPr>
            <a:spLocks noGrp="1"/>
          </p:cNvSpPr>
          <p:nvPr>
            <p:ph idx="1"/>
          </p:nvPr>
        </p:nvSpPr>
        <p:spPr>
          <a:xfrm>
            <a:off x="457200" y="3276599"/>
            <a:ext cx="8229600" cy="2057401"/>
          </a:xfrm>
        </p:spPr>
        <p:txBody>
          <a:bodyPr/>
          <a:lstStyle/>
          <a:p>
            <a:r>
              <a:rPr lang="en-US" dirty="0"/>
              <a:t>If the Responder rejects the Proposer’s offer, neither the Proposer nor the Responder will receive any reward. </a:t>
            </a:r>
          </a:p>
        </p:txBody>
      </p:sp>
    </p:spTree>
    <p:extLst>
      <p:ext uri="{BB962C8B-B14F-4D97-AF65-F5344CB8AC3E}">
        <p14:creationId xmlns:p14="http://schemas.microsoft.com/office/powerpoint/2010/main" val="90833431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461E3-E826-B247-9C75-4281C92B04D1}"/>
              </a:ext>
            </a:extLst>
          </p:cNvPr>
          <p:cNvSpPr>
            <a:spLocks noGrp="1"/>
          </p:cNvSpPr>
          <p:nvPr>
            <p:ph type="title"/>
          </p:nvPr>
        </p:nvSpPr>
        <p:spPr>
          <a:xfrm>
            <a:off x="457200" y="1066800"/>
            <a:ext cx="8229600" cy="1143000"/>
          </a:xfrm>
        </p:spPr>
        <p:txBody>
          <a:bodyPr/>
          <a:lstStyle/>
          <a:p>
            <a:r>
              <a:rPr lang="en-US" dirty="0"/>
              <a:t>Review Questions</a:t>
            </a:r>
          </a:p>
        </p:txBody>
      </p:sp>
      <p:sp>
        <p:nvSpPr>
          <p:cNvPr id="3" name="Content Placeholder 2">
            <a:extLst>
              <a:ext uri="{FF2B5EF4-FFF2-40B4-BE49-F238E27FC236}">
                <a16:creationId xmlns:a16="http://schemas.microsoft.com/office/drawing/2014/main" id="{9C3C8BF9-BAD4-FF46-A619-BB0D2FD5C559}"/>
              </a:ext>
            </a:extLst>
          </p:cNvPr>
          <p:cNvSpPr>
            <a:spLocks noGrp="1"/>
          </p:cNvSpPr>
          <p:nvPr>
            <p:ph idx="1"/>
          </p:nvPr>
        </p:nvSpPr>
        <p:spPr>
          <a:xfrm>
            <a:off x="457200" y="2286000"/>
            <a:ext cx="8229600" cy="3779520"/>
          </a:xfrm>
        </p:spPr>
        <p:txBody>
          <a:bodyPr/>
          <a:lstStyle/>
          <a:p>
            <a:pPr>
              <a:lnSpc>
                <a:spcPct val="114000"/>
              </a:lnSpc>
            </a:pPr>
            <a:r>
              <a:rPr lang="en-US" sz="2000" b="1" dirty="0">
                <a:latin typeface="Calibri" panose="020F0502020204030204" pitchFamily="34" charset="0"/>
                <a:cs typeface="Calibri" panose="020F0502020204030204" pitchFamily="34" charset="0"/>
              </a:rPr>
              <a:t>Proposers: </a:t>
            </a:r>
            <a:r>
              <a:rPr lang="en-US" sz="2000" dirty="0"/>
              <a:t>Did anyone have a first round offer rejected? What changes, if any, did you make in the second round?  </a:t>
            </a:r>
          </a:p>
          <a:p>
            <a:pPr>
              <a:lnSpc>
                <a:spcPct val="114000"/>
              </a:lnSpc>
            </a:pPr>
            <a:r>
              <a:rPr lang="en-US" sz="2000" b="1" dirty="0">
                <a:latin typeface="Calibri" panose="020F0502020204030204" pitchFamily="34" charset="0"/>
                <a:cs typeface="Calibri" panose="020F0502020204030204" pitchFamily="34" charset="0"/>
              </a:rPr>
              <a:t>Proposers: </a:t>
            </a:r>
            <a:r>
              <a:rPr lang="en-US" sz="2000" dirty="0"/>
              <a:t>Did you feel compelled to offer more in the second round? Why or why not? </a:t>
            </a:r>
          </a:p>
          <a:p>
            <a:pPr>
              <a:lnSpc>
                <a:spcPct val="114000"/>
              </a:lnSpc>
            </a:pPr>
            <a:r>
              <a:rPr lang="en-US" sz="2000" b="1" dirty="0">
                <a:latin typeface="Calibri" panose="020F0502020204030204" pitchFamily="34" charset="0"/>
                <a:cs typeface="Calibri" panose="020F0502020204030204" pitchFamily="34" charset="0"/>
              </a:rPr>
              <a:t>Responders: </a:t>
            </a:r>
            <a:r>
              <a:rPr lang="en-US" sz="2000" dirty="0"/>
              <a:t>Did anyone reject an offer in the first round? Why?</a:t>
            </a:r>
          </a:p>
          <a:p>
            <a:pPr>
              <a:lnSpc>
                <a:spcPct val="114000"/>
              </a:lnSpc>
            </a:pPr>
            <a:r>
              <a:rPr lang="en-US" sz="2000" b="1" dirty="0">
                <a:latin typeface="Calibri" panose="020F0502020204030204" pitchFamily="34" charset="0"/>
                <a:cs typeface="Calibri" panose="020F0502020204030204" pitchFamily="34" charset="0"/>
              </a:rPr>
              <a:t>Responders: </a:t>
            </a:r>
            <a:r>
              <a:rPr lang="en-US" sz="2000" dirty="0"/>
              <a:t>Did anyone accept less than half of the total in the first round? Why? </a:t>
            </a:r>
          </a:p>
          <a:p>
            <a:pPr>
              <a:lnSpc>
                <a:spcPct val="114000"/>
              </a:lnSpc>
            </a:pPr>
            <a:r>
              <a:rPr lang="en-US" sz="2000" dirty="0"/>
              <a:t>What should Proposers offer if they want to maximize their own benefits?  </a:t>
            </a:r>
          </a:p>
          <a:p>
            <a:pPr>
              <a:lnSpc>
                <a:spcPct val="114000"/>
              </a:lnSpc>
            </a:pPr>
            <a:r>
              <a:rPr lang="en-US" sz="2000" dirty="0"/>
              <a:t>What are Responders giving up if they reject an offer of only 1 out of the 10 rewards? What do they gain?</a:t>
            </a:r>
          </a:p>
        </p:txBody>
      </p:sp>
    </p:spTree>
    <p:extLst>
      <p:ext uri="{BB962C8B-B14F-4D97-AF65-F5344CB8AC3E}">
        <p14:creationId xmlns:p14="http://schemas.microsoft.com/office/powerpoint/2010/main" val="126064245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461E3-E826-B247-9C75-4281C92B04D1}"/>
              </a:ext>
            </a:extLst>
          </p:cNvPr>
          <p:cNvSpPr>
            <a:spLocks noGrp="1"/>
          </p:cNvSpPr>
          <p:nvPr>
            <p:ph type="title"/>
          </p:nvPr>
        </p:nvSpPr>
        <p:spPr/>
        <p:txBody>
          <a:bodyPr/>
          <a:lstStyle/>
          <a:p>
            <a:r>
              <a:rPr lang="en-US" dirty="0"/>
              <a:t>Debriefing the Game</a:t>
            </a:r>
          </a:p>
        </p:txBody>
      </p:sp>
      <p:sp>
        <p:nvSpPr>
          <p:cNvPr id="3" name="Content Placeholder 2">
            <a:extLst>
              <a:ext uri="{FF2B5EF4-FFF2-40B4-BE49-F238E27FC236}">
                <a16:creationId xmlns:a16="http://schemas.microsoft.com/office/drawing/2014/main" id="{9C3C8BF9-BAD4-FF46-A619-BB0D2FD5C559}"/>
              </a:ext>
            </a:extLst>
          </p:cNvPr>
          <p:cNvSpPr>
            <a:spLocks noGrp="1"/>
          </p:cNvSpPr>
          <p:nvPr>
            <p:ph idx="1"/>
          </p:nvPr>
        </p:nvSpPr>
        <p:spPr>
          <a:xfrm>
            <a:off x="457200" y="2423160"/>
            <a:ext cx="8229600" cy="3779520"/>
          </a:xfrm>
        </p:spPr>
        <p:txBody>
          <a:bodyPr/>
          <a:lstStyle/>
          <a:p>
            <a:r>
              <a:rPr lang="en-US" dirty="0"/>
              <a:t>The Ultimatum Game has been conducted by many researchers.</a:t>
            </a:r>
          </a:p>
          <a:p>
            <a:r>
              <a:rPr lang="en-US" dirty="0"/>
              <a:t>Some commonly produced results include:</a:t>
            </a:r>
          </a:p>
          <a:p>
            <a:pPr lvl="1">
              <a:buFont typeface="Arial" panose="020B0604020202020204" pitchFamily="34" charset="0"/>
              <a:buChar char="•"/>
            </a:pPr>
            <a:r>
              <a:rPr lang="en-US" dirty="0"/>
              <a:t>The average split is 60% of the total reward for the Proposer </a:t>
            </a:r>
            <a:br>
              <a:rPr lang="en-US" dirty="0"/>
            </a:br>
            <a:r>
              <a:rPr lang="en-US" dirty="0"/>
              <a:t>and 40% for the Responder.</a:t>
            </a:r>
          </a:p>
          <a:p>
            <a:pPr lvl="1">
              <a:buFont typeface="Arial" panose="020B0604020202020204" pitchFamily="34" charset="0"/>
              <a:buChar char="•"/>
            </a:pPr>
            <a:r>
              <a:rPr lang="en-US" dirty="0"/>
              <a:t>A 50/50 split is the most common offer.</a:t>
            </a:r>
          </a:p>
          <a:p>
            <a:pPr lvl="1">
              <a:buFont typeface="Arial" panose="020B0604020202020204" pitchFamily="34" charset="0"/>
              <a:buChar char="•"/>
            </a:pPr>
            <a:r>
              <a:rPr lang="en-US" dirty="0"/>
              <a:t>About 20% of low offers (any offer below 50%) are rejected.</a:t>
            </a:r>
            <a:br>
              <a:rPr lang="en-US" dirty="0"/>
            </a:br>
            <a:endParaRPr lang="en-US" dirty="0"/>
          </a:p>
          <a:p>
            <a:endParaRPr lang="en-US" dirty="0"/>
          </a:p>
        </p:txBody>
      </p:sp>
    </p:spTree>
    <p:extLst>
      <p:ext uri="{BB962C8B-B14F-4D97-AF65-F5344CB8AC3E}">
        <p14:creationId xmlns:p14="http://schemas.microsoft.com/office/powerpoint/2010/main" val="1781185969"/>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DFC4E6640BF8E4684BB0AD888238BAB" ma:contentTypeVersion="10" ma:contentTypeDescription="Create a new document." ma:contentTypeScope="" ma:versionID="dfcaf296b1bd588bd73adb08cf7d47ca">
  <xsd:schema xmlns:xsd="http://www.w3.org/2001/XMLSchema" xmlns:xs="http://www.w3.org/2001/XMLSchema" xmlns:p="http://schemas.microsoft.com/office/2006/metadata/properties" xmlns:ns2="aa0c1190-56bd-4797-9cf7-4990489609e0" xmlns:ns3="e475455f-c69b-4ff8-acf7-75612f4dc189" targetNamespace="http://schemas.microsoft.com/office/2006/metadata/properties" ma:root="true" ma:fieldsID="b9b2f643d7d147ab63e5deb48b696c83" ns2:_="" ns3:_="">
    <xsd:import namespace="aa0c1190-56bd-4797-9cf7-4990489609e0"/>
    <xsd:import namespace="e475455f-c69b-4ff8-acf7-75612f4dc18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EventHashCode" minOccurs="0"/>
                <xsd:element ref="ns2:MediaServiceGenerationTim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0c1190-56bd-4797-9cf7-4990489609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475455f-c69b-4ff8-acf7-75612f4dc18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e475455f-c69b-4ff8-acf7-75612f4dc189">
      <UserInfo>
        <DisplayName/>
        <AccountId xsi:nil="true"/>
        <AccountType/>
      </UserInfo>
    </SharedWithUsers>
  </documentManagement>
</p:properties>
</file>

<file path=customXml/itemProps1.xml><?xml version="1.0" encoding="utf-8"?>
<ds:datastoreItem xmlns:ds="http://schemas.openxmlformats.org/officeDocument/2006/customXml" ds:itemID="{3D573403-C109-4615-9D0F-BC23C8B90B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a0c1190-56bd-4797-9cf7-4990489609e0"/>
    <ds:schemaRef ds:uri="e475455f-c69b-4ff8-acf7-75612f4dc18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F85DF1F-BC57-4156-92DD-D8D43BF52544}">
  <ds:schemaRefs>
    <ds:schemaRef ds:uri="http://schemas.microsoft.com/sharepoint/v3/contenttype/forms"/>
  </ds:schemaRefs>
</ds:datastoreItem>
</file>

<file path=customXml/itemProps3.xml><?xml version="1.0" encoding="utf-8"?>
<ds:datastoreItem xmlns:ds="http://schemas.openxmlformats.org/officeDocument/2006/customXml" ds:itemID="{7F8332A4-542C-494D-8506-1C720B46413C}">
  <ds:schemaRefs>
    <ds:schemaRef ds:uri="http://purl.org/dc/elements/1.1/"/>
    <ds:schemaRef ds:uri="http://purl.org/dc/terms/"/>
    <ds:schemaRef ds:uri="e475455f-c69b-4ff8-acf7-75612f4dc189"/>
    <ds:schemaRef ds:uri="http://schemas.microsoft.com/office/2006/documentManagement/types"/>
    <ds:schemaRef ds:uri="http://schemas.microsoft.com/office/infopath/2007/PartnerControls"/>
    <ds:schemaRef ds:uri="aa0c1190-56bd-4797-9cf7-4990489609e0"/>
    <ds:schemaRef ds:uri="http://purl.org/dc/dcmitype/"/>
    <ds:schemaRef ds:uri="http://www.w3.org/XML/1998/namespace"/>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2098</TotalTime>
  <Words>1307</Words>
  <Application>Microsoft Macintosh PowerPoint</Application>
  <PresentationFormat>On-screen Show (4:3)</PresentationFormat>
  <Paragraphs>110</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Behavioral Economics: Other Things Matter</vt:lpstr>
      <vt:lpstr>PowerPoint Presentation</vt:lpstr>
      <vt:lpstr>Instructions for the Proposers</vt:lpstr>
      <vt:lpstr>Instructions for the Proposers</vt:lpstr>
      <vt:lpstr>Instructions for the Responders</vt:lpstr>
      <vt:lpstr>Instructions for the Responders</vt:lpstr>
      <vt:lpstr>Instructions for the Proposers and the Responders</vt:lpstr>
      <vt:lpstr>Review Questions</vt:lpstr>
      <vt:lpstr>Debriefing the Game</vt:lpstr>
      <vt:lpstr>Behavioral Economics</vt:lpstr>
      <vt:lpstr>PowerPoint Presentation</vt:lpstr>
      <vt:lpstr>PowerPoint Presentation</vt:lpstr>
      <vt:lpstr>Conclusion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Business of….?</dc:title>
  <dc:subject/>
  <dc:creator>Marsha Masters</dc:creator>
  <cp:keywords/>
  <dc:description/>
  <cp:lastModifiedBy>Karen Harper</cp:lastModifiedBy>
  <cp:revision>283</cp:revision>
  <dcterms:created xsi:type="dcterms:W3CDTF">2012-09-11T15:07:18Z</dcterms:created>
  <dcterms:modified xsi:type="dcterms:W3CDTF">2020-10-16T20:10:41Z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0x0101006DFC4E6640BF8E4684BB0AD888238BAB</vt:lpwstr>
  </property>
  <property fmtid="{D5CDD505-2E9C-101B-9397-08002B2CF9AE}" pid="3" name="Order">
    <vt:r8>2199100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ies>
</file>