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68" r:id="rId6"/>
    <p:sldId id="257" r:id="rId7"/>
    <p:sldId id="269" r:id="rId8"/>
    <p:sldId id="258" r:id="rId9"/>
    <p:sldId id="270" r:id="rId10"/>
    <p:sldId id="271" r:id="rId11"/>
    <p:sldId id="272" r:id="rId12"/>
    <p:sldId id="259" r:id="rId13"/>
    <p:sldId id="273" r:id="rId14"/>
    <p:sldId id="261" r:id="rId15"/>
    <p:sldId id="274" r:id="rId16"/>
    <p:sldId id="275" r:id="rId17"/>
    <p:sldId id="276" r:id="rId18"/>
    <p:sldId id="277" r:id="rId19"/>
    <p:sldId id="260" r:id="rId20"/>
    <p:sldId id="267" r:id="rId21"/>
    <p:sldId id="278"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B8"/>
    <a:srgbClr val="7A9900"/>
    <a:srgbClr val="8BAF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71"/>
    <p:restoredTop sz="92585"/>
  </p:normalViewPr>
  <p:slideViewPr>
    <p:cSldViewPr>
      <p:cViewPr varScale="1">
        <p:scale>
          <a:sx n="118" d="100"/>
          <a:sy n="118" d="100"/>
        </p:scale>
        <p:origin x="1136"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10/17/20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10</a:t>
            </a:fld>
            <a:endParaRPr lang="en-US"/>
          </a:p>
        </p:txBody>
      </p:sp>
    </p:spTree>
    <p:extLst>
      <p:ext uri="{BB962C8B-B14F-4D97-AF65-F5344CB8AC3E}">
        <p14:creationId xmlns:p14="http://schemas.microsoft.com/office/powerpoint/2010/main" val="2708007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11</a:t>
            </a:fld>
            <a:endParaRPr lang="en-US"/>
          </a:p>
        </p:txBody>
      </p:sp>
    </p:spTree>
    <p:extLst>
      <p:ext uri="{BB962C8B-B14F-4D97-AF65-F5344CB8AC3E}">
        <p14:creationId xmlns:p14="http://schemas.microsoft.com/office/powerpoint/2010/main" val="3371466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12</a:t>
            </a:fld>
            <a:endParaRPr lang="en-US"/>
          </a:p>
        </p:txBody>
      </p:sp>
    </p:spTree>
    <p:extLst>
      <p:ext uri="{BB962C8B-B14F-4D97-AF65-F5344CB8AC3E}">
        <p14:creationId xmlns:p14="http://schemas.microsoft.com/office/powerpoint/2010/main" val="2855299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13</a:t>
            </a:fld>
            <a:endParaRPr lang="en-US"/>
          </a:p>
        </p:txBody>
      </p:sp>
    </p:spTree>
    <p:extLst>
      <p:ext uri="{BB962C8B-B14F-4D97-AF65-F5344CB8AC3E}">
        <p14:creationId xmlns:p14="http://schemas.microsoft.com/office/powerpoint/2010/main" val="99502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14</a:t>
            </a:fld>
            <a:endParaRPr lang="en-US"/>
          </a:p>
        </p:txBody>
      </p:sp>
    </p:spTree>
    <p:extLst>
      <p:ext uri="{BB962C8B-B14F-4D97-AF65-F5344CB8AC3E}">
        <p14:creationId xmlns:p14="http://schemas.microsoft.com/office/powerpoint/2010/main" val="2550880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15</a:t>
            </a:fld>
            <a:endParaRPr lang="en-US"/>
          </a:p>
        </p:txBody>
      </p:sp>
    </p:spTree>
    <p:extLst>
      <p:ext uri="{BB962C8B-B14F-4D97-AF65-F5344CB8AC3E}">
        <p14:creationId xmlns:p14="http://schemas.microsoft.com/office/powerpoint/2010/main" val="4081475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16</a:t>
            </a:fld>
            <a:endParaRPr lang="en-US"/>
          </a:p>
        </p:txBody>
      </p:sp>
    </p:spTree>
    <p:extLst>
      <p:ext uri="{BB962C8B-B14F-4D97-AF65-F5344CB8AC3E}">
        <p14:creationId xmlns:p14="http://schemas.microsoft.com/office/powerpoint/2010/main" val="804900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17</a:t>
            </a:fld>
            <a:endParaRPr lang="en-US"/>
          </a:p>
        </p:txBody>
      </p:sp>
    </p:spTree>
    <p:extLst>
      <p:ext uri="{BB962C8B-B14F-4D97-AF65-F5344CB8AC3E}">
        <p14:creationId xmlns:p14="http://schemas.microsoft.com/office/powerpoint/2010/main" val="2549623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18</a:t>
            </a:fld>
            <a:endParaRPr lang="en-US"/>
          </a:p>
        </p:txBody>
      </p:sp>
    </p:spTree>
    <p:extLst>
      <p:ext uri="{BB962C8B-B14F-4D97-AF65-F5344CB8AC3E}">
        <p14:creationId xmlns:p14="http://schemas.microsoft.com/office/powerpoint/2010/main" val="1496170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a:t>
            </a:fld>
            <a:endParaRPr lang="en-US"/>
          </a:p>
        </p:txBody>
      </p:sp>
    </p:spTree>
    <p:extLst>
      <p:ext uri="{BB962C8B-B14F-4D97-AF65-F5344CB8AC3E}">
        <p14:creationId xmlns:p14="http://schemas.microsoft.com/office/powerpoint/2010/main" val="3135830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a:t>
            </a:fld>
            <a:endParaRPr lang="en-US"/>
          </a:p>
        </p:txBody>
      </p:sp>
    </p:spTree>
    <p:extLst>
      <p:ext uri="{BB962C8B-B14F-4D97-AF65-F5344CB8AC3E}">
        <p14:creationId xmlns:p14="http://schemas.microsoft.com/office/powerpoint/2010/main" val="1173301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4</a:t>
            </a:fld>
            <a:endParaRPr lang="en-US"/>
          </a:p>
        </p:txBody>
      </p:sp>
    </p:spTree>
    <p:extLst>
      <p:ext uri="{BB962C8B-B14F-4D97-AF65-F5344CB8AC3E}">
        <p14:creationId xmlns:p14="http://schemas.microsoft.com/office/powerpoint/2010/main" val="4268370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5</a:t>
            </a:fld>
            <a:endParaRPr lang="en-US"/>
          </a:p>
        </p:txBody>
      </p:sp>
    </p:spTree>
    <p:extLst>
      <p:ext uri="{BB962C8B-B14F-4D97-AF65-F5344CB8AC3E}">
        <p14:creationId xmlns:p14="http://schemas.microsoft.com/office/powerpoint/2010/main" val="408660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6</a:t>
            </a:fld>
            <a:endParaRPr lang="en-US"/>
          </a:p>
        </p:txBody>
      </p:sp>
    </p:spTree>
    <p:extLst>
      <p:ext uri="{BB962C8B-B14F-4D97-AF65-F5344CB8AC3E}">
        <p14:creationId xmlns:p14="http://schemas.microsoft.com/office/powerpoint/2010/main" val="979851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7</a:t>
            </a:fld>
            <a:endParaRPr lang="en-US"/>
          </a:p>
        </p:txBody>
      </p:sp>
    </p:spTree>
    <p:extLst>
      <p:ext uri="{BB962C8B-B14F-4D97-AF65-F5344CB8AC3E}">
        <p14:creationId xmlns:p14="http://schemas.microsoft.com/office/powerpoint/2010/main" val="1265083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8</a:t>
            </a:fld>
            <a:endParaRPr lang="en-US"/>
          </a:p>
        </p:txBody>
      </p:sp>
    </p:spTree>
    <p:extLst>
      <p:ext uri="{BB962C8B-B14F-4D97-AF65-F5344CB8AC3E}">
        <p14:creationId xmlns:p14="http://schemas.microsoft.com/office/powerpoint/2010/main" val="3955957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9</a:t>
            </a:fld>
            <a:endParaRPr lang="en-US"/>
          </a:p>
        </p:txBody>
      </p:sp>
    </p:spTree>
    <p:extLst>
      <p:ext uri="{BB962C8B-B14F-4D97-AF65-F5344CB8AC3E}">
        <p14:creationId xmlns:p14="http://schemas.microsoft.com/office/powerpoint/2010/main" val="1679484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lvl1pPr>
              <a:defRPr sz="5000"/>
            </a:lvl1pPr>
          </a:lstStyle>
          <a:p>
            <a:r>
              <a:rPr lang="en-US" dirty="0"/>
              <a:t>Click to edit Master title style</a:t>
            </a:r>
          </a:p>
        </p:txBody>
      </p:sp>
      <p:sp>
        <p:nvSpPr>
          <p:cNvPr id="3" name="Content Placeholder 2"/>
          <p:cNvSpPr>
            <a:spLocks noGrp="1"/>
          </p:cNvSpPr>
          <p:nvPr>
            <p:ph idx="1"/>
          </p:nvPr>
        </p:nvSpPr>
        <p:spPr>
          <a:xfrm>
            <a:off x="457200" y="2514600"/>
            <a:ext cx="8229600" cy="3779520"/>
          </a:xfrm>
        </p:spPr>
        <p:txBody>
          <a:bodyPr/>
          <a:lstStyle>
            <a:lvl1pPr>
              <a:lnSpc>
                <a:spcPct val="100000"/>
              </a:lnSpc>
              <a:spcAft>
                <a:spcPts val="800"/>
              </a:spcAft>
              <a:defRPr sz="2200"/>
            </a:lvl1pPr>
            <a:lvl2pPr>
              <a:lnSpc>
                <a:spcPct val="100000"/>
              </a:lnSpc>
              <a:spcAft>
                <a:spcPts val="800"/>
              </a:spcAft>
              <a:defRPr sz="2200"/>
            </a:lvl2pPr>
            <a:lvl3pPr>
              <a:lnSpc>
                <a:spcPct val="100000"/>
              </a:lnSpc>
              <a:spcAft>
                <a:spcPts val="800"/>
              </a:spcAft>
              <a:defRPr sz="2200"/>
            </a:lvl3pPr>
            <a:lvl4pPr>
              <a:lnSpc>
                <a:spcPct val="100000"/>
              </a:lnSpc>
              <a:spcAft>
                <a:spcPts val="800"/>
              </a:spcAft>
              <a:defRPr sz="2200"/>
            </a:lvl4pPr>
            <a:lvl5pPr>
              <a:lnSpc>
                <a:spcPct val="100000"/>
              </a:lnSpc>
              <a:spcAft>
                <a:spcPts val="800"/>
              </a:spcAft>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dirty="0"/>
              <a:t>Click to edit Master title style</a:t>
            </a:r>
          </a:p>
        </p:txBody>
      </p:sp>
      <p:sp>
        <p:nvSpPr>
          <p:cNvPr id="1027" name="Text Placeholder 2"/>
          <p:cNvSpPr>
            <a:spLocks noGrp="1"/>
          </p:cNvSpPr>
          <p:nvPr>
            <p:ph type="body" idx="1"/>
          </p:nvPr>
        </p:nvSpPr>
        <p:spPr bwMode="auto">
          <a:xfrm>
            <a:off x="457200" y="246888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D5AAC16F-5B5D-3841-922A-C14EF88DDBC3}"/>
              </a:ext>
            </a:extLst>
          </p:cNvPr>
          <p:cNvSpPr txBox="1"/>
          <p:nvPr userDrawn="1"/>
        </p:nvSpPr>
        <p:spPr>
          <a:xfrm>
            <a:off x="457200" y="6574536"/>
            <a:ext cx="8229600" cy="276999"/>
          </a:xfrm>
          <a:prstGeom prst="rect">
            <a:avLst/>
          </a:prstGeom>
          <a:noFill/>
        </p:spPr>
        <p:txBody>
          <a:bodyPr wrap="square" rtlCol="0">
            <a:spAutoFit/>
          </a:bodyPr>
          <a:lstStyle/>
          <a:p>
            <a:pPr algn="ctr"/>
            <a:r>
              <a:rPr lang="en-US" sz="1200" dirty="0">
                <a:solidFill>
                  <a:schemeClr val="bg1"/>
                </a:solidFill>
              </a:rPr>
              <a:t>Hawaiian Economics: Barter for Fish &amp; Poi</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pngall.com/island-png" TargetMode="External"/><Relationship Id="rId5" Type="http://schemas.openxmlformats.org/officeDocument/2006/relationships/image" Target="../media/image3.png"/><Relationship Id="rId4" Type="http://schemas.openxmlformats.org/officeDocument/2006/relationships/hyperlink" Target="http://seemslikereal.blogspot.com/2012_02_01_archive.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goodfreephotos.com/united-states/hawaii/other-hawaii/taro-plant-gathering-in-hawaii.jpg.php"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6FCBDF-B2D8-6847-A097-0A505ABD7E71}"/>
              </a:ext>
            </a:extLst>
          </p:cNvPr>
          <p:cNvSpPr>
            <a:spLocks noGrp="1"/>
          </p:cNvSpPr>
          <p:nvPr>
            <p:ph type="ctrTitle"/>
          </p:nvPr>
        </p:nvSpPr>
        <p:spPr>
          <a:xfrm>
            <a:off x="685800" y="3036887"/>
            <a:ext cx="7772400" cy="784225"/>
          </a:xfrm>
        </p:spPr>
        <p:txBody>
          <a:bodyPr/>
          <a:lstStyle/>
          <a:p>
            <a:pPr>
              <a:lnSpc>
                <a:spcPts val="6500"/>
              </a:lnSpc>
              <a:spcBef>
                <a:spcPts val="1800"/>
              </a:spcBef>
              <a:spcAft>
                <a:spcPts val="1800"/>
              </a:spcAft>
            </a:pPr>
            <a:r>
              <a:rPr lang="en-US" dirty="0"/>
              <a:t>Hawaiian Economics: Barter for Fish &amp; Poi</a:t>
            </a:r>
            <a:endParaRPr 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61E3-E826-B247-9C75-4281C92B04D1}"/>
              </a:ext>
            </a:extLst>
          </p:cNvPr>
          <p:cNvSpPr>
            <a:spLocks noGrp="1"/>
          </p:cNvSpPr>
          <p:nvPr>
            <p:ph type="title"/>
          </p:nvPr>
        </p:nvSpPr>
        <p:spPr>
          <a:xfrm>
            <a:off x="411480" y="1143000"/>
            <a:ext cx="8321040" cy="1143000"/>
          </a:xfrm>
        </p:spPr>
        <p:txBody>
          <a:bodyPr/>
          <a:lstStyle/>
          <a:p>
            <a:r>
              <a:rPr lang="en-US" dirty="0"/>
              <a:t>Let’s Get Fish and Poi!</a:t>
            </a:r>
          </a:p>
        </p:txBody>
      </p:sp>
      <p:sp>
        <p:nvSpPr>
          <p:cNvPr id="3" name="Content Placeholder 2">
            <a:extLst>
              <a:ext uri="{FF2B5EF4-FFF2-40B4-BE49-F238E27FC236}">
                <a16:creationId xmlns:a16="http://schemas.microsoft.com/office/drawing/2014/main" id="{9C3C8BF9-BAD4-FF46-A619-BB0D2FD5C559}"/>
              </a:ext>
            </a:extLst>
          </p:cNvPr>
          <p:cNvSpPr>
            <a:spLocks noGrp="1"/>
          </p:cNvSpPr>
          <p:nvPr>
            <p:ph idx="1"/>
          </p:nvPr>
        </p:nvSpPr>
        <p:spPr/>
        <p:txBody>
          <a:bodyPr/>
          <a:lstStyle/>
          <a:p>
            <a:pPr marL="0" indent="0">
              <a:lnSpc>
                <a:spcPct val="114000"/>
              </a:lnSpc>
              <a:buNone/>
            </a:pPr>
            <a:r>
              <a:rPr lang="en-US" dirty="0"/>
              <a:t>In order to get fish and poi, Hawaiian families needed to use resources from the three regions and develop enough skills to do everything: cutting trees, building canoes, planting taro and tending the field. This took a lot of time and work. They needed to harvest the taro and pound it into poi. At the same time, they needed to learn about the best fishing spots, carve fishhooks, make and use a fishing net, gather shellfish, make salt, and catch and prepare the fish. </a:t>
            </a:r>
          </a:p>
          <a:p>
            <a:pPr marL="0" indent="0">
              <a:lnSpc>
                <a:spcPct val="114000"/>
              </a:lnSpc>
              <a:buNone/>
            </a:pPr>
            <a:endParaRPr lang="en-US" dirty="0"/>
          </a:p>
        </p:txBody>
      </p:sp>
    </p:spTree>
    <p:extLst>
      <p:ext uri="{BB962C8B-B14F-4D97-AF65-F5344CB8AC3E}">
        <p14:creationId xmlns:p14="http://schemas.microsoft.com/office/powerpoint/2010/main" val="143816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61E3-E826-B247-9C75-4281C92B04D1}"/>
              </a:ext>
            </a:extLst>
          </p:cNvPr>
          <p:cNvSpPr>
            <a:spLocks noGrp="1"/>
          </p:cNvSpPr>
          <p:nvPr>
            <p:ph type="title"/>
          </p:nvPr>
        </p:nvSpPr>
        <p:spPr>
          <a:xfrm>
            <a:off x="365760" y="1371600"/>
            <a:ext cx="8412480" cy="1143000"/>
          </a:xfrm>
        </p:spPr>
        <p:txBody>
          <a:bodyPr/>
          <a:lstStyle/>
          <a:p>
            <a:r>
              <a:rPr lang="en-US" sz="3750" dirty="0">
                <a:effectLst/>
                <a:ea typeface="Calibri" panose="020F0502020204030204" pitchFamily="34" charset="0"/>
                <a:cs typeface="Helvetica" panose="020B0604020202020204" pitchFamily="34" charset="0"/>
              </a:rPr>
              <a:t>There’s a Problem…It’s Hard to be a Good Farmer and a Good Fisherman. Help!</a:t>
            </a:r>
          </a:p>
        </p:txBody>
      </p:sp>
      <p:sp>
        <p:nvSpPr>
          <p:cNvPr id="3" name="Content Placeholder 2">
            <a:extLst>
              <a:ext uri="{FF2B5EF4-FFF2-40B4-BE49-F238E27FC236}">
                <a16:creationId xmlns:a16="http://schemas.microsoft.com/office/drawing/2014/main" id="{9C3C8BF9-BAD4-FF46-A619-BB0D2FD5C559}"/>
              </a:ext>
            </a:extLst>
          </p:cNvPr>
          <p:cNvSpPr>
            <a:spLocks noGrp="1"/>
          </p:cNvSpPr>
          <p:nvPr>
            <p:ph idx="1"/>
          </p:nvPr>
        </p:nvSpPr>
        <p:spPr>
          <a:xfrm>
            <a:off x="457200" y="2667000"/>
            <a:ext cx="8321040" cy="3169920"/>
          </a:xfrm>
        </p:spPr>
        <p:txBody>
          <a:bodyPr/>
          <a:lstStyle/>
          <a:p>
            <a:pPr marL="0" indent="0">
              <a:lnSpc>
                <a:spcPct val="114000"/>
              </a:lnSpc>
              <a:buNone/>
            </a:pPr>
            <a:r>
              <a:rPr lang="en-US" sz="2000" dirty="0">
                <a:ea typeface="Times New Roman" panose="02020603050405020304" pitchFamily="18" charset="0"/>
              </a:rPr>
              <a:t>Families were faced with making a </a:t>
            </a:r>
            <a:r>
              <a:rPr lang="en-US" sz="2000" b="1" dirty="0">
                <a:latin typeface="Calibri" panose="020F0502020204030204" pitchFamily="34" charset="0"/>
                <a:ea typeface="Times New Roman" panose="02020603050405020304" pitchFamily="18" charset="0"/>
                <a:cs typeface="Calibri" panose="020F0502020204030204" pitchFamily="34" charset="0"/>
              </a:rPr>
              <a:t>trade-off</a:t>
            </a:r>
            <a:r>
              <a:rPr lang="en-US" sz="2000" dirty="0">
                <a:ea typeface="Times New Roman" panose="02020603050405020304" pitchFamily="18" charset="0"/>
              </a:rPr>
              <a:t> between working in the mountains, in the valleys, and on the shore. If they took too much time fishing, the taro plants would die. If they spent too much time caring for the taro, they had no time to fish and gather salt. This made it difficult for Hawaiians to prepare “Fish and Poi”. </a:t>
            </a:r>
            <a:r>
              <a:rPr lang="en-US" sz="2000" dirty="0">
                <a:ea typeface="Calibri" panose="020F0502020204030204" pitchFamily="34" charset="0"/>
              </a:rPr>
              <a:t>Hawaiians began to specialize in certain areas of farming, fishing, and crafts such as woodcarving, canoe building, and lei making. Instead of trying to do many different things and not being able to give each job enough time and study, some Hawaiians focused on doing one job really well. By focusing on one area, they learned how to become very good at their jobs and produce more items, and better quality products.</a:t>
            </a:r>
          </a:p>
        </p:txBody>
      </p:sp>
    </p:spTree>
    <p:extLst>
      <p:ext uri="{BB962C8B-B14F-4D97-AF65-F5344CB8AC3E}">
        <p14:creationId xmlns:p14="http://schemas.microsoft.com/office/powerpoint/2010/main" val="126064245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61E3-E826-B247-9C75-4281C92B04D1}"/>
              </a:ext>
            </a:extLst>
          </p:cNvPr>
          <p:cNvSpPr>
            <a:spLocks noGrp="1"/>
          </p:cNvSpPr>
          <p:nvPr>
            <p:ph type="title"/>
          </p:nvPr>
        </p:nvSpPr>
        <p:spPr>
          <a:xfrm>
            <a:off x="365760" y="1371600"/>
            <a:ext cx="8412480" cy="1143000"/>
          </a:xfrm>
        </p:spPr>
        <p:txBody>
          <a:bodyPr/>
          <a:lstStyle/>
          <a:p>
            <a:r>
              <a:rPr lang="en-US" dirty="0">
                <a:effectLst/>
                <a:ea typeface="Calibri" panose="020F0502020204030204" pitchFamily="34" charset="0"/>
                <a:cs typeface="Helvetica" panose="020B0604020202020204" pitchFamily="34" charset="0"/>
              </a:rPr>
              <a:t>Got Poi…But Where’s the Fish?</a:t>
            </a:r>
          </a:p>
        </p:txBody>
      </p:sp>
      <p:sp>
        <p:nvSpPr>
          <p:cNvPr id="3" name="Content Placeholder 2">
            <a:extLst>
              <a:ext uri="{FF2B5EF4-FFF2-40B4-BE49-F238E27FC236}">
                <a16:creationId xmlns:a16="http://schemas.microsoft.com/office/drawing/2014/main" id="{9C3C8BF9-BAD4-FF46-A619-BB0D2FD5C559}"/>
              </a:ext>
            </a:extLst>
          </p:cNvPr>
          <p:cNvSpPr>
            <a:spLocks noGrp="1"/>
          </p:cNvSpPr>
          <p:nvPr>
            <p:ph idx="1"/>
          </p:nvPr>
        </p:nvSpPr>
        <p:spPr>
          <a:xfrm>
            <a:off x="457200" y="2667000"/>
            <a:ext cx="8321040" cy="3169920"/>
          </a:xfrm>
        </p:spPr>
        <p:txBody>
          <a:bodyPr/>
          <a:lstStyle/>
          <a:p>
            <a:pPr marL="0" indent="0">
              <a:lnSpc>
                <a:spcPct val="114000"/>
              </a:lnSpc>
              <a:buNone/>
            </a:pPr>
            <a:r>
              <a:rPr lang="en-US" dirty="0">
                <a:ea typeface="Times New Roman" panose="02020603050405020304" pitchFamily="18" charset="0"/>
              </a:rPr>
              <a:t>Some Hawaiians specialized in farming which means they focused on becoming really good farmers and spent less time on other tasks. They learned about the soil, weeding, planting, watering, harvesting, and pounding taro into poi. By specializing in farming, they became better farmers. They were able to grow high quality taro for poi. They were also able to increase their productivity, growing more taro to make more poi. But this also meant they didn’t have much time to walk to the shore to catch fish, dry fish, or gather salt and shellfish. </a:t>
            </a:r>
          </a:p>
          <a:p>
            <a:pPr marL="0" indent="0">
              <a:lnSpc>
                <a:spcPct val="114000"/>
              </a:lnSpc>
              <a:buNone/>
            </a:pPr>
            <a:r>
              <a:rPr lang="en-US" b="1" dirty="0">
                <a:latin typeface="Calibri" panose="020F0502020204030204" pitchFamily="34" charset="0"/>
                <a:ea typeface="Times New Roman" panose="02020603050405020304" pitchFamily="18" charset="0"/>
                <a:cs typeface="Calibri" panose="020F0502020204030204" pitchFamily="34" charset="0"/>
              </a:rPr>
              <a:t>So they had Poi…but no Fish.</a:t>
            </a:r>
          </a:p>
        </p:txBody>
      </p:sp>
    </p:spTree>
    <p:extLst>
      <p:ext uri="{BB962C8B-B14F-4D97-AF65-F5344CB8AC3E}">
        <p14:creationId xmlns:p14="http://schemas.microsoft.com/office/powerpoint/2010/main" val="39098868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61E3-E826-B247-9C75-4281C92B04D1}"/>
              </a:ext>
            </a:extLst>
          </p:cNvPr>
          <p:cNvSpPr>
            <a:spLocks noGrp="1"/>
          </p:cNvSpPr>
          <p:nvPr>
            <p:ph type="title"/>
          </p:nvPr>
        </p:nvSpPr>
        <p:spPr>
          <a:xfrm>
            <a:off x="365760" y="1371600"/>
            <a:ext cx="8412480" cy="1143000"/>
          </a:xfrm>
        </p:spPr>
        <p:txBody>
          <a:bodyPr/>
          <a:lstStyle/>
          <a:p>
            <a:r>
              <a:rPr lang="en-US" dirty="0">
                <a:effectLst/>
                <a:ea typeface="Calibri" panose="020F0502020204030204" pitchFamily="34" charset="0"/>
                <a:cs typeface="Helvetica" panose="020B0604020202020204" pitchFamily="34" charset="0"/>
              </a:rPr>
              <a:t>Got Fish…But Where’s the Poi?</a:t>
            </a:r>
          </a:p>
        </p:txBody>
      </p:sp>
      <p:sp>
        <p:nvSpPr>
          <p:cNvPr id="3" name="Content Placeholder 2">
            <a:extLst>
              <a:ext uri="{FF2B5EF4-FFF2-40B4-BE49-F238E27FC236}">
                <a16:creationId xmlns:a16="http://schemas.microsoft.com/office/drawing/2014/main" id="{9C3C8BF9-BAD4-FF46-A619-BB0D2FD5C559}"/>
              </a:ext>
            </a:extLst>
          </p:cNvPr>
          <p:cNvSpPr>
            <a:spLocks noGrp="1"/>
          </p:cNvSpPr>
          <p:nvPr>
            <p:ph idx="1"/>
          </p:nvPr>
        </p:nvSpPr>
        <p:spPr>
          <a:xfrm>
            <a:off x="457200" y="2667000"/>
            <a:ext cx="8321040" cy="3169920"/>
          </a:xfrm>
        </p:spPr>
        <p:txBody>
          <a:bodyPr/>
          <a:lstStyle/>
          <a:p>
            <a:pPr marL="0" indent="0">
              <a:lnSpc>
                <a:spcPct val="114000"/>
              </a:lnSpc>
              <a:buNone/>
            </a:pPr>
            <a:r>
              <a:rPr lang="en-US" dirty="0">
                <a:ea typeface="Times New Roman" panose="02020603050405020304" pitchFamily="18" charset="0"/>
              </a:rPr>
              <a:t>Some Hawaiians specialized in fishing. They used their time to learn about the ocean and practice fishing skills. They needed to learn where the best fishing spots were, how to throw a fishing net, where to collect shellfish, how to navigate the ocean, how to paddle canoes for deep ocean fishing, and how to dry and prepare fish. Specializing allowed them to become good fishermen and catch wonderful seafood for their families. But this also meant they had no time to tend a garden in the valley or to hike into the mountains. </a:t>
            </a:r>
          </a:p>
          <a:p>
            <a:pPr marL="0" indent="0">
              <a:lnSpc>
                <a:spcPct val="114000"/>
              </a:lnSpc>
              <a:buNone/>
            </a:pPr>
            <a:r>
              <a:rPr lang="en-US" b="1" dirty="0">
                <a:latin typeface="Calibri" panose="020F0502020204030204" pitchFamily="34" charset="0"/>
                <a:ea typeface="Times New Roman" panose="02020603050405020304" pitchFamily="18" charset="0"/>
                <a:cs typeface="Calibri" panose="020F0502020204030204" pitchFamily="34" charset="0"/>
              </a:rPr>
              <a:t>So they had Fish… but no Poi!</a:t>
            </a:r>
          </a:p>
        </p:txBody>
      </p:sp>
    </p:spTree>
    <p:extLst>
      <p:ext uri="{BB962C8B-B14F-4D97-AF65-F5344CB8AC3E}">
        <p14:creationId xmlns:p14="http://schemas.microsoft.com/office/powerpoint/2010/main" val="18741812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61E3-E826-B247-9C75-4281C92B04D1}"/>
              </a:ext>
            </a:extLst>
          </p:cNvPr>
          <p:cNvSpPr>
            <a:spLocks noGrp="1"/>
          </p:cNvSpPr>
          <p:nvPr>
            <p:ph type="title"/>
          </p:nvPr>
        </p:nvSpPr>
        <p:spPr>
          <a:xfrm>
            <a:off x="457200" y="1463040"/>
            <a:ext cx="8229600" cy="1143000"/>
          </a:xfrm>
        </p:spPr>
        <p:txBody>
          <a:bodyPr/>
          <a:lstStyle/>
          <a:p>
            <a:r>
              <a:rPr lang="en-US" dirty="0">
                <a:effectLst/>
                <a:ea typeface="Calibri" panose="020F0502020204030204" pitchFamily="34" charset="0"/>
                <a:cs typeface="Helvetica" panose="020B0604020202020204" pitchFamily="34" charset="0"/>
              </a:rPr>
              <a:t>There’s Another Problem…</a:t>
            </a:r>
            <a:br>
              <a:rPr lang="en-US" dirty="0">
                <a:effectLst/>
                <a:ea typeface="Calibri" panose="020F0502020204030204" pitchFamily="34" charset="0"/>
                <a:cs typeface="Helvetica" panose="020B0604020202020204" pitchFamily="34" charset="0"/>
              </a:rPr>
            </a:br>
            <a:r>
              <a:rPr lang="en-US" dirty="0">
                <a:effectLst/>
                <a:ea typeface="Calibri" panose="020F0502020204030204" pitchFamily="34" charset="0"/>
                <a:cs typeface="Helvetica" panose="020B0604020202020204" pitchFamily="34" charset="0"/>
              </a:rPr>
              <a:t>Still No “Fish and Poi!”</a:t>
            </a:r>
          </a:p>
        </p:txBody>
      </p:sp>
      <p:sp>
        <p:nvSpPr>
          <p:cNvPr id="3" name="Content Placeholder 2">
            <a:extLst>
              <a:ext uri="{FF2B5EF4-FFF2-40B4-BE49-F238E27FC236}">
                <a16:creationId xmlns:a16="http://schemas.microsoft.com/office/drawing/2014/main" id="{9C3C8BF9-BAD4-FF46-A619-BB0D2FD5C559}"/>
              </a:ext>
            </a:extLst>
          </p:cNvPr>
          <p:cNvSpPr>
            <a:spLocks noGrp="1"/>
          </p:cNvSpPr>
          <p:nvPr>
            <p:ph idx="1"/>
          </p:nvPr>
        </p:nvSpPr>
        <p:spPr>
          <a:xfrm>
            <a:off x="457200" y="2926080"/>
            <a:ext cx="8321040" cy="3169920"/>
          </a:xfrm>
        </p:spPr>
        <p:txBody>
          <a:bodyPr/>
          <a:lstStyle/>
          <a:p>
            <a:pPr marL="0" indent="0">
              <a:lnSpc>
                <a:spcPct val="114000"/>
              </a:lnSpc>
              <a:buNone/>
            </a:pPr>
            <a:r>
              <a:rPr lang="en-US" dirty="0">
                <a:ea typeface="Times New Roman" panose="02020603050405020304" pitchFamily="18" charset="0"/>
              </a:rPr>
              <a:t>Specializing helped Hawaiians improve the quality of the food they ate. Some Hawaiians became great fisherman, finding the best places to dive, collect shellfish, and catch fish. They ended up with lots of delicious seafood. Others who were farmers grew delicious taro and sweet potatoes. Still others who were craftsmen built great canoes, made homes, and carved fishhooks. </a:t>
            </a:r>
          </a:p>
          <a:p>
            <a:pPr marL="0" indent="0">
              <a:lnSpc>
                <a:spcPct val="114000"/>
              </a:lnSpc>
              <a:buNone/>
            </a:pPr>
            <a:r>
              <a:rPr lang="en-US" b="1" dirty="0">
                <a:latin typeface="Calibri" panose="020F0502020204030204" pitchFamily="34" charset="0"/>
                <a:ea typeface="Times New Roman" panose="02020603050405020304" pitchFamily="18" charset="0"/>
                <a:cs typeface="Calibri" panose="020F0502020204030204" pitchFamily="34" charset="0"/>
              </a:rPr>
              <a:t>But still no “Fish and Poi!”</a:t>
            </a:r>
          </a:p>
        </p:txBody>
      </p:sp>
    </p:spTree>
    <p:extLst>
      <p:ext uri="{BB962C8B-B14F-4D97-AF65-F5344CB8AC3E}">
        <p14:creationId xmlns:p14="http://schemas.microsoft.com/office/powerpoint/2010/main" val="40602500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61E3-E826-B247-9C75-4281C92B04D1}"/>
              </a:ext>
            </a:extLst>
          </p:cNvPr>
          <p:cNvSpPr>
            <a:spLocks noGrp="1"/>
          </p:cNvSpPr>
          <p:nvPr>
            <p:ph type="title"/>
          </p:nvPr>
        </p:nvSpPr>
        <p:spPr>
          <a:xfrm>
            <a:off x="457200" y="1066800"/>
            <a:ext cx="8229600" cy="1143000"/>
          </a:xfrm>
        </p:spPr>
        <p:txBody>
          <a:bodyPr/>
          <a:lstStyle/>
          <a:p>
            <a:r>
              <a:rPr lang="en-US" dirty="0">
                <a:effectLst/>
                <a:ea typeface="Calibri" panose="020F0502020204030204" pitchFamily="34" charset="0"/>
                <a:cs typeface="Helvetica" panose="020B0604020202020204" pitchFamily="34" charset="0"/>
              </a:rPr>
              <a:t>Let’s Trade for Fish and Poi!</a:t>
            </a:r>
          </a:p>
        </p:txBody>
      </p:sp>
      <p:sp>
        <p:nvSpPr>
          <p:cNvPr id="3" name="Content Placeholder 2">
            <a:extLst>
              <a:ext uri="{FF2B5EF4-FFF2-40B4-BE49-F238E27FC236}">
                <a16:creationId xmlns:a16="http://schemas.microsoft.com/office/drawing/2014/main" id="{9C3C8BF9-BAD4-FF46-A619-BB0D2FD5C559}"/>
              </a:ext>
            </a:extLst>
          </p:cNvPr>
          <p:cNvSpPr>
            <a:spLocks noGrp="1"/>
          </p:cNvSpPr>
          <p:nvPr>
            <p:ph idx="1"/>
          </p:nvPr>
        </p:nvSpPr>
        <p:spPr>
          <a:xfrm>
            <a:off x="457200" y="2209800"/>
            <a:ext cx="8321040" cy="3398520"/>
          </a:xfrm>
        </p:spPr>
        <p:txBody>
          <a:bodyPr/>
          <a:lstStyle/>
          <a:p>
            <a:pPr marL="0" indent="0">
              <a:lnSpc>
                <a:spcPct val="114000"/>
              </a:lnSpc>
              <a:buNone/>
            </a:pPr>
            <a:r>
              <a:rPr lang="en-US" dirty="0">
                <a:ea typeface="Times New Roman" panose="02020603050405020304" pitchFamily="18" charset="0"/>
              </a:rPr>
              <a:t>Specializing made it easier for Hawaiian families to have good quality food. Fishermen caught lots of fish, sometimes more than their families needed. Farmers grew lots of taro for poi, sometimes more than their families needed. With no stores, no money, and no refrigeration, Hawaiians began to barter with each other as a way to get what they needed and to get rid of extra items they did not need and could not save for later. Trade made the communities interdependent because they needed each other to get everything for their favorite dinner.</a:t>
            </a:r>
          </a:p>
          <a:p>
            <a:pPr marL="0" indent="0">
              <a:lnSpc>
                <a:spcPct val="114000"/>
              </a:lnSpc>
              <a:buNone/>
            </a:pPr>
            <a:r>
              <a:rPr lang="en-US" dirty="0">
                <a:ea typeface="Times New Roman" panose="02020603050405020304" pitchFamily="18" charset="0"/>
              </a:rPr>
              <a:t>Finally, a way to get “Fish and Poi!”</a:t>
            </a:r>
          </a:p>
          <a:p>
            <a:pPr marL="0" indent="0">
              <a:lnSpc>
                <a:spcPct val="114000"/>
              </a:lnSpc>
              <a:buNone/>
            </a:pPr>
            <a:r>
              <a:rPr lang="en-US" b="1" dirty="0">
                <a:latin typeface="Calibri" panose="020F0502020204030204" pitchFamily="34" charset="0"/>
                <a:ea typeface="Times New Roman" panose="02020603050405020304" pitchFamily="18" charset="0"/>
                <a:cs typeface="Calibri" panose="020F0502020204030204" pitchFamily="34" charset="0"/>
              </a:rPr>
              <a:t>Barter for it!</a:t>
            </a:r>
          </a:p>
        </p:txBody>
      </p:sp>
    </p:spTree>
    <p:extLst>
      <p:ext uri="{BB962C8B-B14F-4D97-AF65-F5344CB8AC3E}">
        <p14:creationId xmlns:p14="http://schemas.microsoft.com/office/powerpoint/2010/main" val="31177753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61E3-E826-B247-9C75-4281C92B04D1}"/>
              </a:ext>
            </a:extLst>
          </p:cNvPr>
          <p:cNvSpPr>
            <a:spLocks noGrp="1"/>
          </p:cNvSpPr>
          <p:nvPr>
            <p:ph type="title"/>
          </p:nvPr>
        </p:nvSpPr>
        <p:spPr>
          <a:xfrm>
            <a:off x="457200" y="1219200"/>
            <a:ext cx="8229600" cy="1143000"/>
          </a:xfrm>
        </p:spPr>
        <p:txBody>
          <a:bodyPr/>
          <a:lstStyle/>
          <a:p>
            <a:r>
              <a:rPr lang="en-US" sz="4400" dirty="0"/>
              <a:t>Specialization,</a:t>
            </a:r>
            <a:br>
              <a:rPr lang="en-US" sz="4400" dirty="0"/>
            </a:br>
            <a:r>
              <a:rPr lang="en-US" sz="4400" dirty="0"/>
              <a:t>Interdependence, and Trade</a:t>
            </a:r>
          </a:p>
        </p:txBody>
      </p:sp>
      <p:sp>
        <p:nvSpPr>
          <p:cNvPr id="3" name="Content Placeholder 2">
            <a:extLst>
              <a:ext uri="{FF2B5EF4-FFF2-40B4-BE49-F238E27FC236}">
                <a16:creationId xmlns:a16="http://schemas.microsoft.com/office/drawing/2014/main" id="{9C3C8BF9-BAD4-FF46-A619-BB0D2FD5C559}"/>
              </a:ext>
            </a:extLst>
          </p:cNvPr>
          <p:cNvSpPr>
            <a:spLocks noGrp="1"/>
          </p:cNvSpPr>
          <p:nvPr>
            <p:ph idx="1"/>
          </p:nvPr>
        </p:nvSpPr>
        <p:spPr>
          <a:xfrm>
            <a:off x="457200" y="2560320"/>
            <a:ext cx="8229600" cy="3779520"/>
          </a:xfrm>
        </p:spPr>
        <p:txBody>
          <a:bodyPr/>
          <a:lstStyle/>
          <a:p>
            <a:pPr>
              <a:lnSpc>
                <a:spcPct val="114000"/>
              </a:lnSpc>
            </a:pPr>
            <a:r>
              <a:rPr lang="en-US" dirty="0"/>
              <a:t>The families were faced with making a </a:t>
            </a:r>
            <a:r>
              <a:rPr lang="en-US" b="1" dirty="0">
                <a:latin typeface="Calibri" panose="020F0502020204030204" pitchFamily="34" charset="0"/>
                <a:cs typeface="Calibri" panose="020F0502020204030204" pitchFamily="34" charset="0"/>
              </a:rPr>
              <a:t>trade-off</a:t>
            </a:r>
            <a:r>
              <a:rPr lang="en-US" dirty="0"/>
              <a:t> between catching fish and growing taro. </a:t>
            </a:r>
          </a:p>
          <a:p>
            <a:pPr>
              <a:lnSpc>
                <a:spcPct val="114000"/>
              </a:lnSpc>
            </a:pPr>
            <a:r>
              <a:rPr lang="en-US" dirty="0"/>
              <a:t>The began to </a:t>
            </a:r>
            <a:r>
              <a:rPr lang="en-US" b="1" dirty="0">
                <a:latin typeface="Calibri" panose="020F0502020204030204" pitchFamily="34" charset="0"/>
                <a:cs typeface="Calibri" panose="020F0502020204030204" pitchFamily="34" charset="0"/>
              </a:rPr>
              <a:t>specialize</a:t>
            </a:r>
            <a:r>
              <a:rPr lang="en-US" dirty="0"/>
              <a:t> by supplying a narrower range of goods and services instead of trying to provide everything they needed. </a:t>
            </a:r>
          </a:p>
          <a:p>
            <a:pPr>
              <a:lnSpc>
                <a:spcPct val="114000"/>
              </a:lnSpc>
            </a:pPr>
            <a:r>
              <a:rPr lang="en-US" dirty="0"/>
              <a:t>As they specialized, they created excess goods that could be traded with other communities. </a:t>
            </a:r>
          </a:p>
          <a:p>
            <a:pPr>
              <a:lnSpc>
                <a:spcPct val="114000"/>
              </a:lnSpc>
            </a:pPr>
            <a:r>
              <a:rPr lang="en-US" dirty="0"/>
              <a:t>By specializing and trading, they became </a:t>
            </a:r>
            <a:r>
              <a:rPr lang="en-US" b="1" dirty="0">
                <a:latin typeface="Calibri" panose="020F0502020204030204" pitchFamily="34" charset="0"/>
                <a:cs typeface="Calibri" panose="020F0502020204030204" pitchFamily="34" charset="0"/>
              </a:rPr>
              <a:t>interdependent</a:t>
            </a:r>
            <a:r>
              <a:rPr lang="en-US" dirty="0"/>
              <a:t> on others. That is, they needed trade to get all the goods and services they needed for their families.  </a:t>
            </a:r>
          </a:p>
          <a:p>
            <a:endParaRPr lang="en-US" dirty="0"/>
          </a:p>
        </p:txBody>
      </p:sp>
    </p:spTree>
    <p:extLst>
      <p:ext uri="{BB962C8B-B14F-4D97-AF65-F5344CB8AC3E}">
        <p14:creationId xmlns:p14="http://schemas.microsoft.com/office/powerpoint/2010/main" val="9083343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61E3-E826-B247-9C75-4281C92B04D1}"/>
              </a:ext>
            </a:extLst>
          </p:cNvPr>
          <p:cNvSpPr>
            <a:spLocks noGrp="1"/>
          </p:cNvSpPr>
          <p:nvPr>
            <p:ph type="title"/>
          </p:nvPr>
        </p:nvSpPr>
        <p:spPr>
          <a:xfrm>
            <a:off x="457200" y="990600"/>
            <a:ext cx="8229600" cy="1143000"/>
          </a:xfrm>
        </p:spPr>
        <p:txBody>
          <a:bodyPr/>
          <a:lstStyle/>
          <a:p>
            <a:r>
              <a:rPr lang="en-US" dirty="0"/>
              <a:t>Group Questions</a:t>
            </a:r>
          </a:p>
        </p:txBody>
      </p:sp>
      <p:sp>
        <p:nvSpPr>
          <p:cNvPr id="3" name="Content Placeholder 2">
            <a:extLst>
              <a:ext uri="{FF2B5EF4-FFF2-40B4-BE49-F238E27FC236}">
                <a16:creationId xmlns:a16="http://schemas.microsoft.com/office/drawing/2014/main" id="{9C3C8BF9-BAD4-FF46-A619-BB0D2FD5C559}"/>
              </a:ext>
            </a:extLst>
          </p:cNvPr>
          <p:cNvSpPr>
            <a:spLocks noGrp="1"/>
          </p:cNvSpPr>
          <p:nvPr>
            <p:ph idx="1"/>
          </p:nvPr>
        </p:nvSpPr>
        <p:spPr>
          <a:xfrm>
            <a:off x="457200" y="2133600"/>
            <a:ext cx="8229600" cy="3779520"/>
          </a:xfrm>
        </p:spPr>
        <p:txBody>
          <a:bodyPr/>
          <a:lstStyle/>
          <a:p>
            <a:pPr>
              <a:lnSpc>
                <a:spcPct val="114000"/>
              </a:lnSpc>
            </a:pPr>
            <a:r>
              <a:rPr lang="en-US" dirty="0"/>
              <a:t>What was the purpose of the </a:t>
            </a:r>
            <a:r>
              <a:rPr lang="en-US" dirty="0" err="1"/>
              <a:t>Ahupua’a</a:t>
            </a:r>
            <a:r>
              <a:rPr lang="en-US" dirty="0"/>
              <a:t>?</a:t>
            </a:r>
          </a:p>
          <a:p>
            <a:pPr>
              <a:lnSpc>
                <a:spcPct val="114000"/>
              </a:lnSpc>
            </a:pPr>
            <a:r>
              <a:rPr lang="en-US" dirty="0"/>
              <a:t>How did the geography of Hawaii make it challenging for Hawaiians to gather the fish and poi that they loved? </a:t>
            </a:r>
          </a:p>
          <a:p>
            <a:pPr>
              <a:lnSpc>
                <a:spcPct val="114000"/>
              </a:lnSpc>
            </a:pPr>
            <a:r>
              <a:rPr lang="en-US" dirty="0"/>
              <a:t>Was it easy to farm, fish, and gather all the items a Hawaiian family needed? Why or why not?</a:t>
            </a:r>
          </a:p>
          <a:p>
            <a:pPr>
              <a:lnSpc>
                <a:spcPct val="114000"/>
              </a:lnSpc>
            </a:pPr>
            <a:r>
              <a:rPr lang="en-US" dirty="0"/>
              <a:t>What did the Hawaiians do to improve the quality of the food they grew, gathered, and caught?</a:t>
            </a:r>
          </a:p>
          <a:p>
            <a:pPr>
              <a:lnSpc>
                <a:spcPct val="114000"/>
              </a:lnSpc>
            </a:pPr>
            <a:r>
              <a:rPr lang="en-US" dirty="0"/>
              <a:t>What did they do to help solve the problem of getting both fish and poi?</a:t>
            </a:r>
          </a:p>
        </p:txBody>
      </p:sp>
    </p:spTree>
    <p:extLst>
      <p:ext uri="{BB962C8B-B14F-4D97-AF65-F5344CB8AC3E}">
        <p14:creationId xmlns:p14="http://schemas.microsoft.com/office/powerpoint/2010/main" val="13680028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61E3-E826-B247-9C75-4281C92B04D1}"/>
              </a:ext>
            </a:extLst>
          </p:cNvPr>
          <p:cNvSpPr>
            <a:spLocks noGrp="1"/>
          </p:cNvSpPr>
          <p:nvPr>
            <p:ph type="title"/>
          </p:nvPr>
        </p:nvSpPr>
        <p:spPr>
          <a:xfrm>
            <a:off x="457200" y="990600"/>
            <a:ext cx="8229600" cy="1143000"/>
          </a:xfrm>
        </p:spPr>
        <p:txBody>
          <a:bodyPr/>
          <a:lstStyle/>
          <a:p>
            <a:r>
              <a:rPr lang="en-US" dirty="0"/>
              <a:t>Group Questions</a:t>
            </a:r>
          </a:p>
        </p:txBody>
      </p:sp>
      <p:sp>
        <p:nvSpPr>
          <p:cNvPr id="3" name="Content Placeholder 2">
            <a:extLst>
              <a:ext uri="{FF2B5EF4-FFF2-40B4-BE49-F238E27FC236}">
                <a16:creationId xmlns:a16="http://schemas.microsoft.com/office/drawing/2014/main" id="{9C3C8BF9-BAD4-FF46-A619-BB0D2FD5C559}"/>
              </a:ext>
            </a:extLst>
          </p:cNvPr>
          <p:cNvSpPr>
            <a:spLocks noGrp="1"/>
          </p:cNvSpPr>
          <p:nvPr>
            <p:ph idx="1"/>
          </p:nvPr>
        </p:nvSpPr>
        <p:spPr>
          <a:xfrm>
            <a:off x="457200" y="2133600"/>
            <a:ext cx="8229600" cy="3779520"/>
          </a:xfrm>
        </p:spPr>
        <p:txBody>
          <a:bodyPr/>
          <a:lstStyle/>
          <a:p>
            <a:pPr>
              <a:lnSpc>
                <a:spcPct val="114000"/>
              </a:lnSpc>
            </a:pPr>
            <a:r>
              <a:rPr lang="en-US" dirty="0"/>
              <a:t>What are the benefits of trading for food? </a:t>
            </a:r>
          </a:p>
          <a:p>
            <a:pPr>
              <a:lnSpc>
                <a:spcPct val="114000"/>
              </a:lnSpc>
            </a:pPr>
            <a:r>
              <a:rPr lang="en-US" dirty="0"/>
              <a:t>What are the costs of trading for food?</a:t>
            </a:r>
          </a:p>
          <a:p>
            <a:pPr>
              <a:lnSpc>
                <a:spcPct val="114000"/>
              </a:lnSpc>
            </a:pPr>
            <a:r>
              <a:rPr lang="en-US" dirty="0"/>
              <a:t>How did trade create interdependence in the </a:t>
            </a:r>
            <a:r>
              <a:rPr lang="en-US" dirty="0" err="1"/>
              <a:t>Ahupua’a</a:t>
            </a:r>
            <a:r>
              <a:rPr lang="en-US" dirty="0"/>
              <a:t>? </a:t>
            </a:r>
          </a:p>
          <a:p>
            <a:pPr>
              <a:lnSpc>
                <a:spcPct val="114000"/>
              </a:lnSpc>
            </a:pPr>
            <a:r>
              <a:rPr lang="en-US" dirty="0"/>
              <a:t>What other possible solutions would you recommend for the problem faced by the Hawaiians? </a:t>
            </a:r>
          </a:p>
          <a:p>
            <a:pPr>
              <a:lnSpc>
                <a:spcPct val="114000"/>
              </a:lnSpc>
            </a:pPr>
            <a:r>
              <a:rPr lang="en-US" dirty="0"/>
              <a:t>How do people in our community get their food?</a:t>
            </a:r>
          </a:p>
          <a:p>
            <a:pPr>
              <a:lnSpc>
                <a:spcPct val="114000"/>
              </a:lnSpc>
            </a:pPr>
            <a:r>
              <a:rPr lang="en-US" dirty="0"/>
              <a:t>Why don’t we use the barter system to get our food? </a:t>
            </a:r>
          </a:p>
          <a:p>
            <a:pPr>
              <a:lnSpc>
                <a:spcPct val="114000"/>
              </a:lnSpc>
            </a:pPr>
            <a:r>
              <a:rPr lang="en-US" dirty="0"/>
              <a:t>Identify one example of bartering.</a:t>
            </a:r>
          </a:p>
        </p:txBody>
      </p:sp>
    </p:spTree>
    <p:extLst>
      <p:ext uri="{BB962C8B-B14F-4D97-AF65-F5344CB8AC3E}">
        <p14:creationId xmlns:p14="http://schemas.microsoft.com/office/powerpoint/2010/main" val="19448163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8DB0FE4A-6815-D049-AE08-F6F946171D0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798" r="14085" b="5"/>
          <a:stretch/>
        </p:blipFill>
        <p:spPr>
          <a:xfrm>
            <a:off x="2514600" y="3321444"/>
            <a:ext cx="2590737" cy="2926956"/>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13" name="Picture 12" descr="A close up of a logo&#10;&#10;Description automatically generated">
            <a:extLst>
              <a:ext uri="{FF2B5EF4-FFF2-40B4-BE49-F238E27FC236}">
                <a16:creationId xmlns:a16="http://schemas.microsoft.com/office/drawing/2014/main" id="{2A9E70CA-53C5-104D-A695-999DF3C99760}"/>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r="1" b="1"/>
          <a:stretch/>
        </p:blipFill>
        <p:spPr>
          <a:xfrm>
            <a:off x="4572000" y="609600"/>
            <a:ext cx="4114800" cy="4114802"/>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10" name="Picture 9" descr="A picture containing person, sitting, table, holding&#10;&#10;Description automatically generated">
            <a:extLst>
              <a:ext uri="{FF2B5EF4-FFF2-40B4-BE49-F238E27FC236}">
                <a16:creationId xmlns:a16="http://schemas.microsoft.com/office/drawing/2014/main" id="{B9C82664-CA1D-6E40-9D62-EA799656D2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199" y="1485901"/>
            <a:ext cx="2374900" cy="2362200"/>
          </a:xfrm>
          <a:prstGeom prst="rect">
            <a:avLst/>
          </a:prstGeom>
        </p:spPr>
      </p:pic>
    </p:spTree>
    <p:extLst>
      <p:ext uri="{BB962C8B-B14F-4D97-AF65-F5344CB8AC3E}">
        <p14:creationId xmlns:p14="http://schemas.microsoft.com/office/powerpoint/2010/main" val="304109541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61E3-E826-B247-9C75-4281C92B04D1}"/>
              </a:ext>
            </a:extLst>
          </p:cNvPr>
          <p:cNvSpPr>
            <a:spLocks noGrp="1"/>
          </p:cNvSpPr>
          <p:nvPr>
            <p:ph type="title"/>
          </p:nvPr>
        </p:nvSpPr>
        <p:spPr/>
        <p:txBody>
          <a:bodyPr/>
          <a:lstStyle/>
          <a:p>
            <a:r>
              <a:rPr lang="en-US" dirty="0"/>
              <a:t>Bartering</a:t>
            </a:r>
          </a:p>
        </p:txBody>
      </p:sp>
      <p:sp>
        <p:nvSpPr>
          <p:cNvPr id="3" name="Content Placeholder 2">
            <a:extLst>
              <a:ext uri="{FF2B5EF4-FFF2-40B4-BE49-F238E27FC236}">
                <a16:creationId xmlns:a16="http://schemas.microsoft.com/office/drawing/2014/main" id="{9C3C8BF9-BAD4-FF46-A619-BB0D2FD5C559}"/>
              </a:ext>
            </a:extLst>
          </p:cNvPr>
          <p:cNvSpPr>
            <a:spLocks noGrp="1"/>
          </p:cNvSpPr>
          <p:nvPr>
            <p:ph idx="1"/>
          </p:nvPr>
        </p:nvSpPr>
        <p:spPr>
          <a:xfrm>
            <a:off x="914400" y="2514600"/>
            <a:ext cx="7315200" cy="3779520"/>
          </a:xfrm>
        </p:spPr>
        <p:txBody>
          <a:bodyPr/>
          <a:lstStyle/>
          <a:p>
            <a:pPr>
              <a:lnSpc>
                <a:spcPct val="114000"/>
              </a:lnSpc>
            </a:pPr>
            <a:r>
              <a:rPr lang="en-US" dirty="0"/>
              <a:t>Trading a good or service directly for another good or service, without using money or credit.</a:t>
            </a:r>
          </a:p>
          <a:p>
            <a:pPr>
              <a:lnSpc>
                <a:spcPct val="114000"/>
              </a:lnSpc>
            </a:pPr>
            <a:endParaRPr lang="en-US" dirty="0"/>
          </a:p>
        </p:txBody>
      </p:sp>
      <p:pic>
        <p:nvPicPr>
          <p:cNvPr id="4" name="Picture 2" descr="Image result for picture of bartering trading">
            <a:extLst>
              <a:ext uri="{FF2B5EF4-FFF2-40B4-BE49-F238E27FC236}">
                <a16:creationId xmlns:a16="http://schemas.microsoft.com/office/drawing/2014/main" id="{C620D457-97C4-6040-8045-E177207079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9735" y="3733800"/>
            <a:ext cx="3544529" cy="180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2129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61E3-E826-B247-9C75-4281C92B04D1}"/>
              </a:ext>
            </a:extLst>
          </p:cNvPr>
          <p:cNvSpPr>
            <a:spLocks noGrp="1"/>
          </p:cNvSpPr>
          <p:nvPr>
            <p:ph type="title"/>
          </p:nvPr>
        </p:nvSpPr>
        <p:spPr>
          <a:xfrm>
            <a:off x="457200" y="1125455"/>
            <a:ext cx="8229600" cy="1143000"/>
          </a:xfrm>
        </p:spPr>
        <p:txBody>
          <a:bodyPr/>
          <a:lstStyle/>
          <a:p>
            <a:pPr>
              <a:lnSpc>
                <a:spcPts val="5000"/>
              </a:lnSpc>
            </a:pPr>
            <a:r>
              <a:rPr lang="en-US" dirty="0"/>
              <a:t>Photos of Hawaii</a:t>
            </a:r>
          </a:p>
        </p:txBody>
      </p:sp>
      <p:pic>
        <p:nvPicPr>
          <p:cNvPr id="15" name="Picture 14" descr="Hilo Farmers market">
            <a:extLst>
              <a:ext uri="{FF2B5EF4-FFF2-40B4-BE49-F238E27FC236}">
                <a16:creationId xmlns:a16="http://schemas.microsoft.com/office/drawing/2014/main" id="{AF0B00C5-89B9-F94D-8856-8FA5971DAF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211914"/>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4" name="Content Placeholder 5">
            <a:extLst>
              <a:ext uri="{FF2B5EF4-FFF2-40B4-BE49-F238E27FC236}">
                <a16:creationId xmlns:a16="http://schemas.microsoft.com/office/drawing/2014/main" id="{3002D82D-79A7-2B4B-A3D3-D1B4A7B25883}"/>
              </a:ext>
            </a:extLst>
          </p:cNvPr>
          <p:cNvPicPr>
            <a:picLocks noGrp="1" noChangeAspect="1"/>
          </p:cNvPicPr>
          <p:nvPr>
            <p:ph idx="1"/>
          </p:nvPr>
        </p:nvPicPr>
        <p:blipFill>
          <a:blip r:embed="rId4"/>
          <a:stretch>
            <a:fillRect/>
          </a:stretch>
        </p:blipFill>
        <p:spPr>
          <a:xfrm>
            <a:off x="2342565" y="3657600"/>
            <a:ext cx="4134435" cy="2743200"/>
          </a:xfrm>
          <a:prstGeom prst="rect">
            <a:avLst/>
          </a:prstGeom>
        </p:spPr>
      </p:pic>
      <p:pic>
        <p:nvPicPr>
          <p:cNvPr id="16" name="Picture 4" descr="sunset at Maha'iula beach">
            <a:extLst>
              <a:ext uri="{FF2B5EF4-FFF2-40B4-BE49-F238E27FC236}">
                <a16:creationId xmlns:a16="http://schemas.microsoft.com/office/drawing/2014/main" id="{C167981A-5505-EE41-85E0-6CE718357A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211914"/>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70348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61E3-E826-B247-9C75-4281C92B04D1}"/>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9C3C8BF9-BAD4-FF46-A619-BB0D2FD5C559}"/>
              </a:ext>
            </a:extLst>
          </p:cNvPr>
          <p:cNvSpPr>
            <a:spLocks noGrp="1"/>
          </p:cNvSpPr>
          <p:nvPr>
            <p:ph idx="1"/>
          </p:nvPr>
        </p:nvSpPr>
        <p:spPr/>
        <p:txBody>
          <a:bodyPr/>
          <a:lstStyle/>
          <a:p>
            <a:pPr>
              <a:lnSpc>
                <a:spcPct val="114000"/>
              </a:lnSpc>
            </a:pPr>
            <a:r>
              <a:rPr lang="en-US" dirty="0"/>
              <a:t>The </a:t>
            </a:r>
            <a:r>
              <a:rPr lang="en-US" dirty="0" err="1"/>
              <a:t>Ahupua’a</a:t>
            </a:r>
            <a:r>
              <a:rPr lang="en-US" dirty="0"/>
              <a:t> traditional system of land division allowed the chiefs in ancient Hawaii to decide what, when, and how communities would produce food to feed the people. This system allowed everyone to have equal access to the natural resources of all the islands. </a:t>
            </a:r>
          </a:p>
          <a:p>
            <a:pPr>
              <a:lnSpc>
                <a:spcPct val="114000"/>
              </a:lnSpc>
            </a:pPr>
            <a:r>
              <a:rPr lang="en-US" dirty="0"/>
              <a:t>Bartering provided a way for communities to exchange goods and services without using money.</a:t>
            </a:r>
          </a:p>
          <a:p>
            <a:endParaRPr lang="en-US" dirty="0"/>
          </a:p>
        </p:txBody>
      </p:sp>
    </p:spTree>
    <p:extLst>
      <p:ext uri="{BB962C8B-B14F-4D97-AF65-F5344CB8AC3E}">
        <p14:creationId xmlns:p14="http://schemas.microsoft.com/office/powerpoint/2010/main" val="42663149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61E3-E826-B247-9C75-4281C92B04D1}"/>
              </a:ext>
            </a:extLst>
          </p:cNvPr>
          <p:cNvSpPr>
            <a:spLocks noGrp="1"/>
          </p:cNvSpPr>
          <p:nvPr>
            <p:ph type="title"/>
          </p:nvPr>
        </p:nvSpPr>
        <p:spPr/>
        <p:txBody>
          <a:bodyPr/>
          <a:lstStyle/>
          <a:p>
            <a:r>
              <a:rPr lang="en-US" dirty="0"/>
              <a:t>Some Hawaiian words</a:t>
            </a:r>
          </a:p>
        </p:txBody>
      </p:sp>
      <p:sp>
        <p:nvSpPr>
          <p:cNvPr id="3" name="Content Placeholder 2">
            <a:extLst>
              <a:ext uri="{FF2B5EF4-FFF2-40B4-BE49-F238E27FC236}">
                <a16:creationId xmlns:a16="http://schemas.microsoft.com/office/drawing/2014/main" id="{9C3C8BF9-BAD4-FF46-A619-BB0D2FD5C559}"/>
              </a:ext>
            </a:extLst>
          </p:cNvPr>
          <p:cNvSpPr>
            <a:spLocks noGrp="1"/>
          </p:cNvSpPr>
          <p:nvPr>
            <p:ph idx="1"/>
          </p:nvPr>
        </p:nvSpPr>
        <p:spPr/>
        <p:txBody>
          <a:bodyPr/>
          <a:lstStyle/>
          <a:p>
            <a:pPr>
              <a:lnSpc>
                <a:spcPct val="114000"/>
              </a:lnSpc>
            </a:pPr>
            <a:r>
              <a:rPr lang="en-US" b="1" dirty="0">
                <a:latin typeface="Calibri" panose="020F0502020204030204" pitchFamily="34" charset="0"/>
                <a:cs typeface="Calibri" panose="020F0502020204030204" pitchFamily="34" charset="0"/>
              </a:rPr>
              <a:t>Taro</a:t>
            </a:r>
            <a:r>
              <a:rPr lang="en-US" dirty="0"/>
              <a:t> (</a:t>
            </a:r>
            <a:r>
              <a:rPr lang="en-US" i="1" dirty="0"/>
              <a:t>ta-row</a:t>
            </a:r>
            <a:r>
              <a:rPr lang="en-US" dirty="0"/>
              <a:t>) – a plant grown for its starchy root</a:t>
            </a:r>
          </a:p>
          <a:p>
            <a:pPr>
              <a:lnSpc>
                <a:spcPct val="114000"/>
              </a:lnSpc>
            </a:pPr>
            <a:r>
              <a:rPr lang="en-US" b="1" dirty="0">
                <a:latin typeface="Calibri" panose="020F0502020204030204" pitchFamily="34" charset="0"/>
                <a:cs typeface="Calibri" panose="020F0502020204030204" pitchFamily="34" charset="0"/>
              </a:rPr>
              <a:t>Poi</a:t>
            </a:r>
            <a:r>
              <a:rPr lang="en-US" dirty="0"/>
              <a:t> (</a:t>
            </a:r>
            <a:r>
              <a:rPr lang="en-US" i="1" dirty="0" err="1"/>
              <a:t>poy</a:t>
            </a:r>
            <a:r>
              <a:rPr lang="en-US" dirty="0"/>
              <a:t>, rhymes with boy) – paste food made from steamed, pounded taro</a:t>
            </a:r>
          </a:p>
          <a:p>
            <a:pPr>
              <a:lnSpc>
                <a:spcPct val="114000"/>
              </a:lnSpc>
            </a:pPr>
            <a:r>
              <a:rPr lang="en-US" b="1" dirty="0" err="1">
                <a:latin typeface="Calibri" panose="020F0502020204030204" pitchFamily="34" charset="0"/>
                <a:cs typeface="Calibri" panose="020F0502020204030204" pitchFamily="34" charset="0"/>
              </a:rPr>
              <a:t>Ahupua'a</a:t>
            </a:r>
            <a:r>
              <a:rPr lang="en-US" dirty="0"/>
              <a:t> (</a:t>
            </a:r>
            <a:r>
              <a:rPr lang="en-US" i="1" dirty="0"/>
              <a:t>ah-who-</a:t>
            </a:r>
            <a:r>
              <a:rPr lang="en-US" i="1" dirty="0" err="1"/>
              <a:t>pu</a:t>
            </a:r>
            <a:r>
              <a:rPr lang="en-US" i="1" dirty="0"/>
              <a:t>-ah-ah</a:t>
            </a:r>
            <a:r>
              <a:rPr lang="en-US" dirty="0"/>
              <a:t>) – Hawaiian land district, a pie-shaped, or wedge-shaped piece of land that includes mountains, valleys, and shoreline</a:t>
            </a:r>
          </a:p>
          <a:p>
            <a:pPr>
              <a:lnSpc>
                <a:spcPct val="114000"/>
              </a:lnSpc>
            </a:pPr>
            <a:endParaRPr lang="en-US" dirty="0"/>
          </a:p>
        </p:txBody>
      </p:sp>
    </p:spTree>
    <p:extLst>
      <p:ext uri="{BB962C8B-B14F-4D97-AF65-F5344CB8AC3E}">
        <p14:creationId xmlns:p14="http://schemas.microsoft.com/office/powerpoint/2010/main" val="4247114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61E3-E826-B247-9C75-4281C92B04D1}"/>
              </a:ext>
            </a:extLst>
          </p:cNvPr>
          <p:cNvSpPr>
            <a:spLocks noGrp="1"/>
          </p:cNvSpPr>
          <p:nvPr>
            <p:ph type="title"/>
          </p:nvPr>
        </p:nvSpPr>
        <p:spPr>
          <a:xfrm>
            <a:off x="457200" y="1524000"/>
            <a:ext cx="8229600" cy="1143000"/>
          </a:xfrm>
        </p:spPr>
        <p:txBody>
          <a:bodyPr/>
          <a:lstStyle/>
          <a:p>
            <a:r>
              <a:rPr lang="en-US" dirty="0"/>
              <a:t>Hawaiian Traditional System:</a:t>
            </a:r>
            <a:br>
              <a:rPr lang="en-US" dirty="0"/>
            </a:br>
            <a:r>
              <a:rPr lang="en-US" dirty="0"/>
              <a:t>How to Feed the People</a:t>
            </a:r>
          </a:p>
        </p:txBody>
      </p:sp>
      <p:sp>
        <p:nvSpPr>
          <p:cNvPr id="3" name="Content Placeholder 2">
            <a:extLst>
              <a:ext uri="{FF2B5EF4-FFF2-40B4-BE49-F238E27FC236}">
                <a16:creationId xmlns:a16="http://schemas.microsoft.com/office/drawing/2014/main" id="{9C3C8BF9-BAD4-FF46-A619-BB0D2FD5C559}"/>
              </a:ext>
            </a:extLst>
          </p:cNvPr>
          <p:cNvSpPr>
            <a:spLocks noGrp="1"/>
          </p:cNvSpPr>
          <p:nvPr>
            <p:ph idx="1"/>
          </p:nvPr>
        </p:nvSpPr>
        <p:spPr>
          <a:xfrm>
            <a:off x="457200" y="3200400"/>
            <a:ext cx="8229600" cy="3779520"/>
          </a:xfrm>
        </p:spPr>
        <p:txBody>
          <a:bodyPr/>
          <a:lstStyle/>
          <a:p>
            <a:pPr>
              <a:lnSpc>
                <a:spcPct val="114000"/>
              </a:lnSpc>
            </a:pPr>
            <a:r>
              <a:rPr lang="en-US" dirty="0"/>
              <a:t>In order to feed the people fish, ancient Hawaiian families: </a:t>
            </a:r>
          </a:p>
          <a:p>
            <a:pPr lvl="1">
              <a:lnSpc>
                <a:spcPct val="114000"/>
              </a:lnSpc>
              <a:buFont typeface="Arial" panose="020B0604020202020204" pitchFamily="34" charset="0"/>
              <a:buChar char="•"/>
            </a:pPr>
            <a:r>
              <a:rPr lang="en-US" dirty="0"/>
              <a:t>Traveled great distances and went up mountains to cut trees;</a:t>
            </a:r>
          </a:p>
          <a:p>
            <a:pPr lvl="1">
              <a:lnSpc>
                <a:spcPct val="114000"/>
              </a:lnSpc>
              <a:buFont typeface="Arial" panose="020B0604020202020204" pitchFamily="34" charset="0"/>
              <a:buChar char="•"/>
            </a:pPr>
            <a:r>
              <a:rPr lang="en-US" dirty="0"/>
              <a:t>Carried the lumber home and built fishing canoes; </a:t>
            </a:r>
          </a:p>
          <a:p>
            <a:pPr lvl="1">
              <a:lnSpc>
                <a:spcPct val="114000"/>
              </a:lnSpc>
              <a:buFont typeface="Arial" panose="020B0604020202020204" pitchFamily="34" charset="0"/>
              <a:buChar char="•"/>
            </a:pPr>
            <a:r>
              <a:rPr lang="en-US" dirty="0"/>
              <a:t>Identified the best fishing spots, carved fishhooks, made fishing nets, gathered shellfish, made salt, and prepared the fish they caught.</a:t>
            </a:r>
          </a:p>
          <a:p>
            <a:pPr>
              <a:lnSpc>
                <a:spcPct val="114000"/>
              </a:lnSpc>
            </a:pPr>
            <a:endParaRPr lang="en-US" dirty="0"/>
          </a:p>
        </p:txBody>
      </p:sp>
    </p:spTree>
    <p:extLst>
      <p:ext uri="{BB962C8B-B14F-4D97-AF65-F5344CB8AC3E}">
        <p14:creationId xmlns:p14="http://schemas.microsoft.com/office/powerpoint/2010/main" val="44820245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61E3-E826-B247-9C75-4281C92B04D1}"/>
              </a:ext>
            </a:extLst>
          </p:cNvPr>
          <p:cNvSpPr>
            <a:spLocks noGrp="1"/>
          </p:cNvSpPr>
          <p:nvPr>
            <p:ph type="title"/>
          </p:nvPr>
        </p:nvSpPr>
        <p:spPr>
          <a:xfrm>
            <a:off x="457200" y="1524000"/>
            <a:ext cx="8229600" cy="1143000"/>
          </a:xfrm>
        </p:spPr>
        <p:txBody>
          <a:bodyPr/>
          <a:lstStyle/>
          <a:p>
            <a:r>
              <a:rPr lang="en-US" dirty="0"/>
              <a:t>Hawaiian Traditional System:</a:t>
            </a:r>
            <a:br>
              <a:rPr lang="en-US" dirty="0"/>
            </a:br>
            <a:r>
              <a:rPr lang="en-US" dirty="0"/>
              <a:t>How to Feed the People</a:t>
            </a:r>
          </a:p>
        </p:txBody>
      </p:sp>
      <p:sp>
        <p:nvSpPr>
          <p:cNvPr id="3" name="Content Placeholder 2">
            <a:extLst>
              <a:ext uri="{FF2B5EF4-FFF2-40B4-BE49-F238E27FC236}">
                <a16:creationId xmlns:a16="http://schemas.microsoft.com/office/drawing/2014/main" id="{9C3C8BF9-BAD4-FF46-A619-BB0D2FD5C559}"/>
              </a:ext>
            </a:extLst>
          </p:cNvPr>
          <p:cNvSpPr>
            <a:spLocks noGrp="1"/>
          </p:cNvSpPr>
          <p:nvPr>
            <p:ph idx="1"/>
          </p:nvPr>
        </p:nvSpPr>
        <p:spPr>
          <a:xfrm>
            <a:off x="457200" y="3200400"/>
            <a:ext cx="8229600" cy="3779520"/>
          </a:xfrm>
        </p:spPr>
        <p:txBody>
          <a:bodyPr/>
          <a:lstStyle/>
          <a:p>
            <a:pPr>
              <a:lnSpc>
                <a:spcPct val="114000"/>
              </a:lnSpc>
            </a:pPr>
            <a:r>
              <a:rPr lang="en-US" dirty="0"/>
              <a:t>In order to produce poi to accompany the fish, </a:t>
            </a:r>
            <a:br>
              <a:rPr lang="en-US" dirty="0"/>
            </a:br>
            <a:r>
              <a:rPr lang="en-US" dirty="0"/>
              <a:t>ancient Hawaiian families also:</a:t>
            </a:r>
          </a:p>
          <a:p>
            <a:pPr lvl="1">
              <a:lnSpc>
                <a:spcPct val="114000"/>
              </a:lnSpc>
              <a:buFont typeface="Arial" panose="020B0604020202020204" pitchFamily="34" charset="0"/>
              <a:buChar char="•"/>
            </a:pPr>
            <a:r>
              <a:rPr lang="en-US" dirty="0"/>
              <a:t>Planted and cared for taro gardens;</a:t>
            </a:r>
          </a:p>
          <a:p>
            <a:pPr lvl="1">
              <a:lnSpc>
                <a:spcPct val="114000"/>
              </a:lnSpc>
              <a:buFont typeface="Arial" panose="020B0604020202020204" pitchFamily="34" charset="0"/>
              <a:buChar char="•"/>
            </a:pPr>
            <a:r>
              <a:rPr lang="en-US" dirty="0"/>
              <a:t>Harvested the taro;</a:t>
            </a:r>
          </a:p>
          <a:p>
            <a:pPr lvl="1">
              <a:lnSpc>
                <a:spcPct val="114000"/>
              </a:lnSpc>
              <a:buFont typeface="Arial" panose="020B0604020202020204" pitchFamily="34" charset="0"/>
              <a:buChar char="•"/>
            </a:pPr>
            <a:r>
              <a:rPr lang="en-US" dirty="0"/>
              <a:t>Pounded the taro into poi. </a:t>
            </a:r>
          </a:p>
          <a:p>
            <a:pPr>
              <a:lnSpc>
                <a:spcPct val="114000"/>
              </a:lnSpc>
            </a:pPr>
            <a:endParaRPr lang="en-US" dirty="0"/>
          </a:p>
        </p:txBody>
      </p:sp>
      <p:pic>
        <p:nvPicPr>
          <p:cNvPr id="5" name="Picture 4" descr="A picture containing grass, green, table, holding&#10;&#10;Description automatically generated">
            <a:extLst>
              <a:ext uri="{FF2B5EF4-FFF2-40B4-BE49-F238E27FC236}">
                <a16:creationId xmlns:a16="http://schemas.microsoft.com/office/drawing/2014/main" id="{B00DD249-E9C2-824B-9860-7296828844C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H="1">
            <a:off x="6766560" y="3311588"/>
            <a:ext cx="1920240" cy="2555812"/>
          </a:xfrm>
          <a:prstGeom prst="rect">
            <a:avLst/>
          </a:prstGeom>
        </p:spPr>
      </p:pic>
    </p:spTree>
    <p:extLst>
      <p:ext uri="{BB962C8B-B14F-4D97-AF65-F5344CB8AC3E}">
        <p14:creationId xmlns:p14="http://schemas.microsoft.com/office/powerpoint/2010/main" val="19914240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61E3-E826-B247-9C75-4281C92B04D1}"/>
              </a:ext>
            </a:extLst>
          </p:cNvPr>
          <p:cNvSpPr>
            <a:spLocks noGrp="1"/>
          </p:cNvSpPr>
          <p:nvPr>
            <p:ph type="title"/>
          </p:nvPr>
        </p:nvSpPr>
        <p:spPr>
          <a:xfrm>
            <a:off x="411480" y="1143000"/>
            <a:ext cx="8321040" cy="1143000"/>
          </a:xfrm>
        </p:spPr>
        <p:txBody>
          <a:bodyPr/>
          <a:lstStyle/>
          <a:p>
            <a:r>
              <a:rPr lang="en-US" dirty="0"/>
              <a:t>Hawaiians Love “Fish and Poi!”</a:t>
            </a:r>
          </a:p>
        </p:txBody>
      </p:sp>
      <p:sp>
        <p:nvSpPr>
          <p:cNvPr id="3" name="Content Placeholder 2">
            <a:extLst>
              <a:ext uri="{FF2B5EF4-FFF2-40B4-BE49-F238E27FC236}">
                <a16:creationId xmlns:a16="http://schemas.microsoft.com/office/drawing/2014/main" id="{9C3C8BF9-BAD4-FF46-A619-BB0D2FD5C559}"/>
              </a:ext>
            </a:extLst>
          </p:cNvPr>
          <p:cNvSpPr>
            <a:spLocks noGrp="1"/>
          </p:cNvSpPr>
          <p:nvPr>
            <p:ph idx="1"/>
          </p:nvPr>
        </p:nvSpPr>
        <p:spPr/>
        <p:txBody>
          <a:bodyPr/>
          <a:lstStyle/>
          <a:p>
            <a:pPr marL="0" indent="0">
              <a:lnSpc>
                <a:spcPct val="114000"/>
              </a:lnSpc>
              <a:buNone/>
            </a:pPr>
            <a:r>
              <a:rPr lang="en-US" dirty="0"/>
              <a:t>Many Hawaiians loved to eat fish and poi. Salted dried fish or fresh fish served with poi (made from mashed taro) were a delicious part of the Hawaiian diet. In the </a:t>
            </a:r>
            <a:r>
              <a:rPr lang="en-US" dirty="0" err="1"/>
              <a:t>Ahupua’a</a:t>
            </a:r>
            <a:r>
              <a:rPr lang="en-US" dirty="0"/>
              <a:t> system, all Hawaiians were able to go to the mountains to cut wood to make a fishing canoe, grow taro in the valleys, and go to the beach to catch fish, dry fish, and gather salt. The </a:t>
            </a:r>
            <a:r>
              <a:rPr lang="en-US" dirty="0" err="1"/>
              <a:t>Ahupua’a</a:t>
            </a:r>
            <a:r>
              <a:rPr lang="en-US" dirty="0"/>
              <a:t> system let all Hawaiians have the chance to get ”Fish and Poi”.</a:t>
            </a:r>
            <a:br>
              <a:rPr lang="en-US" dirty="0"/>
            </a:br>
            <a:endParaRPr lang="en-US" dirty="0"/>
          </a:p>
        </p:txBody>
      </p:sp>
    </p:spTree>
    <p:extLst>
      <p:ext uri="{BB962C8B-B14F-4D97-AF65-F5344CB8AC3E}">
        <p14:creationId xmlns:p14="http://schemas.microsoft.com/office/powerpoint/2010/main" val="28157787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475455f-c69b-4ff8-acf7-75612f4dc189">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0" ma:contentTypeDescription="Create a new document." ma:contentTypeScope="" ma:versionID="dfcaf296b1bd588bd73adb08cf7d47ca">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b9b2f643d7d147ab63e5deb48b696c83"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8332A4-542C-494D-8506-1C720B46413C}">
  <ds:schemaRefs>
    <ds:schemaRef ds:uri="http://purl.org/dc/elements/1.1/"/>
    <ds:schemaRef ds:uri="http://purl.org/dc/terms/"/>
    <ds:schemaRef ds:uri="e475455f-c69b-4ff8-acf7-75612f4dc189"/>
    <ds:schemaRef ds:uri="http://schemas.microsoft.com/office/2006/documentManagement/types"/>
    <ds:schemaRef ds:uri="http://schemas.microsoft.com/office/infopath/2007/PartnerControls"/>
    <ds:schemaRef ds:uri="aa0c1190-56bd-4797-9cf7-4990489609e0"/>
    <ds:schemaRef ds:uri="http://purl.org/dc/dcmitype/"/>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3D573403-C109-4615-9D0F-BC23C8B90B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0c1190-56bd-4797-9cf7-4990489609e0"/>
    <ds:schemaRef ds:uri="e475455f-c69b-4ff8-acf7-75612f4dc1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85DF1F-BC57-4156-92DD-D8D43BF525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2110</TotalTime>
  <Words>1364</Words>
  <Application>Microsoft Macintosh PowerPoint</Application>
  <PresentationFormat>On-screen Show (4:3)</PresentationFormat>
  <Paragraphs>77</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Hawaiian Economics: Barter for Fish &amp; Poi</vt:lpstr>
      <vt:lpstr>PowerPoint Presentation</vt:lpstr>
      <vt:lpstr>Bartering</vt:lpstr>
      <vt:lpstr>Photos of Hawaii</vt:lpstr>
      <vt:lpstr>Background</vt:lpstr>
      <vt:lpstr>Some Hawaiian words</vt:lpstr>
      <vt:lpstr>Hawaiian Traditional System: How to Feed the People</vt:lpstr>
      <vt:lpstr>Hawaiian Traditional System: How to Feed the People</vt:lpstr>
      <vt:lpstr>Hawaiians Love “Fish and Poi!”</vt:lpstr>
      <vt:lpstr>Let’s Get Fish and Poi!</vt:lpstr>
      <vt:lpstr>There’s a Problem…It’s Hard to be a Good Farmer and a Good Fisherman. Help!</vt:lpstr>
      <vt:lpstr>Got Poi…But Where’s the Fish?</vt:lpstr>
      <vt:lpstr>Got Fish…But Where’s the Poi?</vt:lpstr>
      <vt:lpstr>There’s Another Problem… Still No “Fish and Poi!”</vt:lpstr>
      <vt:lpstr>Let’s Trade for Fish and Poi!</vt:lpstr>
      <vt:lpstr>Specialization, Interdependence, and Trade</vt:lpstr>
      <vt:lpstr>Group Questions</vt:lpstr>
      <vt:lpstr>Group 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subject/>
  <dc:creator>Marsha Masters</dc:creator>
  <cp:keywords/>
  <dc:description/>
  <cp:lastModifiedBy>Jesse Krenzin</cp:lastModifiedBy>
  <cp:revision>278</cp:revision>
  <dcterms:created xsi:type="dcterms:W3CDTF">2012-09-11T15:07:18Z</dcterms:created>
  <dcterms:modified xsi:type="dcterms:W3CDTF">2020-10-17T20:34:49Z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