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7" r:id="rId6"/>
    <p:sldId id="267" r:id="rId7"/>
    <p:sldId id="270" r:id="rId8"/>
    <p:sldId id="271" r:id="rId9"/>
    <p:sldId id="272"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8"/>
    <a:srgbClr val="C7C6F8"/>
    <a:srgbClr val="7A9900"/>
    <a:srgbClr val="8BAF0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2"/>
    <p:restoredTop sz="92585"/>
  </p:normalViewPr>
  <p:slideViewPr>
    <p:cSldViewPr>
      <p:cViewPr varScale="1">
        <p:scale>
          <a:sx n="118" d="100"/>
          <a:sy n="118" d="100"/>
        </p:scale>
        <p:origin x="1136"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10/16/20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a:t>
            </a:fld>
            <a:endParaRPr lang="en-US"/>
          </a:p>
        </p:txBody>
      </p:sp>
    </p:spTree>
    <p:extLst>
      <p:ext uri="{BB962C8B-B14F-4D97-AF65-F5344CB8AC3E}">
        <p14:creationId xmlns:p14="http://schemas.microsoft.com/office/powerpoint/2010/main" val="397855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a:t>
            </a:fld>
            <a:endParaRPr lang="en-US"/>
          </a:p>
        </p:txBody>
      </p:sp>
    </p:spTree>
    <p:extLst>
      <p:ext uri="{BB962C8B-B14F-4D97-AF65-F5344CB8AC3E}">
        <p14:creationId xmlns:p14="http://schemas.microsoft.com/office/powerpoint/2010/main" val="31120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a:t>
            </a:fld>
            <a:endParaRPr lang="en-US"/>
          </a:p>
        </p:txBody>
      </p:sp>
    </p:spTree>
    <p:extLst>
      <p:ext uri="{BB962C8B-B14F-4D97-AF65-F5344CB8AC3E}">
        <p14:creationId xmlns:p14="http://schemas.microsoft.com/office/powerpoint/2010/main" val="3325292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lvl1pPr>
              <a:defRPr sz="5000"/>
            </a:lvl1pPr>
          </a:lstStyle>
          <a:p>
            <a:r>
              <a:rPr lang="en-US" dirty="0"/>
              <a:t>Click to edit Master title style</a:t>
            </a:r>
          </a:p>
        </p:txBody>
      </p:sp>
      <p:sp>
        <p:nvSpPr>
          <p:cNvPr id="3" name="Content Placeholder 2"/>
          <p:cNvSpPr>
            <a:spLocks noGrp="1"/>
          </p:cNvSpPr>
          <p:nvPr>
            <p:ph idx="1"/>
          </p:nvPr>
        </p:nvSpPr>
        <p:spPr>
          <a:xfrm>
            <a:off x="457200" y="2514600"/>
            <a:ext cx="8229600" cy="3779520"/>
          </a:xfrm>
        </p:spPr>
        <p:txBody>
          <a:bodyPr/>
          <a:lstStyle>
            <a:lvl1pPr>
              <a:lnSpc>
                <a:spcPct val="100000"/>
              </a:lnSpc>
              <a:spcAft>
                <a:spcPts val="800"/>
              </a:spcAft>
              <a:defRPr sz="2200"/>
            </a:lvl1pPr>
            <a:lvl2pPr>
              <a:lnSpc>
                <a:spcPct val="100000"/>
              </a:lnSpc>
              <a:spcAft>
                <a:spcPts val="800"/>
              </a:spcAft>
              <a:defRPr sz="2200"/>
            </a:lvl2pPr>
            <a:lvl3pPr>
              <a:lnSpc>
                <a:spcPct val="100000"/>
              </a:lnSpc>
              <a:spcAft>
                <a:spcPts val="800"/>
              </a:spcAft>
              <a:defRPr sz="2200"/>
            </a:lvl3pPr>
            <a:lvl4pPr>
              <a:lnSpc>
                <a:spcPct val="100000"/>
              </a:lnSpc>
              <a:spcAft>
                <a:spcPts val="800"/>
              </a:spcAft>
              <a:defRPr sz="2200"/>
            </a:lvl4pPr>
            <a:lvl5pPr>
              <a:lnSpc>
                <a:spcPct val="100000"/>
              </a:lnSpc>
              <a:spcAft>
                <a:spcPts val="800"/>
              </a:spcAft>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Costs and Benefits of The Three Little Pigs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Billy_the_Yorkshire_Terrier_(Black_and_Tan).JPG"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en.wikipedia.org/wiki/Broholmer"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firstgradefactory.blogspot.com/2011/03/reading-comprehension-strategies.html" TargetMode="External"/><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hyperlink" Target="http://amrutam-nopen.blogspot.com/2012/07/how-my-school-made-me-what-i-am.html" TargetMode="Externa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FCBDF-B2D8-6847-A097-0A505ABD7E71}"/>
              </a:ext>
            </a:extLst>
          </p:cNvPr>
          <p:cNvSpPr>
            <a:spLocks noGrp="1"/>
          </p:cNvSpPr>
          <p:nvPr>
            <p:ph type="ctrTitle"/>
          </p:nvPr>
        </p:nvSpPr>
        <p:spPr>
          <a:xfrm>
            <a:off x="685800" y="2971800"/>
            <a:ext cx="7772400" cy="784225"/>
          </a:xfrm>
        </p:spPr>
        <p:txBody>
          <a:bodyPr/>
          <a:lstStyle/>
          <a:p>
            <a:pPr>
              <a:spcBef>
                <a:spcPts val="4000"/>
              </a:spcBef>
            </a:pPr>
            <a:r>
              <a:rPr lang="en-US" dirty="0"/>
              <a:t>Costs and Benefits of The Three Little Pigs</a:t>
            </a:r>
            <a:endParaRPr lang="en-US" sz="22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p:txBody>
          <a:bodyPr/>
          <a:lstStyle/>
          <a:p>
            <a:r>
              <a:rPr lang="en-US" dirty="0"/>
              <a:t>What Do You Choose?</a:t>
            </a:r>
          </a:p>
        </p:txBody>
      </p:sp>
      <p:pic>
        <p:nvPicPr>
          <p:cNvPr id="4" name="image4.jpg">
            <a:extLst>
              <a:ext uri="{FF2B5EF4-FFF2-40B4-BE49-F238E27FC236}">
                <a16:creationId xmlns:a16="http://schemas.microsoft.com/office/drawing/2014/main" id="{9BB35047-ECFD-FC46-9EFA-7A40D5DEBEEE}"/>
              </a:ext>
            </a:extLst>
          </p:cNvPr>
          <p:cNvPicPr preferRelativeResize="0">
            <a:picLocks noChangeAspect="1"/>
          </p:cNvPicPr>
          <p:nvPr/>
        </p:nvPicPr>
        <p:blipFill>
          <a:blip r:embed="rId3"/>
          <a:srcRect/>
          <a:stretch>
            <a:fillRect/>
          </a:stretch>
        </p:blipFill>
        <p:spPr bwMode="auto">
          <a:xfrm>
            <a:off x="1574994" y="2362200"/>
            <a:ext cx="5994012" cy="3824605"/>
          </a:xfrm>
          <a:prstGeom prst="rect">
            <a:avLst/>
          </a:prstGeom>
          <a:noFill/>
          <a:ln w="9525">
            <a:noFill/>
            <a:miter lim="800000"/>
            <a:headEnd/>
            <a:tailEnd/>
          </a:ln>
        </p:spPr>
      </p:pic>
    </p:spTree>
    <p:extLst>
      <p:ext uri="{BB962C8B-B14F-4D97-AF65-F5344CB8AC3E}">
        <p14:creationId xmlns:p14="http://schemas.microsoft.com/office/powerpoint/2010/main" val="229233835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297D3A-E61F-1448-A5F0-783B2D754958}"/>
              </a:ext>
            </a:extLst>
          </p:cNvPr>
          <p:cNvSpPr>
            <a:spLocks noGrp="1"/>
          </p:cNvSpPr>
          <p:nvPr>
            <p:ph type="title"/>
          </p:nvPr>
        </p:nvSpPr>
        <p:spPr/>
        <p:txBody>
          <a:bodyPr/>
          <a:lstStyle/>
          <a:p>
            <a:r>
              <a:rPr lang="en-US" dirty="0"/>
              <a:t>What Should They Do?</a:t>
            </a:r>
          </a:p>
        </p:txBody>
      </p:sp>
      <p:graphicFrame>
        <p:nvGraphicFramePr>
          <p:cNvPr id="2" name="Table 1">
            <a:extLst>
              <a:ext uri="{FF2B5EF4-FFF2-40B4-BE49-F238E27FC236}">
                <a16:creationId xmlns:a16="http://schemas.microsoft.com/office/drawing/2014/main" id="{E003F9F8-5510-C34A-ACB3-BE8868C13F46}"/>
              </a:ext>
            </a:extLst>
          </p:cNvPr>
          <p:cNvGraphicFramePr>
            <a:graphicFrameLocks noGrp="1" noChangeAspect="1"/>
          </p:cNvGraphicFramePr>
          <p:nvPr>
            <p:extLst>
              <p:ext uri="{D42A27DB-BD31-4B8C-83A1-F6EECF244321}">
                <p14:modId xmlns:p14="http://schemas.microsoft.com/office/powerpoint/2010/main" val="4176171009"/>
              </p:ext>
            </p:extLst>
          </p:nvPr>
        </p:nvGraphicFramePr>
        <p:xfrm>
          <a:off x="1143000" y="2667000"/>
          <a:ext cx="6858000" cy="2937565"/>
        </p:xfrm>
        <a:graphic>
          <a:graphicData uri="http://schemas.openxmlformats.org/drawingml/2006/table">
            <a:tbl>
              <a:tblPr/>
              <a:tblGrid>
                <a:gridCol w="1371600">
                  <a:extLst>
                    <a:ext uri="{9D8B030D-6E8A-4147-A177-3AD203B41FA5}">
                      <a16:colId xmlns:a16="http://schemas.microsoft.com/office/drawing/2014/main" val="3125826947"/>
                    </a:ext>
                  </a:extLst>
                </a:gridCol>
                <a:gridCol w="1371600">
                  <a:extLst>
                    <a:ext uri="{9D8B030D-6E8A-4147-A177-3AD203B41FA5}">
                      <a16:colId xmlns:a16="http://schemas.microsoft.com/office/drawing/2014/main" val="3762673835"/>
                    </a:ext>
                  </a:extLst>
                </a:gridCol>
                <a:gridCol w="1371600">
                  <a:extLst>
                    <a:ext uri="{9D8B030D-6E8A-4147-A177-3AD203B41FA5}">
                      <a16:colId xmlns:a16="http://schemas.microsoft.com/office/drawing/2014/main" val="616709525"/>
                    </a:ext>
                  </a:extLst>
                </a:gridCol>
                <a:gridCol w="1371600">
                  <a:extLst>
                    <a:ext uri="{9D8B030D-6E8A-4147-A177-3AD203B41FA5}">
                      <a16:colId xmlns:a16="http://schemas.microsoft.com/office/drawing/2014/main" val="2063365051"/>
                    </a:ext>
                  </a:extLst>
                </a:gridCol>
                <a:gridCol w="1371600">
                  <a:extLst>
                    <a:ext uri="{9D8B030D-6E8A-4147-A177-3AD203B41FA5}">
                      <a16:colId xmlns:a16="http://schemas.microsoft.com/office/drawing/2014/main" val="4139226046"/>
                    </a:ext>
                  </a:extLst>
                </a:gridCol>
              </a:tblGrid>
              <a:tr h="587513">
                <a:tc rowSpan="2">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 </a:t>
                      </a:r>
                      <a:endParaRPr lang="en-US" sz="2200" b="0" dirty="0">
                        <a:effectLst/>
                        <a:latin typeface="+mn-lt"/>
                        <a:ea typeface="Calibri" panose="020F0502020204030204" pitchFamily="34"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07000"/>
                        </a:lnSpc>
                        <a:spcBef>
                          <a:spcPts val="0"/>
                        </a:spcBef>
                        <a:spcAft>
                          <a:spcPts val="0"/>
                        </a:spcAft>
                      </a:pPr>
                      <a:r>
                        <a:rPr lang="en-US" sz="2200" b="1" dirty="0">
                          <a:effectLst/>
                          <a:latin typeface="+mn-lt"/>
                          <a:ea typeface="Arial" panose="020B0604020202020204" pitchFamily="34" charset="0"/>
                        </a:rPr>
                        <a:t>Time to Build</a:t>
                      </a:r>
                      <a:endParaRPr lang="en-US" sz="2200" b="1" dirty="0">
                        <a:effectLst/>
                        <a:latin typeface="+mn-lt"/>
                        <a:ea typeface="Calibri" panose="020F0502020204030204" pitchFamily="34"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a:lnSpc>
                          <a:spcPct val="107000"/>
                        </a:lnSpc>
                        <a:spcBef>
                          <a:spcPts val="0"/>
                        </a:spcBef>
                        <a:spcAft>
                          <a:spcPts val="0"/>
                        </a:spcAft>
                      </a:pPr>
                      <a:r>
                        <a:rPr lang="en-US" sz="2200" b="1" dirty="0">
                          <a:effectLst/>
                          <a:latin typeface="+mn-lt"/>
                          <a:ea typeface="Arial" panose="020B0604020202020204" pitchFamily="34" charset="0"/>
                        </a:rPr>
                        <a:t>Protection</a:t>
                      </a:r>
                      <a:endParaRPr lang="en-US" sz="2200" b="1" dirty="0">
                        <a:effectLst/>
                        <a:latin typeface="+mn-lt"/>
                        <a:ea typeface="Calibri" panose="020F0502020204030204" pitchFamily="34"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220629658"/>
                  </a:ext>
                </a:extLst>
              </a:tr>
              <a:tr h="587513">
                <a:tc vMerge="1">
                  <a:txBody>
                    <a:bodyPr/>
                    <a:lstStyle/>
                    <a:p>
                      <a:endParaRPr lang="en-US"/>
                    </a:p>
                  </a:txBody>
                  <a:tcPr/>
                </a:tc>
                <a:tc>
                  <a:txBody>
                    <a:bodyPr/>
                    <a:lstStyle/>
                    <a:p>
                      <a:pPr marL="0" marR="0" algn="ctr">
                        <a:lnSpc>
                          <a:spcPct val="107000"/>
                        </a:lnSpc>
                        <a:spcBef>
                          <a:spcPts val="0"/>
                        </a:spcBef>
                        <a:spcAft>
                          <a:spcPts val="0"/>
                        </a:spcAft>
                      </a:pPr>
                      <a:r>
                        <a:rPr lang="en-US" sz="2200" b="0" dirty="0">
                          <a:effectLst/>
                          <a:latin typeface="+mn-lt"/>
                          <a:ea typeface="Arial" panose="020B0604020202020204" pitchFamily="34" charset="0"/>
                        </a:rPr>
                        <a:t>Quick</a:t>
                      </a:r>
                      <a:endParaRPr lang="en-US" sz="2200" b="0" dirty="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200" b="0" dirty="0">
                          <a:effectLst/>
                          <a:latin typeface="+mn-lt"/>
                          <a:ea typeface="Arial" panose="020B0604020202020204" pitchFamily="34" charset="0"/>
                        </a:rPr>
                        <a:t>Slow</a:t>
                      </a:r>
                      <a:endParaRPr lang="en-US" sz="2200" b="0" dirty="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200" b="0" dirty="0">
                          <a:effectLst/>
                          <a:latin typeface="+mn-lt"/>
                          <a:ea typeface="Arial" panose="020B0604020202020204" pitchFamily="34" charset="0"/>
                        </a:rPr>
                        <a:t>Little</a:t>
                      </a:r>
                      <a:endParaRPr lang="en-US" sz="2200" b="0" dirty="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200" b="0">
                          <a:effectLst/>
                          <a:latin typeface="+mn-lt"/>
                          <a:ea typeface="Arial" panose="020B0604020202020204" pitchFamily="34" charset="0"/>
                        </a:rPr>
                        <a:t>Lots</a:t>
                      </a:r>
                      <a:endParaRPr lang="en-US" sz="2200" b="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104175"/>
                  </a:ext>
                </a:extLst>
              </a:tr>
              <a:tr h="587513">
                <a:tc>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Straw</a:t>
                      </a:r>
                      <a:endParaRPr lang="en-US" sz="2200" b="0" dirty="0">
                        <a:effectLst/>
                        <a:latin typeface="+mn-lt"/>
                        <a:ea typeface="Calibri" panose="020F0502020204030204" pitchFamily="34" charset="0"/>
                      </a:endParaRPr>
                    </a:p>
                  </a:txBody>
                  <a:tcPr marL="137160"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 </a:t>
                      </a:r>
                      <a:endParaRPr lang="en-US" sz="2200" b="0" dirty="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 </a:t>
                      </a:r>
                      <a:endParaRPr lang="en-US" sz="2200" b="0" dirty="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 </a:t>
                      </a:r>
                      <a:endParaRPr lang="en-US" sz="2200" b="0" dirty="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 </a:t>
                      </a:r>
                      <a:endParaRPr lang="en-US" sz="2200" b="0" dirty="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473736"/>
                  </a:ext>
                </a:extLst>
              </a:tr>
              <a:tr h="587513">
                <a:tc>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Sticks</a:t>
                      </a:r>
                      <a:endParaRPr lang="en-US" sz="2200" b="0" dirty="0">
                        <a:effectLst/>
                        <a:latin typeface="+mn-lt"/>
                        <a:ea typeface="Calibri" panose="020F0502020204030204" pitchFamily="34" charset="0"/>
                      </a:endParaRPr>
                    </a:p>
                  </a:txBody>
                  <a:tcPr marL="137160"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 </a:t>
                      </a:r>
                      <a:endParaRPr lang="en-US" sz="2200" b="0" dirty="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 </a:t>
                      </a:r>
                      <a:endParaRPr lang="en-US" sz="2200" b="0" dirty="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 </a:t>
                      </a:r>
                      <a:endParaRPr lang="en-US" sz="2200" b="0" dirty="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 </a:t>
                      </a:r>
                      <a:endParaRPr lang="en-US" sz="2200" b="0" dirty="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0587104"/>
                  </a:ext>
                </a:extLst>
              </a:tr>
              <a:tr h="587513">
                <a:tc>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Bricks</a:t>
                      </a:r>
                      <a:endParaRPr lang="en-US" sz="2200" b="0" dirty="0">
                        <a:effectLst/>
                        <a:latin typeface="+mn-lt"/>
                        <a:ea typeface="Calibri" panose="020F0502020204030204" pitchFamily="34" charset="0"/>
                      </a:endParaRPr>
                    </a:p>
                  </a:txBody>
                  <a:tcPr marL="137160"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0">
                          <a:effectLst/>
                          <a:latin typeface="+mn-lt"/>
                          <a:ea typeface="Arial" panose="020B0604020202020204" pitchFamily="34" charset="0"/>
                        </a:rPr>
                        <a:t> </a:t>
                      </a:r>
                      <a:endParaRPr lang="en-US" sz="2200" b="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 </a:t>
                      </a:r>
                      <a:endParaRPr lang="en-US" sz="2200" b="0" dirty="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 </a:t>
                      </a:r>
                      <a:endParaRPr lang="en-US" sz="2200" b="0" dirty="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0" dirty="0">
                          <a:effectLst/>
                          <a:latin typeface="+mn-lt"/>
                          <a:ea typeface="Arial" panose="020B0604020202020204" pitchFamily="34" charset="0"/>
                        </a:rPr>
                        <a:t> </a:t>
                      </a:r>
                      <a:endParaRPr lang="en-US" sz="2200" b="0" dirty="0">
                        <a:effectLst/>
                        <a:latin typeface="+mn-lt"/>
                        <a:ea typeface="Calibri" panose="020F0502020204030204" pitchFamily="34" charset="0"/>
                      </a:endParaRPr>
                    </a:p>
                  </a:txBody>
                  <a:tcPr marL="52917" marR="52917" marT="52917" marB="5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016630"/>
                  </a:ext>
                </a:extLst>
              </a:tr>
            </a:tbl>
          </a:graphicData>
        </a:graphic>
      </p:graphicFrame>
    </p:spTree>
    <p:extLst>
      <p:ext uri="{BB962C8B-B14F-4D97-AF65-F5344CB8AC3E}">
        <p14:creationId xmlns:p14="http://schemas.microsoft.com/office/powerpoint/2010/main" val="36120121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JewelrieShop Ball Earrings 316L Surgical Steel Earrings Round Ball Stud Earrings Set for Women Girls">
            <a:extLst>
              <a:ext uri="{FF2B5EF4-FFF2-40B4-BE49-F238E27FC236}">
                <a16:creationId xmlns:a16="http://schemas.microsoft.com/office/drawing/2014/main" id="{4460541B-A8DB-4B4D-AB46-0ADAE82DAA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555"/>
          <a:stretch/>
        </p:blipFill>
        <p:spPr bwMode="auto">
          <a:xfrm>
            <a:off x="7502588" y="2667000"/>
            <a:ext cx="1108011" cy="3397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FC29F3-3591-6744-A1D2-B67A262D81F5}"/>
              </a:ext>
            </a:extLst>
          </p:cNvPr>
          <p:cNvSpPr>
            <a:spLocks noGrp="1"/>
          </p:cNvSpPr>
          <p:nvPr>
            <p:ph type="title"/>
          </p:nvPr>
        </p:nvSpPr>
        <p:spPr/>
        <p:txBody>
          <a:bodyPr/>
          <a:lstStyle/>
          <a:p>
            <a:r>
              <a:rPr lang="en-US" dirty="0"/>
              <a:t>Assessment Question 1.</a:t>
            </a:r>
          </a:p>
        </p:txBody>
      </p:sp>
      <p:sp>
        <p:nvSpPr>
          <p:cNvPr id="3" name="Content Placeholder 2">
            <a:extLst>
              <a:ext uri="{FF2B5EF4-FFF2-40B4-BE49-F238E27FC236}">
                <a16:creationId xmlns:a16="http://schemas.microsoft.com/office/drawing/2014/main" id="{2A842371-1761-E949-BACE-71436FD74DC2}"/>
              </a:ext>
            </a:extLst>
          </p:cNvPr>
          <p:cNvSpPr>
            <a:spLocks noGrp="1"/>
          </p:cNvSpPr>
          <p:nvPr>
            <p:ph idx="1"/>
          </p:nvPr>
        </p:nvSpPr>
        <p:spPr>
          <a:xfrm>
            <a:off x="457200" y="2286000"/>
            <a:ext cx="7239000" cy="3779520"/>
          </a:xfrm>
        </p:spPr>
        <p:txBody>
          <a:bodyPr/>
          <a:lstStyle/>
          <a:p>
            <a:pPr marL="0" indent="0">
              <a:buNone/>
            </a:pPr>
            <a:r>
              <a:rPr lang="en-US" dirty="0"/>
              <a:t>Andrea decides that she wants to have her ears pierced for her 8</a:t>
            </a:r>
            <a:r>
              <a:rPr lang="en-US" baseline="30000" dirty="0"/>
              <a:t>th</a:t>
            </a:r>
            <a:r>
              <a:rPr lang="en-US" dirty="0"/>
              <a:t> birthday, like her mom and her Aunt Jane. Mom agrees and takes her to the store to select her earrings. Andrea wants her mom to buy her nice diamond earrings, like Aunt Jane’s. But Mom suggests she get a small stud to wear until she’s older and can take better care of them.  </a:t>
            </a:r>
          </a:p>
          <a:p>
            <a:pPr marL="0" indent="0">
              <a:buNone/>
            </a:pPr>
            <a:r>
              <a:rPr lang="en-US" dirty="0"/>
              <a:t>Which would be a better choice for Andrea?</a:t>
            </a:r>
          </a:p>
          <a:p>
            <a:pPr marL="0" indent="0">
              <a:buNone/>
            </a:pPr>
            <a:endParaRPr lang="en-US" sz="2000" dirty="0"/>
          </a:p>
        </p:txBody>
      </p:sp>
      <p:pic>
        <p:nvPicPr>
          <p:cNvPr id="8" name="Picture 2" descr="Amazon Essentials Plated Sterling Silver Cubic Zirconia Stud Earrings (Round &amp; Princess)">
            <a:extLst>
              <a:ext uri="{FF2B5EF4-FFF2-40B4-BE49-F238E27FC236}">
                <a16:creationId xmlns:a16="http://schemas.microsoft.com/office/drawing/2014/main" id="{A449FE08-DD73-8942-8A3B-A3E571E54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120640"/>
            <a:ext cx="2540000" cy="10953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725B5A1B-7725-DD43-A89E-055F96C6F29F}"/>
              </a:ext>
            </a:extLst>
          </p:cNvPr>
          <p:cNvSpPr txBox="1">
            <a:spLocks noChangeArrowheads="1"/>
          </p:cNvSpPr>
          <p:nvPr/>
        </p:nvSpPr>
        <p:spPr bwMode="auto">
          <a:xfrm>
            <a:off x="3911600" y="5303520"/>
            <a:ext cx="457200" cy="457564"/>
          </a:xfrm>
          <a:prstGeom prst="rect">
            <a:avLst/>
          </a:prstGeom>
          <a:noFill/>
          <a:ln w="9525">
            <a:solidFill>
              <a:srgbClr val="000000"/>
            </a:solidFill>
            <a:miter lim="800000"/>
            <a:headEnd/>
            <a:tailEnd/>
          </a:ln>
        </p:spPr>
        <p:txBody>
          <a:bodyPr vert="horz" wrap="square" lIns="91440" tIns="45720" rIns="91440" bIns="45720" numCol="1"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Calibri" panose="020F0502020204030204" pitchFamily="34" charset="0"/>
              </a:rPr>
              <a:t>A</a:t>
            </a:r>
            <a:endParaRPr kumimoji="0" lang="en-US" altLang="en-US" sz="2200" b="1" i="0" u="none" strike="noStrike" cap="none" normalizeH="0" baseline="0" dirty="0">
              <a:ln>
                <a:noFill/>
              </a:ln>
              <a:solidFill>
                <a:schemeClr val="tx1"/>
              </a:solidFill>
              <a:effectLst/>
              <a:latin typeface="Arial" panose="020B0604020202020204" pitchFamily="34" charset="0"/>
            </a:endParaRPr>
          </a:p>
        </p:txBody>
      </p:sp>
      <p:sp>
        <p:nvSpPr>
          <p:cNvPr id="10" name="Text Box 4">
            <a:extLst>
              <a:ext uri="{FF2B5EF4-FFF2-40B4-BE49-F238E27FC236}">
                <a16:creationId xmlns:a16="http://schemas.microsoft.com/office/drawing/2014/main" id="{23C634AA-F211-B640-A32A-33E089CCC6C7}"/>
              </a:ext>
            </a:extLst>
          </p:cNvPr>
          <p:cNvSpPr txBox="1">
            <a:spLocks noChangeArrowheads="1"/>
          </p:cNvSpPr>
          <p:nvPr/>
        </p:nvSpPr>
        <p:spPr bwMode="auto">
          <a:xfrm>
            <a:off x="6588188" y="5257800"/>
            <a:ext cx="457200" cy="457564"/>
          </a:xfrm>
          <a:prstGeom prst="rect">
            <a:avLst/>
          </a:prstGeom>
          <a:solidFill>
            <a:srgbClr val="FFFFFF"/>
          </a:solidFill>
          <a:ln w="9525">
            <a:solidFill>
              <a:srgbClr val="000000"/>
            </a:solidFill>
            <a:miter lim="800000"/>
            <a:headEnd/>
            <a:tailEnd/>
          </a:ln>
        </p:spPr>
        <p:txBody>
          <a:bodyPr vert="horz" wrap="square" lIns="137160" tIns="45720" rIns="91440" bIns="45720" numCol="1"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Calibri" panose="020F0502020204030204" pitchFamily="34" charset="0"/>
              </a:rPr>
              <a:t>B</a:t>
            </a:r>
            <a:endParaRPr kumimoji="0" lang="en-US" altLang="en-US" sz="2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49836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29F3-3591-6744-A1D2-B67A262D81F5}"/>
              </a:ext>
            </a:extLst>
          </p:cNvPr>
          <p:cNvSpPr>
            <a:spLocks noGrp="1"/>
          </p:cNvSpPr>
          <p:nvPr>
            <p:ph type="title"/>
          </p:nvPr>
        </p:nvSpPr>
        <p:spPr/>
        <p:txBody>
          <a:bodyPr/>
          <a:lstStyle/>
          <a:p>
            <a:r>
              <a:rPr lang="en-US" dirty="0"/>
              <a:t>Assessment Question 2.</a:t>
            </a:r>
          </a:p>
        </p:txBody>
      </p:sp>
      <p:sp>
        <p:nvSpPr>
          <p:cNvPr id="3" name="Content Placeholder 2">
            <a:extLst>
              <a:ext uri="{FF2B5EF4-FFF2-40B4-BE49-F238E27FC236}">
                <a16:creationId xmlns:a16="http://schemas.microsoft.com/office/drawing/2014/main" id="{2A842371-1761-E949-BACE-71436FD74DC2}"/>
              </a:ext>
            </a:extLst>
          </p:cNvPr>
          <p:cNvSpPr>
            <a:spLocks noGrp="1"/>
          </p:cNvSpPr>
          <p:nvPr>
            <p:ph idx="1"/>
          </p:nvPr>
        </p:nvSpPr>
        <p:spPr>
          <a:xfrm>
            <a:off x="457199" y="2286000"/>
            <a:ext cx="8229600" cy="3779520"/>
          </a:xfrm>
        </p:spPr>
        <p:txBody>
          <a:bodyPr/>
          <a:lstStyle/>
          <a:p>
            <a:pPr marL="0" indent="0">
              <a:buNone/>
            </a:pPr>
            <a:r>
              <a:rPr lang="en-US" dirty="0"/>
              <a:t>Mateo really wants to get a dog. After promising to take care of his new pet, his parents finally agree. But Mateo wants a big dog and his parents prefer a small dog. They are concerned that a big dog will be too much for him. </a:t>
            </a:r>
          </a:p>
          <a:p>
            <a:pPr marL="0" indent="0">
              <a:buNone/>
            </a:pPr>
            <a:r>
              <a:rPr lang="en-US" dirty="0"/>
              <a:t>What would be the best choice for Mateo? </a:t>
            </a:r>
          </a:p>
        </p:txBody>
      </p:sp>
      <p:sp>
        <p:nvSpPr>
          <p:cNvPr id="11" name="Text Box 4">
            <a:extLst>
              <a:ext uri="{FF2B5EF4-FFF2-40B4-BE49-F238E27FC236}">
                <a16:creationId xmlns:a16="http://schemas.microsoft.com/office/drawing/2014/main" id="{DCB3E5F1-1E9E-6645-8C6A-F6B84A78ED90}"/>
              </a:ext>
            </a:extLst>
          </p:cNvPr>
          <p:cNvSpPr txBox="1">
            <a:spLocks noChangeArrowheads="1"/>
          </p:cNvSpPr>
          <p:nvPr/>
        </p:nvSpPr>
        <p:spPr bwMode="auto">
          <a:xfrm>
            <a:off x="548640" y="4255626"/>
            <a:ext cx="457200" cy="457564"/>
          </a:xfrm>
          <a:prstGeom prst="rect">
            <a:avLst/>
          </a:prstGeom>
          <a:noFill/>
          <a:ln w="9525">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Calibri" panose="020F0502020204030204" pitchFamily="34" charset="0"/>
              </a:rPr>
              <a:t>A</a:t>
            </a:r>
            <a:endParaRPr kumimoji="0" lang="en-US" altLang="en-US" sz="2200" b="1" i="0" u="none" strike="noStrike" cap="none" normalizeH="0" baseline="0" dirty="0">
              <a:ln>
                <a:noFill/>
              </a:ln>
              <a:solidFill>
                <a:schemeClr val="tx1"/>
              </a:solidFill>
              <a:effectLst/>
              <a:latin typeface="Arial" panose="020B0604020202020204" pitchFamily="34" charset="0"/>
            </a:endParaRPr>
          </a:p>
        </p:txBody>
      </p:sp>
      <p:sp>
        <p:nvSpPr>
          <p:cNvPr id="12" name="Text Box 4">
            <a:extLst>
              <a:ext uri="{FF2B5EF4-FFF2-40B4-BE49-F238E27FC236}">
                <a16:creationId xmlns:a16="http://schemas.microsoft.com/office/drawing/2014/main" id="{64ACCDF1-9DEB-E846-9015-278D4DFCBDB7}"/>
              </a:ext>
            </a:extLst>
          </p:cNvPr>
          <p:cNvSpPr txBox="1">
            <a:spLocks noChangeArrowheads="1"/>
          </p:cNvSpPr>
          <p:nvPr/>
        </p:nvSpPr>
        <p:spPr bwMode="auto">
          <a:xfrm>
            <a:off x="4807004" y="4259437"/>
            <a:ext cx="457200" cy="457564"/>
          </a:xfrm>
          <a:prstGeom prst="rect">
            <a:avLst/>
          </a:prstGeom>
          <a:solidFill>
            <a:srgbClr val="FFFFFF"/>
          </a:solidFill>
          <a:ln w="9525">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200" b="1" dirty="0">
                <a:latin typeface="Calibri" panose="020F0502020204030204" pitchFamily="34" charset="0"/>
              </a:rPr>
              <a:t>B</a:t>
            </a:r>
            <a:endParaRPr kumimoji="0" lang="en-US" altLang="en-US" sz="2200" b="1" i="0" u="none" strike="noStrike" cap="none" normalizeH="0" baseline="0" dirty="0">
              <a:ln>
                <a:noFill/>
              </a:ln>
              <a:solidFill>
                <a:schemeClr val="tx1"/>
              </a:solidFill>
              <a:effectLst/>
              <a:latin typeface="Arial" panose="020B0604020202020204" pitchFamily="34" charset="0"/>
            </a:endParaRPr>
          </a:p>
        </p:txBody>
      </p:sp>
      <p:pic>
        <p:nvPicPr>
          <p:cNvPr id="13" name="Content Placeholder 5" descr="A dog sitting on a bed&#10;&#10;Description automatically generated">
            <a:extLst>
              <a:ext uri="{FF2B5EF4-FFF2-40B4-BE49-F238E27FC236}">
                <a16:creationId xmlns:a16="http://schemas.microsoft.com/office/drawing/2014/main" id="{CE88FB03-C0A2-134D-A494-1E89A2C947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bwMode="auto">
          <a:xfrm>
            <a:off x="1059524" y="4187190"/>
            <a:ext cx="3070860" cy="2289810"/>
          </a:xfrm>
          <a:prstGeom prst="rect">
            <a:avLst/>
          </a:prstGeom>
          <a:noFill/>
          <a:ln w="9525">
            <a:noFill/>
            <a:miter lim="800000"/>
            <a:headEnd/>
            <a:tailEnd/>
          </a:ln>
        </p:spPr>
      </p:pic>
      <p:pic>
        <p:nvPicPr>
          <p:cNvPr id="14" name="Content Placeholder 8" descr="A large brown dog standing on grass&#10;&#10;Description automatically generated">
            <a:extLst>
              <a:ext uri="{FF2B5EF4-FFF2-40B4-BE49-F238E27FC236}">
                <a16:creationId xmlns:a16="http://schemas.microsoft.com/office/drawing/2014/main" id="{12696517-C885-334C-B3D8-71A2EB9C7D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34000" y="4191000"/>
            <a:ext cx="3047999" cy="2286000"/>
          </a:xfrm>
          <a:prstGeom prst="rect">
            <a:avLst/>
          </a:prstGeom>
        </p:spPr>
      </p:pic>
    </p:spTree>
    <p:extLst>
      <p:ext uri="{BB962C8B-B14F-4D97-AF65-F5344CB8AC3E}">
        <p14:creationId xmlns:p14="http://schemas.microsoft.com/office/powerpoint/2010/main" val="10209910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29F3-3591-6744-A1D2-B67A262D81F5}"/>
              </a:ext>
            </a:extLst>
          </p:cNvPr>
          <p:cNvSpPr>
            <a:spLocks noGrp="1"/>
          </p:cNvSpPr>
          <p:nvPr>
            <p:ph type="title"/>
          </p:nvPr>
        </p:nvSpPr>
        <p:spPr/>
        <p:txBody>
          <a:bodyPr/>
          <a:lstStyle/>
          <a:p>
            <a:r>
              <a:rPr lang="en-US" dirty="0"/>
              <a:t>Assessment Question 3.</a:t>
            </a:r>
          </a:p>
        </p:txBody>
      </p:sp>
      <p:sp>
        <p:nvSpPr>
          <p:cNvPr id="3" name="Content Placeholder 2">
            <a:extLst>
              <a:ext uri="{FF2B5EF4-FFF2-40B4-BE49-F238E27FC236}">
                <a16:creationId xmlns:a16="http://schemas.microsoft.com/office/drawing/2014/main" id="{2A842371-1761-E949-BACE-71436FD74DC2}"/>
              </a:ext>
            </a:extLst>
          </p:cNvPr>
          <p:cNvSpPr>
            <a:spLocks noGrp="1"/>
          </p:cNvSpPr>
          <p:nvPr>
            <p:ph idx="1"/>
          </p:nvPr>
        </p:nvSpPr>
        <p:spPr>
          <a:xfrm>
            <a:off x="457200" y="2286000"/>
            <a:ext cx="8229600" cy="3779520"/>
          </a:xfrm>
        </p:spPr>
        <p:txBody>
          <a:bodyPr/>
          <a:lstStyle/>
          <a:p>
            <a:pPr marL="0" indent="0">
              <a:buNone/>
            </a:pPr>
            <a:r>
              <a:rPr lang="en-US" dirty="0"/>
              <a:t>Tommy has plans to stay home to study for his spelling test tomorrow. He is saving money for a new bike and Mom says she will give him $5 if he gets a perfect grade on his test. Alesha calls and invites him to go to the park with her and her friends. </a:t>
            </a:r>
          </a:p>
          <a:p>
            <a:pPr marL="0" indent="0">
              <a:buNone/>
            </a:pPr>
            <a:r>
              <a:rPr lang="en-US" dirty="0"/>
              <a:t>What choice should Tommy make?</a:t>
            </a:r>
          </a:p>
        </p:txBody>
      </p:sp>
      <p:pic>
        <p:nvPicPr>
          <p:cNvPr id="8" name="Picture 7" descr="A picture containing drawing&#10;&#10;Description automatically generated">
            <a:extLst>
              <a:ext uri="{FF2B5EF4-FFF2-40B4-BE49-F238E27FC236}">
                <a16:creationId xmlns:a16="http://schemas.microsoft.com/office/drawing/2014/main" id="{E9F95CEC-CBA1-F845-A31E-DF1118A86D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38979" y="4922520"/>
            <a:ext cx="1639891" cy="1554480"/>
          </a:xfrm>
          <a:prstGeom prst="rect">
            <a:avLst/>
          </a:prstGeom>
        </p:spPr>
      </p:pic>
      <p:pic>
        <p:nvPicPr>
          <p:cNvPr id="9" name="Content Placeholder 7" descr="A picture containing table, sitting, small, holding&#10;&#10;Description automatically generated">
            <a:extLst>
              <a:ext uri="{FF2B5EF4-FFF2-40B4-BE49-F238E27FC236}">
                <a16:creationId xmlns:a16="http://schemas.microsoft.com/office/drawing/2014/main" id="{593F381F-E629-7C46-A9A5-BE60D95A1EC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60648" y="3873246"/>
            <a:ext cx="5026152" cy="2603754"/>
          </a:xfrm>
          <a:prstGeom prst="rect">
            <a:avLst/>
          </a:prstGeom>
        </p:spPr>
      </p:pic>
      <p:sp>
        <p:nvSpPr>
          <p:cNvPr id="10" name="Text Box 4">
            <a:extLst>
              <a:ext uri="{FF2B5EF4-FFF2-40B4-BE49-F238E27FC236}">
                <a16:creationId xmlns:a16="http://schemas.microsoft.com/office/drawing/2014/main" id="{6A5627E5-47C8-DB45-B9F7-39BBDF0C09DA}"/>
              </a:ext>
            </a:extLst>
          </p:cNvPr>
          <p:cNvSpPr txBox="1">
            <a:spLocks noChangeArrowheads="1"/>
          </p:cNvSpPr>
          <p:nvPr/>
        </p:nvSpPr>
        <p:spPr bwMode="auto">
          <a:xfrm>
            <a:off x="1830324" y="4251960"/>
            <a:ext cx="457200" cy="457564"/>
          </a:xfrm>
          <a:prstGeom prst="rect">
            <a:avLst/>
          </a:prstGeom>
          <a:noFill/>
          <a:ln w="9525">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Calibri" panose="020F0502020204030204" pitchFamily="34" charset="0"/>
              </a:rPr>
              <a:t>A</a:t>
            </a:r>
            <a:endParaRPr kumimoji="0" lang="en-US" altLang="en-US" sz="2200" b="1" i="0" u="none" strike="noStrike" cap="none" normalizeH="0" baseline="0" dirty="0">
              <a:ln>
                <a:noFill/>
              </a:ln>
              <a:solidFill>
                <a:schemeClr val="tx1"/>
              </a:solidFill>
              <a:effectLst/>
              <a:latin typeface="Arial" panose="020B0604020202020204" pitchFamily="34" charset="0"/>
            </a:endParaRPr>
          </a:p>
        </p:txBody>
      </p:sp>
      <p:sp>
        <p:nvSpPr>
          <p:cNvPr id="14" name="Text Box 4">
            <a:extLst>
              <a:ext uri="{FF2B5EF4-FFF2-40B4-BE49-F238E27FC236}">
                <a16:creationId xmlns:a16="http://schemas.microsoft.com/office/drawing/2014/main" id="{903D158F-58DC-AB41-9E44-80682BC315E8}"/>
              </a:ext>
            </a:extLst>
          </p:cNvPr>
          <p:cNvSpPr txBox="1">
            <a:spLocks noChangeArrowheads="1"/>
          </p:cNvSpPr>
          <p:nvPr/>
        </p:nvSpPr>
        <p:spPr bwMode="auto">
          <a:xfrm>
            <a:off x="5945124" y="4158234"/>
            <a:ext cx="457200" cy="457564"/>
          </a:xfrm>
          <a:prstGeom prst="rect">
            <a:avLst/>
          </a:prstGeom>
          <a:solidFill>
            <a:srgbClr val="FFFFFF"/>
          </a:solidFill>
          <a:ln w="9525">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200" b="1" dirty="0">
                <a:latin typeface="Calibri" panose="020F0502020204030204" pitchFamily="34" charset="0"/>
              </a:rPr>
              <a:t>B</a:t>
            </a:r>
            <a:endParaRPr kumimoji="0" lang="en-US" altLang="en-US" sz="2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09675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332A4-542C-494D-8506-1C720B46413C}">
  <ds:schemaRefs>
    <ds:schemaRef ds:uri="http://purl.org/dc/elements/1.1/"/>
    <ds:schemaRef ds:uri="http://purl.org/dc/terms/"/>
    <ds:schemaRef ds:uri="e475455f-c69b-4ff8-acf7-75612f4dc189"/>
    <ds:schemaRef ds:uri="http://schemas.microsoft.com/office/2006/documentManagement/types"/>
    <ds:schemaRef ds:uri="http://schemas.microsoft.com/office/infopath/2007/PartnerControls"/>
    <ds:schemaRef ds:uri="aa0c1190-56bd-4797-9cf7-4990489609e0"/>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2070</TotalTime>
  <Words>268</Words>
  <Application>Microsoft Macintosh PowerPoint</Application>
  <PresentationFormat>On-screen Show (4:3)</PresentationFormat>
  <Paragraphs>44</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Costs and Benefits of The Three Little Pigs</vt:lpstr>
      <vt:lpstr>What Do You Choose?</vt:lpstr>
      <vt:lpstr>What Should They Do?</vt:lpstr>
      <vt:lpstr>Assessment Question 1.</vt:lpstr>
      <vt:lpstr>Assessment Question 2.</vt:lpstr>
      <vt:lpstr>Assessment Question 3.</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subject/>
  <dc:creator>Marsha Masters</dc:creator>
  <cp:keywords/>
  <dc:description/>
  <cp:lastModifiedBy>Jesse Krenzin</cp:lastModifiedBy>
  <cp:revision>286</cp:revision>
  <dcterms:created xsi:type="dcterms:W3CDTF">2012-09-11T15:07:18Z</dcterms:created>
  <dcterms:modified xsi:type="dcterms:W3CDTF">2020-10-16T14:37:55Z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