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7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069EE0-7037-4F5F-B8DC-35025940D28F}" v="86" dt="2020-12-09T00:34:49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78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b0514eb5a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b0514eb5a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b0514eb5a9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ad64d757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ad64d757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ad64d757d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85600936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785600936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7856009367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85600936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85600936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7856009367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85600936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85600936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7856009367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85600936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785600936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7856009367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85600936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85600936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7856009367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85600936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785600936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7856009367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856009367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856009367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7856009367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85600936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856009367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7856009367_0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57" name="Google Shape;5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0514eb5a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0514eb5a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b0514eb5a9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b0514eb5a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b0514eb5a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b0514eb5a9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856009367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g7856009367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7856009367_0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856009367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856009367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7856009367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856009367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7856009367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7856009367_0_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af228997c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af228997c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af228997c9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85600936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7856009367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7856009367_0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b0514eb5a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b0514eb5a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b0514eb5a9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856009367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856009367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7856009367_0_1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856009367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856009367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7856009367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64" name="Google Shape;6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785600936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785600936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7856009367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ae9592cb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ae9592cb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ae9592cba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e9592cba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ae9592cba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ae9592cba8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ae9592cba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ae9592cba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ae9592cba8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ae9592cba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ae9592cba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ae9592cba8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ae9592cba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ae9592cba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ae9592cba8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e9592cba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e9592cba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ae9592cba8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ae9592cba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ae9592cba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ae9592cba8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ae9592cba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ae9592cba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ae9592cba8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ae9592cba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ae9592cba8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ae9592cba8_0_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71" name="Google Shape;7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ae9592cba8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ae9592cba8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ae9592cba8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ae9592cba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ae9592cba8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ae9592cba8_0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ae9592cba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gae9592cba8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ae9592cba8_0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ae9592cba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ae9592cba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ae9592cba8_0_1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b0514eb5a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b0514eb5a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b0514eb5a9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aec8ab9c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gaec8ab9c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aec8ab9cf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aec8ab9cf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aec8ab9cf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aec8ab9cf1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af37cc259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af37cc259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af37cc259e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f2289965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f2289965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af22899658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aef0835f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aef0835f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aef0835fa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af216ca42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af216ca42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af216ca422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af216ca422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af216ca422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af216ca422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af216ca42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af216ca42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af216ca422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af216ca42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af216ca42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af216ca422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f216ca42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f216ca42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gaf216ca422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f216ca42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af216ca42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af216ca422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af228997c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af228997c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af228997c9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af228997c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af228997c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gaf228997c9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af228997c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af228997c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gaf228997c9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b0514eb5a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b0514eb5a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b0514eb5a9_0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ae9592cba8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ae9592cba8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ae9592cba8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af228997c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af228997c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af228997c9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af228997c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af228997c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af228997c9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a2637cd1a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a2637cd1a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a2637cd1ad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07251b3a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b07251b3a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b07251b3a7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 rot="5400000">
            <a:off x="2080418" y="203220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 u="none" strike="noStrike" cap="non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evidenc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imate.nasa.gov/vital-signs/global-temperatur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evidenc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evidence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evidence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evidenc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evidence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nMNTwsFSsJNUSHws9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ocrative.com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ei.columbia.edu/2019/06/20/climate-change-economy-impacts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ei.columbia.edu/2019/06/20/climate-change-economy-impacts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ei.columbia.edu/2019/06/20/climate-change-economy-impacts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ei.columbia.edu/2019/06/20/climate-change-economy-impacts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ei.columbia.edu/2019/06/20/climate-change-economy-impacts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ei.columbia.edu/2019/06/20/climate-change-economy-impacts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interactive/2020/09/15/magazine/climate-crisis-migration-america.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loomberg.com/news/articles/2020-02-03/mapping-migration-in-the-face-of-climate-change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tificamerican.com/article/how-climate-will-change-in-cities-across-the-u-s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ymag.com/intelligencer/2016/09/new-york-future-flooding-climate-change.html" TargetMode="External"/><Relationship Id="rId4" Type="http://schemas.openxmlformats.org/officeDocument/2006/relationships/hyperlink" Target="https://www.wnyc.org/story/nyc-2050-climate-change-and-future-new-york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arpod.com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imkit.com" TargetMode="External"/><Relationship Id="rId5" Type="http://schemas.openxmlformats.org/officeDocument/2006/relationships/hyperlink" Target="http://www.kahoot.com" TargetMode="External"/><Relationship Id="rId4" Type="http://schemas.openxmlformats.org/officeDocument/2006/relationships/hyperlink" Target="http://www.quizlet.com/live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-BjTOdOBe2KE3Pj5lHlz-Of7oVnAmk3xT4c7H3s-hlE/edit?usp=sharing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SBvWeNzYN_rGawsJ6zv2Kv9nnTfZL94dOKVNn47DB6A/edit?usp=sharing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CYhAKLtymK57BrcjX7BmIIYWilOBFanHQy-_PEABSKU/edit?usp=sharing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etchup.com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MKL57FkPmEgvcqupCseCwTA6NR50MiEoPfRaZ0uukW8/edit?usp=sharing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tori.com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ri.org/blog/2019/11/12-reasons-climate-action-good-united-states-economy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newableenergymagazine.com/emily-folk/the-many-economic-benefits-of-renewable-energy-20190312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7/03/22/learning/lesson-plans/a-lesson-plan-about-climate-change-and-the-people-already-harmed-by-it.html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conedlink.org/resources/making-sene-with-paul-solman-climate-change-causes-insurers-to-rethink-price-of-risk-after-hurricane-sandy/" TargetMode="External"/><Relationship Id="rId4" Type="http://schemas.openxmlformats.org/officeDocument/2006/relationships/hyperlink" Target="https://earth.stanford.edu/climate-change-ed/curriculum/high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wp-content/uploads/2012/03/voluntary-national-content-standards-2010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s.propublica.org/climate-migration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ri.org/blog/2020/07/economic-benefits-climate-action-us" TargetMode="External"/><Relationship Id="rId5" Type="http://schemas.openxmlformats.org/officeDocument/2006/relationships/hyperlink" Target="https://yaleclimateconnections.org/2019/04/climate-change-could-cost-u-s-economy-billions/" TargetMode="External"/><Relationship Id="rId4" Type="http://schemas.openxmlformats.org/officeDocument/2006/relationships/hyperlink" Target="https://www.edf.org/media/new-report-economic-cost-climate-change-strains-us-economy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erdrola.com/environment/impacts-of-climate-change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lobalcitizen.org/en/content/climate-change-is-connected-to-poverty/" TargetMode="External"/><Relationship Id="rId5" Type="http://schemas.openxmlformats.org/officeDocument/2006/relationships/hyperlink" Target="https://www.mercycorps.org/blog/climate-change-poverty" TargetMode="External"/><Relationship Id="rId4" Type="http://schemas.openxmlformats.org/officeDocument/2006/relationships/hyperlink" Target="https://www.un.org/development/desa/dpad/tag/climate-change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zy.com/html/need-to-know/taking-the-heat/379607/?utm_term=OZY&amp;utm_campaign=pdb&amp;utm_content=Thursday_11.19.20&amp;utm_source=Sailthru&amp;utm_medium=email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.org/en/climatechange" TargetMode="External"/><Relationship Id="rId4" Type="http://schemas.openxmlformats.org/officeDocument/2006/relationships/hyperlink" Target="https://www.goldmansachs.com/insights/pages/taking-the-heat.html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MBNWmQcRAc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nn.com/2020/09/09/business/climate-change-economy-cftc-report/index.html" TargetMode="External"/><Relationship Id="rId4" Type="http://schemas.openxmlformats.org/officeDocument/2006/relationships/hyperlink" Target="https://www.pbs.org/wgbh/frontline/topic/climate-and-environment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ctrTitle"/>
          </p:nvPr>
        </p:nvSpPr>
        <p:spPr>
          <a:xfrm>
            <a:off x="685800" y="1066800"/>
            <a:ext cx="7772400" cy="342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5400"/>
            </a:br>
            <a:br>
              <a:rPr lang="en-US" sz="5400"/>
            </a:br>
            <a:r>
              <a:rPr lang="en-US" sz="5400"/>
              <a:t>Climate Change and the Economy</a:t>
            </a:r>
            <a:br>
              <a:rPr lang="en-US" sz="5400" b="1"/>
            </a:br>
            <a:r>
              <a:rPr lang="en-US" sz="3959">
                <a:solidFill>
                  <a:schemeClr val="dk1"/>
                </a:solidFill>
              </a:rPr>
              <a:t>Challenges and Possibilities</a:t>
            </a:r>
            <a:br>
              <a:rPr lang="en-US" sz="3959"/>
            </a:br>
            <a:r>
              <a:rPr lang="en-US" sz="1979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by Theodore Opderbeck</a:t>
            </a:r>
            <a:br>
              <a:rPr lang="en-US" sz="1440"/>
            </a:br>
            <a:r>
              <a:rPr lang="en-US" sz="1979">
                <a:solidFill>
                  <a:schemeClr val="dk1"/>
                </a:solidFill>
              </a:rPr>
              <a:t>12/8/20</a:t>
            </a:r>
            <a:br>
              <a:rPr lang="en-US" sz="14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79">
                <a:solidFill>
                  <a:schemeClr val="dk1"/>
                </a:solidFill>
              </a:rPr>
              <a:t>opderbeckt@waldwickschools.org</a:t>
            </a:r>
            <a:endParaRPr sz="1979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457200" y="131727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Economics</a:t>
            </a:r>
            <a:r>
              <a:rPr lang="en-US" sz="4800" dirty="0"/>
              <a:t> and </a:t>
            </a:r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Cross Curricular</a:t>
            </a:r>
            <a:r>
              <a:rPr lang="en-US" sz="4800" dirty="0"/>
              <a:t> Applications</a:t>
            </a:r>
            <a:endParaRPr sz="4800" b="1" dirty="0"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4294967295"/>
          </p:nvPr>
        </p:nvSpPr>
        <p:spPr>
          <a:xfrm>
            <a:off x="457200" y="2682300"/>
            <a:ext cx="41148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 dirty="0"/>
              <a:t>Scarcity and Opportunity Cost</a:t>
            </a:r>
            <a:endParaRPr sz="25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 dirty="0"/>
              <a:t>Fiscal Policy</a:t>
            </a:r>
            <a:endParaRPr sz="25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 dirty="0"/>
              <a:t>Environmental Economics</a:t>
            </a:r>
            <a:endParaRPr sz="25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 dirty="0"/>
              <a:t>Externalities and Market Failures</a:t>
            </a:r>
            <a:endParaRPr sz="25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 dirty="0"/>
              <a:t>Energy Policy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  <p:sp>
        <p:nvSpPr>
          <p:cNvPr id="118" name="Google Shape;118;p22"/>
          <p:cNvSpPr txBox="1"/>
          <p:nvPr/>
        </p:nvSpPr>
        <p:spPr>
          <a:xfrm>
            <a:off x="5289900" y="2682300"/>
            <a:ext cx="3396900" cy="31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Science/ Environmental Studies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Political Science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Math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History/ Global Studies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650" y="1369713"/>
            <a:ext cx="3014134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5881" y="1212742"/>
            <a:ext cx="3014125" cy="2009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1850" y="3065182"/>
            <a:ext cx="3014126" cy="195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09303" y="3065166"/>
            <a:ext cx="2706108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47250" y="4676566"/>
            <a:ext cx="3445194" cy="193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1116" y="3065177"/>
            <a:ext cx="2543196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72975" y="4760627"/>
            <a:ext cx="2706100" cy="176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29775" y="1452350"/>
            <a:ext cx="2543198" cy="176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3963" y="4797800"/>
            <a:ext cx="3014125" cy="16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457200" y="9065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Climate Change Science</a:t>
            </a:r>
            <a:endParaRPr sz="4000" b="1"/>
          </a:p>
        </p:txBody>
      </p:sp>
      <p:sp>
        <p:nvSpPr>
          <p:cNvPr id="139" name="Google Shape;139;p24"/>
          <p:cNvSpPr txBox="1">
            <a:spLocks noGrp="1"/>
          </p:cNvSpPr>
          <p:nvPr>
            <p:ph type="body" idx="4294967295"/>
          </p:nvPr>
        </p:nvSpPr>
        <p:spPr>
          <a:xfrm>
            <a:off x="457200" y="188759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US" sz="2700" b="1" u="sng" dirty="0"/>
              <a:t>Global Temperature Increase:  </a:t>
            </a:r>
            <a:endParaRPr sz="2700" b="1" u="sng" dirty="0"/>
          </a:p>
          <a:p>
            <a:pPr marL="742950" lvl="1" indent="-279400" algn="l" rtl="0">
              <a:spcBef>
                <a:spcPts val="0"/>
              </a:spcBef>
              <a:spcAft>
                <a:spcPts val="0"/>
              </a:spcAft>
              <a:buSzPts val="2700"/>
              <a:buChar char="–"/>
            </a:pPr>
            <a:r>
              <a:rPr lang="en-US" sz="2700" dirty="0"/>
              <a:t>Earth’s average surface temperature has 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risen 2.05 degrees (F) </a:t>
            </a:r>
            <a:r>
              <a:rPr lang="en-US" sz="2700" dirty="0"/>
              <a:t>since the late 19th Century</a:t>
            </a:r>
            <a:endParaRPr sz="2700" dirty="0"/>
          </a:p>
          <a:p>
            <a:pPr marL="742950" lvl="1" indent="-279400" algn="l" rtl="0">
              <a:spcBef>
                <a:spcPts val="0"/>
              </a:spcBef>
              <a:spcAft>
                <a:spcPts val="0"/>
              </a:spcAft>
              <a:buSzPts val="2700"/>
              <a:buChar char="–"/>
            </a:pPr>
            <a:r>
              <a:rPr lang="en-US" sz="2700" dirty="0"/>
              <a:t>Most of this warming has happened in the last 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40 years</a:t>
            </a:r>
            <a:endParaRPr sz="27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1" indent="-279400" algn="l" rtl="0">
              <a:spcBef>
                <a:spcPts val="0"/>
              </a:spcBef>
              <a:spcAft>
                <a:spcPts val="0"/>
              </a:spcAft>
              <a:buSzPts val="2700"/>
              <a:buChar char="–"/>
            </a:pPr>
            <a:r>
              <a:rPr lang="en-US" sz="2700" dirty="0"/>
              <a:t>The pace is accelerating: the six warmest years on record are </a:t>
            </a: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2014 - 2020</a:t>
            </a:r>
            <a:endParaRPr sz="2700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dirty="0"/>
              <a:t>Source:  NASA    </a:t>
            </a:r>
            <a:r>
              <a:rPr lang="en-US" sz="2700" u="sng" dirty="0">
                <a:solidFill>
                  <a:schemeClr val="hlink"/>
                </a:solidFill>
                <a:hlinkClick r:id="rId3"/>
              </a:rPr>
              <a:t>https://climate.nasa.gov/evidence/</a:t>
            </a: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u="sng" dirty="0">
                <a:solidFill>
                  <a:schemeClr val="hlink"/>
                </a:solidFill>
                <a:hlinkClick r:id="rId4"/>
              </a:rPr>
              <a:t>https://climate.nasa.gov/vital-signs/global-temperature/</a:t>
            </a: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4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300" y="1415150"/>
            <a:ext cx="8539400" cy="465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579" y="935914"/>
            <a:ext cx="7894317" cy="582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Climate Change Science</a:t>
            </a:r>
            <a:endParaRPr sz="4000" b="1"/>
          </a:p>
        </p:txBody>
      </p:sp>
      <p:sp>
        <p:nvSpPr>
          <p:cNvPr id="158" name="Google Shape;158;p27"/>
          <p:cNvSpPr txBox="1">
            <a:spLocks noGrp="1"/>
          </p:cNvSpPr>
          <p:nvPr>
            <p:ph type="body" idx="4294967295"/>
          </p:nvPr>
        </p:nvSpPr>
        <p:spPr>
          <a:xfrm>
            <a:off x="457200" y="23774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/>
              <a:t>Increased Ocean Temperature</a:t>
            </a:r>
            <a:endParaRPr sz="3000" b="1" u="sng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The ocean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absorbs</a:t>
            </a:r>
            <a:r>
              <a:rPr lang="en-US" sz="3000" dirty="0"/>
              <a:t> much of the increased heat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Average surface ocean temperature has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increased 0.6 degrees (F) </a:t>
            </a:r>
            <a:r>
              <a:rPr lang="en-US" sz="3000" dirty="0"/>
              <a:t>since 1969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Source:  NASA    </a:t>
            </a:r>
            <a:r>
              <a:rPr lang="en-US" sz="3000" u="sng" dirty="0">
                <a:solidFill>
                  <a:schemeClr val="hlink"/>
                </a:solidFill>
                <a:hlinkClick r:id="rId3"/>
              </a:rPr>
              <a:t>https://climate.nasa.gov/evidence/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092" y="311972"/>
            <a:ext cx="8864301" cy="6350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>
            <a:spLocks noGrp="1"/>
          </p:cNvSpPr>
          <p:nvPr>
            <p:ph type="title"/>
          </p:nvPr>
        </p:nvSpPr>
        <p:spPr>
          <a:xfrm>
            <a:off x="457200" y="9065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Climate Change Science</a:t>
            </a:r>
            <a:endParaRPr sz="4000" b="1"/>
          </a:p>
        </p:txBody>
      </p:sp>
      <p:sp>
        <p:nvSpPr>
          <p:cNvPr id="171" name="Google Shape;171;p29"/>
          <p:cNvSpPr txBox="1">
            <a:spLocks noGrp="1"/>
          </p:cNvSpPr>
          <p:nvPr>
            <p:ph type="body" idx="4294967295"/>
          </p:nvPr>
        </p:nvSpPr>
        <p:spPr>
          <a:xfrm>
            <a:off x="457200" y="20495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 b="1" u="sng" dirty="0"/>
              <a:t>Shrinking Ice Sheets and Glacial Retreat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We are losing up to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280 billion tons </a:t>
            </a:r>
            <a:r>
              <a:rPr lang="en-US" sz="3000" dirty="0"/>
              <a:t>of ice sheets per year on Greenland and 150 billion in Antarctica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Glaciers around the world are disappearing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Arctic sea ice is diminishing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13% per decade</a:t>
            </a:r>
            <a:endParaRPr sz="30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Source:  NASA    </a:t>
            </a:r>
            <a:r>
              <a:rPr lang="en-US" sz="3000" u="sng" dirty="0">
                <a:solidFill>
                  <a:schemeClr val="hlink"/>
                </a:solidFill>
                <a:hlinkClick r:id="rId3"/>
              </a:rPr>
              <a:t>https://climate.nasa.gov/evidence/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19" y="247427"/>
            <a:ext cx="8894781" cy="5554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013" y="1123950"/>
            <a:ext cx="6457975" cy="526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57199" y="76242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EconEdLink Membership</a:t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482538" y="2114894"/>
            <a:ext cx="8175171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become an EconEdLink </a:t>
            </a:r>
            <a:r>
              <a:rPr lang="en-US" sz="18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member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 a member, you will now be able to: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Automatically receive a professional development certificate via e-mail within 24 hours after viewing any webinar for a minimum of 45 minutes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 for upcoming webinars with a simple one-click process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 download presentations, lesson plan materials and activities for each webinar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and view all webinars at your convenience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webinars to your EconEdLink dashboard for easy access to the event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access our new </a:t>
            </a: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Professional Development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page </a:t>
            </a: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here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3487"/>
            <a:ext cx="9067799" cy="6207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4700"/>
            <a:ext cx="8839200" cy="49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457200" y="9065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Climate Change Science</a:t>
            </a:r>
            <a:endParaRPr sz="4000" b="1"/>
          </a:p>
        </p:txBody>
      </p:sp>
      <p:sp>
        <p:nvSpPr>
          <p:cNvPr id="202" name="Google Shape;202;p34"/>
          <p:cNvSpPr txBox="1">
            <a:spLocks noGrp="1"/>
          </p:cNvSpPr>
          <p:nvPr>
            <p:ph type="body" idx="4294967295"/>
          </p:nvPr>
        </p:nvSpPr>
        <p:spPr>
          <a:xfrm>
            <a:off x="457200" y="20495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 b="1" u="sng" dirty="0"/>
              <a:t>Sea Level Rise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Global sea levels rose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8 inches </a:t>
            </a:r>
            <a:r>
              <a:rPr lang="en-US" sz="3000" dirty="0"/>
              <a:t>in the last century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Sea level rise has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doubled </a:t>
            </a:r>
            <a:r>
              <a:rPr lang="en-US" sz="3000" dirty="0"/>
              <a:t>in the last two decades and is accelerating every year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Predictions:  1 to 8 foot rise by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2100</a:t>
            </a:r>
            <a:endParaRPr sz="30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Source:  NASA    </a:t>
            </a:r>
            <a:r>
              <a:rPr lang="en-US" sz="3000" u="sng" dirty="0">
                <a:solidFill>
                  <a:schemeClr val="hlink"/>
                </a:solidFill>
                <a:hlinkClick r:id="rId3"/>
              </a:rPr>
              <a:t>https://climate.nasa.gov/evidence/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" y="204395"/>
            <a:ext cx="8778240" cy="6282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 txBox="1">
            <a:spLocks noGrp="1"/>
          </p:cNvSpPr>
          <p:nvPr>
            <p:ph type="title"/>
          </p:nvPr>
        </p:nvSpPr>
        <p:spPr>
          <a:xfrm>
            <a:off x="457200" y="9065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Climate Change Science</a:t>
            </a:r>
            <a:endParaRPr sz="4000" b="1"/>
          </a:p>
        </p:txBody>
      </p:sp>
      <p:sp>
        <p:nvSpPr>
          <p:cNvPr id="215" name="Google Shape;215;p36"/>
          <p:cNvSpPr txBox="1">
            <a:spLocks noGrp="1"/>
          </p:cNvSpPr>
          <p:nvPr>
            <p:ph type="body" idx="4294967295"/>
          </p:nvPr>
        </p:nvSpPr>
        <p:spPr>
          <a:xfrm>
            <a:off x="457200" y="20495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 b="1" u="sng" dirty="0"/>
              <a:t>Ocean Acidification</a:t>
            </a:r>
            <a:endParaRPr sz="3000" b="1" u="sng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Since the beginning of the Industrial Revolution,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surface acidification </a:t>
            </a:r>
            <a:r>
              <a:rPr lang="en-US" sz="3000" dirty="0"/>
              <a:t>in oceans has increased 30%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Oceans have absorbed 30% of carbon dioxide emitted from burning of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fossil fuels</a:t>
            </a:r>
            <a:endParaRPr sz="3000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Source:  NASA    </a:t>
            </a:r>
            <a:r>
              <a:rPr lang="en-US" sz="3000" u="sng" dirty="0">
                <a:solidFill>
                  <a:schemeClr val="hlink"/>
                </a:solidFill>
                <a:hlinkClick r:id="rId3"/>
              </a:rPr>
              <a:t>https://climate.nasa.gov/evidence/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6056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>
            <a:spLocks noGrp="1"/>
          </p:cNvSpPr>
          <p:nvPr>
            <p:ph type="title"/>
          </p:nvPr>
        </p:nvSpPr>
        <p:spPr>
          <a:xfrm>
            <a:off x="457200" y="9065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Climate Change Science</a:t>
            </a:r>
            <a:endParaRPr sz="4000" b="1"/>
          </a:p>
        </p:txBody>
      </p:sp>
      <p:sp>
        <p:nvSpPr>
          <p:cNvPr id="228" name="Google Shape;228;p38"/>
          <p:cNvSpPr txBox="1">
            <a:spLocks noGrp="1"/>
          </p:cNvSpPr>
          <p:nvPr>
            <p:ph type="body" idx="4294967295"/>
          </p:nvPr>
        </p:nvSpPr>
        <p:spPr>
          <a:xfrm>
            <a:off x="457200" y="20495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 b="1" u="sng" dirty="0"/>
              <a:t>Extreme Weather Events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Increased frequency and intensity of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hurricanes</a:t>
            </a:r>
            <a:endParaRPr sz="30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Increased flooding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rainfall</a:t>
            </a:r>
            <a:endParaRPr sz="30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Increased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droughts</a:t>
            </a:r>
            <a:endParaRPr sz="30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Increase in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wildfires</a:t>
            </a:r>
            <a:endParaRPr sz="30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Increase in extreme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heatwaves</a:t>
            </a:r>
            <a:endParaRPr sz="3000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Source:  NASA    </a:t>
            </a:r>
            <a:r>
              <a:rPr lang="en-US" sz="3000" u="sng" dirty="0">
                <a:solidFill>
                  <a:schemeClr val="hlink"/>
                </a:solidFill>
                <a:hlinkClick r:id="rId3"/>
              </a:rPr>
              <a:t>https://climate.nasa.gov/evidence/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350" y="1152350"/>
            <a:ext cx="5017376" cy="31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0150" y="3428997"/>
            <a:ext cx="4483274" cy="29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676" y="3987200"/>
            <a:ext cx="3650472" cy="2432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0651" y="1512313"/>
            <a:ext cx="3650472" cy="2415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600" y="1213750"/>
            <a:ext cx="8254875" cy="507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49" y="172121"/>
            <a:ext cx="8851751" cy="6325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33551" y="10619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Professional Development Certificate</a:t>
            </a:r>
            <a:endParaRPr sz="4000" b="1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588955" y="2359260"/>
            <a:ext cx="8175171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earn your professional development certificate for this webinar, you must: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a minimum of 45-minutes and you will automatically receive a professional development </a:t>
            </a:r>
            <a:r>
              <a:rPr lang="en-US" sz="1800" b="1">
                <a:solidFill>
                  <a:srgbClr val="7A9900"/>
                </a:solidFill>
                <a:latin typeface="Arial"/>
                <a:ea typeface="Arial"/>
                <a:cs typeface="Arial"/>
                <a:sym typeface="Arial"/>
              </a:rPr>
              <a:t>certificate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 e-mail within 24 hours.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Accessing resources: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easily download presentations, lesson plan materials, and activities for each webinar from </a:t>
            </a:r>
            <a:r>
              <a:rPr lang="en-US" sz="1600" b="1" i="1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rPr>
              <a:t>EconEdLink.org/professional-development/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>
            <a:spLocks noGrp="1"/>
          </p:cNvSpPr>
          <p:nvPr>
            <p:ph type="title"/>
          </p:nvPr>
        </p:nvSpPr>
        <p:spPr>
          <a:xfrm>
            <a:off x="457200" y="1167257"/>
            <a:ext cx="8229600" cy="446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/>
              <a:t>Digital Formative Assessment Options</a:t>
            </a:r>
            <a:endParaRPr sz="3400" dirty="0"/>
          </a:p>
        </p:txBody>
      </p:sp>
      <p:sp>
        <p:nvSpPr>
          <p:cNvPr id="256" name="Google Shape;256;p42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Google Forms Poll: 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https://forms.gle/nMNTwsFSsJ</a:t>
            </a:r>
            <a:r>
              <a:rPr lang="en-US" u="sng">
                <a:solidFill>
                  <a:schemeClr val="hlink"/>
                </a:solidFill>
                <a:hlinkClick r:id="rId3"/>
              </a:rPr>
              <a:t>NUSHws9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Socrative:  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www.socrative.com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>
            <a:spLocks noGrp="1"/>
          </p:cNvSpPr>
          <p:nvPr>
            <p:ph type="title"/>
          </p:nvPr>
        </p:nvSpPr>
        <p:spPr>
          <a:xfrm>
            <a:off x="457200" y="9065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Economic Cost of Climate Change</a:t>
            </a:r>
            <a:endParaRPr sz="4000" b="1"/>
          </a:p>
        </p:txBody>
      </p:sp>
      <p:sp>
        <p:nvSpPr>
          <p:cNvPr id="263" name="Google Shape;263;p43"/>
          <p:cNvSpPr txBox="1">
            <a:spLocks noGrp="1"/>
          </p:cNvSpPr>
          <p:nvPr>
            <p:ph type="body" idx="4294967295"/>
          </p:nvPr>
        </p:nvSpPr>
        <p:spPr>
          <a:xfrm>
            <a:off x="457200" y="20495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 u="sng" dirty="0"/>
              <a:t>Overview:</a:t>
            </a:r>
            <a:endParaRPr sz="3000" u="sng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Current cost to U.S. Economy: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$415 billion </a:t>
            </a:r>
            <a:r>
              <a:rPr lang="en-US" sz="3000" dirty="0"/>
              <a:t>in last three years (hurricanes, wildfires)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Future Predictions: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$300 - $520 billion </a:t>
            </a:r>
            <a:r>
              <a:rPr lang="en-US" sz="3000" dirty="0"/>
              <a:t>per year through the year 2100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Possible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10% decrease </a:t>
            </a:r>
            <a:r>
              <a:rPr lang="en-US" sz="3000" dirty="0"/>
              <a:t>in GDP by 2100</a:t>
            </a: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Source:  Columbia University, Earth Institute: </a:t>
            </a: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https://blogs.ei.columbia.edu/2019/06/20/climate-change-economy-impacts/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638" y="236669"/>
            <a:ext cx="8727949" cy="6022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5"/>
          <p:cNvSpPr txBox="1">
            <a:spLocks noGrp="1"/>
          </p:cNvSpPr>
          <p:nvPr>
            <p:ph type="title"/>
          </p:nvPr>
        </p:nvSpPr>
        <p:spPr>
          <a:xfrm>
            <a:off x="457200" y="9065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Economic Cost of Climate Change</a:t>
            </a:r>
            <a:endParaRPr sz="4000" b="1"/>
          </a:p>
        </p:txBody>
      </p:sp>
      <p:sp>
        <p:nvSpPr>
          <p:cNvPr id="276" name="Google Shape;276;p45"/>
          <p:cNvSpPr txBox="1">
            <a:spLocks noGrp="1"/>
          </p:cNvSpPr>
          <p:nvPr>
            <p:ph type="body" idx="4294967295"/>
          </p:nvPr>
        </p:nvSpPr>
        <p:spPr>
          <a:xfrm>
            <a:off x="136075" y="2049550"/>
            <a:ext cx="90078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 b="1" u="sng" dirty="0"/>
              <a:t>Agriculture:</a:t>
            </a:r>
            <a:endParaRPr sz="3000" b="1" u="sng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Most vulnerable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economic sector </a:t>
            </a:r>
            <a:r>
              <a:rPr lang="en-US" sz="3000" dirty="0"/>
              <a:t>to climate change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37% </a:t>
            </a:r>
            <a:r>
              <a:rPr lang="en-US" sz="3000" dirty="0"/>
              <a:t>increase in extreme rainfall/flooding since 1950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Increased drought and heat: every one degree increase in temp =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5-15% </a:t>
            </a:r>
            <a:r>
              <a:rPr lang="en-US" sz="3000" dirty="0"/>
              <a:t>decrease in crop production</a:t>
            </a: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Source:  Columbia University, Earth Institute: </a:t>
            </a:r>
            <a:r>
              <a:rPr lang="en-US" sz="2000" u="sng" dirty="0">
                <a:solidFill>
                  <a:schemeClr val="hlink"/>
                </a:solidFill>
                <a:hlinkClick r:id="rId3"/>
              </a:rPr>
              <a:t>https://blogs.ei.columbia.edu/2019/06/20/climate-change-economy-impacts/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250" y="1104900"/>
            <a:ext cx="4762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5275" y="3606775"/>
            <a:ext cx="4103922" cy="273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250" y="3959452"/>
            <a:ext cx="4430475" cy="238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3750" y="1251900"/>
            <a:ext cx="3815450" cy="256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7"/>
          <p:cNvSpPr txBox="1">
            <a:spLocks noGrp="1"/>
          </p:cNvSpPr>
          <p:nvPr>
            <p:ph type="title"/>
          </p:nvPr>
        </p:nvSpPr>
        <p:spPr>
          <a:xfrm>
            <a:off x="457200" y="9065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Economic Cost of Climate Change</a:t>
            </a:r>
            <a:endParaRPr sz="4000" b="1"/>
          </a:p>
        </p:txBody>
      </p:sp>
      <p:sp>
        <p:nvSpPr>
          <p:cNvPr id="292" name="Google Shape;292;p47"/>
          <p:cNvSpPr txBox="1">
            <a:spLocks noGrp="1"/>
          </p:cNvSpPr>
          <p:nvPr>
            <p:ph type="body" idx="4294967295"/>
          </p:nvPr>
        </p:nvSpPr>
        <p:spPr>
          <a:xfrm>
            <a:off x="136075" y="2049550"/>
            <a:ext cx="90078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 b="1" u="sng" dirty="0"/>
              <a:t>Infrastructure:</a:t>
            </a:r>
            <a:endParaRPr sz="3000" b="1" u="sng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Prediction: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$2-5 Trillion </a:t>
            </a:r>
            <a:r>
              <a:rPr lang="en-US" sz="3000" dirty="0"/>
              <a:t>destruction of infrastructure by end of century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Loss/damage </a:t>
            </a:r>
            <a:r>
              <a:rPr lang="en-US" sz="3000" dirty="0"/>
              <a:t>to housing, airports, bridges, rail lines, subways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Threats to 4,000 miles of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fiber optic cable</a:t>
            </a:r>
            <a:endParaRPr sz="3000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Source:  Columbia University, Earth Institute: </a:t>
            </a:r>
            <a:r>
              <a:rPr lang="en-US" sz="3000" u="sng" dirty="0">
                <a:solidFill>
                  <a:schemeClr val="hlink"/>
                </a:solidFill>
                <a:hlinkClick r:id="rId3"/>
              </a:rPr>
              <a:t>https://blogs.ei.columbia.edu/2019/06/20/climate-change-economy-impacts/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450" y="1073550"/>
            <a:ext cx="5453751" cy="36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8575" y="3402613"/>
            <a:ext cx="4093026" cy="306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0201" y="1073550"/>
            <a:ext cx="3151400" cy="232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7178" y="3183550"/>
            <a:ext cx="3151400" cy="236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5550" y="4562297"/>
            <a:ext cx="4093024" cy="1910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9"/>
          <p:cNvSpPr txBox="1">
            <a:spLocks noGrp="1"/>
          </p:cNvSpPr>
          <p:nvPr>
            <p:ph type="title"/>
          </p:nvPr>
        </p:nvSpPr>
        <p:spPr>
          <a:xfrm>
            <a:off x="457200" y="6888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Economic Cost of Climate Change</a:t>
            </a:r>
            <a:endParaRPr sz="4000" b="1"/>
          </a:p>
        </p:txBody>
      </p:sp>
      <p:sp>
        <p:nvSpPr>
          <p:cNvPr id="309" name="Google Shape;309;p49"/>
          <p:cNvSpPr txBox="1">
            <a:spLocks noGrp="1"/>
          </p:cNvSpPr>
          <p:nvPr>
            <p:ph type="body" idx="4294967295"/>
          </p:nvPr>
        </p:nvSpPr>
        <p:spPr>
          <a:xfrm>
            <a:off x="68100" y="1641325"/>
            <a:ext cx="90078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 b="1" dirty="0"/>
              <a:t>Health, Loss of Life, and Productivity Declines:</a:t>
            </a:r>
            <a:endParaRPr sz="3000" b="1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Estimated that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climate related deaths </a:t>
            </a:r>
            <a:r>
              <a:rPr lang="en-US" sz="3000" dirty="0"/>
              <a:t>will cost the economy $140 billion annually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Loss of 2 billion labor hours per year, resulting in $160 billion in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lost wages </a:t>
            </a:r>
            <a:r>
              <a:rPr lang="en-US" sz="3000" dirty="0"/>
              <a:t>annually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Increase in insect borne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diseases, waterborne, and food illnesses</a:t>
            </a: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endParaRPr sz="3000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Source:  Columbia University, Earth Institute: </a:t>
            </a: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https://blogs.ei.columbia.edu/2019/06/20/climate-change-economy-impacts/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475" y="3838775"/>
            <a:ext cx="3712024" cy="24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538" y="1780425"/>
            <a:ext cx="3714459" cy="24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425" y="4256713"/>
            <a:ext cx="4936676" cy="210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5311" y="1362476"/>
            <a:ext cx="4344913" cy="289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1"/>
          <p:cNvSpPr txBox="1">
            <a:spLocks noGrp="1"/>
          </p:cNvSpPr>
          <p:nvPr>
            <p:ph type="title"/>
          </p:nvPr>
        </p:nvSpPr>
        <p:spPr>
          <a:xfrm>
            <a:off x="457200" y="6888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Economic Cost of Climate Change</a:t>
            </a:r>
            <a:endParaRPr sz="4000" b="1"/>
          </a:p>
        </p:txBody>
      </p:sp>
      <p:sp>
        <p:nvSpPr>
          <p:cNvPr id="325" name="Google Shape;325;p51"/>
          <p:cNvSpPr txBox="1">
            <a:spLocks noGrp="1"/>
          </p:cNvSpPr>
          <p:nvPr>
            <p:ph type="body" idx="4294967295"/>
          </p:nvPr>
        </p:nvSpPr>
        <p:spPr>
          <a:xfrm>
            <a:off x="68100" y="1641325"/>
            <a:ext cx="90078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 b="1" dirty="0"/>
              <a:t> </a:t>
            </a:r>
            <a:r>
              <a:rPr lang="en-US" sz="3000" b="1" u="sng" dirty="0"/>
              <a:t>Tourism:</a:t>
            </a:r>
            <a:endParaRPr sz="3000" b="1" u="sng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Lost winter tourism (possible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$2 billion </a:t>
            </a:r>
            <a:r>
              <a:rPr lang="en-US" sz="3000" dirty="0"/>
              <a:t>annual loss)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Increased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algae blooms </a:t>
            </a:r>
            <a:r>
              <a:rPr lang="en-US" sz="3000" dirty="0"/>
              <a:t>in oceans and lakes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Diminished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air quality </a:t>
            </a:r>
            <a:r>
              <a:rPr lang="en-US" sz="3000" dirty="0"/>
              <a:t>due to wildfires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Erosion</a:t>
            </a:r>
            <a:r>
              <a:rPr lang="en-US" sz="3000" dirty="0"/>
              <a:t> and submerged coastal beaches/ islands/ marshes</a:t>
            </a:r>
            <a:endParaRPr sz="3000" dirty="0"/>
          </a:p>
          <a:p>
            <a:pPr marL="74295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Source:  Columbia University, Earth Institute: </a:t>
            </a:r>
            <a:r>
              <a:rPr lang="en-US" sz="3000" u="sng" dirty="0">
                <a:solidFill>
                  <a:schemeClr val="hlink"/>
                </a:solidFill>
                <a:hlinkClick r:id="rId3"/>
              </a:rPr>
              <a:t>https://blogs.ei.columbia.edu/2019/06/20/climate-change-economy-impacts/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57200" y="65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Agenda</a:t>
            </a:r>
            <a:endParaRPr sz="5000" b="1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4294967295"/>
          </p:nvPr>
        </p:nvSpPr>
        <p:spPr>
          <a:xfrm>
            <a:off x="457200" y="13411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Discuss</a:t>
            </a:r>
            <a:r>
              <a:rPr lang="en-US" sz="2700" dirty="0"/>
              <a:t> climate change and its many effects (present and future) on the economy</a:t>
            </a:r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endParaRPr sz="2700" dirty="0"/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Explore</a:t>
            </a:r>
            <a:r>
              <a:rPr lang="en-US" sz="2700" dirty="0"/>
              <a:t> economic opportunities in light of climate change</a:t>
            </a:r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endParaRPr sz="2700" dirty="0"/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 dirty="0">
                <a:solidFill>
                  <a:schemeClr val="accent3">
                    <a:lumMod val="75000"/>
                  </a:schemeClr>
                </a:solidFill>
              </a:rPr>
              <a:t>Introduce</a:t>
            </a:r>
            <a:r>
              <a:rPr lang="en-US" sz="2700" dirty="0"/>
              <a:t> and discuss lesson plan ideas, activities, and tech based formative assessments</a:t>
            </a: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462625"/>
            <a:ext cx="3864425" cy="33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0225" y="2873800"/>
            <a:ext cx="4593774" cy="32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600" y="3544325"/>
            <a:ext cx="4019324" cy="267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0225" y="913125"/>
            <a:ext cx="4288975" cy="241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3"/>
          <p:cNvSpPr txBox="1">
            <a:spLocks noGrp="1"/>
          </p:cNvSpPr>
          <p:nvPr>
            <p:ph type="title"/>
          </p:nvPr>
        </p:nvSpPr>
        <p:spPr>
          <a:xfrm>
            <a:off x="457200" y="6888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Economic Cost of Climate Change</a:t>
            </a:r>
            <a:endParaRPr sz="4000" b="1"/>
          </a:p>
        </p:txBody>
      </p:sp>
      <p:sp>
        <p:nvSpPr>
          <p:cNvPr id="341" name="Google Shape;341;p53"/>
          <p:cNvSpPr txBox="1">
            <a:spLocks noGrp="1"/>
          </p:cNvSpPr>
          <p:nvPr>
            <p:ph type="body" idx="4294967295"/>
          </p:nvPr>
        </p:nvSpPr>
        <p:spPr>
          <a:xfrm>
            <a:off x="68100" y="1641325"/>
            <a:ext cx="90078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 b="1" u="sng" dirty="0"/>
              <a:t>Business Losses and Financial Instability/Volatility:</a:t>
            </a:r>
            <a:endParaRPr sz="3000" b="1" u="sng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Damage to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factories/ supply chains</a:t>
            </a:r>
            <a:endParaRPr sz="30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Increase in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raw material </a:t>
            </a:r>
            <a:r>
              <a:rPr lang="en-US" sz="3000" dirty="0"/>
              <a:t>prices 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Increase in carbon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taxes</a:t>
            </a:r>
            <a:r>
              <a:rPr lang="en-US" sz="3000" dirty="0"/>
              <a:t>, emission charges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Decline in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real estate values </a:t>
            </a:r>
            <a:r>
              <a:rPr lang="en-US" sz="3000" dirty="0"/>
              <a:t>in some areas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Source:  Columbia University, Earth Institute: </a:t>
            </a:r>
            <a:r>
              <a:rPr lang="en-US" sz="3000" u="sng" dirty="0">
                <a:solidFill>
                  <a:schemeClr val="hlink"/>
                </a:solidFill>
                <a:hlinkClick r:id="rId3"/>
              </a:rPr>
              <a:t>https://blogs.ei.columbia.edu/2019/06/20/climate-change-economy-impacts/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4"/>
          <p:cNvSpPr txBox="1">
            <a:spLocks noGrp="1"/>
          </p:cNvSpPr>
          <p:nvPr>
            <p:ph type="title"/>
          </p:nvPr>
        </p:nvSpPr>
        <p:spPr>
          <a:xfrm>
            <a:off x="457200" y="6888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Economic Cost of Climate Change</a:t>
            </a:r>
            <a:endParaRPr sz="4000" b="1"/>
          </a:p>
        </p:txBody>
      </p:sp>
      <p:sp>
        <p:nvSpPr>
          <p:cNvPr id="348" name="Google Shape;348;p54"/>
          <p:cNvSpPr txBox="1">
            <a:spLocks noGrp="1"/>
          </p:cNvSpPr>
          <p:nvPr>
            <p:ph type="body" idx="4294967295"/>
          </p:nvPr>
        </p:nvSpPr>
        <p:spPr>
          <a:xfrm>
            <a:off x="68100" y="1641325"/>
            <a:ext cx="90078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Climate Migration </a:t>
            </a:r>
            <a:r>
              <a:rPr lang="en-US" dirty="0"/>
              <a:t>(within the U.S. to “Climate Safe Cities”)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https://www.nytimes.com/interactive/2020/09/15/magazine/climate-crisis-migration-america.html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https://www.bloomberg.com/news/articles/2020-02-03/mapping-migration-in-the-face-of-climate-change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 International Climate “Refugees” - U.S. Census estimate: 100 million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climate refugees </a:t>
            </a:r>
            <a:r>
              <a:rPr lang="en-US" dirty="0"/>
              <a:t>will enter the U.S. by 2100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5"/>
          <p:cNvSpPr txBox="1">
            <a:spLocks noGrp="1"/>
          </p:cNvSpPr>
          <p:nvPr>
            <p:ph type="title"/>
          </p:nvPr>
        </p:nvSpPr>
        <p:spPr>
          <a:xfrm>
            <a:off x="457200" y="6888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Economic Cost of Climate Change</a:t>
            </a:r>
            <a:endParaRPr sz="4000" b="1"/>
          </a:p>
        </p:txBody>
      </p:sp>
      <p:sp>
        <p:nvSpPr>
          <p:cNvPr id="355" name="Google Shape;355;p55"/>
          <p:cNvSpPr txBox="1">
            <a:spLocks noGrp="1"/>
          </p:cNvSpPr>
          <p:nvPr>
            <p:ph type="body" idx="4294967295"/>
          </p:nvPr>
        </p:nvSpPr>
        <p:spPr>
          <a:xfrm>
            <a:off x="68100" y="1641325"/>
            <a:ext cx="90078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3000" b="1" dirty="0"/>
              <a:t>Economic Effects on Cities</a:t>
            </a: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u="sng" dirty="0">
                <a:solidFill>
                  <a:schemeClr val="hlink"/>
                </a:solidFill>
                <a:hlinkClick r:id="rId3"/>
              </a:rPr>
              <a:t>https://www.scientificamerican.com/article/how-climate-will-change-in-cities-across-the-u-s/</a:t>
            </a:r>
            <a:endParaRPr sz="2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u="sng" dirty="0">
                <a:solidFill>
                  <a:schemeClr val="hlink"/>
                </a:solidFill>
                <a:hlinkClick r:id="rId4"/>
              </a:rPr>
              <a:t>https://www.wnyc.org/story/nyc-2050-climate-change-and-future-new-york/</a:t>
            </a:r>
            <a:endParaRPr sz="2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 dirty="0">
                <a:solidFill>
                  <a:schemeClr val="hlink"/>
                </a:solidFill>
                <a:hlinkClick r:id="rId5"/>
              </a:rPr>
              <a:t>https://nymag.com/intelligencer/2016/09/new-york-future-flooding-climate-change.html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6"/>
          <p:cNvSpPr txBox="1">
            <a:spLocks noGrp="1"/>
          </p:cNvSpPr>
          <p:nvPr>
            <p:ph type="title"/>
          </p:nvPr>
        </p:nvSpPr>
        <p:spPr>
          <a:xfrm>
            <a:off x="457200" y="185445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/>
              <a:t>Economic Possibilities</a:t>
            </a:r>
            <a:endParaRPr sz="4500"/>
          </a:p>
        </p:txBody>
      </p:sp>
      <p:pic>
        <p:nvPicPr>
          <p:cNvPr id="362" name="Google Shape;36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75" y="2378150"/>
            <a:ext cx="3736350" cy="21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0988" y="2097988"/>
            <a:ext cx="2662024" cy="26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1625" y="4100775"/>
            <a:ext cx="3455586" cy="207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07200" y="4286554"/>
            <a:ext cx="3960550" cy="17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52525" y="2482850"/>
            <a:ext cx="3114175" cy="189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7"/>
          <p:cNvSpPr txBox="1">
            <a:spLocks noGrp="1"/>
          </p:cNvSpPr>
          <p:nvPr>
            <p:ph type="title"/>
          </p:nvPr>
        </p:nvSpPr>
        <p:spPr>
          <a:xfrm>
            <a:off x="457200" y="77802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Economic Possibilities of Climate Change</a:t>
            </a:r>
            <a:endParaRPr sz="3200" b="1" dirty="0"/>
          </a:p>
        </p:txBody>
      </p:sp>
      <p:sp>
        <p:nvSpPr>
          <p:cNvPr id="373" name="Google Shape;373;p57"/>
          <p:cNvSpPr txBox="1">
            <a:spLocks noGrp="1"/>
          </p:cNvSpPr>
          <p:nvPr>
            <p:ph type="body" idx="4294967295"/>
          </p:nvPr>
        </p:nvSpPr>
        <p:spPr>
          <a:xfrm>
            <a:off x="68100" y="1450825"/>
            <a:ext cx="90078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 Over $2.1 Trillion in new business projects</a:t>
            </a:r>
            <a:endParaRPr sz="3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Renewable energy infrastructure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Green buildings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Carbon capture/ Environmental engineering</a:t>
            </a:r>
            <a:endParaRPr sz="3000" dirty="0"/>
          </a:p>
          <a:p>
            <a:pPr marL="342900" lvl="0" indent="-37465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b="1" dirty="0"/>
              <a:t> </a:t>
            </a: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Development of New Products</a:t>
            </a:r>
            <a:endParaRPr sz="3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Ex: “Beyond Meat”</a:t>
            </a:r>
            <a:endParaRPr sz="3000" dirty="0"/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Electric cars</a:t>
            </a:r>
            <a:endParaRPr sz="3000" dirty="0"/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Saving Money for Consumers and Producers</a:t>
            </a:r>
            <a:endParaRPr sz="3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Renewable energy lower costs</a:t>
            </a:r>
            <a:endParaRPr sz="3000" dirty="0"/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New Jobs</a:t>
            </a:r>
            <a:endParaRPr sz="3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 dirty="0"/>
              <a:t>Renewable energy = currently over 3 million 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7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7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7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7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7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7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7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7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7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8"/>
          <p:cNvSpPr txBox="1">
            <a:spLocks noGrp="1"/>
          </p:cNvSpPr>
          <p:nvPr>
            <p:ph type="title"/>
          </p:nvPr>
        </p:nvSpPr>
        <p:spPr>
          <a:xfrm>
            <a:off x="457200" y="120587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Economic Possibilities of Climate Change</a:t>
            </a:r>
            <a:endParaRPr sz="4000" b="1" dirty="0"/>
          </a:p>
        </p:txBody>
      </p:sp>
      <p:sp>
        <p:nvSpPr>
          <p:cNvPr id="380" name="Google Shape;380;p58"/>
          <p:cNvSpPr txBox="1">
            <a:spLocks noGrp="1"/>
          </p:cNvSpPr>
          <p:nvPr>
            <p:ph type="body" idx="4294967295"/>
          </p:nvPr>
        </p:nvSpPr>
        <p:spPr>
          <a:xfrm>
            <a:off x="68100" y="2348875"/>
            <a:ext cx="90078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3429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en-US" sz="3000" b="1" dirty="0"/>
              <a:t> Shipping Lanes in the Arctic</a:t>
            </a:r>
            <a:r>
              <a:rPr lang="en-US" sz="3000" dirty="0"/>
              <a:t> </a:t>
            </a:r>
            <a:endParaRPr sz="3000" dirty="0"/>
          </a:p>
          <a:p>
            <a:pPr marL="342900" lvl="0" indent="-37465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b="1" dirty="0"/>
              <a:t> Increase in international trade</a:t>
            </a:r>
            <a:endParaRPr sz="3000" b="1" dirty="0"/>
          </a:p>
          <a:p>
            <a:pPr marL="342900" lvl="0" indent="-37465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b="1" dirty="0"/>
              <a:t> Increased access to drilling/mining</a:t>
            </a: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9"/>
          <p:cNvSpPr txBox="1">
            <a:spLocks noGrp="1"/>
          </p:cNvSpPr>
          <p:nvPr>
            <p:ph type="title"/>
          </p:nvPr>
        </p:nvSpPr>
        <p:spPr>
          <a:xfrm>
            <a:off x="1436711" y="1310568"/>
            <a:ext cx="6421800" cy="69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/>
              <a:t>Formative Assessment Options</a:t>
            </a:r>
            <a:endParaRPr sz="3500" dirty="0"/>
          </a:p>
        </p:txBody>
      </p:sp>
      <p:sp>
        <p:nvSpPr>
          <p:cNvPr id="387" name="Google Shape;387;p59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Nearpod: 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www.nearpod.com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Quizlet Live: 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www.quizlet.com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Kahoot: 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www.kahoot.com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Gimkit: 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www.gimkit.com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0"/>
          <p:cNvSpPr txBox="1">
            <a:spLocks noGrp="1"/>
          </p:cNvSpPr>
          <p:nvPr>
            <p:ph type="title"/>
          </p:nvPr>
        </p:nvSpPr>
        <p:spPr>
          <a:xfrm>
            <a:off x="349623" y="972017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dirty="0"/>
              <a:t>Lesson Plans/ Project Ideas</a:t>
            </a:r>
            <a:endParaRPr sz="5100" dirty="0"/>
          </a:p>
        </p:txBody>
      </p:sp>
      <p:pic>
        <p:nvPicPr>
          <p:cNvPr id="394" name="Google Shape;39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2234" y="2807746"/>
            <a:ext cx="5899532" cy="3225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1"/>
          <p:cNvSpPr txBox="1">
            <a:spLocks noGrp="1"/>
          </p:cNvSpPr>
          <p:nvPr>
            <p:ph type="title"/>
          </p:nvPr>
        </p:nvSpPr>
        <p:spPr>
          <a:xfrm>
            <a:off x="338866" y="716856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Lesson Plan/ Project Ideas</a:t>
            </a:r>
            <a:endParaRPr sz="5000" dirty="0"/>
          </a:p>
        </p:txBody>
      </p:sp>
      <p:sp>
        <p:nvSpPr>
          <p:cNvPr id="401" name="Google Shape;401;p61"/>
          <p:cNvSpPr txBox="1">
            <a:spLocks noGrp="1"/>
          </p:cNvSpPr>
          <p:nvPr>
            <p:ph type="body" idx="1"/>
          </p:nvPr>
        </p:nvSpPr>
        <p:spPr>
          <a:xfrm>
            <a:off x="457200" y="2731225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Lesson #1:  </a:t>
            </a:r>
            <a:r>
              <a:rPr lang="en-US" b="1" dirty="0"/>
              <a:t>The Science of Climate Change and its Economic Consequences - </a:t>
            </a:r>
            <a:r>
              <a:rPr lang="en-US" b="1" dirty="0" err="1"/>
              <a:t>Webquest</a:t>
            </a: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b="1" u="sng" dirty="0">
                <a:solidFill>
                  <a:schemeClr val="hlink"/>
                </a:solidFill>
                <a:hlinkClick r:id="rId3"/>
              </a:rPr>
              <a:t>https://docs.google.com/document/d/1-BjTOdOBe2KE3Pj5lHlz-Of7oVnAmk3xT4c7H3s-hlE/edit?usp=sharing</a:t>
            </a: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457200" y="9065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Objectives</a:t>
            </a:r>
            <a:endParaRPr sz="5000" b="1"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4294967295"/>
          </p:nvPr>
        </p:nvSpPr>
        <p:spPr>
          <a:xfrm>
            <a:off x="457200" y="1775752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To explore the 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</a:rPr>
              <a:t>negative consequences</a:t>
            </a:r>
            <a:r>
              <a:rPr lang="en-US" sz="2600" dirty="0"/>
              <a:t> and economic costs of climate change, both nationally and globally</a:t>
            </a:r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endParaRPr sz="2600" dirty="0"/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To discuss the possible 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</a:rPr>
              <a:t>structural economic changes</a:t>
            </a:r>
            <a:r>
              <a:rPr lang="en-US" sz="2600" dirty="0"/>
              <a:t> to cope with a present and future changing climate</a:t>
            </a:r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endParaRPr sz="2600" dirty="0"/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To introduce 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</a:rPr>
              <a:t>dynamic lesson plans and project ideas</a:t>
            </a:r>
            <a:r>
              <a:rPr lang="en-US" sz="2600" dirty="0"/>
              <a:t> to foster student critical thinking and problem solving regarding climate change and economics</a:t>
            </a:r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endParaRPr sz="2600" dirty="0"/>
          </a:p>
          <a:p>
            <a:pPr marL="342900" lvl="0" indent="-34925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To examine 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</a:rPr>
              <a:t>digital resources and formative assessment</a:t>
            </a:r>
            <a:r>
              <a:rPr lang="en-US" sz="2600" dirty="0"/>
              <a:t> options</a:t>
            </a:r>
            <a:endParaRPr sz="26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2"/>
          <p:cNvSpPr txBox="1">
            <a:spLocks noGrp="1"/>
          </p:cNvSpPr>
          <p:nvPr>
            <p:ph type="title"/>
          </p:nvPr>
        </p:nvSpPr>
        <p:spPr>
          <a:xfrm>
            <a:off x="360381" y="70609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Lesson Plan/ Project Ideas</a:t>
            </a:r>
            <a:endParaRPr sz="5000" dirty="0"/>
          </a:p>
        </p:txBody>
      </p:sp>
      <p:sp>
        <p:nvSpPr>
          <p:cNvPr id="408" name="Google Shape;408;p62"/>
          <p:cNvSpPr txBox="1">
            <a:spLocks noGrp="1"/>
          </p:cNvSpPr>
          <p:nvPr>
            <p:ph type="body" idx="1"/>
          </p:nvPr>
        </p:nvSpPr>
        <p:spPr>
          <a:xfrm>
            <a:off x="360381" y="2053494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Lesson #2:  </a:t>
            </a:r>
            <a:r>
              <a:rPr lang="en-US" b="1" dirty="0"/>
              <a:t>Critical Article Analysis and “Discussion Quiz”</a:t>
            </a:r>
            <a:endParaRPr b="1" dirty="0"/>
          </a:p>
          <a:p>
            <a:pPr marL="457200" lvl="0" indent="-342900" algn="l" rtl="0"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Students closely read articles, answer critical thinking questions.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Teacher leads a “discussion quiz” - students are assessed by the quality of their participation.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b="1" u="sng" dirty="0">
                <a:solidFill>
                  <a:schemeClr val="hlink"/>
                </a:solidFill>
                <a:hlinkClick r:id="rId3"/>
              </a:rPr>
              <a:t>https://docs.google.com/document/d/1SBvWeNzYN_rGawsJ6zv2Kv9nnTfZL94dOKVNn47DB6A/edit?usp=sharing</a:t>
            </a: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3"/>
          <p:cNvSpPr txBox="1">
            <a:spLocks noGrp="1"/>
          </p:cNvSpPr>
          <p:nvPr>
            <p:ph type="title"/>
          </p:nvPr>
        </p:nvSpPr>
        <p:spPr>
          <a:xfrm>
            <a:off x="306593" y="83519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Lesson Plan/ Project Ideas</a:t>
            </a:r>
            <a:endParaRPr sz="5000" dirty="0"/>
          </a:p>
        </p:txBody>
      </p:sp>
      <p:sp>
        <p:nvSpPr>
          <p:cNvPr id="415" name="Google Shape;415;p63"/>
          <p:cNvSpPr txBox="1">
            <a:spLocks noGrp="1"/>
          </p:cNvSpPr>
          <p:nvPr>
            <p:ph type="body" idx="1"/>
          </p:nvPr>
        </p:nvSpPr>
        <p:spPr>
          <a:xfrm>
            <a:off x="457200" y="2731225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Lesson #3:  </a:t>
            </a:r>
            <a:r>
              <a:rPr lang="en-US" b="1" dirty="0"/>
              <a:t>Saving a City</a:t>
            </a: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Students choose a specific U.S. city that will be affected by climate change, research climate related difficulties it will likely face, and develop an action plan.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See here for more directions: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https://docs.google.com/document/d/1CYhAKLtymK57BrcjX7BmIIYWilOBFanHQy-_PEABSKU/edit?usp=sharing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4"/>
          <p:cNvSpPr txBox="1">
            <a:spLocks noGrp="1"/>
          </p:cNvSpPr>
          <p:nvPr>
            <p:ph type="title"/>
          </p:nvPr>
        </p:nvSpPr>
        <p:spPr>
          <a:xfrm>
            <a:off x="328108" y="577006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Lesson Plan/ Project Ideas</a:t>
            </a:r>
            <a:endParaRPr sz="5000" dirty="0"/>
          </a:p>
        </p:txBody>
      </p:sp>
      <p:sp>
        <p:nvSpPr>
          <p:cNvPr id="422" name="Google Shape;422;p64"/>
          <p:cNvSpPr txBox="1">
            <a:spLocks noGrp="1"/>
          </p:cNvSpPr>
          <p:nvPr>
            <p:ph type="body" idx="1"/>
          </p:nvPr>
        </p:nvSpPr>
        <p:spPr>
          <a:xfrm>
            <a:off x="575534" y="2731225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Lesson #4: </a:t>
            </a:r>
            <a:r>
              <a:rPr lang="en-US" b="1" dirty="0"/>
              <a:t>City of the Future.</a:t>
            </a: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Students design a city that will survive and thrive the effects of climate change.  They can use Google Sketchup, Minecraft, or other tech based modeling programs.  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EX:  Google Sketchup: 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www.sketchup.com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125" y="1291575"/>
            <a:ext cx="866775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6"/>
          <p:cNvSpPr txBox="1">
            <a:spLocks noGrp="1"/>
          </p:cNvSpPr>
          <p:nvPr>
            <p:ph type="title"/>
          </p:nvPr>
        </p:nvSpPr>
        <p:spPr>
          <a:xfrm>
            <a:off x="457200" y="525505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Lesson Plan/ Project Ideas</a:t>
            </a:r>
            <a:endParaRPr sz="5000" dirty="0"/>
          </a:p>
        </p:txBody>
      </p:sp>
      <p:sp>
        <p:nvSpPr>
          <p:cNvPr id="435" name="Google Shape;435;p66"/>
          <p:cNvSpPr txBox="1">
            <a:spLocks noGrp="1"/>
          </p:cNvSpPr>
          <p:nvPr>
            <p:ph type="body" idx="1"/>
          </p:nvPr>
        </p:nvSpPr>
        <p:spPr>
          <a:xfrm>
            <a:off x="457200" y="2069001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Lesson #5:  </a:t>
            </a:r>
            <a:r>
              <a:rPr lang="en-US" b="1" dirty="0"/>
              <a:t>Develop a National Climate Infrastructure Plan</a:t>
            </a: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Using PowerPoint, Google Slides, Prezi or other presentation tool, groups of students analyze current climate infrastructure ideas and suggest a course of action for the nation moving forward.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See assignment here: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https://docs.google.com/document/d/1MKL57FkPmEgvcqupCseCwTA6NR50MiEoPfRaZ0uukW8/edit?usp=sharing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7"/>
          <p:cNvSpPr txBox="1">
            <a:spLocks noGrp="1"/>
          </p:cNvSpPr>
          <p:nvPr>
            <p:ph type="title"/>
          </p:nvPr>
        </p:nvSpPr>
        <p:spPr>
          <a:xfrm>
            <a:off x="317351" y="673825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Lesson Plan/ Project Ideas</a:t>
            </a:r>
            <a:endParaRPr sz="5000" dirty="0"/>
          </a:p>
        </p:txBody>
      </p:sp>
      <p:sp>
        <p:nvSpPr>
          <p:cNvPr id="442" name="Google Shape;442;p67"/>
          <p:cNvSpPr txBox="1">
            <a:spLocks noGrp="1"/>
          </p:cNvSpPr>
          <p:nvPr>
            <p:ph type="body" idx="1"/>
          </p:nvPr>
        </p:nvSpPr>
        <p:spPr>
          <a:xfrm>
            <a:off x="457200" y="2731225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Lesson #6:  </a:t>
            </a:r>
            <a:r>
              <a:rPr lang="en-US" b="1" dirty="0"/>
              <a:t>Looking Back from the Future</a:t>
            </a: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Assume it is the year 2100. 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Using </a:t>
            </a:r>
            <a:r>
              <a:rPr lang="en-US" dirty="0" err="1"/>
              <a:t>Sutori</a:t>
            </a:r>
            <a:r>
              <a:rPr lang="en-US" dirty="0"/>
              <a:t> (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www.sutori.com</a:t>
            </a:r>
            <a:r>
              <a:rPr lang="en-US" dirty="0"/>
              <a:t>) create a digital timeline of the last 80 years.  You can take either an optimistic, pessimistic, or mixed perspective.  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-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8"/>
          <p:cNvSpPr txBox="1">
            <a:spLocks noGrp="1"/>
          </p:cNvSpPr>
          <p:nvPr>
            <p:ph type="title"/>
          </p:nvPr>
        </p:nvSpPr>
        <p:spPr>
          <a:xfrm>
            <a:off x="457200" y="512461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Lesson Plan/ Project Ideas</a:t>
            </a:r>
            <a:endParaRPr sz="5000" dirty="0"/>
          </a:p>
        </p:txBody>
      </p:sp>
      <p:sp>
        <p:nvSpPr>
          <p:cNvPr id="449" name="Google Shape;449;p68"/>
          <p:cNvSpPr txBox="1">
            <a:spLocks noGrp="1"/>
          </p:cNvSpPr>
          <p:nvPr>
            <p:ph type="body" idx="1"/>
          </p:nvPr>
        </p:nvSpPr>
        <p:spPr>
          <a:xfrm>
            <a:off x="586292" y="1895210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Lesson #7:  </a:t>
            </a:r>
            <a:r>
              <a:rPr lang="en-US" b="1" dirty="0"/>
              <a:t>Video Short/ Podcast Promoting the Economic Benefits of Climate Action</a:t>
            </a: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Use a movie making application (ex: iMovie, Windows Movie Maker, Google </a:t>
            </a:r>
            <a:r>
              <a:rPr lang="en-US" dirty="0" err="1"/>
              <a:t>FilmMaker</a:t>
            </a:r>
            <a:r>
              <a:rPr lang="en-US" dirty="0"/>
              <a:t> Pro) discussing the economic benefits of Climate Action and advocate for such action.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Alternative: Podcast - (ex: Garage Band, Anchor, Sound Trap, Audacity, </a:t>
            </a:r>
            <a:r>
              <a:rPr lang="en-US" dirty="0" err="1"/>
              <a:t>WeVideo</a:t>
            </a:r>
            <a:r>
              <a:rPr lang="en-US" dirty="0"/>
              <a:t>)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dirty="0"/>
              <a:t>Sources: (see next slide)  </a:t>
            </a:r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9"/>
          <p:cNvSpPr txBox="1">
            <a:spLocks noGrp="1"/>
          </p:cNvSpPr>
          <p:nvPr>
            <p:ph type="title"/>
          </p:nvPr>
        </p:nvSpPr>
        <p:spPr>
          <a:xfrm>
            <a:off x="349624" y="56624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Lesson Plan/ Project Ideas</a:t>
            </a:r>
            <a:endParaRPr sz="5000" dirty="0"/>
          </a:p>
        </p:txBody>
      </p:sp>
      <p:sp>
        <p:nvSpPr>
          <p:cNvPr id="456" name="Google Shape;456;p69"/>
          <p:cNvSpPr txBox="1">
            <a:spLocks noGrp="1"/>
          </p:cNvSpPr>
          <p:nvPr>
            <p:ph type="body" idx="1"/>
          </p:nvPr>
        </p:nvSpPr>
        <p:spPr>
          <a:xfrm>
            <a:off x="457200" y="1938241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Lesson #7:  </a:t>
            </a:r>
            <a:r>
              <a:rPr lang="en-US" b="1" dirty="0"/>
              <a:t>Video Short/ Podcast Promoting the Economic Benefits of Climate Action (cont’d)</a:t>
            </a: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Sources: (Examples)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https://www.wri.org/blog/2019/11/12-reasons-climate-action-good-united-states-economy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https://www.renewableenergymagazine.com/emily-folk/the-many-economic-benefits-of-renewable-energy-20190312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-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0"/>
          <p:cNvSpPr txBox="1">
            <a:spLocks noGrp="1"/>
          </p:cNvSpPr>
          <p:nvPr>
            <p:ph type="title"/>
          </p:nvPr>
        </p:nvSpPr>
        <p:spPr>
          <a:xfrm>
            <a:off x="457200" y="77985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chemeClr val="accent3">
                    <a:lumMod val="75000"/>
                  </a:schemeClr>
                </a:solidFill>
              </a:rPr>
              <a:t>Other Lesson Plans</a:t>
            </a:r>
            <a:endParaRPr sz="4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63" name="Google Shape;463;p70"/>
          <p:cNvSpPr txBox="1">
            <a:spLocks noGrp="1"/>
          </p:cNvSpPr>
          <p:nvPr>
            <p:ph type="body" idx="1"/>
          </p:nvPr>
        </p:nvSpPr>
        <p:spPr>
          <a:xfrm>
            <a:off x="457200" y="2035615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NY Times Learning Network: </a:t>
            </a: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https://www.nytimes.com/2017/03/22/learning/lesson-plans/a-lesson-plan-about-climate-change-and-the-people-already-harmed-by-it.html</a:t>
            </a:r>
            <a:endParaRPr sz="24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400" dirty="0"/>
              <a:t>Stanford University (High School Curriculum):  </a:t>
            </a:r>
            <a:r>
              <a:rPr lang="en-US" sz="2400" u="sng" dirty="0">
                <a:solidFill>
                  <a:schemeClr val="hlink"/>
                </a:solidFill>
                <a:hlinkClick r:id="rId4"/>
              </a:rPr>
              <a:t>https://earth.stanford.edu/climate-change-ed/curriculum/high</a:t>
            </a:r>
            <a:endParaRPr sz="24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400" dirty="0"/>
              <a:t>EconEdLink: </a:t>
            </a:r>
            <a:r>
              <a:rPr lang="en-US" sz="2400" u="sng" dirty="0">
                <a:solidFill>
                  <a:schemeClr val="hlink"/>
                </a:solidFill>
                <a:hlinkClick r:id="rId5"/>
              </a:rPr>
              <a:t>https://www.econedlink.org/resources/making-sene-with-paul-solman-climate-change-causes-insurers-to-rethink-price-of-risk-after-hurricane-sandy/</a:t>
            </a:r>
            <a:endParaRPr sz="24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1"/>
          <p:cNvSpPr txBox="1">
            <a:spLocks noGrp="1"/>
          </p:cNvSpPr>
          <p:nvPr>
            <p:ph type="title"/>
          </p:nvPr>
        </p:nvSpPr>
        <p:spPr>
          <a:xfrm>
            <a:off x="457200" y="40334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Learning Extensions</a:t>
            </a:r>
            <a:endParaRPr sz="4200" dirty="0"/>
          </a:p>
        </p:txBody>
      </p:sp>
      <p:sp>
        <p:nvSpPr>
          <p:cNvPr id="470" name="Google Shape;470;p71"/>
          <p:cNvSpPr txBox="1">
            <a:spLocks noGrp="1"/>
          </p:cNvSpPr>
          <p:nvPr>
            <p:ph type="body" idx="1"/>
          </p:nvPr>
        </p:nvSpPr>
        <p:spPr>
          <a:xfrm>
            <a:off x="457200" y="1761493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u="sng" dirty="0"/>
              <a:t>Interdisciplinary Projects </a:t>
            </a:r>
            <a:r>
              <a:rPr lang="en-US" sz="2400" dirty="0"/>
              <a:t>(brainstorm with colleagues to develop meaningful projects)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 dirty="0"/>
              <a:t>Ex: pair up with a science teacher and have students research both the scientific and economic impact of climate change while also proposing policy solutions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 dirty="0"/>
              <a:t>Ex:  students host a “symposium” of experts in the field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sz="2400" dirty="0"/>
              <a:t>Ex:  work with Entrepreneurship classes and have students develop innovative products that will both thrive economically and help mitigate the impact of climate change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u="sng" dirty="0"/>
              <a:t>Contact your Congressional representative </a:t>
            </a:r>
            <a:r>
              <a:rPr lang="en-US" sz="2400" dirty="0"/>
              <a:t>and conduct a letter/email writing campaign</a:t>
            </a:r>
            <a:endParaRPr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dirty="0"/>
              <a:t>National Standards</a:t>
            </a:r>
            <a:endParaRPr sz="5500" b="1"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4294967295"/>
          </p:nvPr>
        </p:nvSpPr>
        <p:spPr>
          <a:xfrm>
            <a:off x="457200" y="22128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1.2  Choices made by individuals, firms, or government officials often have long run unintended consequences that can partially or entirely offset or supplement the initial effects of the decision. 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3.1 Comparing the benefits and costs of different allocation methods in order to choose the method that is most appropriate for some specific problem can result in more effective allocations and a more effective overall allocation system.</a:t>
            </a:r>
            <a:endParaRPr sz="20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000" dirty="0">
                <a:sym typeface="Calibri"/>
              </a:rPr>
              <a:t> </a:t>
            </a:r>
            <a:r>
              <a:rPr lang="en-US" sz="2000" u="sng" dirty="0">
                <a:solidFill>
                  <a:schemeClr val="hlink"/>
                </a:solidFill>
                <a:sym typeface="Calibri"/>
                <a:hlinkClick r:id="rId3"/>
              </a:rPr>
              <a:t>https://www.councilforeconed.org/wp-content/uploads/2012/03/voluntary-national-content-standards-2010.pdf</a:t>
            </a:r>
            <a:endParaRPr sz="20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2"/>
          <p:cNvSpPr txBox="1">
            <a:spLocks noGrp="1"/>
          </p:cNvSpPr>
          <p:nvPr>
            <p:ph type="title"/>
          </p:nvPr>
        </p:nvSpPr>
        <p:spPr>
          <a:xfrm>
            <a:off x="457200" y="525726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dirty="0"/>
              <a:t>Additional Resources</a:t>
            </a:r>
            <a:endParaRPr sz="5100" dirty="0"/>
          </a:p>
        </p:txBody>
      </p:sp>
      <p:sp>
        <p:nvSpPr>
          <p:cNvPr id="477" name="Google Shape;477;p72"/>
          <p:cNvSpPr txBox="1">
            <a:spLocks noGrp="1"/>
          </p:cNvSpPr>
          <p:nvPr>
            <p:ph type="body" idx="1"/>
          </p:nvPr>
        </p:nvSpPr>
        <p:spPr>
          <a:xfrm>
            <a:off x="293925" y="2552874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https://projects.propublica.org/climate-migration/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https://www.edf.org/media/new-report-economic-cost-climate-change-strains-us-economy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https://yaleclimateconnections.org/2019/04/climate-change-could-cost-u-s-economy-billions/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6"/>
              </a:rPr>
              <a:t>https://www.wri.org/blog/2020/07/economic-benefits-climate-action-us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3"/>
          <p:cNvSpPr txBox="1">
            <a:spLocks noGrp="1"/>
          </p:cNvSpPr>
          <p:nvPr>
            <p:ph type="title"/>
          </p:nvPr>
        </p:nvSpPr>
        <p:spPr>
          <a:xfrm>
            <a:off x="457200" y="904146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dirty="0"/>
              <a:t>Additional Resources</a:t>
            </a:r>
            <a:endParaRPr sz="5100" dirty="0"/>
          </a:p>
        </p:txBody>
      </p:sp>
      <p:sp>
        <p:nvSpPr>
          <p:cNvPr id="484" name="Google Shape;484;p73"/>
          <p:cNvSpPr txBox="1">
            <a:spLocks noGrp="1"/>
          </p:cNvSpPr>
          <p:nvPr>
            <p:ph type="body" idx="1"/>
          </p:nvPr>
        </p:nvSpPr>
        <p:spPr>
          <a:xfrm>
            <a:off x="457200" y="2306810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https://www.iberdrola.com/environment/impacts-of-climate-change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https://www.un.org/development/desa/dpad/tag/climate-change/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https://www.mercycorps.org/blog/climate-change-poverty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6"/>
              </a:rPr>
              <a:t>https://www.globalcitizen.org/en/content/climate-change-is-connected-to-poverty/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4"/>
          <p:cNvSpPr txBox="1">
            <a:spLocks noGrp="1"/>
          </p:cNvSpPr>
          <p:nvPr>
            <p:ph type="title"/>
          </p:nvPr>
        </p:nvSpPr>
        <p:spPr>
          <a:xfrm>
            <a:off x="457200" y="828843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dirty="0"/>
              <a:t>Additional Resources</a:t>
            </a:r>
            <a:endParaRPr sz="5100" dirty="0"/>
          </a:p>
        </p:txBody>
      </p:sp>
      <p:sp>
        <p:nvSpPr>
          <p:cNvPr id="491" name="Google Shape;491;p74"/>
          <p:cNvSpPr txBox="1">
            <a:spLocks noGrp="1"/>
          </p:cNvSpPr>
          <p:nvPr>
            <p:ph type="body" idx="1"/>
          </p:nvPr>
        </p:nvSpPr>
        <p:spPr>
          <a:xfrm>
            <a:off x="457200" y="2737117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ttps://www.ozy.com/html/need-to-know/taking-the-heat/379607/?utm_term=OZY&amp;utm_campaign=pdb&amp;utm_content=Thursday_11.19.20&amp;utm_source=Sailthru&amp;utm_medium=email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https://www.goldmansachs.com/insights/pages/taking-the-heat.html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https://www.un.org/en/climatechange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5"/>
          <p:cNvSpPr txBox="1">
            <a:spLocks noGrp="1"/>
          </p:cNvSpPr>
          <p:nvPr>
            <p:ph type="title"/>
          </p:nvPr>
        </p:nvSpPr>
        <p:spPr>
          <a:xfrm>
            <a:off x="457200" y="300725"/>
            <a:ext cx="8229600" cy="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Assessment Questions</a:t>
            </a:r>
            <a:endParaRPr sz="3000" b="1"/>
          </a:p>
        </p:txBody>
      </p:sp>
      <p:sp>
        <p:nvSpPr>
          <p:cNvPr id="498" name="Google Shape;498;p75"/>
          <p:cNvSpPr txBox="1">
            <a:spLocks noGrp="1"/>
          </p:cNvSpPr>
          <p:nvPr>
            <p:ph type="body" idx="4294967295"/>
          </p:nvPr>
        </p:nvSpPr>
        <p:spPr>
          <a:xfrm>
            <a:off x="457200" y="72159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/>
              <a:t>What are the major economic costs of climate change?  How will climate change affect the U.S. economy?  What sectors will be hit especially hard?</a:t>
            </a:r>
            <a:endParaRPr sz="250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What are some of the economic opportunities that will arise as a result of climate change?</a:t>
            </a:r>
            <a:endParaRPr sz="250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Should the U.S. invest in climate change/green infrastructure?  Are the costs worth the benefits?</a:t>
            </a:r>
            <a:endParaRPr sz="250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How can investing in a green economy create more jobs than it destroys?  Is the “creative destruction” worth it in the long run?</a:t>
            </a:r>
            <a:endParaRPr sz="250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Should the costs of climate infrastructure be managed by the federal government or should it be a state/local issue?</a:t>
            </a:r>
            <a:endParaRPr sz="250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6"/>
          <p:cNvSpPr txBox="1">
            <a:spLocks noGrp="1"/>
          </p:cNvSpPr>
          <p:nvPr>
            <p:ph type="title"/>
          </p:nvPr>
        </p:nvSpPr>
        <p:spPr>
          <a:xfrm>
            <a:off x="457200" y="7221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References</a:t>
            </a:r>
            <a:endParaRPr sz="5500" b="1"/>
          </a:p>
        </p:txBody>
      </p:sp>
      <p:sp>
        <p:nvSpPr>
          <p:cNvPr id="505" name="Google Shape;505;p76"/>
          <p:cNvSpPr txBox="1">
            <a:spLocks noGrp="1"/>
          </p:cNvSpPr>
          <p:nvPr>
            <p:ph type="body" idx="1"/>
          </p:nvPr>
        </p:nvSpPr>
        <p:spPr>
          <a:xfrm>
            <a:off x="457200" y="1865115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CNBC News Segment, “How Climate Change Threatens to Wreck the Economy”:</a:t>
            </a:r>
            <a:br>
              <a:rPr lang="en-US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https://www.youtube.com/watch?v=SMBNWmQcRAc</a:t>
            </a:r>
            <a:endParaRPr lang="en-US"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635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PBS Frontline Movies on Climate Change:</a:t>
            </a:r>
            <a:br>
              <a:rPr lang="en-US" dirty="0"/>
            </a:br>
            <a:r>
              <a:rPr lang="en-US" u="sng" dirty="0">
                <a:solidFill>
                  <a:schemeClr val="hlink"/>
                </a:solidFill>
                <a:hlinkClick r:id="rId4"/>
              </a:rPr>
              <a:t>https://www.pbs.org/wgbh/frontline/topic/climate-and-environment/</a:t>
            </a:r>
            <a:endParaRPr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CNN on Climate Change and Economic Chaos: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https://www.cnn.com/2020/09/09/business/climate-change-economy-cftc-report/index.html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latin typeface="Calibri"/>
                <a:ea typeface="Calibri"/>
                <a:cs typeface="Calibri"/>
                <a:sym typeface="Calibri"/>
              </a:rPr>
              <a:t>CEE Affiliates</a:t>
            </a:r>
            <a:endParaRPr sz="5500" b="1"/>
          </a:p>
        </p:txBody>
      </p:sp>
      <p:sp>
        <p:nvSpPr>
          <p:cNvPr id="512" name="Google Shape;512;p77"/>
          <p:cNvSpPr txBox="1"/>
          <p:nvPr/>
        </p:nvSpPr>
        <p:spPr>
          <a:xfrm>
            <a:off x="1501666" y="5134678"/>
            <a:ext cx="61406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https://www.councilforeconed.org/resources/local-affiliates/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77" descr="A picture containing bird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1" y="2335947"/>
            <a:ext cx="6095999" cy="240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8"/>
          <p:cNvSpPr txBox="1">
            <a:spLocks noGrp="1"/>
          </p:cNvSpPr>
          <p:nvPr>
            <p:ph type="ctrTitle"/>
          </p:nvPr>
        </p:nvSpPr>
        <p:spPr>
          <a:xfrm>
            <a:off x="756139" y="114568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Calibri"/>
                <a:ea typeface="Calibri"/>
                <a:cs typeface="Calibri"/>
                <a:sym typeface="Calibri"/>
              </a:rPr>
              <a:t>Thank You to Our Sponsors!</a:t>
            </a:r>
            <a:endParaRPr sz="5400"/>
          </a:p>
        </p:txBody>
      </p:sp>
      <p:sp>
        <p:nvSpPr>
          <p:cNvPr id="519" name="Google Shape;519;p7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/>
          </a:p>
        </p:txBody>
      </p:sp>
      <p:pic>
        <p:nvPicPr>
          <p:cNvPr id="520" name="Google Shape;520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8479" y="2622632"/>
            <a:ext cx="2378110" cy="237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16" y="2690224"/>
            <a:ext cx="4725799" cy="130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831" y="5899538"/>
            <a:ext cx="621792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78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4015" y="3811687"/>
            <a:ext cx="190500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78" descr="A picture containing draw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7274" y="5243613"/>
            <a:ext cx="1188720" cy="119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500"/>
              <a:t>National Standards</a:t>
            </a: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16.4. Externalities exist when some of the costs or benefits associated with production and consumption fall on someone other than the producers or consumers of the product.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State Standards</a:t>
            </a:r>
            <a:endParaRPr sz="5500" b="1"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4294967295"/>
          </p:nvPr>
        </p:nvSpPr>
        <p:spPr>
          <a:xfrm>
            <a:off x="457200" y="2377441"/>
            <a:ext cx="8229600" cy="417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/>
              <a:t>NYS Social Studies 4.2:  Economics requires the development and application of the skills needed to make informed and well-reasoned economic decisions in daily and national life. 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Question of the Day</a:t>
            </a:r>
            <a:endParaRPr sz="5500" b="1"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4294967295"/>
          </p:nvPr>
        </p:nvSpPr>
        <p:spPr>
          <a:xfrm>
            <a:off x="457200" y="23774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As a nation, China emits the most carbon dioxide into the atmosphere, followed by the U.S. in second.  Which nation ranks third?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AutoNum type="alphaUcPeriod"/>
            </a:pPr>
            <a:r>
              <a:rPr lang="en-US" sz="2500"/>
              <a:t>Japan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AutoNum type="alphaUcPeriod"/>
            </a:pPr>
            <a:r>
              <a:rPr lang="en-US" sz="2500"/>
              <a:t>Germany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AutoNum type="alphaUcPeriod"/>
            </a:pPr>
            <a:r>
              <a:rPr lang="en-US" sz="2500"/>
              <a:t>India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AutoNum type="alphaUcPeriod"/>
            </a:pPr>
            <a:r>
              <a:rPr lang="en-US" sz="2500"/>
              <a:t>Brazil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9675" y="3837650"/>
            <a:ext cx="3924750" cy="20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13A09D-0841-4C21-A080-688118AE70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31542C-691C-46BB-83ED-C1725EA173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E2057F-0A45-494C-8EC2-2DAC2969C27F}">
  <ds:schemaRefs>
    <ds:schemaRef ds:uri="9cd82c5b-74c9-4827-94f1-5bf219ae6b20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bfa4db11-c700-41fb-b639-f7e6b4e680b5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2584</Words>
  <Application>Microsoft Office PowerPoint</Application>
  <PresentationFormat>On-screen Show (4:3)</PresentationFormat>
  <Paragraphs>476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Times New Roman</vt:lpstr>
      <vt:lpstr>Office Theme</vt:lpstr>
      <vt:lpstr>  Climate Change and the Economy Challenges and Possibilities Presented by Theodore Opderbeck 12/8/20 opderbeckt@waldwickschools.org</vt:lpstr>
      <vt:lpstr>EconEdLink Membership</vt:lpstr>
      <vt:lpstr>Professional Development Certificate</vt:lpstr>
      <vt:lpstr>Agenda</vt:lpstr>
      <vt:lpstr>Objectives</vt:lpstr>
      <vt:lpstr>National Standards</vt:lpstr>
      <vt:lpstr>National Standards</vt:lpstr>
      <vt:lpstr>State Standards</vt:lpstr>
      <vt:lpstr>Question of the Day</vt:lpstr>
      <vt:lpstr>Economics and Cross Curricular Applications</vt:lpstr>
      <vt:lpstr>PowerPoint Presentation</vt:lpstr>
      <vt:lpstr>Climate Change Science</vt:lpstr>
      <vt:lpstr>PowerPoint Presentation</vt:lpstr>
      <vt:lpstr>PowerPoint Presentation</vt:lpstr>
      <vt:lpstr>Climate Change Science</vt:lpstr>
      <vt:lpstr>PowerPoint Presentation</vt:lpstr>
      <vt:lpstr>Climate Change Science</vt:lpstr>
      <vt:lpstr>PowerPoint Presentation</vt:lpstr>
      <vt:lpstr>PowerPoint Presentation</vt:lpstr>
      <vt:lpstr>PowerPoint Presentation</vt:lpstr>
      <vt:lpstr>PowerPoint Presentation</vt:lpstr>
      <vt:lpstr>Climate Change Science</vt:lpstr>
      <vt:lpstr>PowerPoint Presentation</vt:lpstr>
      <vt:lpstr>Climate Change Science</vt:lpstr>
      <vt:lpstr>PowerPoint Presentation</vt:lpstr>
      <vt:lpstr>Climate Change Science</vt:lpstr>
      <vt:lpstr>PowerPoint Presentation</vt:lpstr>
      <vt:lpstr>PowerPoint Presentation</vt:lpstr>
      <vt:lpstr>PowerPoint Presentation</vt:lpstr>
      <vt:lpstr>Digital Formative Assessment Options</vt:lpstr>
      <vt:lpstr>Economic Cost of Climate Change</vt:lpstr>
      <vt:lpstr>PowerPoint Presentation</vt:lpstr>
      <vt:lpstr>Economic Cost of Climate Change</vt:lpstr>
      <vt:lpstr>PowerPoint Presentation</vt:lpstr>
      <vt:lpstr>Economic Cost of Climate Change</vt:lpstr>
      <vt:lpstr>PowerPoint Presentation</vt:lpstr>
      <vt:lpstr>Economic Cost of Climate Change</vt:lpstr>
      <vt:lpstr>PowerPoint Presentation</vt:lpstr>
      <vt:lpstr>Economic Cost of Climate Change</vt:lpstr>
      <vt:lpstr>PowerPoint Presentation</vt:lpstr>
      <vt:lpstr>Economic Cost of Climate Change</vt:lpstr>
      <vt:lpstr>Economic Cost of Climate Change</vt:lpstr>
      <vt:lpstr>Economic Cost of Climate Change</vt:lpstr>
      <vt:lpstr>Economic Possibilities</vt:lpstr>
      <vt:lpstr>Economic Possibilities of Climate Change</vt:lpstr>
      <vt:lpstr>Economic Possibilities of Climate Change</vt:lpstr>
      <vt:lpstr>Formative Assessment Options</vt:lpstr>
      <vt:lpstr>Lesson Plans/ Project Ideas</vt:lpstr>
      <vt:lpstr>Lesson Plan/ Project Ideas</vt:lpstr>
      <vt:lpstr>Lesson Plan/ Project Ideas</vt:lpstr>
      <vt:lpstr>Lesson Plan/ Project Ideas</vt:lpstr>
      <vt:lpstr>Lesson Plan/ Project Ideas</vt:lpstr>
      <vt:lpstr>PowerPoint Presentation</vt:lpstr>
      <vt:lpstr>Lesson Plan/ Project Ideas</vt:lpstr>
      <vt:lpstr>Lesson Plan/ Project Ideas</vt:lpstr>
      <vt:lpstr>Lesson Plan/ Project Ideas</vt:lpstr>
      <vt:lpstr>Lesson Plan/ Project Ideas</vt:lpstr>
      <vt:lpstr>Other Lesson Plans</vt:lpstr>
      <vt:lpstr>Learning Extensions</vt:lpstr>
      <vt:lpstr>Additional Resources</vt:lpstr>
      <vt:lpstr>Additional Resources</vt:lpstr>
      <vt:lpstr>Additional Resources</vt:lpstr>
      <vt:lpstr>Assessment Questions</vt:lpstr>
      <vt:lpstr>References</vt:lpstr>
      <vt:lpstr>CEE Affiliates</vt:lpstr>
      <vt:lpstr>Thank You to Our Sponsors!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Climate Change and the Economy Challenges and Possibilities Presented by Theodore Opderbeck 12/8/20 opderbeckt@waldwickschools.org</dc:title>
  <cp:lastModifiedBy>Jarvon Carson</cp:lastModifiedBy>
  <cp:revision>2</cp:revision>
  <dcterms:modified xsi:type="dcterms:W3CDTF">2020-12-09T00:35:41Z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