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 id="2147483682" r:id="rId5"/>
    <p:sldMasterId id="2147483695" r:id="rId6"/>
  </p:sldMasterIdLst>
  <p:notesMasterIdLst>
    <p:notesMasterId r:id="rId69"/>
  </p:notesMasterIdLst>
  <p:handoutMasterIdLst>
    <p:handoutMasterId r:id="rId70"/>
  </p:handoutMasterIdLst>
  <p:sldIdLst>
    <p:sldId id="256" r:id="rId7"/>
    <p:sldId id="261" r:id="rId8"/>
    <p:sldId id="267" r:id="rId9"/>
    <p:sldId id="265" r:id="rId10"/>
    <p:sldId id="358" r:id="rId11"/>
    <p:sldId id="316" r:id="rId12"/>
    <p:sldId id="298" r:id="rId13"/>
    <p:sldId id="317" r:id="rId14"/>
    <p:sldId id="318" r:id="rId15"/>
    <p:sldId id="319" r:id="rId16"/>
    <p:sldId id="320" r:id="rId17"/>
    <p:sldId id="321" r:id="rId18"/>
    <p:sldId id="322" r:id="rId19"/>
    <p:sldId id="323" r:id="rId20"/>
    <p:sldId id="324" r:id="rId21"/>
    <p:sldId id="362" r:id="rId22"/>
    <p:sldId id="305" r:id="rId23"/>
    <p:sldId id="313" r:id="rId24"/>
    <p:sldId id="294" r:id="rId25"/>
    <p:sldId id="325" r:id="rId26"/>
    <p:sldId id="293" r:id="rId27"/>
    <p:sldId id="326" r:id="rId28"/>
    <p:sldId id="327" r:id="rId29"/>
    <p:sldId id="328" r:id="rId30"/>
    <p:sldId id="329" r:id="rId31"/>
    <p:sldId id="330" r:id="rId32"/>
    <p:sldId id="331" r:id="rId33"/>
    <p:sldId id="332" r:id="rId34"/>
    <p:sldId id="333" r:id="rId35"/>
    <p:sldId id="334" r:id="rId36"/>
    <p:sldId id="335" r:id="rId37"/>
    <p:sldId id="336" r:id="rId38"/>
    <p:sldId id="337" r:id="rId39"/>
    <p:sldId id="338" r:id="rId40"/>
    <p:sldId id="339" r:id="rId41"/>
    <p:sldId id="340" r:id="rId42"/>
    <p:sldId id="342" r:id="rId43"/>
    <p:sldId id="341" r:id="rId44"/>
    <p:sldId id="343" r:id="rId45"/>
    <p:sldId id="344" r:id="rId46"/>
    <p:sldId id="345" r:id="rId47"/>
    <p:sldId id="346" r:id="rId48"/>
    <p:sldId id="347" r:id="rId49"/>
    <p:sldId id="348" r:id="rId50"/>
    <p:sldId id="349" r:id="rId51"/>
    <p:sldId id="350" r:id="rId52"/>
    <p:sldId id="351" r:id="rId53"/>
    <p:sldId id="352" r:id="rId54"/>
    <p:sldId id="353" r:id="rId55"/>
    <p:sldId id="355" r:id="rId56"/>
    <p:sldId id="363" r:id="rId57"/>
    <p:sldId id="354" r:id="rId58"/>
    <p:sldId id="364" r:id="rId59"/>
    <p:sldId id="367" r:id="rId60"/>
    <p:sldId id="368" r:id="rId61"/>
    <p:sldId id="369" r:id="rId62"/>
    <p:sldId id="373" r:id="rId63"/>
    <p:sldId id="371" r:id="rId64"/>
    <p:sldId id="370" r:id="rId65"/>
    <p:sldId id="374" r:id="rId66"/>
    <p:sldId id="266" r:id="rId67"/>
    <p:sldId id="269" r:id="rId68"/>
  </p:sldIdLst>
  <p:sldSz cx="9144000" cy="6858000" type="screen4x3"/>
  <p:notesSz cx="6954838" cy="93091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19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evy"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AC43"/>
    <a:srgbClr val="1578BC"/>
    <a:srgbClr val="004A80"/>
    <a:srgbClr val="029602"/>
    <a:srgbClr val="FFFF66"/>
    <a:srgbClr val="CC66FF"/>
    <a:srgbClr val="CCFFCC"/>
    <a:srgbClr val="CCFF99"/>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8290FA-F47D-48C7-B32E-C1540512ED1E}" v="12" dt="2020-12-21T15:00:08.6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3" autoAdjust="0"/>
    <p:restoredTop sz="84502" autoAdjust="0"/>
  </p:normalViewPr>
  <p:slideViewPr>
    <p:cSldViewPr>
      <p:cViewPr varScale="1">
        <p:scale>
          <a:sx n="64" d="100"/>
          <a:sy n="64" d="100"/>
        </p:scale>
        <p:origin x="2026" y="58"/>
      </p:cViewPr>
      <p:guideLst>
        <p:guide orient="horz" pos="2160"/>
        <p:guide pos="2880"/>
      </p:guideLst>
    </p:cSldViewPr>
  </p:slideViewPr>
  <p:outlineViewPr>
    <p:cViewPr>
      <p:scale>
        <a:sx n="33" d="100"/>
        <a:sy n="33" d="100"/>
      </p:scale>
      <p:origin x="48" y="22008"/>
    </p:cViewPr>
  </p:outlineViewPr>
  <p:notesTextViewPr>
    <p:cViewPr>
      <p:scale>
        <a:sx n="130" d="100"/>
        <a:sy n="130" d="100"/>
      </p:scale>
      <p:origin x="0" y="0"/>
    </p:cViewPr>
  </p:notesTextViewPr>
  <p:sorterViewPr>
    <p:cViewPr>
      <p:scale>
        <a:sx n="100" d="100"/>
        <a:sy n="100" d="100"/>
      </p:scale>
      <p:origin x="0" y="0"/>
    </p:cViewPr>
  </p:sorterViewPr>
  <p:notesViewPr>
    <p:cSldViewPr>
      <p:cViewPr>
        <p:scale>
          <a:sx n="100" d="100"/>
          <a:sy n="100" d="100"/>
        </p:scale>
        <p:origin x="-1572" y="642"/>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microsoft.com/office/2015/10/relationships/revisionInfo" Target="revisionInfo.xml"/><Relationship Id="rId7" Type="http://schemas.openxmlformats.org/officeDocument/2006/relationships/slide" Target="slides/slide1.xml"/><Relationship Id="rId7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3763" cy="465455"/>
          </a:xfrm>
          <a:prstGeom prst="rect">
            <a:avLst/>
          </a:prstGeom>
        </p:spPr>
        <p:txBody>
          <a:bodyPr vert="horz" lIns="91660" tIns="45830" rIns="91660" bIns="45830" rtlCol="0"/>
          <a:lstStyle>
            <a:lvl1pPr algn="l">
              <a:defRPr sz="1200">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939471" y="0"/>
            <a:ext cx="3013763" cy="465455"/>
          </a:xfrm>
          <a:prstGeom prst="rect">
            <a:avLst/>
          </a:prstGeom>
        </p:spPr>
        <p:txBody>
          <a:bodyPr vert="horz" wrap="square" lIns="91660" tIns="45830" rIns="91660" bIns="45830" numCol="1" anchor="t" anchorCtr="0" compatLnSpc="1">
            <a:prstTxWarp prst="textNoShape">
              <a:avLst/>
            </a:prstTxWarp>
          </a:bodyPr>
          <a:lstStyle>
            <a:lvl1pPr algn="r">
              <a:defRPr sz="1200"/>
            </a:lvl1pPr>
          </a:lstStyle>
          <a:p>
            <a:fld id="{40E5B415-68C8-4A58-B2FB-027E28498B27}" type="datetime1">
              <a:rPr lang="en-US"/>
              <a:pPr/>
              <a:t>12/21/2020</a:t>
            </a:fld>
            <a:endParaRPr lang="en-US" dirty="0"/>
          </a:p>
        </p:txBody>
      </p:sp>
      <p:sp>
        <p:nvSpPr>
          <p:cNvPr id="4" name="Footer Placeholder 3"/>
          <p:cNvSpPr>
            <a:spLocks noGrp="1"/>
          </p:cNvSpPr>
          <p:nvPr>
            <p:ph type="ftr" sz="quarter" idx="2"/>
          </p:nvPr>
        </p:nvSpPr>
        <p:spPr>
          <a:xfrm>
            <a:off x="2" y="8842033"/>
            <a:ext cx="3013763" cy="465455"/>
          </a:xfrm>
          <a:prstGeom prst="rect">
            <a:avLst/>
          </a:prstGeom>
        </p:spPr>
        <p:txBody>
          <a:bodyPr vert="horz" lIns="91660" tIns="45830" rIns="91660" bIns="45830" rtlCol="0" anchor="b"/>
          <a:lstStyle>
            <a:lvl1pPr algn="l">
              <a:defRPr sz="1200">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939471" y="8842033"/>
            <a:ext cx="3013763" cy="465455"/>
          </a:xfrm>
          <a:prstGeom prst="rect">
            <a:avLst/>
          </a:prstGeom>
        </p:spPr>
        <p:txBody>
          <a:bodyPr vert="horz" wrap="square" lIns="91660" tIns="45830" rIns="91660" bIns="45830" numCol="1" anchor="b" anchorCtr="0" compatLnSpc="1">
            <a:prstTxWarp prst="textNoShape">
              <a:avLst/>
            </a:prstTxWarp>
          </a:bodyPr>
          <a:lstStyle>
            <a:lvl1pPr algn="r">
              <a:defRPr sz="1200"/>
            </a:lvl1pPr>
          </a:lstStyle>
          <a:p>
            <a:fld id="{0EEE3D93-84EA-4E8B-BF2A-F31F2C855D64}" type="slidenum">
              <a:rPr lang="en-US"/>
              <a:pPr/>
              <a:t>‹#›</a:t>
            </a:fld>
            <a:endParaRPr lang="en-US" dirty="0"/>
          </a:p>
        </p:txBody>
      </p:sp>
    </p:spTree>
    <p:extLst>
      <p:ext uri="{BB962C8B-B14F-4D97-AF65-F5344CB8AC3E}">
        <p14:creationId xmlns:p14="http://schemas.microsoft.com/office/powerpoint/2010/main" val="22065147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hdr" sz="quarter"/>
          </p:nvPr>
        </p:nvSpPr>
        <p:spPr bwMode="auto">
          <a:xfrm>
            <a:off x="2" y="0"/>
            <a:ext cx="3013763" cy="465455"/>
          </a:xfrm>
          <a:prstGeom prst="rect">
            <a:avLst/>
          </a:prstGeom>
          <a:noFill/>
          <a:ln w="9525">
            <a:noFill/>
            <a:miter lim="800000"/>
            <a:headEnd/>
            <a:tailEnd/>
          </a:ln>
        </p:spPr>
        <p:txBody>
          <a:bodyPr vert="horz" wrap="square" lIns="91660" tIns="45830" rIns="91660" bIns="45830" numCol="1" anchor="t" anchorCtr="0" compatLnSpc="1">
            <a:prstTxWarp prst="textNoShape">
              <a:avLst/>
            </a:prstTxWarp>
          </a:bodyPr>
          <a:lstStyle>
            <a:lvl1pPr>
              <a:defRPr sz="1200">
                <a:cs typeface="ＭＳ Ｐゴシック" charset="-128"/>
              </a:defRPr>
            </a:lvl1pPr>
          </a:lstStyle>
          <a:p>
            <a:pPr>
              <a:defRPr/>
            </a:pPr>
            <a:endParaRPr lang="en-US" dirty="0"/>
          </a:p>
        </p:txBody>
      </p:sp>
      <p:sp>
        <p:nvSpPr>
          <p:cNvPr id="3075" name="Rectangle 1027"/>
          <p:cNvSpPr>
            <a:spLocks noGrp="1" noChangeArrowheads="1"/>
          </p:cNvSpPr>
          <p:nvPr>
            <p:ph type="dt" idx="1"/>
          </p:nvPr>
        </p:nvSpPr>
        <p:spPr bwMode="auto">
          <a:xfrm>
            <a:off x="3941078" y="0"/>
            <a:ext cx="3013763" cy="465455"/>
          </a:xfrm>
          <a:prstGeom prst="rect">
            <a:avLst/>
          </a:prstGeom>
          <a:noFill/>
          <a:ln w="9525">
            <a:noFill/>
            <a:miter lim="800000"/>
            <a:headEnd/>
            <a:tailEnd/>
          </a:ln>
        </p:spPr>
        <p:txBody>
          <a:bodyPr vert="horz" wrap="square" lIns="91660" tIns="45830" rIns="91660" bIns="45830" numCol="1" anchor="t" anchorCtr="0" compatLnSpc="1">
            <a:prstTxWarp prst="textNoShape">
              <a:avLst/>
            </a:prstTxWarp>
          </a:bodyPr>
          <a:lstStyle>
            <a:lvl1pPr algn="r">
              <a:defRPr sz="1200">
                <a:cs typeface="ＭＳ Ｐゴシック" charset="-128"/>
              </a:defRPr>
            </a:lvl1pPr>
          </a:lstStyle>
          <a:p>
            <a:pPr>
              <a:defRPr/>
            </a:pPr>
            <a:endParaRPr lang="en-US" dirty="0"/>
          </a:p>
        </p:txBody>
      </p:sp>
      <p:sp>
        <p:nvSpPr>
          <p:cNvPr id="9220" name="Rectangle 1028"/>
          <p:cNvSpPr>
            <a:spLocks noGrp="1" noRot="1" noChangeAspect="1" noChangeArrowheads="1" noTextEdit="1"/>
          </p:cNvSpPr>
          <p:nvPr>
            <p:ph type="sldImg" idx="2"/>
          </p:nvPr>
        </p:nvSpPr>
        <p:spPr bwMode="auto">
          <a:xfrm>
            <a:off x="1149350" y="696913"/>
            <a:ext cx="4657725" cy="3494087"/>
          </a:xfrm>
          <a:prstGeom prst="rect">
            <a:avLst/>
          </a:prstGeom>
          <a:noFill/>
          <a:ln w="9525">
            <a:solidFill>
              <a:srgbClr val="000000"/>
            </a:solidFill>
            <a:miter lim="800000"/>
            <a:headEnd/>
            <a:tailEnd/>
          </a:ln>
        </p:spPr>
      </p:sp>
      <p:sp>
        <p:nvSpPr>
          <p:cNvPr id="3077" name="Rectangle 1029"/>
          <p:cNvSpPr>
            <a:spLocks noGrp="1" noChangeArrowheads="1"/>
          </p:cNvSpPr>
          <p:nvPr>
            <p:ph type="body" sz="quarter" idx="3"/>
          </p:nvPr>
        </p:nvSpPr>
        <p:spPr bwMode="auto">
          <a:xfrm>
            <a:off x="927312" y="4421827"/>
            <a:ext cx="5100215" cy="4189095"/>
          </a:xfrm>
          <a:prstGeom prst="rect">
            <a:avLst/>
          </a:prstGeom>
          <a:noFill/>
          <a:ln w="9525">
            <a:noFill/>
            <a:miter lim="800000"/>
            <a:headEnd/>
            <a:tailEnd/>
          </a:ln>
        </p:spPr>
        <p:txBody>
          <a:bodyPr vert="horz" wrap="square" lIns="91660" tIns="45830" rIns="91660" bIns="4583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1030"/>
          <p:cNvSpPr>
            <a:spLocks noGrp="1" noChangeArrowheads="1"/>
          </p:cNvSpPr>
          <p:nvPr>
            <p:ph type="ftr" sz="quarter" idx="4"/>
          </p:nvPr>
        </p:nvSpPr>
        <p:spPr bwMode="auto">
          <a:xfrm>
            <a:off x="2" y="8843645"/>
            <a:ext cx="3013763" cy="465455"/>
          </a:xfrm>
          <a:prstGeom prst="rect">
            <a:avLst/>
          </a:prstGeom>
          <a:noFill/>
          <a:ln w="9525">
            <a:noFill/>
            <a:miter lim="800000"/>
            <a:headEnd/>
            <a:tailEnd/>
          </a:ln>
        </p:spPr>
        <p:txBody>
          <a:bodyPr vert="horz" wrap="square" lIns="91660" tIns="45830" rIns="91660" bIns="45830" numCol="1" anchor="b" anchorCtr="0" compatLnSpc="1">
            <a:prstTxWarp prst="textNoShape">
              <a:avLst/>
            </a:prstTxWarp>
          </a:bodyPr>
          <a:lstStyle>
            <a:lvl1pPr>
              <a:defRPr sz="1200">
                <a:cs typeface="ＭＳ Ｐゴシック" charset="-128"/>
              </a:defRPr>
            </a:lvl1pPr>
          </a:lstStyle>
          <a:p>
            <a:pPr>
              <a:defRPr/>
            </a:pPr>
            <a:endParaRPr lang="en-US" dirty="0"/>
          </a:p>
        </p:txBody>
      </p:sp>
      <p:sp>
        <p:nvSpPr>
          <p:cNvPr id="3079" name="Rectangle 1031"/>
          <p:cNvSpPr>
            <a:spLocks noGrp="1" noChangeArrowheads="1"/>
          </p:cNvSpPr>
          <p:nvPr>
            <p:ph type="sldNum" sz="quarter" idx="5"/>
          </p:nvPr>
        </p:nvSpPr>
        <p:spPr bwMode="auto">
          <a:xfrm>
            <a:off x="3941078" y="8843645"/>
            <a:ext cx="3013763" cy="465455"/>
          </a:xfrm>
          <a:prstGeom prst="rect">
            <a:avLst/>
          </a:prstGeom>
          <a:noFill/>
          <a:ln w="9525">
            <a:noFill/>
            <a:miter lim="800000"/>
            <a:headEnd/>
            <a:tailEnd/>
          </a:ln>
        </p:spPr>
        <p:txBody>
          <a:bodyPr vert="horz" wrap="square" lIns="91660" tIns="45830" rIns="91660" bIns="45830" numCol="1" anchor="b" anchorCtr="0" compatLnSpc="1">
            <a:prstTxWarp prst="textNoShape">
              <a:avLst/>
            </a:prstTxWarp>
          </a:bodyPr>
          <a:lstStyle>
            <a:lvl1pPr algn="r">
              <a:defRPr sz="1200"/>
            </a:lvl1pPr>
          </a:lstStyle>
          <a:p>
            <a:fld id="{2C31D1C9-99ED-4BAE-B0EB-0468EAB0416D}" type="slidenum">
              <a:rPr lang="en-US"/>
              <a:pPr/>
              <a:t>‹#›</a:t>
            </a:fld>
            <a:endParaRPr lang="en-US" dirty="0"/>
          </a:p>
        </p:txBody>
      </p:sp>
    </p:spTree>
    <p:extLst>
      <p:ext uri="{BB962C8B-B14F-4D97-AF65-F5344CB8AC3E}">
        <p14:creationId xmlns:p14="http://schemas.microsoft.com/office/powerpoint/2010/main" val="296019758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a:p>
        </p:txBody>
      </p:sp>
    </p:spTree>
    <p:extLst>
      <p:ext uri="{BB962C8B-B14F-4D97-AF65-F5344CB8AC3E}">
        <p14:creationId xmlns:p14="http://schemas.microsoft.com/office/powerpoint/2010/main" val="3779805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a:p>
        </p:txBody>
      </p:sp>
    </p:spTree>
    <p:extLst>
      <p:ext uri="{BB962C8B-B14F-4D97-AF65-F5344CB8AC3E}">
        <p14:creationId xmlns:p14="http://schemas.microsoft.com/office/powerpoint/2010/main" val="379333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1D1C9-99ED-4BAE-B0EB-0468EAB0416D}" type="slidenum">
              <a:rPr lang="en-US" smtClean="0"/>
              <a:pPr/>
              <a:t>12</a:t>
            </a:fld>
            <a:endParaRPr lang="en-US" dirty="0"/>
          </a:p>
        </p:txBody>
      </p:sp>
    </p:spTree>
    <p:extLst>
      <p:ext uri="{BB962C8B-B14F-4D97-AF65-F5344CB8AC3E}">
        <p14:creationId xmlns:p14="http://schemas.microsoft.com/office/powerpoint/2010/main" val="582193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1D1C9-99ED-4BAE-B0EB-0468EAB0416D}" type="slidenum">
              <a:rPr lang="en-US" smtClean="0"/>
              <a:pPr/>
              <a:t>14</a:t>
            </a:fld>
            <a:endParaRPr lang="en-US" dirty="0"/>
          </a:p>
        </p:txBody>
      </p:sp>
    </p:spTree>
    <p:extLst>
      <p:ext uri="{BB962C8B-B14F-4D97-AF65-F5344CB8AC3E}">
        <p14:creationId xmlns:p14="http://schemas.microsoft.com/office/powerpoint/2010/main" val="1474208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1D1C9-99ED-4BAE-B0EB-0468EAB0416D}" type="slidenum">
              <a:rPr lang="en-US" smtClean="0"/>
              <a:pPr/>
              <a:t>39</a:t>
            </a:fld>
            <a:endParaRPr lang="en-US" dirty="0"/>
          </a:p>
        </p:txBody>
      </p:sp>
    </p:spTree>
    <p:extLst>
      <p:ext uri="{BB962C8B-B14F-4D97-AF65-F5344CB8AC3E}">
        <p14:creationId xmlns:p14="http://schemas.microsoft.com/office/powerpoint/2010/main" val="1938616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61</a:t>
            </a:fld>
            <a:endParaRPr lang="en-US"/>
          </a:p>
        </p:txBody>
      </p:sp>
    </p:spTree>
    <p:extLst>
      <p:ext uri="{BB962C8B-B14F-4D97-AF65-F5344CB8AC3E}">
        <p14:creationId xmlns:p14="http://schemas.microsoft.com/office/powerpoint/2010/main" val="3573783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990600" y="2286000"/>
            <a:ext cx="71628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5" name="Line 9"/>
          <p:cNvSpPr>
            <a:spLocks noChangeShapeType="1"/>
          </p:cNvSpPr>
          <p:nvPr userDrawn="1"/>
        </p:nvSpPr>
        <p:spPr bwMode="auto">
          <a:xfrm>
            <a:off x="990600" y="3657600"/>
            <a:ext cx="71628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2" name="Title 1"/>
          <p:cNvSpPr>
            <a:spLocks noGrp="1"/>
          </p:cNvSpPr>
          <p:nvPr>
            <p:ph type="ctrTitle" hasCustomPrompt="1"/>
          </p:nvPr>
        </p:nvSpPr>
        <p:spPr>
          <a:xfrm>
            <a:off x="1028699" y="2548219"/>
            <a:ext cx="7086600" cy="841375"/>
          </a:xfrm>
          <a:prstGeom prst="rect">
            <a:avLst/>
          </a:prstGeom>
        </p:spPr>
        <p:txBody>
          <a:bodyPr/>
          <a:lstStyle>
            <a:lvl1pPr algn="ctr">
              <a:defRPr b="1" baseline="0">
                <a:solidFill>
                  <a:srgbClr val="004A80"/>
                </a:solidFill>
                <a:latin typeface="Gill Sans"/>
                <a:cs typeface="Gill Sans"/>
              </a:defRPr>
            </a:lvl1pPr>
          </a:lstStyle>
          <a:p>
            <a:r>
              <a:rPr lang="en-US" dirty="0"/>
              <a:t>Webinar Title</a:t>
            </a:r>
            <a:br>
              <a:rPr lang="en-US" dirty="0"/>
            </a:br>
            <a:endParaRPr lang="en-US" dirty="0"/>
          </a:p>
        </p:txBody>
      </p:sp>
      <p:sp>
        <p:nvSpPr>
          <p:cNvPr id="7" name="Rectangle 6"/>
          <p:cNvSpPr/>
          <p:nvPr userDrawn="1"/>
        </p:nvSpPr>
        <p:spPr>
          <a:xfrm>
            <a:off x="1028699" y="3930196"/>
            <a:ext cx="7086600" cy="1569660"/>
          </a:xfrm>
          <a:prstGeom prst="rect">
            <a:avLst/>
          </a:prstGeom>
        </p:spPr>
        <p:txBody>
          <a:bodyPr wrap="square">
            <a:spAutoFit/>
          </a:bodyPr>
          <a:lstStyle/>
          <a:p>
            <a:pPr algn="ctr"/>
            <a:r>
              <a:rPr lang="en-US" sz="3200" b="1" dirty="0"/>
              <a:t>Date</a:t>
            </a:r>
          </a:p>
          <a:p>
            <a:pPr algn="ctr"/>
            <a:endParaRPr lang="en-US" sz="3200" b="1" dirty="0"/>
          </a:p>
          <a:p>
            <a:pPr algn="ctr"/>
            <a:r>
              <a:rPr lang="en-US" sz="3200" b="1" dirty="0"/>
              <a:t>Presenter:</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938553"/>
            <a:ext cx="3124200" cy="117090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www.councilforeconed.org </a:t>
            </a:r>
          </a:p>
        </p:txBody>
      </p:sp>
      <p:sp>
        <p:nvSpPr>
          <p:cNvPr id="6" name="Slide Number Placeholder 5"/>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2877146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www.councilforeconed.org </a:t>
            </a:r>
          </a:p>
        </p:txBody>
      </p:sp>
      <p:sp>
        <p:nvSpPr>
          <p:cNvPr id="7" name="Slide Number Placeholder 6"/>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1961738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www.councilforeconed.org </a:t>
            </a:r>
          </a:p>
        </p:txBody>
      </p:sp>
      <p:sp>
        <p:nvSpPr>
          <p:cNvPr id="9" name="Slide Number Placeholder 8"/>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2935003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www.councilforeconed.org </a:t>
            </a:r>
          </a:p>
        </p:txBody>
      </p:sp>
      <p:sp>
        <p:nvSpPr>
          <p:cNvPr id="5" name="Slide Number Placeholder 4"/>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914151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www.councilforeconed.org </a:t>
            </a:r>
          </a:p>
        </p:txBody>
      </p:sp>
      <p:sp>
        <p:nvSpPr>
          <p:cNvPr id="4" name="Slide Number Placeholder 3"/>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1395602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www.councilforeconed.org </a:t>
            </a:r>
          </a:p>
        </p:txBody>
      </p:sp>
      <p:sp>
        <p:nvSpPr>
          <p:cNvPr id="7" name="Slide Number Placeholder 6"/>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3615435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www.councilforeconed.org </a:t>
            </a:r>
          </a:p>
        </p:txBody>
      </p:sp>
      <p:sp>
        <p:nvSpPr>
          <p:cNvPr id="7" name="Slide Number Placeholder 6"/>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492485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www.councilforeconed.org </a:t>
            </a:r>
          </a:p>
        </p:txBody>
      </p:sp>
      <p:sp>
        <p:nvSpPr>
          <p:cNvPr id="6" name="Slide Number Placeholder 5"/>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2610972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www.councilforeconed.org </a:t>
            </a:r>
          </a:p>
        </p:txBody>
      </p:sp>
      <p:sp>
        <p:nvSpPr>
          <p:cNvPr id="6" name="Slide Number Placeholder 5"/>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2254817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98313163"/>
      </p:ext>
    </p:extLst>
  </p:cSld>
  <p:clrMapOvr>
    <a:masterClrMapping/>
  </p:clrMapOvr>
  <p:transition spd="slow"/>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opics">
    <p:spTree>
      <p:nvGrpSpPr>
        <p:cNvPr id="1" name=""/>
        <p:cNvGrpSpPr/>
        <p:nvPr/>
      </p:nvGrpSpPr>
      <p:grpSpPr>
        <a:xfrm>
          <a:off x="0" y="0"/>
          <a:ext cx="0" cy="0"/>
          <a:chOff x="0" y="0"/>
          <a:chExt cx="0" cy="0"/>
        </a:xfrm>
      </p:grpSpPr>
      <p:sp>
        <p:nvSpPr>
          <p:cNvPr id="5"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Content Placeholder 2"/>
          <p:cNvSpPr>
            <a:spLocks noGrp="1"/>
          </p:cNvSpPr>
          <p:nvPr>
            <p:ph idx="1"/>
          </p:nvPr>
        </p:nvSpPr>
        <p:spPr>
          <a:xfrm>
            <a:off x="1028700" y="1752600"/>
            <a:ext cx="7086600" cy="3657600"/>
          </a:xfrm>
          <a:prstGeom prst="rect">
            <a:avLst/>
          </a:prstGeom>
        </p:spPr>
        <p:txBody>
          <a:bodyPr lIns="91440" rIns="91440"/>
          <a:lstStyle>
            <a:lvl1pPr>
              <a:buFont typeface="Arial"/>
              <a:buChar char="•"/>
              <a:defRPr sz="1800">
                <a:solidFill>
                  <a:srgbClr val="6EA92C"/>
                </a:solidFill>
                <a:latin typeface="Gill Sans"/>
                <a:cs typeface="Gill Sans"/>
              </a:defRPr>
            </a:lvl1pPr>
            <a:lvl2pPr marL="0" indent="-365760" algn="l">
              <a:buClr>
                <a:srgbClr val="004A80"/>
              </a:buClr>
              <a:buFont typeface="BankGothic Md BT"/>
              <a:buChar char="»"/>
              <a:defRPr sz="1800">
                <a:solidFill>
                  <a:srgbClr val="004A80"/>
                </a:solidFill>
                <a:latin typeface="Gill Sans"/>
                <a:cs typeface="Gill Sans"/>
              </a:defRPr>
            </a:lvl2pPr>
            <a:lvl3pPr>
              <a:defRPr>
                <a:solidFill>
                  <a:srgbClr val="6EA92C"/>
                </a:solidFill>
                <a:latin typeface="Gill Sans"/>
                <a:cs typeface="Gill Sans"/>
              </a:defRPr>
            </a:lvl3pPr>
            <a:lvl4pPr>
              <a:defRPr>
                <a:solidFill>
                  <a:srgbClr val="6EA92C"/>
                </a:solidFill>
                <a:latin typeface="Gill Sans"/>
                <a:cs typeface="Gill Sans"/>
              </a:defRPr>
            </a:lvl4pPr>
            <a:lvl5pPr>
              <a:defRPr>
                <a:solidFill>
                  <a:srgbClr val="6EA92C"/>
                </a:solidFill>
                <a:latin typeface="Gill Sans"/>
                <a:cs typeface="Gill Sans"/>
              </a:defRPr>
            </a:lvl5pPr>
          </a:lstStyle>
          <a:p>
            <a:pPr lvl="0"/>
            <a:r>
              <a:rPr lang="en-US" dirty="0"/>
              <a:t>Click to edit Master text styles</a:t>
            </a:r>
          </a:p>
          <a:p>
            <a:pPr lvl="1"/>
            <a:r>
              <a:rPr lang="en-US" dirty="0"/>
              <a:t>Second level</a:t>
            </a:r>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a:t>Click to edit Master title style</a:t>
            </a:r>
          </a:p>
        </p:txBody>
      </p:sp>
      <p:sp>
        <p:nvSpPr>
          <p:cNvPr id="10" name="Footer Placeholder 4"/>
          <p:cNvSpPr>
            <a:spLocks noGrp="1"/>
          </p:cNvSpPr>
          <p:nvPr>
            <p:ph type="ftr" sz="quarter" idx="16"/>
          </p:nvPr>
        </p:nvSpPr>
        <p:spPr>
          <a:xfrm>
            <a:off x="755945" y="6324600"/>
            <a:ext cx="7896131" cy="457200"/>
          </a:xfrm>
        </p:spPr>
        <p:txBody>
          <a:bodyPr/>
          <a:lstStyle>
            <a:lvl1pPr>
              <a:defRPr/>
            </a:lvl1pPr>
          </a:lstStyle>
          <a:p>
            <a:pPr>
              <a:defRPr/>
            </a:pPr>
            <a:r>
              <a:rPr lang="en-US" b="1"/>
              <a:t>www.councilforeconed.org </a:t>
            </a:r>
            <a:endParaRPr lang="en-US" b="1" dirty="0">
              <a:solidFill>
                <a:srgbClr val="1578BC"/>
              </a:solidFill>
            </a:endParaRPr>
          </a:p>
        </p:txBody>
      </p:sp>
      <p:sp>
        <p:nvSpPr>
          <p:cNvPr id="11" name="Slide Number Placeholder 8"/>
          <p:cNvSpPr>
            <a:spLocks noGrp="1"/>
          </p:cNvSpPr>
          <p:nvPr>
            <p:ph type="sldNum" sz="quarter" idx="17"/>
          </p:nvPr>
        </p:nvSpPr>
        <p:spPr>
          <a:xfrm>
            <a:off x="6553200" y="6477000"/>
            <a:ext cx="1905000" cy="457200"/>
          </a:xfrm>
        </p:spPr>
        <p:txBody>
          <a:bodyPr/>
          <a:lstStyle>
            <a:lvl1pPr>
              <a:defRPr/>
            </a:lvl1pPr>
          </a:lstStyle>
          <a:p>
            <a:fld id="{736A2A04-44CB-4FD5-A22C-EC7DA5CF840D}" type="slidenum">
              <a:rPr lang="en-US"/>
              <a:pPr/>
              <a:t>‹#›</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1800" y="481217"/>
            <a:ext cx="1905000" cy="713966"/>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3148404"/>
      </p:ext>
    </p:extLst>
  </p:cSld>
  <p:clrMapOvr>
    <a:masterClrMapping/>
  </p:clrMapOvr>
  <p:transition spd="slow"/>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56180959"/>
      </p:ext>
    </p:extLst>
  </p:cSld>
  <p:clrMapOvr>
    <a:masterClrMapping/>
  </p:clrMapOvr>
  <p:transition spd="slow"/>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6503486"/>
      </p:ext>
    </p:extLst>
  </p:cSld>
  <p:clrMapOvr>
    <a:masterClrMapping/>
  </p:clrMapOvr>
  <p:transition spd="slow"/>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7861674"/>
      </p:ext>
    </p:extLst>
  </p:cSld>
  <p:clrMapOvr>
    <a:masterClrMapping/>
  </p:clrMapOvr>
  <p:transition spd="slow"/>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62797280"/>
      </p:ext>
    </p:extLst>
  </p:cSld>
  <p:clrMapOvr>
    <a:masterClrMapping/>
  </p:clrMapOvr>
  <p:transition spd="slow"/>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379565"/>
      </p:ext>
    </p:extLst>
  </p:cSld>
  <p:clrMapOvr>
    <a:masterClrMapping/>
  </p:clrMapOvr>
  <p:transition spd="slow"/>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13275683"/>
      </p:ext>
    </p:extLst>
  </p:cSld>
  <p:clrMapOvr>
    <a:masterClrMapping/>
  </p:clrMapOvr>
  <p:transition spd="slow"/>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98502568"/>
      </p:ext>
    </p:extLst>
  </p:cSld>
  <p:clrMapOvr>
    <a:masterClrMapping/>
  </p:clrMapOvr>
  <p:transition spd="slow"/>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0816676"/>
      </p:ext>
    </p:extLst>
  </p:cSld>
  <p:clrMapOvr>
    <a:masterClrMapping/>
  </p:clrMapOvr>
  <p:transition spd="slow"/>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7944547"/>
      </p:ext>
    </p:extLst>
  </p:cSld>
  <p:clrMapOvr>
    <a:masterClrMapping/>
  </p:clrMapOvr>
  <p:transition spd="slow"/>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Footer Placeholder 2"/>
          <p:cNvSpPr>
            <a:spLocks noGrp="1"/>
          </p:cNvSpPr>
          <p:nvPr>
            <p:ph type="ftr" sz="quarter" idx="10"/>
          </p:nvPr>
        </p:nvSpPr>
        <p:spPr/>
        <p:txBody>
          <a:bodyPr/>
          <a:lstStyle/>
          <a:p>
            <a:pPr>
              <a:defRPr/>
            </a:pPr>
            <a:r>
              <a:rPr lang="en-US"/>
              <a:t>www.councilforeconed.org </a:t>
            </a:r>
            <a:endParaRPr lang="en-US" dirty="0"/>
          </a:p>
        </p:txBody>
      </p:sp>
      <p:sp>
        <p:nvSpPr>
          <p:cNvPr id="4" name="Slide Number Placeholder 3"/>
          <p:cNvSpPr>
            <a:spLocks noGrp="1"/>
          </p:cNvSpPr>
          <p:nvPr>
            <p:ph type="sldNum" sz="quarter" idx="11"/>
          </p:nvPr>
        </p:nvSpPr>
        <p:spPr/>
        <p:txBody>
          <a:bodyPr/>
          <a:lstStyle/>
          <a:p>
            <a:fld id="{60921177-3047-4604-B14F-505EA243D6B1}" type="slidenum">
              <a:rPr lang="en-US" smtClean="0"/>
              <a:pPr/>
              <a:t>‹#›</a:t>
            </a:fld>
            <a:endParaRPr lang="en-US" dirty="0"/>
          </a:p>
        </p:txBody>
      </p:sp>
      <p:sp>
        <p:nvSpPr>
          <p:cNvPr id="5" name="Date Placeholder 4"/>
          <p:cNvSpPr>
            <a:spLocks noGrp="1"/>
          </p:cNvSpPr>
          <p:nvPr>
            <p:ph type="dt" sz="half" idx="12"/>
          </p:nvPr>
        </p:nvSpPr>
        <p:spPr/>
        <p:txBody>
          <a:bodyPr/>
          <a:lstStyle/>
          <a:p>
            <a:endParaRPr lang="en-US" dirty="0"/>
          </a:p>
        </p:txBody>
      </p:sp>
    </p:spTree>
    <p:extLst>
      <p:ext uri="{BB962C8B-B14F-4D97-AF65-F5344CB8AC3E}">
        <p14:creationId xmlns:p14="http://schemas.microsoft.com/office/powerpoint/2010/main" val="24665492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990600" y="2286000"/>
            <a:ext cx="71628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5" name="Line 9"/>
          <p:cNvSpPr>
            <a:spLocks noChangeShapeType="1"/>
          </p:cNvSpPr>
          <p:nvPr userDrawn="1"/>
        </p:nvSpPr>
        <p:spPr bwMode="auto">
          <a:xfrm>
            <a:off x="990600" y="3657600"/>
            <a:ext cx="71628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2" name="Title 1"/>
          <p:cNvSpPr>
            <a:spLocks noGrp="1"/>
          </p:cNvSpPr>
          <p:nvPr>
            <p:ph type="ctrTitle" hasCustomPrompt="1"/>
          </p:nvPr>
        </p:nvSpPr>
        <p:spPr>
          <a:xfrm>
            <a:off x="1028699" y="2548219"/>
            <a:ext cx="7086600" cy="841375"/>
          </a:xfrm>
          <a:prstGeom prst="rect">
            <a:avLst/>
          </a:prstGeom>
        </p:spPr>
        <p:txBody>
          <a:bodyPr/>
          <a:lstStyle>
            <a:lvl1pPr algn="ctr">
              <a:defRPr b="1" baseline="0">
                <a:solidFill>
                  <a:srgbClr val="004A80"/>
                </a:solidFill>
                <a:latin typeface="Gill Sans"/>
                <a:cs typeface="Gill Sans"/>
              </a:defRPr>
            </a:lvl1pPr>
          </a:lstStyle>
          <a:p>
            <a:r>
              <a:rPr lang="en-US" dirty="0"/>
              <a:t>Webinar Title</a:t>
            </a:r>
            <a:br>
              <a:rPr lang="en-US" dirty="0"/>
            </a:br>
            <a:endParaRPr lang="en-US" dirty="0"/>
          </a:p>
        </p:txBody>
      </p:sp>
      <p:sp>
        <p:nvSpPr>
          <p:cNvPr id="7" name="Rectangle 6"/>
          <p:cNvSpPr/>
          <p:nvPr userDrawn="1"/>
        </p:nvSpPr>
        <p:spPr>
          <a:xfrm>
            <a:off x="1028699" y="3930196"/>
            <a:ext cx="7086600" cy="1569660"/>
          </a:xfrm>
          <a:prstGeom prst="rect">
            <a:avLst/>
          </a:prstGeom>
        </p:spPr>
        <p:txBody>
          <a:bodyPr wrap="square">
            <a:spAutoFit/>
          </a:bodyPr>
          <a:lstStyle/>
          <a:p>
            <a:pPr algn="ctr"/>
            <a:r>
              <a:rPr lang="en-US" sz="3200" b="1" dirty="0"/>
              <a:t>Date</a:t>
            </a:r>
          </a:p>
          <a:p>
            <a:pPr algn="ctr"/>
            <a:endParaRPr lang="en-US" sz="3200" b="1" dirty="0"/>
          </a:p>
          <a:p>
            <a:pPr algn="ctr"/>
            <a:r>
              <a:rPr lang="en-US" sz="3200" b="1" dirty="0"/>
              <a:t>Presenter:</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938553"/>
            <a:ext cx="3124200" cy="1170905"/>
          </a:xfrm>
          <a:prstGeom prst="rect">
            <a:avLst/>
          </a:prstGeom>
        </p:spPr>
      </p:pic>
    </p:spTree>
    <p:extLst>
      <p:ext uri="{BB962C8B-B14F-4D97-AF65-F5344CB8AC3E}">
        <p14:creationId xmlns:p14="http://schemas.microsoft.com/office/powerpoint/2010/main" val="29174810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Content Blank">
    <p:spTree>
      <p:nvGrpSpPr>
        <p:cNvPr id="1" name=""/>
        <p:cNvGrpSpPr/>
        <p:nvPr/>
      </p:nvGrpSpPr>
      <p:grpSpPr>
        <a:xfrm>
          <a:off x="0" y="0"/>
          <a:ext cx="0" cy="0"/>
          <a:chOff x="0" y="0"/>
          <a:chExt cx="0" cy="0"/>
        </a:xfrm>
      </p:grpSpPr>
      <p:sp>
        <p:nvSpPr>
          <p:cNvPr id="6"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Content Placeholder 2"/>
          <p:cNvSpPr>
            <a:spLocks noGrp="1"/>
          </p:cNvSpPr>
          <p:nvPr>
            <p:ph idx="1"/>
          </p:nvPr>
        </p:nvSpPr>
        <p:spPr>
          <a:xfrm>
            <a:off x="857250" y="2133600"/>
            <a:ext cx="7429500" cy="3733800"/>
          </a:xfrm>
          <a:prstGeom prst="rect">
            <a:avLst/>
          </a:prstGeom>
        </p:spPr>
        <p:txBody>
          <a:bodyPr lIns="91440" rIns="91440"/>
          <a:lstStyle>
            <a:lvl1pPr>
              <a:buFont typeface="Arial"/>
              <a:buNone/>
              <a:defRPr sz="2400">
                <a:solidFill>
                  <a:srgbClr val="6EA92C"/>
                </a:solidFill>
                <a:latin typeface="Gill Sans"/>
                <a:cs typeface="Gill Sans"/>
              </a:defRPr>
            </a:lvl1pPr>
            <a:lvl2pPr marL="182880" indent="-374904" algn="l">
              <a:buClr>
                <a:srgbClr val="004A80"/>
              </a:buClr>
              <a:buFont typeface="BankGothic Md BT"/>
              <a:buChar char="»"/>
              <a:defRPr sz="2400">
                <a:solidFill>
                  <a:srgbClr val="004A80"/>
                </a:solidFill>
                <a:latin typeface="Gill Sans"/>
                <a:cs typeface="Gill Sans"/>
              </a:defRPr>
            </a:lvl2pPr>
            <a:lvl3pPr>
              <a:defRPr>
                <a:solidFill>
                  <a:srgbClr val="6EA92C"/>
                </a:solidFill>
                <a:latin typeface="Gill Sans"/>
                <a:cs typeface="Gill Sans"/>
              </a:defRPr>
            </a:lvl3pPr>
            <a:lvl4pPr>
              <a:defRPr>
                <a:solidFill>
                  <a:srgbClr val="6EA92C"/>
                </a:solidFill>
                <a:latin typeface="Gill Sans"/>
                <a:cs typeface="Gill Sans"/>
              </a:defRPr>
            </a:lvl4pPr>
            <a:lvl5pPr>
              <a:defRPr>
                <a:solidFill>
                  <a:srgbClr val="6EA92C"/>
                </a:solidFill>
                <a:latin typeface="Gill Sans"/>
                <a:cs typeface="Gill Sans"/>
              </a:defRPr>
            </a:lvl5pPr>
          </a:lstStyle>
          <a:p>
            <a:pPr lvl="0"/>
            <a:endParaRPr lang="en-US" dirty="0"/>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3200"/>
            </a:lvl1pPr>
          </a:lstStyle>
          <a:p>
            <a:r>
              <a:rPr lang="en-US" dirty="0"/>
              <a:t>Click to edit Master title style</a:t>
            </a:r>
          </a:p>
        </p:txBody>
      </p:sp>
      <p:sp>
        <p:nvSpPr>
          <p:cNvPr id="9" name="Text Placeholder 2"/>
          <p:cNvSpPr>
            <a:spLocks noGrp="1"/>
          </p:cNvSpPr>
          <p:nvPr>
            <p:ph type="body" idx="14"/>
          </p:nvPr>
        </p:nvSpPr>
        <p:spPr>
          <a:xfrm>
            <a:off x="457200" y="1295400"/>
            <a:ext cx="8229600" cy="457200"/>
          </a:xfrm>
          <a:prstGeom prst="rect">
            <a:avLst/>
          </a:prstGeom>
        </p:spPr>
        <p:txBody>
          <a:bodyPr anchor="t"/>
          <a:lstStyle>
            <a:lvl1pPr marL="0" indent="0">
              <a:buNone/>
              <a:defRPr sz="2400" b="0">
                <a:solidFill>
                  <a:schemeClr val="tx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Slide Number Placeholder 5"/>
          <p:cNvSpPr>
            <a:spLocks noGrp="1"/>
          </p:cNvSpPr>
          <p:nvPr>
            <p:ph type="sldNum" sz="quarter" idx="17"/>
          </p:nvPr>
        </p:nvSpPr>
        <p:spPr>
          <a:xfrm>
            <a:off x="7848600" y="6248400"/>
            <a:ext cx="609600" cy="457200"/>
          </a:xfrm>
        </p:spPr>
        <p:txBody>
          <a:bodyPr/>
          <a:lstStyle>
            <a:lvl1pPr>
              <a:defRPr/>
            </a:lvl1pPr>
          </a:lstStyle>
          <a:p>
            <a:fld id="{0AAD9021-A74D-4FF0-868C-40F10C5CABE8}"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2" name="Footer Placeholder 4"/>
          <p:cNvSpPr>
            <a:spLocks noGrp="1"/>
          </p:cNvSpPr>
          <p:nvPr>
            <p:ph type="ftr" sz="quarter" idx="18"/>
          </p:nvPr>
        </p:nvSpPr>
        <p:spPr>
          <a:xfrm>
            <a:off x="755945" y="6324600"/>
            <a:ext cx="7896131" cy="457200"/>
          </a:xfrm>
        </p:spPr>
        <p:txBody>
          <a:bodyPr/>
          <a:lstStyle>
            <a:lvl1pPr>
              <a:defRPr/>
            </a:lvl1pPr>
          </a:lstStyle>
          <a:p>
            <a:pPr>
              <a:defRPr/>
            </a:pPr>
            <a:r>
              <a:rPr lang="en-US" b="1"/>
              <a:t>www.councilforeconed.org </a:t>
            </a:r>
            <a:endParaRPr lang="en-US" b="1" dirty="0">
              <a:solidFill>
                <a:srgbClr val="1578BC"/>
              </a:solidFill>
            </a:endParaRPr>
          </a:p>
        </p:txBody>
      </p:sp>
    </p:spTree>
    <p:extLst>
      <p:ext uri="{BB962C8B-B14F-4D97-AF65-F5344CB8AC3E}">
        <p14:creationId xmlns:p14="http://schemas.microsoft.com/office/powerpoint/2010/main" val="13296913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Topics">
    <p:spTree>
      <p:nvGrpSpPr>
        <p:cNvPr id="1" name=""/>
        <p:cNvGrpSpPr/>
        <p:nvPr/>
      </p:nvGrpSpPr>
      <p:grpSpPr>
        <a:xfrm>
          <a:off x="0" y="0"/>
          <a:ext cx="0" cy="0"/>
          <a:chOff x="0" y="0"/>
          <a:chExt cx="0" cy="0"/>
        </a:xfrm>
      </p:grpSpPr>
      <p:sp>
        <p:nvSpPr>
          <p:cNvPr id="5"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Content Placeholder 2"/>
          <p:cNvSpPr>
            <a:spLocks noGrp="1"/>
          </p:cNvSpPr>
          <p:nvPr>
            <p:ph idx="1"/>
          </p:nvPr>
        </p:nvSpPr>
        <p:spPr>
          <a:xfrm>
            <a:off x="1028700" y="1752600"/>
            <a:ext cx="7086600" cy="3657600"/>
          </a:xfrm>
          <a:prstGeom prst="rect">
            <a:avLst/>
          </a:prstGeom>
        </p:spPr>
        <p:txBody>
          <a:bodyPr lIns="91440" rIns="91440"/>
          <a:lstStyle>
            <a:lvl1pPr>
              <a:buFont typeface="Arial"/>
              <a:buChar char="•"/>
              <a:defRPr sz="1800">
                <a:solidFill>
                  <a:srgbClr val="6EA92C"/>
                </a:solidFill>
                <a:latin typeface="Gill Sans"/>
                <a:cs typeface="Gill Sans"/>
              </a:defRPr>
            </a:lvl1pPr>
            <a:lvl2pPr marL="0" indent="-365760" algn="l">
              <a:buClr>
                <a:srgbClr val="004A80"/>
              </a:buClr>
              <a:buFont typeface="BankGothic Md BT"/>
              <a:buChar char="»"/>
              <a:defRPr sz="1800">
                <a:solidFill>
                  <a:srgbClr val="004A80"/>
                </a:solidFill>
                <a:latin typeface="Gill Sans"/>
                <a:cs typeface="Gill Sans"/>
              </a:defRPr>
            </a:lvl2pPr>
            <a:lvl3pPr>
              <a:defRPr>
                <a:solidFill>
                  <a:srgbClr val="6EA92C"/>
                </a:solidFill>
                <a:latin typeface="Gill Sans"/>
                <a:cs typeface="Gill Sans"/>
              </a:defRPr>
            </a:lvl3pPr>
            <a:lvl4pPr>
              <a:defRPr>
                <a:solidFill>
                  <a:srgbClr val="6EA92C"/>
                </a:solidFill>
                <a:latin typeface="Gill Sans"/>
                <a:cs typeface="Gill Sans"/>
              </a:defRPr>
            </a:lvl4pPr>
            <a:lvl5pPr>
              <a:defRPr>
                <a:solidFill>
                  <a:srgbClr val="6EA92C"/>
                </a:solidFill>
                <a:latin typeface="Gill Sans"/>
                <a:cs typeface="Gill Sans"/>
              </a:defRPr>
            </a:lvl5pPr>
          </a:lstStyle>
          <a:p>
            <a:pPr lvl="0"/>
            <a:r>
              <a:rPr lang="en-US" dirty="0"/>
              <a:t>Click to edit Master text styles</a:t>
            </a:r>
          </a:p>
          <a:p>
            <a:pPr lvl="1"/>
            <a:r>
              <a:rPr lang="en-US" dirty="0"/>
              <a:t>Second level</a:t>
            </a:r>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a:t>Click to edit Master title style</a:t>
            </a:r>
          </a:p>
        </p:txBody>
      </p:sp>
      <p:sp>
        <p:nvSpPr>
          <p:cNvPr id="10" name="Footer Placeholder 4"/>
          <p:cNvSpPr>
            <a:spLocks noGrp="1"/>
          </p:cNvSpPr>
          <p:nvPr>
            <p:ph type="ftr" sz="quarter" idx="16"/>
          </p:nvPr>
        </p:nvSpPr>
        <p:spPr>
          <a:xfrm>
            <a:off x="755945" y="6324600"/>
            <a:ext cx="7896131" cy="457200"/>
          </a:xfrm>
        </p:spPr>
        <p:txBody>
          <a:bodyPr/>
          <a:lstStyle>
            <a:lvl1pPr>
              <a:defRPr/>
            </a:lvl1pPr>
          </a:lstStyle>
          <a:p>
            <a:pPr>
              <a:defRPr/>
            </a:pPr>
            <a:r>
              <a:rPr lang="en-US" b="1"/>
              <a:t>www.councilforeconed.org </a:t>
            </a:r>
            <a:endParaRPr lang="en-US" b="1" dirty="0">
              <a:solidFill>
                <a:srgbClr val="1578BC"/>
              </a:solidFill>
            </a:endParaRPr>
          </a:p>
        </p:txBody>
      </p:sp>
      <p:sp>
        <p:nvSpPr>
          <p:cNvPr id="11" name="Slide Number Placeholder 8"/>
          <p:cNvSpPr>
            <a:spLocks noGrp="1"/>
          </p:cNvSpPr>
          <p:nvPr>
            <p:ph type="sldNum" sz="quarter" idx="17"/>
          </p:nvPr>
        </p:nvSpPr>
        <p:spPr>
          <a:xfrm>
            <a:off x="6553200" y="6477000"/>
            <a:ext cx="1905000" cy="457200"/>
          </a:xfrm>
        </p:spPr>
        <p:txBody>
          <a:bodyPr/>
          <a:lstStyle>
            <a:lvl1pPr>
              <a:defRPr/>
            </a:lvl1pPr>
          </a:lstStyle>
          <a:p>
            <a:fld id="{736A2A04-44CB-4FD5-A22C-EC7DA5CF840D}" type="slidenum">
              <a:rPr lang="en-US"/>
              <a:pPr/>
              <a:t>‹#›</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81800" y="481217"/>
            <a:ext cx="1905000" cy="713966"/>
          </a:xfrm>
          <a:prstGeom prst="rect">
            <a:avLst/>
          </a:prstGeom>
        </p:spPr>
      </p:pic>
    </p:spTree>
    <p:extLst>
      <p:ext uri="{BB962C8B-B14F-4D97-AF65-F5344CB8AC3E}">
        <p14:creationId xmlns:p14="http://schemas.microsoft.com/office/powerpoint/2010/main" val="253786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onopoly Cards w/o Subhead">
    <p:spTree>
      <p:nvGrpSpPr>
        <p:cNvPr id="1" name=""/>
        <p:cNvGrpSpPr/>
        <p:nvPr/>
      </p:nvGrpSpPr>
      <p:grpSpPr>
        <a:xfrm>
          <a:off x="0" y="0"/>
          <a:ext cx="0" cy="0"/>
          <a:chOff x="0" y="0"/>
          <a:chExt cx="0" cy="0"/>
        </a:xfrm>
      </p:grpSpPr>
      <p:sp>
        <p:nvSpPr>
          <p:cNvPr id="10"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Text Placeholder 2"/>
          <p:cNvSpPr>
            <a:spLocks noGrp="1"/>
          </p:cNvSpPr>
          <p:nvPr>
            <p:ph type="body" idx="1"/>
          </p:nvPr>
        </p:nvSpPr>
        <p:spPr>
          <a:xfrm>
            <a:off x="457200" y="1535113"/>
            <a:ext cx="4038600" cy="598487"/>
          </a:xfrm>
          <a:prstGeom prst="rect">
            <a:avLst/>
          </a:prstGeom>
          <a:solidFill>
            <a:srgbClr val="215BAE"/>
          </a:solidFill>
        </p:spPr>
        <p:txBody>
          <a:bodyPr anchor="ctr"/>
          <a:lstStyle>
            <a:lvl1pPr marL="0" indent="0" algn="ctr">
              <a:buNone/>
              <a:defRPr sz="2000" b="1">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33600"/>
            <a:ext cx="4040188" cy="3951288"/>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8200" y="2133600"/>
            <a:ext cx="4041775" cy="3951288"/>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p:nvPr>
        </p:nvSpPr>
        <p:spPr>
          <a:xfrm>
            <a:off x="4648200" y="1524000"/>
            <a:ext cx="4038600" cy="598487"/>
          </a:xfrm>
          <a:prstGeom prst="rect">
            <a:avLst/>
          </a:prstGeom>
          <a:solidFill>
            <a:srgbClr val="215BAE"/>
          </a:solidFill>
        </p:spPr>
        <p:txBody>
          <a:bodyPr anchor="ctr"/>
          <a:lstStyle>
            <a:lvl1pPr marL="0" indent="0" algn="ctr">
              <a:buNone/>
              <a:defRPr sz="2000" b="1">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Title 21"/>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a:t>Click to edit Master title style</a:t>
            </a:r>
          </a:p>
        </p:txBody>
      </p:sp>
      <p:sp>
        <p:nvSpPr>
          <p:cNvPr id="15" name="Slide Number Placeholder 8"/>
          <p:cNvSpPr>
            <a:spLocks noGrp="1"/>
          </p:cNvSpPr>
          <p:nvPr>
            <p:ph type="sldNum" sz="quarter" idx="16"/>
          </p:nvPr>
        </p:nvSpPr>
        <p:spPr/>
        <p:txBody>
          <a:bodyPr/>
          <a:lstStyle>
            <a:lvl1pPr>
              <a:defRPr/>
            </a:lvl1pPr>
          </a:lstStyle>
          <a:p>
            <a:fld id="{736A2A04-44CB-4FD5-A22C-EC7DA5CF840D}" type="slidenum">
              <a:rPr lang="en-US"/>
              <a:pPr/>
              <a:t>‹#›</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6" name="Footer Placeholder 4"/>
          <p:cNvSpPr>
            <a:spLocks noGrp="1"/>
          </p:cNvSpPr>
          <p:nvPr>
            <p:ph type="ftr" sz="quarter" idx="17"/>
          </p:nvPr>
        </p:nvSpPr>
        <p:spPr>
          <a:xfrm>
            <a:off x="755945" y="6324600"/>
            <a:ext cx="7896131" cy="457200"/>
          </a:xfrm>
        </p:spPr>
        <p:txBody>
          <a:bodyPr/>
          <a:lstStyle>
            <a:lvl1pPr>
              <a:defRPr/>
            </a:lvl1pPr>
          </a:lstStyle>
          <a:p>
            <a:pPr>
              <a:defRPr/>
            </a:pPr>
            <a:r>
              <a:rPr lang="en-US" b="1"/>
              <a:t>www.councilforeconed.org </a:t>
            </a:r>
            <a:endParaRPr lang="en-US" b="1" dirty="0">
              <a:solidFill>
                <a:srgbClr val="1578BC"/>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onopoly Cards w/ Subhead">
    <p:spTree>
      <p:nvGrpSpPr>
        <p:cNvPr id="1" name=""/>
        <p:cNvGrpSpPr/>
        <p:nvPr/>
      </p:nvGrpSpPr>
      <p:grpSpPr>
        <a:xfrm>
          <a:off x="0" y="0"/>
          <a:ext cx="0" cy="0"/>
          <a:chOff x="0" y="0"/>
          <a:chExt cx="0" cy="0"/>
        </a:xfrm>
      </p:grpSpPr>
      <p:sp>
        <p:nvSpPr>
          <p:cNvPr id="8" name="Rectangle 7"/>
          <p:cNvSpPr/>
          <p:nvPr userDrawn="1"/>
        </p:nvSpPr>
        <p:spPr bwMode="auto">
          <a:xfrm>
            <a:off x="457200" y="2438400"/>
            <a:ext cx="4038600" cy="36576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9" name="Rectangle 8"/>
          <p:cNvSpPr/>
          <p:nvPr userDrawn="1"/>
        </p:nvSpPr>
        <p:spPr bwMode="auto">
          <a:xfrm>
            <a:off x="457200" y="1828800"/>
            <a:ext cx="4038600" cy="609600"/>
          </a:xfrm>
          <a:prstGeom prst="rect">
            <a:avLst/>
          </a:prstGeom>
          <a:solidFill>
            <a:srgbClr val="6EA92C"/>
          </a:solid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11"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12" name="Rectangle 11"/>
          <p:cNvSpPr/>
          <p:nvPr userDrawn="1"/>
        </p:nvSpPr>
        <p:spPr bwMode="auto">
          <a:xfrm>
            <a:off x="4648200" y="1828800"/>
            <a:ext cx="4038600" cy="609600"/>
          </a:xfrm>
          <a:prstGeom prst="rect">
            <a:avLst/>
          </a:prstGeom>
          <a:solidFill>
            <a:srgbClr val="6EA92C"/>
          </a:solid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13" name="Rectangle 12"/>
          <p:cNvSpPr/>
          <p:nvPr userDrawn="1"/>
        </p:nvSpPr>
        <p:spPr bwMode="auto">
          <a:xfrm>
            <a:off x="4648200" y="2438400"/>
            <a:ext cx="4038600" cy="36576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3" name="Text Placeholder 2"/>
          <p:cNvSpPr>
            <a:spLocks noGrp="1"/>
          </p:cNvSpPr>
          <p:nvPr>
            <p:ph type="body" idx="1"/>
          </p:nvPr>
        </p:nvSpPr>
        <p:spPr>
          <a:xfrm>
            <a:off x="457200" y="1839913"/>
            <a:ext cx="4038600" cy="598487"/>
          </a:xfrm>
          <a:prstGeom prst="rect">
            <a:avLst/>
          </a:prstGeom>
        </p:spPr>
        <p:txBody>
          <a:bodyPr anchor="ctr"/>
          <a:lstStyle>
            <a:lvl1pPr marL="0" indent="0">
              <a:buNone/>
              <a:defRPr sz="2000" b="0">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4040188" cy="3657600"/>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8200" y="2438400"/>
            <a:ext cx="4041775" cy="3657600"/>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p:nvPr>
        </p:nvSpPr>
        <p:spPr>
          <a:xfrm>
            <a:off x="4648200" y="1828800"/>
            <a:ext cx="4038600" cy="598487"/>
          </a:xfrm>
          <a:prstGeom prst="rect">
            <a:avLst/>
          </a:prstGeom>
        </p:spPr>
        <p:txBody>
          <a:bodyPr anchor="ctr"/>
          <a:lstStyle>
            <a:lvl1pPr marL="0" indent="0">
              <a:buNone/>
              <a:defRPr sz="2000" b="0">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Title 20"/>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a:t>Click to edit Master title style</a:t>
            </a:r>
          </a:p>
        </p:txBody>
      </p:sp>
      <p:sp>
        <p:nvSpPr>
          <p:cNvPr id="23" name="Text Placeholder 2"/>
          <p:cNvSpPr>
            <a:spLocks noGrp="1"/>
          </p:cNvSpPr>
          <p:nvPr>
            <p:ph type="body" idx="14"/>
          </p:nvPr>
        </p:nvSpPr>
        <p:spPr>
          <a:xfrm>
            <a:off x="457200" y="1295400"/>
            <a:ext cx="8229600" cy="457200"/>
          </a:xfrm>
          <a:prstGeom prst="rect">
            <a:avLst/>
          </a:prstGeom>
        </p:spPr>
        <p:txBody>
          <a:bodyPr anchor="t"/>
          <a:lstStyle>
            <a:lvl1pPr marL="0" indent="0">
              <a:buNone/>
              <a:defRPr sz="2400" b="0">
                <a:solidFill>
                  <a:schemeClr val="tx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Slide Number Placeholder 8"/>
          <p:cNvSpPr>
            <a:spLocks noGrp="1"/>
          </p:cNvSpPr>
          <p:nvPr>
            <p:ph type="sldNum" sz="quarter" idx="17"/>
          </p:nvPr>
        </p:nvSpPr>
        <p:spPr/>
        <p:txBody>
          <a:bodyPr/>
          <a:lstStyle>
            <a:lvl1pPr>
              <a:defRPr/>
            </a:lvl1pPr>
          </a:lstStyle>
          <a:p>
            <a:fld id="{CFEBA4D8-2E47-4345-BA21-5CD61A5A0BBD}" type="slidenum">
              <a:rPr lang="en-US"/>
              <a:pPr/>
              <a:t>‹#›</a:t>
            </a:fld>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9" name="Footer Placeholder 4"/>
          <p:cNvSpPr>
            <a:spLocks noGrp="1"/>
          </p:cNvSpPr>
          <p:nvPr>
            <p:ph type="ftr" sz="quarter" idx="18"/>
          </p:nvPr>
        </p:nvSpPr>
        <p:spPr>
          <a:xfrm>
            <a:off x="755945" y="6324600"/>
            <a:ext cx="7896131" cy="457200"/>
          </a:xfrm>
        </p:spPr>
        <p:txBody>
          <a:bodyPr/>
          <a:lstStyle>
            <a:lvl1pPr>
              <a:defRPr/>
            </a:lvl1pPr>
          </a:lstStyle>
          <a:p>
            <a:pPr>
              <a:defRPr/>
            </a:pPr>
            <a:r>
              <a:rPr lang="en-US" b="1"/>
              <a:t>www.councilforeconed.org </a:t>
            </a:r>
            <a:endParaRPr lang="en-US" b="1" dirty="0">
              <a:solidFill>
                <a:srgbClr val="1578BC"/>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Blank">
    <p:spTree>
      <p:nvGrpSpPr>
        <p:cNvPr id="1" name=""/>
        <p:cNvGrpSpPr/>
        <p:nvPr/>
      </p:nvGrpSpPr>
      <p:grpSpPr>
        <a:xfrm>
          <a:off x="0" y="0"/>
          <a:ext cx="0" cy="0"/>
          <a:chOff x="0" y="0"/>
          <a:chExt cx="0" cy="0"/>
        </a:xfrm>
      </p:grpSpPr>
      <p:sp>
        <p:nvSpPr>
          <p:cNvPr id="6"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Content Placeholder 2"/>
          <p:cNvSpPr>
            <a:spLocks noGrp="1"/>
          </p:cNvSpPr>
          <p:nvPr>
            <p:ph idx="1"/>
          </p:nvPr>
        </p:nvSpPr>
        <p:spPr>
          <a:xfrm>
            <a:off x="857250" y="2133600"/>
            <a:ext cx="7429500" cy="3733800"/>
          </a:xfrm>
          <a:prstGeom prst="rect">
            <a:avLst/>
          </a:prstGeom>
        </p:spPr>
        <p:txBody>
          <a:bodyPr lIns="91440" rIns="91440"/>
          <a:lstStyle>
            <a:lvl1pPr>
              <a:buFont typeface="Arial"/>
              <a:buNone/>
              <a:defRPr sz="2400">
                <a:solidFill>
                  <a:srgbClr val="6EA92C"/>
                </a:solidFill>
                <a:latin typeface="Gill Sans"/>
                <a:cs typeface="Gill Sans"/>
              </a:defRPr>
            </a:lvl1pPr>
            <a:lvl2pPr marL="182880" indent="-374904" algn="l">
              <a:buClr>
                <a:srgbClr val="004A80"/>
              </a:buClr>
              <a:buFont typeface="BankGothic Md BT"/>
              <a:buChar char="»"/>
              <a:defRPr sz="2400">
                <a:solidFill>
                  <a:srgbClr val="004A80"/>
                </a:solidFill>
                <a:latin typeface="Gill Sans"/>
                <a:cs typeface="Gill Sans"/>
              </a:defRPr>
            </a:lvl2pPr>
            <a:lvl3pPr>
              <a:defRPr>
                <a:solidFill>
                  <a:srgbClr val="6EA92C"/>
                </a:solidFill>
                <a:latin typeface="Gill Sans"/>
                <a:cs typeface="Gill Sans"/>
              </a:defRPr>
            </a:lvl3pPr>
            <a:lvl4pPr>
              <a:defRPr>
                <a:solidFill>
                  <a:srgbClr val="6EA92C"/>
                </a:solidFill>
                <a:latin typeface="Gill Sans"/>
                <a:cs typeface="Gill Sans"/>
              </a:defRPr>
            </a:lvl4pPr>
            <a:lvl5pPr>
              <a:defRPr>
                <a:solidFill>
                  <a:srgbClr val="6EA92C"/>
                </a:solidFill>
                <a:latin typeface="Gill Sans"/>
                <a:cs typeface="Gill Sans"/>
              </a:defRPr>
            </a:lvl5pPr>
          </a:lstStyle>
          <a:p>
            <a:pPr lvl="0"/>
            <a:endParaRPr lang="en-US" dirty="0"/>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3200"/>
            </a:lvl1pPr>
          </a:lstStyle>
          <a:p>
            <a:r>
              <a:rPr lang="en-US" dirty="0"/>
              <a:t>Click to edit Master title style</a:t>
            </a:r>
          </a:p>
        </p:txBody>
      </p:sp>
      <p:sp>
        <p:nvSpPr>
          <p:cNvPr id="9" name="Text Placeholder 2"/>
          <p:cNvSpPr>
            <a:spLocks noGrp="1"/>
          </p:cNvSpPr>
          <p:nvPr>
            <p:ph type="body" idx="14"/>
          </p:nvPr>
        </p:nvSpPr>
        <p:spPr>
          <a:xfrm>
            <a:off x="457200" y="1295400"/>
            <a:ext cx="8229600" cy="457200"/>
          </a:xfrm>
          <a:prstGeom prst="rect">
            <a:avLst/>
          </a:prstGeom>
        </p:spPr>
        <p:txBody>
          <a:bodyPr anchor="t"/>
          <a:lstStyle>
            <a:lvl1pPr marL="0" indent="0">
              <a:buNone/>
              <a:defRPr sz="2400" b="0">
                <a:solidFill>
                  <a:schemeClr val="tx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Slide Number Placeholder 5"/>
          <p:cNvSpPr>
            <a:spLocks noGrp="1"/>
          </p:cNvSpPr>
          <p:nvPr>
            <p:ph type="sldNum" sz="quarter" idx="17"/>
          </p:nvPr>
        </p:nvSpPr>
        <p:spPr>
          <a:xfrm>
            <a:off x="7848600" y="6248400"/>
            <a:ext cx="609600" cy="457200"/>
          </a:xfrm>
        </p:spPr>
        <p:txBody>
          <a:bodyPr/>
          <a:lstStyle>
            <a:lvl1pPr>
              <a:defRPr/>
            </a:lvl1pPr>
          </a:lstStyle>
          <a:p>
            <a:fld id="{0AAD9021-A74D-4FF0-868C-40F10C5CABE8}"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2" name="Footer Placeholder 4"/>
          <p:cNvSpPr>
            <a:spLocks noGrp="1"/>
          </p:cNvSpPr>
          <p:nvPr>
            <p:ph type="ftr" sz="quarter" idx="18"/>
          </p:nvPr>
        </p:nvSpPr>
        <p:spPr>
          <a:xfrm>
            <a:off x="755945" y="6324600"/>
            <a:ext cx="7896131" cy="457200"/>
          </a:xfrm>
        </p:spPr>
        <p:txBody>
          <a:bodyPr/>
          <a:lstStyle>
            <a:lvl1pPr>
              <a:defRPr/>
            </a:lvl1pPr>
          </a:lstStyle>
          <a:p>
            <a:pPr>
              <a:defRPr/>
            </a:pPr>
            <a:r>
              <a:rPr lang="en-US" b="1"/>
              <a:t>www.councilforeconed.org </a:t>
            </a:r>
            <a:endParaRPr lang="en-US" b="1" dirty="0">
              <a:solidFill>
                <a:srgbClr val="1578BC"/>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 Bullets">
    <p:spTree>
      <p:nvGrpSpPr>
        <p:cNvPr id="1" name=""/>
        <p:cNvGrpSpPr/>
        <p:nvPr/>
      </p:nvGrpSpPr>
      <p:grpSpPr>
        <a:xfrm>
          <a:off x="0" y="0"/>
          <a:ext cx="0" cy="0"/>
          <a:chOff x="0" y="0"/>
          <a:chExt cx="0" cy="0"/>
        </a:xfrm>
      </p:grpSpPr>
      <p:sp>
        <p:nvSpPr>
          <p:cNvPr id="6"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a:t>Click to edit Master title style</a:t>
            </a:r>
          </a:p>
        </p:txBody>
      </p:sp>
      <p:sp>
        <p:nvSpPr>
          <p:cNvPr id="9" name="Text Placeholder 2"/>
          <p:cNvSpPr>
            <a:spLocks noGrp="1"/>
          </p:cNvSpPr>
          <p:nvPr>
            <p:ph type="body" idx="14"/>
          </p:nvPr>
        </p:nvSpPr>
        <p:spPr>
          <a:xfrm>
            <a:off x="457200" y="1295400"/>
            <a:ext cx="8229600" cy="457200"/>
          </a:xfrm>
          <a:prstGeom prst="rect">
            <a:avLst/>
          </a:prstGeom>
        </p:spPr>
        <p:txBody>
          <a:bodyPr anchor="t"/>
          <a:lstStyle>
            <a:lvl1pPr marL="0" indent="0">
              <a:buNone/>
              <a:defRPr sz="2400" b="0">
                <a:solidFill>
                  <a:schemeClr val="tx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2"/>
          <p:cNvSpPr>
            <a:spLocks noGrp="1"/>
          </p:cNvSpPr>
          <p:nvPr>
            <p:ph idx="1"/>
          </p:nvPr>
        </p:nvSpPr>
        <p:spPr>
          <a:xfrm>
            <a:off x="609600" y="1905001"/>
            <a:ext cx="7924800" cy="4343400"/>
          </a:xfrm>
          <a:prstGeom prst="rect">
            <a:avLst/>
          </a:prstGeom>
        </p:spPr>
        <p:txBody>
          <a:bodyPr/>
          <a:lstStyle>
            <a:lvl1pPr>
              <a:defRPr sz="1800">
                <a:latin typeface="Gill Sans"/>
                <a:cs typeface="Gill Sans"/>
              </a:defRPr>
            </a:lvl1pPr>
            <a:lvl2pPr>
              <a:defRPr sz="1800">
                <a:latin typeface="Gill Sans"/>
                <a:cs typeface="Gill Sans"/>
              </a:defRPr>
            </a:lvl2pPr>
            <a:lvl3pPr>
              <a:defRPr sz="1800">
                <a:latin typeface="Gill Sans"/>
                <a:cs typeface="Gill Sans"/>
              </a:defRPr>
            </a:lvl3pPr>
            <a:lvl4pPr>
              <a:defRPr sz="1800">
                <a:latin typeface="Gill Sans"/>
                <a:cs typeface="Gill Sans"/>
              </a:defRPr>
            </a:lvl4pPr>
            <a:lvl5pPr>
              <a:defRPr sz="1800">
                <a:latin typeface="Gill Sans"/>
                <a:cs typeface="Gill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16"/>
          </p:nvPr>
        </p:nvSpPr>
        <p:spPr>
          <a:xfrm>
            <a:off x="609600" y="6400800"/>
            <a:ext cx="7896131" cy="457200"/>
          </a:xfrm>
        </p:spPr>
        <p:txBody>
          <a:bodyPr/>
          <a:lstStyle>
            <a:lvl1pPr>
              <a:defRPr/>
            </a:lvl1pPr>
          </a:lstStyle>
          <a:p>
            <a:pPr>
              <a:defRPr/>
            </a:pPr>
            <a:r>
              <a:rPr lang="en-US" b="1"/>
              <a:t>www.councilforeconed.org </a:t>
            </a:r>
            <a:endParaRPr lang="en-US" b="1" dirty="0">
              <a:solidFill>
                <a:srgbClr val="1578BC"/>
              </a:solidFill>
            </a:endParaRPr>
          </a:p>
        </p:txBody>
      </p:sp>
      <p:sp>
        <p:nvSpPr>
          <p:cNvPr id="10" name="Slide Number Placeholder 5"/>
          <p:cNvSpPr>
            <a:spLocks noGrp="1"/>
          </p:cNvSpPr>
          <p:nvPr>
            <p:ph type="sldNum" sz="quarter" idx="17"/>
          </p:nvPr>
        </p:nvSpPr>
        <p:spPr>
          <a:xfrm>
            <a:off x="7162800" y="6553200"/>
            <a:ext cx="1295400" cy="457200"/>
          </a:xfrm>
        </p:spPr>
        <p:txBody>
          <a:bodyPr/>
          <a:lstStyle>
            <a:lvl1pPr>
              <a:defRPr/>
            </a:lvl1pPr>
          </a:lstStyle>
          <a:p>
            <a:fld id="{9EBAAD4B-9DCB-4A12-AD43-92C60FC43709}" type="slidenum">
              <a:rPr lang="en-US"/>
              <a:pPr/>
              <a:t>‹#›</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www.councilforeconed.org </a:t>
            </a:r>
          </a:p>
        </p:txBody>
      </p:sp>
      <p:sp>
        <p:nvSpPr>
          <p:cNvPr id="6" name="Slide Number Placeholder 5"/>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129823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www.councilforeconed.org </a:t>
            </a:r>
          </a:p>
        </p:txBody>
      </p:sp>
      <p:sp>
        <p:nvSpPr>
          <p:cNvPr id="6" name="Slide Number Placeholder 5"/>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10408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3124200" y="64770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200">
                <a:latin typeface="Gill Sans" charset="0"/>
                <a:cs typeface="ＭＳ Ｐゴシック" charset="-128"/>
              </a:defRPr>
            </a:lvl1pPr>
          </a:lstStyle>
          <a:p>
            <a:pPr>
              <a:defRPr/>
            </a:pPr>
            <a:r>
              <a:rPr lang="en-US"/>
              <a:t>www.councilforeconed.org </a:t>
            </a:r>
            <a:endParaRPr lang="en-US" dirty="0"/>
          </a:p>
        </p:txBody>
      </p:sp>
      <p:sp>
        <p:nvSpPr>
          <p:cNvPr id="1030" name="Rectangle 6"/>
          <p:cNvSpPr>
            <a:spLocks noGrp="1" noChangeArrowheads="1"/>
          </p:cNvSpPr>
          <p:nvPr>
            <p:ph type="sldNum" sz="quarter" idx="4"/>
          </p:nvPr>
        </p:nvSpPr>
        <p:spPr bwMode="auto">
          <a:xfrm>
            <a:off x="6553200" y="6477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Gill Sans" charset="0"/>
              </a:defRPr>
            </a:lvl1pPr>
          </a:lstStyle>
          <a:p>
            <a:fld id="{60921177-3047-4604-B14F-505EA243D6B1}" type="slidenum">
              <a:rPr lang="en-US" smtClean="0"/>
              <a:pPr/>
              <a:t>‹#›</a:t>
            </a:fld>
            <a:endParaRPr lang="en-US" dirty="0"/>
          </a:p>
        </p:txBody>
      </p:sp>
      <p:sp>
        <p:nvSpPr>
          <p:cNvPr id="5" name="Date Placeholder 3"/>
          <p:cNvSpPr>
            <a:spLocks noGrp="1"/>
          </p:cNvSpPr>
          <p:nvPr>
            <p:ph type="dt" sz="half" idx="2"/>
          </p:nvPr>
        </p:nvSpPr>
        <p:spPr>
          <a:xfrm>
            <a:off x="685800" y="6477000"/>
            <a:ext cx="1905000" cy="457200"/>
          </a:xfrm>
          <a:prstGeom prst="rect">
            <a:avLst/>
          </a:prstGeom>
        </p:spPr>
        <p:txBody>
          <a:bodyPr/>
          <a:lstStyle>
            <a:lvl1pPr>
              <a:defRPr sz="1200"/>
            </a:lvl1pPr>
          </a:lstStyle>
          <a:p>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94" r:id="rId3"/>
    <p:sldLayoutId id="2147483678" r:id="rId4"/>
    <p:sldLayoutId id="2147483679" r:id="rId5"/>
    <p:sldLayoutId id="2147483680" r:id="rId6"/>
    <p:sldLayoutId id="2147483681" r:id="rId7"/>
  </p:sldLayoutIdLst>
  <p:hf hdr="0" dt="0"/>
  <p:txStyles>
    <p:titleStyle>
      <a:lvl1pPr algn="l" rtl="0" eaLnBrk="0" fontAlgn="base" hangingPunct="0">
        <a:spcBef>
          <a:spcPct val="0"/>
        </a:spcBef>
        <a:spcAft>
          <a:spcPct val="0"/>
        </a:spcAft>
        <a:defRPr sz="4400">
          <a:solidFill>
            <a:srgbClr val="004A80"/>
          </a:solidFill>
          <a:latin typeface="Gill Sans"/>
          <a:ea typeface="ＭＳ Ｐゴシック" charset="-128"/>
          <a:cs typeface="Gill Sans"/>
        </a:defRPr>
      </a:lvl1pPr>
      <a:lvl2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2pPr>
      <a:lvl3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3pPr>
      <a:lvl4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4pPr>
      <a:lvl5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www.councilforeconed.org </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F9695-8517-4318-9952-3DDF4D4F8C2B}" type="slidenum">
              <a:rPr lang="en-US" smtClean="0"/>
              <a:t>‹#›</a:t>
            </a:fld>
            <a:endParaRPr lang="en-US"/>
          </a:p>
        </p:txBody>
      </p:sp>
    </p:spTree>
    <p:extLst>
      <p:ext uri="{BB962C8B-B14F-4D97-AF65-F5344CB8AC3E}">
        <p14:creationId xmlns:p14="http://schemas.microsoft.com/office/powerpoint/2010/main" val="102806470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883389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transition spd="slow"/>
  <p:hf hdr="0" dt="0"/>
  <p:txStyles>
    <p:titleStyle>
      <a:lvl1pPr algn="ctr" rtl="0" eaLnBrk="1" fontAlgn="base" hangingPunct="1">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eaLnBrk="1" fontAlgn="base" hangingPunct="1">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eaLnBrk="1" fontAlgn="base" hangingPunct="1">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eaLnBrk="1" fontAlgn="base" hangingPunct="1">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eaLnBrk="1" fontAlgn="base" hangingPunct="1">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eaLnBrk="1" fontAlgn="base" hangingPunct="1">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hyperlink" Target="https://ermurrowhs.libguides.com/politics" TargetMode="External"/><Relationship Id="rId2" Type="http://schemas.openxmlformats.org/officeDocument/2006/relationships/image" Target="../media/image4.pn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hyperlink" Target="https://apps.irs.gov/app/understandingTaxes/student/simulations.jsp" TargetMode="External"/><Relationship Id="rId2" Type="http://schemas.openxmlformats.org/officeDocument/2006/relationships/hyperlink" Target="https://ermurrowhs.libguides.com/finance" TargetMode="Externa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hyperlink" Target="https://ermurrowhs.libguides.com/finance" TargetMode="Externa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2" Type="http://schemas.openxmlformats.org/officeDocument/2006/relationships/hyperlink" Target="https://apps.irs.gov/app/understandingTaxes/student/simulations.jsp" TargetMode="Externa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hyperlink" Target="https://ermurrowhs.libguides.com/politics" TargetMode="External"/><Relationship Id="rId1" Type="http://schemas.openxmlformats.org/officeDocument/2006/relationships/slideLayout" Target="../slideLayouts/slideLayout3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1.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25.png"/></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9.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7.xml.rels><?xml version="1.0" encoding="UTF-8" standalone="yes"?>
<Relationships xmlns="http://schemas.openxmlformats.org/package/2006/relationships"><Relationship Id="rId2" Type="http://schemas.openxmlformats.org/officeDocument/2006/relationships/hyperlink" Target="socioeconomic_graphic_organizer.docx" TargetMode="Externa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a:xfrm>
            <a:off x="838199" y="1731309"/>
            <a:ext cx="7086600" cy="1109381"/>
          </a:xfrm>
        </p:spPr>
        <p:txBody>
          <a:bodyPr/>
          <a:lstStyle/>
          <a:p>
            <a:r>
              <a:rPr lang="en-US" sz="4800" dirty="0">
                <a:solidFill>
                  <a:srgbClr val="79AC43"/>
                </a:solidFill>
              </a:rPr>
              <a:t>Project Based Economics </a:t>
            </a:r>
            <a:br>
              <a:rPr lang="en-US" sz="4800" dirty="0">
                <a:solidFill>
                  <a:srgbClr val="79AC43"/>
                </a:solidFill>
              </a:rPr>
            </a:br>
            <a:r>
              <a:rPr lang="en-US" sz="4800" dirty="0">
                <a:solidFill>
                  <a:srgbClr val="79AC43"/>
                </a:solidFill>
              </a:rPr>
              <a:t>and Remote Learning Activities</a:t>
            </a:r>
          </a:p>
        </p:txBody>
      </p:sp>
      <p:sp>
        <p:nvSpPr>
          <p:cNvPr id="2" name="TextBox 1"/>
          <p:cNvSpPr txBox="1"/>
          <p:nvPr/>
        </p:nvSpPr>
        <p:spPr>
          <a:xfrm>
            <a:off x="2895599" y="3733800"/>
            <a:ext cx="2971800" cy="461665"/>
          </a:xfrm>
          <a:prstGeom prst="rect">
            <a:avLst/>
          </a:prstGeom>
          <a:noFill/>
        </p:spPr>
        <p:txBody>
          <a:bodyPr wrap="square" rtlCol="0">
            <a:spAutoFit/>
          </a:bodyPr>
          <a:lstStyle/>
          <a:p>
            <a:r>
              <a:rPr lang="en-US" dirty="0"/>
              <a:t>December 22, 2020</a:t>
            </a:r>
          </a:p>
        </p:txBody>
      </p:sp>
      <p:sp>
        <p:nvSpPr>
          <p:cNvPr id="4" name="TextBox 3"/>
          <p:cNvSpPr txBox="1"/>
          <p:nvPr/>
        </p:nvSpPr>
        <p:spPr>
          <a:xfrm>
            <a:off x="2300641" y="4572000"/>
            <a:ext cx="4161717" cy="1200329"/>
          </a:xfrm>
          <a:prstGeom prst="rect">
            <a:avLst/>
          </a:prstGeom>
          <a:noFill/>
        </p:spPr>
        <p:txBody>
          <a:bodyPr wrap="none" rtlCol="0">
            <a:spAutoFit/>
          </a:bodyPr>
          <a:lstStyle/>
          <a:p>
            <a:pPr algn="ctr"/>
            <a:r>
              <a:rPr lang="en-US" dirty="0">
                <a:solidFill>
                  <a:schemeClr val="tx2"/>
                </a:solidFill>
              </a:rPr>
              <a:t>Matthew </a:t>
            </a:r>
            <a:r>
              <a:rPr lang="en-US" dirty="0" err="1">
                <a:solidFill>
                  <a:schemeClr val="tx2"/>
                </a:solidFill>
              </a:rPr>
              <a:t>Gherman</a:t>
            </a:r>
            <a:endParaRPr lang="en-US" dirty="0">
              <a:solidFill>
                <a:schemeClr val="tx2"/>
              </a:solidFill>
            </a:endParaRPr>
          </a:p>
          <a:p>
            <a:pPr algn="ctr"/>
            <a:r>
              <a:rPr lang="en-US" dirty="0">
                <a:solidFill>
                  <a:schemeClr val="tx2"/>
                </a:solidFill>
              </a:rPr>
              <a:t>Edward R. Murrow H.S.</a:t>
            </a:r>
          </a:p>
          <a:p>
            <a:pPr algn="ctr"/>
            <a:r>
              <a:rPr lang="en-US" dirty="0">
                <a:solidFill>
                  <a:schemeClr val="tx2"/>
                </a:solidFill>
              </a:rPr>
              <a:t>mgherman@schools.nyc.gov</a:t>
            </a:r>
          </a:p>
        </p:txBody>
      </p:sp>
    </p:spTree>
    <p:extLst>
      <p:ext uri="{BB962C8B-B14F-4D97-AF65-F5344CB8AC3E}">
        <p14:creationId xmlns:p14="http://schemas.microsoft.com/office/powerpoint/2010/main" val="2398897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stretch>
            <a:fillRect/>
          </a:stretch>
        </p:blipFill>
        <p:spPr>
          <a:xfrm>
            <a:off x="1857171" y="1215190"/>
            <a:ext cx="5458029" cy="5234852"/>
          </a:xfrm>
          <a:prstGeom prst="rect">
            <a:avLst/>
          </a:prstGeom>
        </p:spPr>
      </p:pic>
      <p:sp>
        <p:nvSpPr>
          <p:cNvPr id="3" name="Title 2"/>
          <p:cNvSpPr>
            <a:spLocks noGrp="1"/>
          </p:cNvSpPr>
          <p:nvPr>
            <p:ph type="title"/>
          </p:nvPr>
        </p:nvSpPr>
        <p:spPr>
          <a:xfrm>
            <a:off x="449179" y="0"/>
            <a:ext cx="8229600" cy="609600"/>
          </a:xfrm>
        </p:spPr>
        <p:txBody>
          <a:bodyPr/>
          <a:lstStyle/>
          <a:p>
            <a:r>
              <a:rPr lang="en-US" dirty="0"/>
              <a:t>Murrow “Lib-Guide”</a:t>
            </a:r>
          </a:p>
        </p:txBody>
      </p:sp>
      <p:sp>
        <p:nvSpPr>
          <p:cNvPr id="4" name="Text Placeholder 3"/>
          <p:cNvSpPr>
            <a:spLocks noGrp="1"/>
          </p:cNvSpPr>
          <p:nvPr>
            <p:ph type="body" idx="14"/>
          </p:nvPr>
        </p:nvSpPr>
        <p:spPr>
          <a:xfrm>
            <a:off x="1905000" y="605589"/>
            <a:ext cx="8229600" cy="457200"/>
          </a:xfrm>
        </p:spPr>
        <p:txBody>
          <a:bodyPr/>
          <a:lstStyle/>
          <a:p>
            <a:r>
              <a:rPr lang="en-US" dirty="0">
                <a:hlinkClick r:id="rId3"/>
              </a:rPr>
              <a:t>https://ermurrowhs.libguides.com/politics</a:t>
            </a:r>
            <a:endParaRPr lang="en-US" dirty="0"/>
          </a:p>
        </p:txBody>
      </p:sp>
    </p:spTree>
    <p:extLst>
      <p:ext uri="{BB962C8B-B14F-4D97-AF65-F5344CB8AC3E}">
        <p14:creationId xmlns:p14="http://schemas.microsoft.com/office/powerpoint/2010/main" val="1162672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a:t>Research Tab</a:t>
            </a:r>
          </a:p>
        </p:txBody>
      </p:sp>
      <p:pic>
        <p:nvPicPr>
          <p:cNvPr id="9" name="Picture 8"/>
          <p:cNvPicPr>
            <a:picLocks noChangeAspect="1"/>
          </p:cNvPicPr>
          <p:nvPr/>
        </p:nvPicPr>
        <p:blipFill>
          <a:blip r:embed="rId2"/>
          <a:stretch>
            <a:fillRect/>
          </a:stretch>
        </p:blipFill>
        <p:spPr>
          <a:xfrm>
            <a:off x="304800" y="24063"/>
            <a:ext cx="8534400" cy="7354224"/>
          </a:xfrm>
          <a:prstGeom prst="rect">
            <a:avLst/>
          </a:prstGeom>
        </p:spPr>
      </p:pic>
    </p:spTree>
    <p:extLst>
      <p:ext uri="{BB962C8B-B14F-4D97-AF65-F5344CB8AC3E}">
        <p14:creationId xmlns:p14="http://schemas.microsoft.com/office/powerpoint/2010/main" val="2343174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a:t>Opposing Viewpoints</a:t>
            </a:r>
          </a:p>
        </p:txBody>
      </p:sp>
      <p:pic>
        <p:nvPicPr>
          <p:cNvPr id="7" name="Picture 6"/>
          <p:cNvPicPr>
            <a:picLocks noChangeAspect="1"/>
          </p:cNvPicPr>
          <p:nvPr/>
        </p:nvPicPr>
        <p:blipFill>
          <a:blip r:embed="rId3"/>
          <a:stretch>
            <a:fillRect/>
          </a:stretch>
        </p:blipFill>
        <p:spPr>
          <a:xfrm>
            <a:off x="208210" y="304800"/>
            <a:ext cx="8991600" cy="5443538"/>
          </a:xfrm>
          <a:prstGeom prst="rect">
            <a:avLst/>
          </a:prstGeom>
        </p:spPr>
      </p:pic>
    </p:spTree>
    <p:extLst>
      <p:ext uri="{BB962C8B-B14F-4D97-AF65-F5344CB8AC3E}">
        <p14:creationId xmlns:p14="http://schemas.microsoft.com/office/powerpoint/2010/main" val="3226225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337088" y="1183105"/>
            <a:ext cx="8469824" cy="4768516"/>
          </a:xfrm>
          <a:prstGeom prst="rect">
            <a:avLst/>
          </a:prstGeom>
        </p:spPr>
      </p:pic>
      <p:sp>
        <p:nvSpPr>
          <p:cNvPr id="3" name="Title 2"/>
          <p:cNvSpPr>
            <a:spLocks noGrp="1"/>
          </p:cNvSpPr>
          <p:nvPr>
            <p:ph type="title"/>
          </p:nvPr>
        </p:nvSpPr>
        <p:spPr>
          <a:xfrm>
            <a:off x="457200" y="0"/>
            <a:ext cx="8229600" cy="609600"/>
          </a:xfrm>
        </p:spPr>
        <p:txBody>
          <a:bodyPr/>
          <a:lstStyle/>
          <a:p>
            <a:r>
              <a:rPr lang="en-US" dirty="0"/>
              <a:t>Media Tab</a:t>
            </a:r>
          </a:p>
        </p:txBody>
      </p:sp>
      <p:sp>
        <p:nvSpPr>
          <p:cNvPr id="4" name="Text Placeholder 3"/>
          <p:cNvSpPr>
            <a:spLocks noGrp="1"/>
          </p:cNvSpPr>
          <p:nvPr>
            <p:ph type="body" idx="14"/>
          </p:nvPr>
        </p:nvSpPr>
        <p:spPr>
          <a:xfrm>
            <a:off x="2057400" y="565484"/>
            <a:ext cx="8229600" cy="457200"/>
          </a:xfrm>
        </p:spPr>
        <p:txBody>
          <a:bodyPr/>
          <a:lstStyle/>
          <a:p>
            <a:r>
              <a:rPr lang="en-US" dirty="0">
                <a:solidFill>
                  <a:srgbClr val="79AC43"/>
                </a:solidFill>
              </a:rPr>
              <a:t>Help students with video understanding</a:t>
            </a:r>
          </a:p>
        </p:txBody>
      </p:sp>
    </p:spTree>
    <p:extLst>
      <p:ext uri="{BB962C8B-B14F-4D97-AF65-F5344CB8AC3E}">
        <p14:creationId xmlns:p14="http://schemas.microsoft.com/office/powerpoint/2010/main" val="2412412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a:t>MLA Citation Tab</a:t>
            </a:r>
          </a:p>
        </p:txBody>
      </p:sp>
      <p:sp>
        <p:nvSpPr>
          <p:cNvPr id="4" name="Text Placeholder 3"/>
          <p:cNvSpPr>
            <a:spLocks noGrp="1"/>
          </p:cNvSpPr>
          <p:nvPr>
            <p:ph type="body" idx="14"/>
          </p:nvPr>
        </p:nvSpPr>
        <p:spPr/>
        <p:txBody>
          <a:bodyPr/>
          <a:lstStyle/>
          <a:p>
            <a:endParaRPr lang="en-US" dirty="0"/>
          </a:p>
        </p:txBody>
      </p:sp>
      <p:pic>
        <p:nvPicPr>
          <p:cNvPr id="7" name="Picture 6"/>
          <p:cNvPicPr>
            <a:picLocks noChangeAspect="1"/>
          </p:cNvPicPr>
          <p:nvPr/>
        </p:nvPicPr>
        <p:blipFill>
          <a:blip r:embed="rId3"/>
          <a:stretch>
            <a:fillRect/>
          </a:stretch>
        </p:blipFill>
        <p:spPr>
          <a:xfrm>
            <a:off x="-152400" y="152400"/>
            <a:ext cx="8991600" cy="6248400"/>
          </a:xfrm>
          <a:prstGeom prst="rect">
            <a:avLst/>
          </a:prstGeom>
        </p:spPr>
      </p:pic>
    </p:spTree>
    <p:extLst>
      <p:ext uri="{BB962C8B-B14F-4D97-AF65-F5344CB8AC3E}">
        <p14:creationId xmlns:p14="http://schemas.microsoft.com/office/powerpoint/2010/main" val="580738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a:t>APA Citation Tab</a:t>
            </a:r>
          </a:p>
        </p:txBody>
      </p:sp>
      <p:sp>
        <p:nvSpPr>
          <p:cNvPr id="4" name="Text Placeholder 3"/>
          <p:cNvSpPr>
            <a:spLocks noGrp="1"/>
          </p:cNvSpPr>
          <p:nvPr>
            <p:ph type="body" idx="14"/>
          </p:nvPr>
        </p:nvSpPr>
        <p:spPr/>
        <p:txBody>
          <a:bodyPr/>
          <a:lstStyle/>
          <a:p>
            <a:endParaRPr lang="en-US"/>
          </a:p>
        </p:txBody>
      </p:sp>
      <p:pic>
        <p:nvPicPr>
          <p:cNvPr id="7" name="Picture 6"/>
          <p:cNvPicPr>
            <a:picLocks noChangeAspect="1"/>
          </p:cNvPicPr>
          <p:nvPr/>
        </p:nvPicPr>
        <p:blipFill>
          <a:blip r:embed="rId2"/>
          <a:stretch>
            <a:fillRect/>
          </a:stretch>
        </p:blipFill>
        <p:spPr>
          <a:xfrm>
            <a:off x="-76200" y="304800"/>
            <a:ext cx="9144000" cy="5486401"/>
          </a:xfrm>
          <a:prstGeom prst="rect">
            <a:avLst/>
          </a:prstGeom>
        </p:spPr>
      </p:pic>
    </p:spTree>
    <p:extLst>
      <p:ext uri="{BB962C8B-B14F-4D97-AF65-F5344CB8AC3E}">
        <p14:creationId xmlns:p14="http://schemas.microsoft.com/office/powerpoint/2010/main" val="3366161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F2A2A2-8E23-4E0A-B5CA-B327070D08DA}"/>
              </a:ext>
            </a:extLst>
          </p:cNvPr>
          <p:cNvSpPr>
            <a:spLocks noGrp="1"/>
          </p:cNvSpPr>
          <p:nvPr>
            <p:ph idx="1"/>
          </p:nvPr>
        </p:nvSpPr>
        <p:spPr>
          <a:xfrm>
            <a:off x="1028700" y="3048000"/>
            <a:ext cx="7086600" cy="3657600"/>
          </a:xfrm>
        </p:spPr>
        <p:txBody>
          <a:bodyPr/>
          <a:lstStyle/>
          <a:p>
            <a:r>
              <a:rPr lang="en-US" dirty="0">
                <a:hlinkClick r:id="rId2"/>
              </a:rPr>
              <a:t>https://ermurrowhs.libguides.com/finance</a:t>
            </a:r>
            <a:endParaRPr lang="en-US" dirty="0"/>
          </a:p>
          <a:p>
            <a:r>
              <a:rPr lang="en-US" dirty="0">
                <a:hlinkClick r:id="rId3"/>
              </a:rPr>
              <a:t>https://apps.irs.gov/app/understandingTaxes/student/simulations.jsp</a:t>
            </a:r>
            <a:endParaRPr lang="en-US" dirty="0"/>
          </a:p>
        </p:txBody>
      </p:sp>
      <p:sp>
        <p:nvSpPr>
          <p:cNvPr id="3" name="Title 2">
            <a:extLst>
              <a:ext uri="{FF2B5EF4-FFF2-40B4-BE49-F238E27FC236}">
                <a16:creationId xmlns:a16="http://schemas.microsoft.com/office/drawing/2014/main" id="{F94AD719-99D7-438D-A8E9-CB9BF005E2CC}"/>
              </a:ext>
            </a:extLst>
          </p:cNvPr>
          <p:cNvSpPr>
            <a:spLocks noGrp="1"/>
          </p:cNvSpPr>
          <p:nvPr>
            <p:ph type="title"/>
          </p:nvPr>
        </p:nvSpPr>
        <p:spPr>
          <a:xfrm>
            <a:off x="304800" y="1371600"/>
            <a:ext cx="8229600" cy="609600"/>
          </a:xfrm>
        </p:spPr>
        <p:txBody>
          <a:bodyPr/>
          <a:lstStyle/>
          <a:p>
            <a:r>
              <a:rPr lang="en-US" sz="2800" dirty="0">
                <a:solidFill>
                  <a:srgbClr val="79AC43"/>
                </a:solidFill>
              </a:rPr>
              <a:t>Project #2</a:t>
            </a:r>
            <a:r>
              <a:rPr lang="en-US" sz="2800" dirty="0"/>
              <a:t>: Personal Finance WebQuest</a:t>
            </a:r>
          </a:p>
        </p:txBody>
      </p:sp>
    </p:spTree>
    <p:extLst>
      <p:ext uri="{BB962C8B-B14F-4D97-AF65-F5344CB8AC3E}">
        <p14:creationId xmlns:p14="http://schemas.microsoft.com/office/powerpoint/2010/main" val="1997546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8700" y="1676400"/>
            <a:ext cx="7086600" cy="4114800"/>
          </a:xfrm>
        </p:spPr>
        <p:txBody>
          <a:bodyPr/>
          <a:lstStyle/>
          <a:p>
            <a:pPr marL="0" indent="0">
              <a:buNone/>
            </a:pPr>
            <a:r>
              <a:rPr lang="en-US" sz="2000" dirty="0">
                <a:solidFill>
                  <a:srgbClr val="79AC43"/>
                </a:solidFill>
              </a:rPr>
              <a:t>Find a partner to complete this project:   </a:t>
            </a:r>
          </a:p>
          <a:p>
            <a:pPr lvl="0"/>
            <a:r>
              <a:rPr lang="en-US" sz="2000" dirty="0">
                <a:solidFill>
                  <a:schemeClr val="tx1"/>
                </a:solidFill>
              </a:rPr>
              <a:t>Use </a:t>
            </a:r>
            <a:r>
              <a:rPr lang="en-US" sz="2000" dirty="0">
                <a:solidFill>
                  <a:schemeClr val="tx1"/>
                </a:solidFill>
                <a:hlinkClick r:id="rId2">
                  <a:extLst>
                    <a:ext uri="{A12FA001-AC4F-418D-AE19-62706E023703}">
                      <ahyp:hlinkClr xmlns:ahyp="http://schemas.microsoft.com/office/drawing/2018/hyperlinkcolor" val="tx"/>
                    </a:ext>
                  </a:extLst>
                </a:hlinkClick>
              </a:rPr>
              <a:t>https://ermurrowhs.libguides.com/finance</a:t>
            </a:r>
            <a:r>
              <a:rPr lang="en-US" sz="2000" dirty="0">
                <a:solidFill>
                  <a:schemeClr val="tx1"/>
                </a:solidFill>
              </a:rPr>
              <a:t> 2-3 sentences / bullet points per question</a:t>
            </a:r>
          </a:p>
          <a:p>
            <a:pPr lvl="0"/>
            <a:r>
              <a:rPr lang="en-US" sz="2000" dirty="0">
                <a:solidFill>
                  <a:schemeClr val="tx1"/>
                </a:solidFill>
              </a:rPr>
              <a:t>Use and </a:t>
            </a:r>
            <a:r>
              <a:rPr lang="en-US" sz="2000" b="1" dirty="0">
                <a:solidFill>
                  <a:schemeClr val="tx1"/>
                </a:solidFill>
              </a:rPr>
              <a:t>properly cite</a:t>
            </a:r>
            <a:r>
              <a:rPr lang="en-US" sz="2000" dirty="0">
                <a:solidFill>
                  <a:schemeClr val="tx1"/>
                </a:solidFill>
              </a:rPr>
              <a:t> at least </a:t>
            </a:r>
            <a:r>
              <a:rPr lang="en-US" sz="2000" b="1" dirty="0">
                <a:solidFill>
                  <a:schemeClr val="tx1"/>
                </a:solidFill>
              </a:rPr>
              <a:t>one source </a:t>
            </a:r>
            <a:r>
              <a:rPr lang="en-US" sz="2000" dirty="0">
                <a:solidFill>
                  <a:schemeClr val="tx1"/>
                </a:solidFill>
              </a:rPr>
              <a:t>per part</a:t>
            </a:r>
          </a:p>
          <a:p>
            <a:pPr lvl="0"/>
            <a:r>
              <a:rPr lang="en-US" sz="2000" dirty="0">
                <a:solidFill>
                  <a:schemeClr val="tx1"/>
                </a:solidFill>
              </a:rPr>
              <a:t>Submit your work through Google Classroom or Pupil Path</a:t>
            </a:r>
          </a:p>
          <a:p>
            <a:pPr marL="0" lvl="0" indent="0">
              <a:buNone/>
            </a:pPr>
            <a:r>
              <a:rPr lang="en-US" sz="2000" dirty="0">
                <a:solidFill>
                  <a:srgbClr val="79AC43"/>
                </a:solidFill>
              </a:rPr>
              <a:t>Due Dates: </a:t>
            </a:r>
            <a:r>
              <a:rPr lang="en-US" sz="2000" dirty="0">
                <a:solidFill>
                  <a:schemeClr val="tx1"/>
                </a:solidFill>
              </a:rPr>
              <a:t>	</a:t>
            </a:r>
          </a:p>
          <a:p>
            <a:pPr lvl="0"/>
            <a:r>
              <a:rPr lang="en-US" sz="2000" dirty="0">
                <a:solidFill>
                  <a:schemeClr val="tx1"/>
                </a:solidFill>
              </a:rPr>
              <a:t>Part I (A – F)  	_______ 		</a:t>
            </a:r>
          </a:p>
          <a:p>
            <a:pPr lvl="0"/>
            <a:r>
              <a:rPr lang="en-US" sz="2000" dirty="0">
                <a:solidFill>
                  <a:schemeClr val="tx1"/>
                </a:solidFill>
              </a:rPr>
              <a:t>Part I (G – N) 	_______ 		</a:t>
            </a:r>
          </a:p>
          <a:p>
            <a:r>
              <a:rPr lang="en-US" sz="2000" dirty="0">
                <a:solidFill>
                  <a:schemeClr val="tx1"/>
                </a:solidFill>
              </a:rPr>
              <a:t>Part II/ III         _______		</a:t>
            </a:r>
          </a:p>
          <a:p>
            <a:r>
              <a:rPr lang="en-US" sz="2000" dirty="0">
                <a:solidFill>
                  <a:schemeClr val="tx1"/>
                </a:solidFill>
              </a:rPr>
              <a:t>Part IV    	_______</a:t>
            </a:r>
          </a:p>
          <a:p>
            <a:endParaRPr lang="en-US" sz="2400" dirty="0"/>
          </a:p>
        </p:txBody>
      </p:sp>
      <p:sp>
        <p:nvSpPr>
          <p:cNvPr id="3" name="Title 2"/>
          <p:cNvSpPr>
            <a:spLocks noGrp="1"/>
          </p:cNvSpPr>
          <p:nvPr>
            <p:ph type="title"/>
          </p:nvPr>
        </p:nvSpPr>
        <p:spPr>
          <a:xfrm>
            <a:off x="304800" y="914400"/>
            <a:ext cx="8229600" cy="609600"/>
          </a:xfrm>
        </p:spPr>
        <p:txBody>
          <a:bodyPr/>
          <a:lstStyle/>
          <a:p>
            <a:r>
              <a:rPr lang="en-US" sz="2800" dirty="0"/>
              <a:t>Personal Finance Project </a:t>
            </a:r>
            <a:r>
              <a:rPr lang="en-US" sz="2800" u="sng" dirty="0"/>
              <a:t>Part I</a:t>
            </a:r>
            <a:r>
              <a:rPr lang="en-US" sz="2800" dirty="0"/>
              <a:t>: Guidelines</a:t>
            </a:r>
          </a:p>
        </p:txBody>
      </p:sp>
    </p:spTree>
    <p:extLst>
      <p:ext uri="{BB962C8B-B14F-4D97-AF65-F5344CB8AC3E}">
        <p14:creationId xmlns:p14="http://schemas.microsoft.com/office/powerpoint/2010/main" val="1797677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8839200" cy="4495800"/>
          </a:xfrm>
        </p:spPr>
        <p:txBody>
          <a:bodyPr/>
          <a:lstStyle/>
          <a:p>
            <a:pPr lvl="0"/>
            <a:r>
              <a:rPr lang="en-US" dirty="0">
                <a:solidFill>
                  <a:schemeClr val="tx1"/>
                </a:solidFill>
              </a:rPr>
              <a:t>What should you have in place, financially, before </a:t>
            </a:r>
            <a:r>
              <a:rPr lang="en-US" dirty="0">
                <a:solidFill>
                  <a:srgbClr val="79AC43"/>
                </a:solidFill>
              </a:rPr>
              <a:t>moving out </a:t>
            </a:r>
            <a:r>
              <a:rPr lang="en-US" dirty="0">
                <a:solidFill>
                  <a:schemeClr val="tx1"/>
                </a:solidFill>
              </a:rPr>
              <a:t>on your own?</a:t>
            </a:r>
          </a:p>
          <a:p>
            <a:pPr lvl="0"/>
            <a:r>
              <a:rPr lang="en-US" dirty="0">
                <a:solidFill>
                  <a:schemeClr val="tx1"/>
                </a:solidFill>
              </a:rPr>
              <a:t> What is the difference between </a:t>
            </a:r>
            <a:r>
              <a:rPr lang="en-US" dirty="0">
                <a:solidFill>
                  <a:srgbClr val="79AC43"/>
                </a:solidFill>
              </a:rPr>
              <a:t>variable and fixed expenses</a:t>
            </a:r>
            <a:r>
              <a:rPr lang="en-US" dirty="0">
                <a:solidFill>
                  <a:schemeClr val="tx1"/>
                </a:solidFill>
              </a:rPr>
              <a:t>?</a:t>
            </a:r>
          </a:p>
          <a:p>
            <a:pPr lvl="0"/>
            <a:r>
              <a:rPr lang="en-US" dirty="0">
                <a:solidFill>
                  <a:schemeClr val="tx1"/>
                </a:solidFill>
              </a:rPr>
              <a:t>What questions should you think about when </a:t>
            </a:r>
            <a:r>
              <a:rPr lang="en-US" dirty="0">
                <a:solidFill>
                  <a:srgbClr val="79AC43"/>
                </a:solidFill>
              </a:rPr>
              <a:t>looking for an apartment</a:t>
            </a:r>
            <a:r>
              <a:rPr lang="en-US" dirty="0">
                <a:solidFill>
                  <a:schemeClr val="tx1"/>
                </a:solidFill>
              </a:rPr>
              <a:t>?</a:t>
            </a:r>
          </a:p>
          <a:p>
            <a:pPr lvl="0"/>
            <a:r>
              <a:rPr lang="en-US" dirty="0">
                <a:solidFill>
                  <a:schemeClr val="tx1"/>
                </a:solidFill>
              </a:rPr>
              <a:t>What does </a:t>
            </a:r>
            <a:r>
              <a:rPr lang="en-US" dirty="0">
                <a:solidFill>
                  <a:srgbClr val="79AC43"/>
                </a:solidFill>
              </a:rPr>
              <a:t>“living paycheck to paycheck” </a:t>
            </a:r>
            <a:r>
              <a:rPr lang="en-US" dirty="0">
                <a:solidFill>
                  <a:schemeClr val="tx1"/>
                </a:solidFill>
              </a:rPr>
              <a:t>mean?  Why is this not ideal?</a:t>
            </a:r>
          </a:p>
          <a:p>
            <a:pPr lvl="0"/>
            <a:r>
              <a:rPr lang="en-US" dirty="0">
                <a:solidFill>
                  <a:schemeClr val="tx1"/>
                </a:solidFill>
              </a:rPr>
              <a:t>Find an apartment </a:t>
            </a:r>
            <a:r>
              <a:rPr lang="en-US" dirty="0">
                <a:solidFill>
                  <a:srgbClr val="79AC43"/>
                </a:solidFill>
              </a:rPr>
              <a:t>rental listing </a:t>
            </a:r>
            <a:r>
              <a:rPr lang="en-US" dirty="0">
                <a:solidFill>
                  <a:schemeClr val="tx1"/>
                </a:solidFill>
              </a:rPr>
              <a:t>in the city you would like to live in after you graduate from college.  How much is your monthly rent?</a:t>
            </a:r>
          </a:p>
          <a:p>
            <a:pPr lvl="0"/>
            <a:r>
              <a:rPr lang="en-US" dirty="0">
                <a:solidFill>
                  <a:schemeClr val="tx1"/>
                </a:solidFill>
              </a:rPr>
              <a:t>Make an </a:t>
            </a:r>
            <a:r>
              <a:rPr lang="en-US" dirty="0">
                <a:solidFill>
                  <a:srgbClr val="79AC43"/>
                </a:solidFill>
              </a:rPr>
              <a:t>itemized list with prices </a:t>
            </a:r>
            <a:r>
              <a:rPr lang="en-US" dirty="0">
                <a:solidFill>
                  <a:schemeClr val="tx1"/>
                </a:solidFill>
              </a:rPr>
              <a:t>of furniture you will need (go to the Ikea website).  What else will you need to start out (microwave, hangers, curtains, etc.)?  Overall, approximately how much money will you need?</a:t>
            </a:r>
          </a:p>
          <a:p>
            <a:pPr lvl="0"/>
            <a:r>
              <a:rPr lang="en-US" dirty="0">
                <a:solidFill>
                  <a:schemeClr val="tx1"/>
                </a:solidFill>
              </a:rPr>
              <a:t>What is the </a:t>
            </a:r>
            <a:r>
              <a:rPr lang="en-US" dirty="0">
                <a:solidFill>
                  <a:srgbClr val="79AC43"/>
                </a:solidFill>
              </a:rPr>
              <a:t>minimum wage </a:t>
            </a:r>
            <a:r>
              <a:rPr lang="en-US" dirty="0">
                <a:solidFill>
                  <a:schemeClr val="tx1"/>
                </a:solidFill>
              </a:rPr>
              <a:t>in the state you would like to live in after college?  How many </a:t>
            </a:r>
            <a:r>
              <a:rPr lang="en-US" dirty="0">
                <a:solidFill>
                  <a:srgbClr val="79AC43"/>
                </a:solidFill>
              </a:rPr>
              <a:t>hours</a:t>
            </a:r>
            <a:r>
              <a:rPr lang="en-US" dirty="0">
                <a:solidFill>
                  <a:schemeClr val="tx1"/>
                </a:solidFill>
              </a:rPr>
              <a:t> of minimum wage will you need to work to pay for your rent?</a:t>
            </a:r>
          </a:p>
          <a:p>
            <a:pPr lvl="0"/>
            <a:r>
              <a:rPr lang="en-US" dirty="0">
                <a:solidFill>
                  <a:schemeClr val="tx1"/>
                </a:solidFill>
              </a:rPr>
              <a:t>What is good </a:t>
            </a:r>
            <a:r>
              <a:rPr lang="en-US" dirty="0">
                <a:solidFill>
                  <a:srgbClr val="79AC43"/>
                </a:solidFill>
              </a:rPr>
              <a:t>budgeting</a:t>
            </a:r>
            <a:r>
              <a:rPr lang="en-US" dirty="0">
                <a:solidFill>
                  <a:schemeClr val="tx1"/>
                </a:solidFill>
              </a:rPr>
              <a:t> advice/practice for living comfortably/independently?  </a:t>
            </a:r>
          </a:p>
          <a:p>
            <a:endParaRPr lang="en-US" sz="2400" dirty="0">
              <a:solidFill>
                <a:srgbClr val="004A80"/>
              </a:solidFill>
            </a:endParaRPr>
          </a:p>
        </p:txBody>
      </p:sp>
      <p:sp>
        <p:nvSpPr>
          <p:cNvPr id="3" name="Title 2"/>
          <p:cNvSpPr>
            <a:spLocks noGrp="1"/>
          </p:cNvSpPr>
          <p:nvPr>
            <p:ph type="title"/>
          </p:nvPr>
        </p:nvSpPr>
        <p:spPr>
          <a:xfrm>
            <a:off x="457200" y="376989"/>
            <a:ext cx="8229600" cy="609600"/>
          </a:xfrm>
        </p:spPr>
        <p:txBody>
          <a:bodyPr/>
          <a:lstStyle/>
          <a:p>
            <a:r>
              <a:rPr lang="en-US" dirty="0"/>
              <a:t>Part 1A: </a:t>
            </a:r>
            <a:r>
              <a:rPr lang="en-US" b="1" dirty="0"/>
              <a:t>Living on </a:t>
            </a:r>
            <a:r>
              <a:rPr lang="en-US" dirty="0"/>
              <a:t>Your O</a:t>
            </a:r>
            <a:r>
              <a:rPr lang="en-US" b="1" dirty="0"/>
              <a:t>wn</a:t>
            </a:r>
            <a:r>
              <a:rPr lang="en-US" dirty="0"/>
              <a:t> </a:t>
            </a:r>
          </a:p>
        </p:txBody>
      </p:sp>
    </p:spTree>
    <p:extLst>
      <p:ext uri="{BB962C8B-B14F-4D97-AF65-F5344CB8AC3E}">
        <p14:creationId xmlns:p14="http://schemas.microsoft.com/office/powerpoint/2010/main" val="678235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pPr marL="0" indent="0">
              <a:buNone/>
            </a:pPr>
            <a:endParaRPr lang="en-US" dirty="0"/>
          </a:p>
        </p:txBody>
      </p:sp>
      <p:sp>
        <p:nvSpPr>
          <p:cNvPr id="3" name="Title 2"/>
          <p:cNvSpPr>
            <a:spLocks noGrp="1"/>
          </p:cNvSpPr>
          <p:nvPr>
            <p:ph type="title"/>
          </p:nvPr>
        </p:nvSpPr>
        <p:spPr>
          <a:xfrm>
            <a:off x="437147" y="381000"/>
            <a:ext cx="8229600" cy="609600"/>
          </a:xfrm>
        </p:spPr>
        <p:txBody>
          <a:bodyPr/>
          <a:lstStyle/>
          <a:p>
            <a:r>
              <a:rPr lang="en-US" sz="2400" dirty="0"/>
              <a:t>Part 1B:  Banking</a:t>
            </a:r>
          </a:p>
        </p:txBody>
      </p:sp>
      <p:sp>
        <p:nvSpPr>
          <p:cNvPr id="6" name="Text Placeholder 5"/>
          <p:cNvSpPr>
            <a:spLocks noGrp="1"/>
          </p:cNvSpPr>
          <p:nvPr>
            <p:ph type="body" idx="14"/>
          </p:nvPr>
        </p:nvSpPr>
        <p:spPr/>
        <p:txBody>
          <a:bodyPr/>
          <a:lstStyle/>
          <a:p>
            <a:pPr marL="342900" lvl="0" indent="-342900">
              <a:buFont typeface="Arial" panose="020B0604020202020204" pitchFamily="34" charset="0"/>
              <a:buChar char="•"/>
            </a:pPr>
            <a:r>
              <a:rPr lang="en-US" dirty="0">
                <a:latin typeface="Calibri" panose="020F0502020204030204" pitchFamily="34" charset="0"/>
                <a:cs typeface="Calibri" panose="020F0502020204030204" pitchFamily="34" charset="0"/>
              </a:rPr>
              <a:t>What is the difference between a </a:t>
            </a:r>
            <a:r>
              <a:rPr lang="en-US" dirty="0">
                <a:solidFill>
                  <a:srgbClr val="79AC43"/>
                </a:solidFill>
                <a:latin typeface="Calibri" panose="020F0502020204030204" pitchFamily="34" charset="0"/>
                <a:cs typeface="Calibri" panose="020F0502020204030204" pitchFamily="34" charset="0"/>
              </a:rPr>
              <a:t>checking</a:t>
            </a:r>
            <a:r>
              <a:rPr lang="en-US" dirty="0">
                <a:latin typeface="Calibri" panose="020F0502020204030204" pitchFamily="34" charset="0"/>
                <a:cs typeface="Calibri" panose="020F0502020204030204" pitchFamily="34" charset="0"/>
              </a:rPr>
              <a:t> account, </a:t>
            </a:r>
            <a:r>
              <a:rPr lang="en-US" dirty="0">
                <a:solidFill>
                  <a:srgbClr val="79AC43"/>
                </a:solidFill>
                <a:latin typeface="Calibri" panose="020F0502020204030204" pitchFamily="34" charset="0"/>
                <a:cs typeface="Calibri" panose="020F0502020204030204" pitchFamily="34" charset="0"/>
              </a:rPr>
              <a:t>savings</a:t>
            </a:r>
            <a:r>
              <a:rPr lang="en-US" dirty="0">
                <a:latin typeface="Calibri" panose="020F0502020204030204" pitchFamily="34" charset="0"/>
                <a:cs typeface="Calibri" panose="020F0502020204030204" pitchFamily="34" charset="0"/>
              </a:rPr>
              <a:t> account and </a:t>
            </a:r>
            <a:r>
              <a:rPr lang="en-US" dirty="0">
                <a:solidFill>
                  <a:srgbClr val="79AC43"/>
                </a:solidFill>
                <a:latin typeface="Calibri" panose="020F0502020204030204" pitchFamily="34" charset="0"/>
                <a:cs typeface="Calibri" panose="020F0502020204030204" pitchFamily="34" charset="0"/>
              </a:rPr>
              <a:t>certificate of deposit</a:t>
            </a:r>
            <a:r>
              <a:rPr lang="en-US" dirty="0">
                <a:latin typeface="Calibri" panose="020F0502020204030204" pitchFamily="34" charset="0"/>
                <a:cs typeface="Calibri" panose="020F0502020204030204" pitchFamily="34" charset="0"/>
              </a:rPr>
              <a:t>?  	</a:t>
            </a:r>
          </a:p>
          <a:p>
            <a:pPr marL="342900" lvl="0" indent="-342900">
              <a:buFont typeface="Arial" panose="020B0604020202020204" pitchFamily="34" charset="0"/>
              <a:buChar char="•"/>
            </a:pPr>
            <a:r>
              <a:rPr lang="en-US" dirty="0">
                <a:latin typeface="Calibri" panose="020F0502020204030204" pitchFamily="34" charset="0"/>
                <a:cs typeface="Calibri" panose="020F0502020204030204" pitchFamily="34" charset="0"/>
              </a:rPr>
              <a:t>Why is it important to have all 3?</a:t>
            </a:r>
          </a:p>
          <a:p>
            <a:pPr marL="342900" lvl="0" indent="-342900">
              <a:buFont typeface="Arial" panose="020B0604020202020204" pitchFamily="34" charset="0"/>
              <a:buChar char="•"/>
            </a:pPr>
            <a:r>
              <a:rPr lang="en-US" dirty="0">
                <a:latin typeface="Calibri" panose="020F0502020204030204" pitchFamily="34" charset="0"/>
                <a:cs typeface="Calibri" panose="020F0502020204030204" pitchFamily="34" charset="0"/>
              </a:rPr>
              <a:t>What are strategies for saving money?  Offer specific advice. </a:t>
            </a:r>
          </a:p>
          <a:p>
            <a:pPr marL="342900" lvl="0" indent="-342900">
              <a:buFont typeface="Arial" panose="020B0604020202020204" pitchFamily="34" charset="0"/>
              <a:buChar char="•"/>
            </a:pPr>
            <a:r>
              <a:rPr lang="en-US" dirty="0">
                <a:latin typeface="Calibri" panose="020F0502020204030204" pitchFamily="34" charset="0"/>
                <a:cs typeface="Calibri" panose="020F0502020204030204" pitchFamily="34" charset="0"/>
              </a:rPr>
              <a:t>Based on the information you researched about this topic, create </a:t>
            </a:r>
            <a:r>
              <a:rPr lang="en-US" dirty="0">
                <a:solidFill>
                  <a:srgbClr val="79AC43"/>
                </a:solidFill>
                <a:latin typeface="Calibri" panose="020F0502020204030204" pitchFamily="34" charset="0"/>
                <a:cs typeface="Calibri" panose="020F0502020204030204" pitchFamily="34" charset="0"/>
              </a:rPr>
              <a:t>3 rules </a:t>
            </a:r>
            <a:r>
              <a:rPr lang="en-US" dirty="0">
                <a:latin typeface="Calibri" panose="020F0502020204030204" pitchFamily="34" charset="0"/>
                <a:cs typeface="Calibri" panose="020F0502020204030204" pitchFamily="34" charset="0"/>
              </a:rPr>
              <a:t>that young adults must follow.  </a:t>
            </a:r>
          </a:p>
          <a:p>
            <a:endParaRPr lang="en-US" dirty="0"/>
          </a:p>
        </p:txBody>
      </p:sp>
    </p:spTree>
    <p:extLst>
      <p:ext uri="{BB962C8B-B14F-4D97-AF65-F5344CB8AC3E}">
        <p14:creationId xmlns:p14="http://schemas.microsoft.com/office/powerpoint/2010/main" val="2538088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000"/>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000" dirty="0">
                <a:latin typeface="Calibri"/>
                <a:ea typeface="ＭＳ Ｐゴシック"/>
                <a:cs typeface="Calibri"/>
              </a:rPr>
              <a:t>EconEdLink Membership</a:t>
            </a:r>
            <a:endParaRPr lang="en-US" dirty="0"/>
          </a:p>
        </p:txBody>
      </p:sp>
      <p:sp>
        <p:nvSpPr>
          <p:cNvPr id="3" name="TextBox 2">
            <a:extLst>
              <a:ext uri="{FF2B5EF4-FFF2-40B4-BE49-F238E27FC236}">
                <a16:creationId xmlns:a16="http://schemas.microsoft.com/office/drawing/2014/main" id="{D213714B-F9E8-8C44-9AF8-383F3F244D95}"/>
              </a:ext>
            </a:extLst>
          </p:cNvPr>
          <p:cNvSpPr txBox="1"/>
          <p:nvPr/>
        </p:nvSpPr>
        <p:spPr>
          <a:xfrm>
            <a:off x="547723" y="1349963"/>
            <a:ext cx="8175171" cy="4770537"/>
          </a:xfrm>
          <a:prstGeom prst="rect">
            <a:avLst/>
          </a:prstGeom>
          <a:noFill/>
        </p:spPr>
        <p:txBody>
          <a:bodyPr wrap="square" rtlCol="0" anchor="t">
            <a:spAutoFit/>
          </a:bodyPr>
          <a:lstStyle/>
          <a:p>
            <a:r>
              <a:rPr lang="en-US" sz="2000" dirty="0">
                <a:latin typeface="+mn-lt"/>
                <a:ea typeface="ＭＳ Ｐゴシック"/>
                <a:cs typeface="Arial"/>
              </a:rPr>
              <a:t>You can now access CEE’s professional development webinars directly on EconEdLink.org! To receive these new professional development benefits, </a:t>
            </a:r>
            <a:r>
              <a:rPr lang="en-US" sz="2000" b="1" dirty="0">
                <a:latin typeface="+mn-lt"/>
                <a:ea typeface="ＭＳ Ｐゴシック"/>
                <a:cs typeface="Arial"/>
              </a:rPr>
              <a:t>become an EconEdLink </a:t>
            </a:r>
            <a:r>
              <a:rPr lang="en-US" sz="2000" b="1" dirty="0">
                <a:latin typeface="+mn-lt"/>
                <a:ea typeface="ＭＳ Ｐゴシック"/>
                <a:cs typeface="Arial"/>
                <a:hlinkClick r:id="rId3"/>
              </a:rPr>
              <a:t>member</a:t>
            </a:r>
            <a:r>
              <a:rPr lang="en-US" sz="2000" dirty="0">
                <a:latin typeface="+mn-lt"/>
                <a:ea typeface="ＭＳ Ｐゴシック"/>
                <a:cs typeface="Arial"/>
              </a:rPr>
              <a:t>. As a member, you will now be able to: </a:t>
            </a:r>
            <a:endParaRPr lang="en-US" sz="2000" dirty="0">
              <a:latin typeface="+mn-lt"/>
            </a:endParaRPr>
          </a:p>
          <a:p>
            <a:endParaRPr lang="en-US" sz="2000" dirty="0">
              <a:latin typeface="+mn-lt"/>
            </a:endParaRPr>
          </a:p>
          <a:p>
            <a:pPr marL="285750" indent="-285750">
              <a:buFont typeface="Arial"/>
              <a:buChar char="•"/>
            </a:pPr>
            <a:r>
              <a:rPr lang="en-US" sz="2000" dirty="0">
                <a:latin typeface="+mn-lt"/>
                <a:ea typeface="ＭＳ Ｐゴシック"/>
                <a:cs typeface="Arial"/>
              </a:rPr>
              <a:t>Automatically receive a professional development certificate via e-mail within 24 hours after viewing any webinar for a minimum of 45 minutes</a:t>
            </a:r>
            <a:endParaRPr lang="en-US" sz="2000" dirty="0">
              <a:latin typeface="+mn-lt"/>
            </a:endParaRPr>
          </a:p>
          <a:p>
            <a:pPr marL="285750" indent="-285750">
              <a:buFont typeface="Arial"/>
              <a:buChar char="•"/>
            </a:pPr>
            <a:r>
              <a:rPr lang="en-US" sz="2000" dirty="0">
                <a:latin typeface="+mn-lt"/>
                <a:ea typeface="ＭＳ Ｐゴシック"/>
                <a:cs typeface="Arial"/>
              </a:rPr>
              <a:t>Register for upcoming webinars with a simple one-click process </a:t>
            </a:r>
            <a:endParaRPr lang="en-US" sz="2000" dirty="0">
              <a:latin typeface="+mn-lt"/>
            </a:endParaRPr>
          </a:p>
          <a:p>
            <a:pPr marL="285750" indent="-285750">
              <a:buFont typeface="Arial"/>
              <a:buChar char="•"/>
            </a:pPr>
            <a:r>
              <a:rPr lang="en-US" sz="2000" dirty="0">
                <a:latin typeface="+mn-lt"/>
                <a:ea typeface="ＭＳ Ｐゴシック"/>
                <a:cs typeface="Arial"/>
              </a:rPr>
              <a:t>Easily download presentations, lesson plan materials and activities for each webinar </a:t>
            </a:r>
            <a:endParaRPr lang="en-US" sz="2000" dirty="0">
              <a:latin typeface="+mn-lt"/>
            </a:endParaRPr>
          </a:p>
          <a:p>
            <a:pPr marL="285750" indent="-285750">
              <a:buFont typeface="Arial"/>
              <a:buChar char="•"/>
            </a:pPr>
            <a:r>
              <a:rPr lang="en-US" sz="2000" dirty="0">
                <a:latin typeface="+mn-lt"/>
                <a:ea typeface="ＭＳ Ｐゴシック"/>
                <a:cs typeface="Arial"/>
              </a:rPr>
              <a:t>Search and view all webinars at your convenience </a:t>
            </a:r>
            <a:endParaRPr lang="en-US" sz="2000" dirty="0">
              <a:latin typeface="+mn-lt"/>
            </a:endParaRPr>
          </a:p>
          <a:p>
            <a:pPr marL="285750" indent="-285750">
              <a:buFont typeface="Arial"/>
              <a:buChar char="•"/>
            </a:pPr>
            <a:r>
              <a:rPr lang="en-US" sz="2000" dirty="0">
                <a:latin typeface="+mn-lt"/>
                <a:ea typeface="ＭＳ Ｐゴシック"/>
                <a:cs typeface="Arial"/>
              </a:rPr>
              <a:t>Save webinars to your EconEdLink dashboard for easy access to the event</a:t>
            </a:r>
            <a:endParaRPr lang="en-US" sz="2000" dirty="0">
              <a:latin typeface="+mn-lt"/>
            </a:endParaRPr>
          </a:p>
          <a:p>
            <a:endParaRPr lang="en-US" sz="2000" dirty="0">
              <a:latin typeface="+mn-lt"/>
              <a:ea typeface="ＭＳ Ｐゴシック"/>
              <a:cs typeface="Arial"/>
            </a:endParaRPr>
          </a:p>
          <a:p>
            <a:pPr algn="ctr"/>
            <a:r>
              <a:rPr lang="en-US" sz="2000" dirty="0">
                <a:latin typeface="+mn-lt"/>
                <a:ea typeface="ＭＳ Ｐゴシック"/>
                <a:cs typeface="Arial"/>
              </a:rPr>
              <a:t>You may access our new </a:t>
            </a:r>
            <a:r>
              <a:rPr lang="en-US" sz="2000" b="1" dirty="0">
                <a:latin typeface="+mn-lt"/>
                <a:ea typeface="ＭＳ Ｐゴシック"/>
                <a:cs typeface="Arial"/>
              </a:rPr>
              <a:t>Professional Development</a:t>
            </a:r>
            <a:r>
              <a:rPr lang="en-US" sz="2000" dirty="0">
                <a:latin typeface="+mn-lt"/>
                <a:ea typeface="ＭＳ Ｐゴシック"/>
                <a:cs typeface="Arial"/>
              </a:rPr>
              <a:t> page </a:t>
            </a:r>
            <a:r>
              <a:rPr lang="en-US" sz="2000" dirty="0">
                <a:latin typeface="+mn-lt"/>
                <a:ea typeface="ＭＳ Ｐゴシック"/>
                <a:cs typeface="Arial"/>
                <a:hlinkClick r:id="rId4"/>
              </a:rPr>
              <a:t>here</a:t>
            </a:r>
            <a:endParaRPr lang="en-US" sz="2000" dirty="0">
              <a:latin typeface="+mn-lt"/>
              <a:ea typeface="ＭＳ Ｐゴシック"/>
              <a:cs typeface="Arial"/>
            </a:endParaRPr>
          </a:p>
          <a:p>
            <a:endParaRPr lang="en-US" dirty="0">
              <a:latin typeface="Arial"/>
              <a:ea typeface="ＭＳ Ｐゴシック"/>
              <a:cs typeface="Arial"/>
            </a:endParaRPr>
          </a:p>
        </p:txBody>
      </p:sp>
    </p:spTree>
    <p:extLst>
      <p:ext uri="{BB962C8B-B14F-4D97-AF65-F5344CB8AC3E}">
        <p14:creationId xmlns:p14="http://schemas.microsoft.com/office/powerpoint/2010/main" val="269602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7829550" cy="4191000"/>
          </a:xfrm>
        </p:spPr>
        <p:txBody>
          <a:bodyPr/>
          <a:lstStyle/>
          <a:p>
            <a:pPr lvl="0">
              <a:buFont typeface="Arial" panose="020B0604020202020204" pitchFamily="34" charset="0"/>
              <a:buChar char="•"/>
            </a:pPr>
            <a:r>
              <a:rPr lang="en-US" sz="1800" dirty="0">
                <a:solidFill>
                  <a:schemeClr val="tx1"/>
                </a:solidFill>
              </a:rPr>
              <a:t>What is an </a:t>
            </a:r>
            <a:r>
              <a:rPr lang="en-US" sz="1800" dirty="0">
                <a:solidFill>
                  <a:srgbClr val="79AC43"/>
                </a:solidFill>
              </a:rPr>
              <a:t>APR</a:t>
            </a:r>
            <a:r>
              <a:rPr lang="en-US" sz="1800" dirty="0">
                <a:solidFill>
                  <a:schemeClr val="tx1"/>
                </a:solidFill>
              </a:rPr>
              <a:t>? What is a </a:t>
            </a:r>
            <a:r>
              <a:rPr lang="en-US" sz="1800" dirty="0">
                <a:solidFill>
                  <a:srgbClr val="79AC43"/>
                </a:solidFill>
              </a:rPr>
              <a:t>grace period</a:t>
            </a:r>
            <a:r>
              <a:rPr lang="en-US" sz="1800" dirty="0">
                <a:solidFill>
                  <a:schemeClr val="tx1"/>
                </a:solidFill>
              </a:rPr>
              <a:t>? Why is it important to pay your full bill within the grace period?</a:t>
            </a:r>
          </a:p>
          <a:p>
            <a:pPr lvl="0">
              <a:buFont typeface="Arial" panose="020B0604020202020204" pitchFamily="34" charset="0"/>
              <a:buChar char="•"/>
            </a:pPr>
            <a:r>
              <a:rPr lang="en-US" sz="1800" dirty="0">
                <a:solidFill>
                  <a:schemeClr val="tx1"/>
                </a:solidFill>
              </a:rPr>
              <a:t> What other </a:t>
            </a:r>
            <a:r>
              <a:rPr lang="en-US" sz="1800" dirty="0">
                <a:solidFill>
                  <a:srgbClr val="79AC43"/>
                </a:solidFill>
              </a:rPr>
              <a:t>hidden fees </a:t>
            </a:r>
            <a:r>
              <a:rPr lang="en-US" sz="1800" dirty="0">
                <a:solidFill>
                  <a:schemeClr val="tx1"/>
                </a:solidFill>
              </a:rPr>
              <a:t>are associated with credit cards?</a:t>
            </a:r>
          </a:p>
          <a:p>
            <a:pPr lvl="0">
              <a:buFont typeface="Arial" panose="020B0604020202020204" pitchFamily="34" charset="0"/>
              <a:buChar char="•"/>
            </a:pPr>
            <a:r>
              <a:rPr lang="en-US" sz="1800" dirty="0">
                <a:solidFill>
                  <a:schemeClr val="tx1"/>
                </a:solidFill>
              </a:rPr>
              <a:t>What criteria should you use in </a:t>
            </a:r>
            <a:r>
              <a:rPr lang="en-US" sz="1800" dirty="0">
                <a:solidFill>
                  <a:srgbClr val="79AC43"/>
                </a:solidFill>
              </a:rPr>
              <a:t>choosing a credit card</a:t>
            </a:r>
            <a:r>
              <a:rPr lang="en-US" sz="1800" dirty="0">
                <a:solidFill>
                  <a:schemeClr val="tx1"/>
                </a:solidFill>
              </a:rPr>
              <a:t>?</a:t>
            </a:r>
          </a:p>
          <a:p>
            <a:pPr lvl="0">
              <a:buFont typeface="Arial" panose="020B0604020202020204" pitchFamily="34" charset="0"/>
              <a:buChar char="•"/>
            </a:pPr>
            <a:r>
              <a:rPr lang="en-US" sz="1800" dirty="0">
                <a:solidFill>
                  <a:schemeClr val="tx1"/>
                </a:solidFill>
              </a:rPr>
              <a:t>What are some different types of </a:t>
            </a:r>
            <a:r>
              <a:rPr lang="en-US" sz="1800" dirty="0">
                <a:solidFill>
                  <a:srgbClr val="79AC43"/>
                </a:solidFill>
              </a:rPr>
              <a:t>rewards programs </a:t>
            </a:r>
            <a:r>
              <a:rPr lang="en-US" sz="1800" dirty="0">
                <a:solidFill>
                  <a:schemeClr val="tx1"/>
                </a:solidFill>
              </a:rPr>
              <a:t>for credit cars?  </a:t>
            </a:r>
          </a:p>
          <a:p>
            <a:pPr lvl="0">
              <a:buFont typeface="Arial" panose="020B0604020202020204" pitchFamily="34" charset="0"/>
              <a:buChar char="•"/>
            </a:pPr>
            <a:r>
              <a:rPr lang="en-US" sz="1800" dirty="0">
                <a:solidFill>
                  <a:schemeClr val="tx1"/>
                </a:solidFill>
              </a:rPr>
              <a:t>What is a </a:t>
            </a:r>
            <a:r>
              <a:rPr lang="en-US" sz="1800" dirty="0">
                <a:solidFill>
                  <a:srgbClr val="79AC43"/>
                </a:solidFill>
              </a:rPr>
              <a:t>department store </a:t>
            </a:r>
            <a:r>
              <a:rPr lang="en-US" sz="1800" dirty="0">
                <a:solidFill>
                  <a:schemeClr val="tx1"/>
                </a:solidFill>
              </a:rPr>
              <a:t>credit card?  How is it different than a mainstream credit card?  What are the positives and negatives of owning one?</a:t>
            </a:r>
          </a:p>
          <a:p>
            <a:pPr lvl="0">
              <a:buFont typeface="Arial" panose="020B0604020202020204" pitchFamily="34" charset="0"/>
              <a:buChar char="•"/>
            </a:pPr>
            <a:r>
              <a:rPr lang="en-US" sz="1800" dirty="0">
                <a:solidFill>
                  <a:schemeClr val="tx1"/>
                </a:solidFill>
              </a:rPr>
              <a:t>Choose one of the following companies:   </a:t>
            </a:r>
            <a:r>
              <a:rPr lang="en-US" sz="1800" b="1" dirty="0">
                <a:solidFill>
                  <a:schemeClr val="tx1"/>
                </a:solidFill>
              </a:rPr>
              <a:t>Bank of America</a:t>
            </a:r>
            <a:r>
              <a:rPr lang="en-US" sz="1800" dirty="0">
                <a:solidFill>
                  <a:schemeClr val="tx1"/>
                </a:solidFill>
              </a:rPr>
              <a:t>, </a:t>
            </a:r>
            <a:r>
              <a:rPr lang="en-US" sz="1800" b="1" dirty="0">
                <a:solidFill>
                  <a:schemeClr val="tx1"/>
                </a:solidFill>
              </a:rPr>
              <a:t>Capital One</a:t>
            </a:r>
            <a:r>
              <a:rPr lang="en-US" sz="1800" dirty="0">
                <a:solidFill>
                  <a:schemeClr val="tx1"/>
                </a:solidFill>
              </a:rPr>
              <a:t>, </a:t>
            </a:r>
            <a:r>
              <a:rPr lang="en-US" sz="1800" b="1" dirty="0">
                <a:solidFill>
                  <a:schemeClr val="tx1"/>
                </a:solidFill>
              </a:rPr>
              <a:t>Chase</a:t>
            </a:r>
            <a:r>
              <a:rPr lang="en-US" sz="1800" dirty="0">
                <a:solidFill>
                  <a:schemeClr val="tx1"/>
                </a:solidFill>
              </a:rPr>
              <a:t>, </a:t>
            </a:r>
            <a:r>
              <a:rPr lang="en-US" sz="1800" b="1" dirty="0">
                <a:solidFill>
                  <a:schemeClr val="tx1"/>
                </a:solidFill>
              </a:rPr>
              <a:t>American Express</a:t>
            </a:r>
            <a:r>
              <a:rPr lang="en-US" sz="1800" dirty="0">
                <a:solidFill>
                  <a:schemeClr val="tx1"/>
                </a:solidFill>
              </a:rPr>
              <a:t> and </a:t>
            </a:r>
            <a:r>
              <a:rPr lang="en-US" sz="1800" b="1" dirty="0">
                <a:solidFill>
                  <a:schemeClr val="tx1"/>
                </a:solidFill>
              </a:rPr>
              <a:t>Discover</a:t>
            </a:r>
            <a:r>
              <a:rPr lang="en-US" sz="1800" dirty="0">
                <a:solidFill>
                  <a:schemeClr val="tx1"/>
                </a:solidFill>
              </a:rPr>
              <a:t>.  Which of their credit cards is best for you?  </a:t>
            </a:r>
          </a:p>
          <a:p>
            <a:pPr lvl="0">
              <a:buFont typeface="Arial" panose="020B0604020202020204" pitchFamily="34" charset="0"/>
              <a:buChar char="•"/>
            </a:pPr>
            <a:r>
              <a:rPr lang="en-US" sz="1800" dirty="0">
                <a:solidFill>
                  <a:schemeClr val="tx1"/>
                </a:solidFill>
              </a:rPr>
              <a:t>Based on the information you researched about this topic, create </a:t>
            </a:r>
            <a:r>
              <a:rPr lang="en-US" sz="1800" dirty="0">
                <a:solidFill>
                  <a:srgbClr val="79AC43"/>
                </a:solidFill>
              </a:rPr>
              <a:t>3 rules of advice </a:t>
            </a:r>
            <a:r>
              <a:rPr lang="en-US" sz="1800" dirty="0">
                <a:solidFill>
                  <a:schemeClr val="tx1"/>
                </a:solidFill>
              </a:rPr>
              <a:t>that young adults must follow.  </a:t>
            </a:r>
          </a:p>
          <a:p>
            <a:endParaRPr lang="en-US" dirty="0"/>
          </a:p>
        </p:txBody>
      </p:sp>
      <p:sp>
        <p:nvSpPr>
          <p:cNvPr id="3" name="Title 2"/>
          <p:cNvSpPr>
            <a:spLocks noGrp="1"/>
          </p:cNvSpPr>
          <p:nvPr>
            <p:ph type="title"/>
          </p:nvPr>
        </p:nvSpPr>
        <p:spPr>
          <a:xfrm>
            <a:off x="457200" y="381000"/>
            <a:ext cx="8229600" cy="609600"/>
          </a:xfrm>
        </p:spPr>
        <p:txBody>
          <a:bodyPr/>
          <a:lstStyle/>
          <a:p>
            <a:r>
              <a:rPr lang="en-US" sz="2400" dirty="0"/>
              <a:t>Part 1C:  Credit Cards</a:t>
            </a:r>
          </a:p>
        </p:txBody>
      </p:sp>
    </p:spTree>
    <p:extLst>
      <p:ext uri="{BB962C8B-B14F-4D97-AF65-F5344CB8AC3E}">
        <p14:creationId xmlns:p14="http://schemas.microsoft.com/office/powerpoint/2010/main" val="3459861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533400" y="1371600"/>
            <a:ext cx="7924800" cy="4495800"/>
          </a:xfrm>
        </p:spPr>
        <p:txBody>
          <a:bodyPr/>
          <a:lstStyle/>
          <a:p>
            <a:pPr lvl="0"/>
            <a:r>
              <a:rPr lang="en-US" sz="2400" dirty="0">
                <a:solidFill>
                  <a:schemeClr val="tx1"/>
                </a:solidFill>
                <a:latin typeface="Calibri" panose="020F0502020204030204" pitchFamily="34" charset="0"/>
                <a:cs typeface="Calibri" panose="020F0502020204030204" pitchFamily="34" charset="0"/>
              </a:rPr>
              <a:t>What is a </a:t>
            </a:r>
            <a:r>
              <a:rPr lang="en-US" sz="2400" dirty="0">
                <a:solidFill>
                  <a:srgbClr val="79AC43"/>
                </a:solidFill>
                <a:latin typeface="Calibri" panose="020F0502020204030204" pitchFamily="34" charset="0"/>
                <a:cs typeface="Calibri" panose="020F0502020204030204" pitchFamily="34" charset="0"/>
              </a:rPr>
              <a:t>credit score</a:t>
            </a:r>
            <a:r>
              <a:rPr lang="en-US" sz="2400" dirty="0">
                <a:solidFill>
                  <a:schemeClr val="tx1"/>
                </a:solidFill>
                <a:latin typeface="Calibri" panose="020F0502020204030204" pitchFamily="34" charset="0"/>
                <a:cs typeface="Calibri" panose="020F0502020204030204" pitchFamily="34" charset="0"/>
              </a:rPr>
              <a:t>?  Why is it important?   </a:t>
            </a:r>
          </a:p>
          <a:p>
            <a:pPr lvl="0"/>
            <a:r>
              <a:rPr lang="en-US" sz="2400" dirty="0">
                <a:solidFill>
                  <a:schemeClr val="tx1"/>
                </a:solidFill>
                <a:latin typeface="Calibri" panose="020F0502020204030204" pitchFamily="34" charset="0"/>
                <a:cs typeface="Calibri" panose="020F0502020204030204" pitchFamily="34" charset="0"/>
              </a:rPr>
              <a:t>What is considered an </a:t>
            </a:r>
            <a:r>
              <a:rPr lang="en-US" sz="2400" dirty="0">
                <a:solidFill>
                  <a:srgbClr val="79AC43"/>
                </a:solidFill>
                <a:latin typeface="Calibri" panose="020F0502020204030204" pitchFamily="34" charset="0"/>
                <a:cs typeface="Calibri" panose="020F0502020204030204" pitchFamily="34" charset="0"/>
              </a:rPr>
              <a:t>excellent, good, bad </a:t>
            </a:r>
            <a:r>
              <a:rPr lang="en-US" sz="2400" dirty="0">
                <a:solidFill>
                  <a:schemeClr val="tx1"/>
                </a:solidFill>
                <a:latin typeface="Calibri" panose="020F0502020204030204" pitchFamily="34" charset="0"/>
                <a:cs typeface="Calibri" panose="020F0502020204030204" pitchFamily="34" charset="0"/>
              </a:rPr>
              <a:t>credit score?  </a:t>
            </a:r>
          </a:p>
          <a:p>
            <a:pPr lvl="0"/>
            <a:r>
              <a:rPr lang="en-US" sz="2400" dirty="0">
                <a:solidFill>
                  <a:schemeClr val="tx1"/>
                </a:solidFill>
                <a:latin typeface="Calibri" panose="020F0502020204030204" pitchFamily="34" charset="0"/>
                <a:cs typeface="Calibri" panose="020F0502020204030204" pitchFamily="34" charset="0"/>
              </a:rPr>
              <a:t>How is it calculated?  What are the </a:t>
            </a:r>
            <a:r>
              <a:rPr lang="en-US" sz="2400" dirty="0">
                <a:solidFill>
                  <a:srgbClr val="79AC43"/>
                </a:solidFill>
                <a:latin typeface="Calibri" panose="020F0502020204030204" pitchFamily="34" charset="0"/>
                <a:cs typeface="Calibri" panose="020F0502020204030204" pitchFamily="34" charset="0"/>
              </a:rPr>
              <a:t>components</a:t>
            </a:r>
            <a:r>
              <a:rPr lang="en-US" sz="2400" dirty="0">
                <a:solidFill>
                  <a:schemeClr val="tx1"/>
                </a:solidFill>
                <a:latin typeface="Calibri" panose="020F0502020204030204" pitchFamily="34" charset="0"/>
                <a:cs typeface="Calibri" panose="020F0502020204030204" pitchFamily="34" charset="0"/>
              </a:rPr>
              <a:t> of it?  For each component: what is considered good/bad?   </a:t>
            </a:r>
          </a:p>
          <a:p>
            <a:pPr lvl="0"/>
            <a:r>
              <a:rPr lang="en-US" sz="2400" dirty="0">
                <a:solidFill>
                  <a:schemeClr val="tx1"/>
                </a:solidFill>
                <a:latin typeface="Calibri" panose="020F0502020204030204" pitchFamily="34" charset="0"/>
                <a:cs typeface="Calibri" panose="020F0502020204030204" pitchFamily="34" charset="0"/>
              </a:rPr>
              <a:t>What is the </a:t>
            </a:r>
            <a:r>
              <a:rPr lang="en-US" sz="2400" dirty="0">
                <a:solidFill>
                  <a:srgbClr val="79AC43"/>
                </a:solidFill>
                <a:latin typeface="Calibri" panose="020F0502020204030204" pitchFamily="34" charset="0"/>
                <a:cs typeface="Calibri" panose="020F0502020204030204" pitchFamily="34" charset="0"/>
              </a:rPr>
              <a:t>consequence</a:t>
            </a:r>
            <a:r>
              <a:rPr lang="en-US" sz="2400" dirty="0">
                <a:solidFill>
                  <a:schemeClr val="tx1"/>
                </a:solidFill>
                <a:latin typeface="Calibri" panose="020F0502020204030204" pitchFamily="34" charset="0"/>
                <a:cs typeface="Calibri" panose="020F0502020204030204" pitchFamily="34" charset="0"/>
              </a:rPr>
              <a:t> of a poor credit score?</a:t>
            </a:r>
          </a:p>
          <a:p>
            <a:pPr lvl="0"/>
            <a:r>
              <a:rPr lang="en-US" sz="2400" dirty="0">
                <a:solidFill>
                  <a:schemeClr val="tx1"/>
                </a:solidFill>
                <a:latin typeface="Calibri" panose="020F0502020204030204" pitchFamily="34" charset="0"/>
                <a:cs typeface="Calibri" panose="020F0502020204030204" pitchFamily="34" charset="0"/>
              </a:rPr>
              <a:t>How do you </a:t>
            </a:r>
            <a:r>
              <a:rPr lang="en-US" sz="2400" dirty="0">
                <a:solidFill>
                  <a:srgbClr val="79AC43"/>
                </a:solidFill>
                <a:latin typeface="Calibri" panose="020F0502020204030204" pitchFamily="34" charset="0"/>
                <a:cs typeface="Calibri" panose="020F0502020204030204" pitchFamily="34" charset="0"/>
              </a:rPr>
              <a:t>improve</a:t>
            </a:r>
            <a:r>
              <a:rPr lang="en-US" sz="2400" dirty="0">
                <a:solidFill>
                  <a:schemeClr val="tx1"/>
                </a:solidFill>
                <a:latin typeface="Calibri" panose="020F0502020204030204" pitchFamily="34" charset="0"/>
                <a:cs typeface="Calibri" panose="020F0502020204030204" pitchFamily="34" charset="0"/>
              </a:rPr>
              <a:t> your credit score?</a:t>
            </a:r>
          </a:p>
          <a:p>
            <a:endParaRPr lang="en-US" sz="2400" dirty="0"/>
          </a:p>
        </p:txBody>
      </p:sp>
      <p:sp>
        <p:nvSpPr>
          <p:cNvPr id="3" name="Title 2"/>
          <p:cNvSpPr>
            <a:spLocks noGrp="1"/>
          </p:cNvSpPr>
          <p:nvPr>
            <p:ph type="title"/>
          </p:nvPr>
        </p:nvSpPr>
        <p:spPr>
          <a:xfrm>
            <a:off x="381000" y="381000"/>
            <a:ext cx="8229600" cy="609600"/>
          </a:xfrm>
        </p:spPr>
        <p:txBody>
          <a:bodyPr/>
          <a:lstStyle/>
          <a:p>
            <a:r>
              <a:rPr lang="en-US" dirty="0"/>
              <a:t>Part 1D:  Credit Score</a:t>
            </a:r>
          </a:p>
        </p:txBody>
      </p:sp>
    </p:spTree>
    <p:extLst>
      <p:ext uri="{BB962C8B-B14F-4D97-AF65-F5344CB8AC3E}">
        <p14:creationId xmlns:p14="http://schemas.microsoft.com/office/powerpoint/2010/main" val="3952682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71600"/>
            <a:ext cx="7848600" cy="4038600"/>
          </a:xfrm>
        </p:spPr>
        <p:txBody>
          <a:bodyPr/>
          <a:lstStyle/>
          <a:p>
            <a:pPr lvl="0"/>
            <a:r>
              <a:rPr lang="en-US" sz="2000" dirty="0">
                <a:solidFill>
                  <a:schemeClr val="tx1"/>
                </a:solidFill>
              </a:rPr>
              <a:t>What are the differences between a</a:t>
            </a:r>
            <a:r>
              <a:rPr lang="en-US" sz="2000" dirty="0">
                <a:solidFill>
                  <a:srgbClr val="79AC43"/>
                </a:solidFill>
              </a:rPr>
              <a:t> W2, W4, 1040 </a:t>
            </a:r>
            <a:r>
              <a:rPr lang="en-US" sz="2000" dirty="0">
                <a:solidFill>
                  <a:schemeClr val="tx1"/>
                </a:solidFill>
              </a:rPr>
              <a:t>and </a:t>
            </a:r>
            <a:r>
              <a:rPr lang="en-US" sz="2000" dirty="0">
                <a:solidFill>
                  <a:srgbClr val="79AC43"/>
                </a:solidFill>
              </a:rPr>
              <a:t>1099</a:t>
            </a:r>
            <a:r>
              <a:rPr lang="en-US" sz="2000" dirty="0">
                <a:solidFill>
                  <a:schemeClr val="tx1"/>
                </a:solidFill>
              </a:rPr>
              <a:t> tax form?  </a:t>
            </a:r>
          </a:p>
          <a:p>
            <a:pPr lvl="0"/>
            <a:r>
              <a:rPr lang="en-US" sz="2000" dirty="0">
                <a:solidFill>
                  <a:schemeClr val="tx1"/>
                </a:solidFill>
              </a:rPr>
              <a:t>What are </a:t>
            </a:r>
            <a:r>
              <a:rPr lang="en-US" sz="2000" dirty="0">
                <a:solidFill>
                  <a:srgbClr val="79AC43"/>
                </a:solidFill>
              </a:rPr>
              <a:t>dependents, deductions, allowances </a:t>
            </a:r>
            <a:r>
              <a:rPr lang="en-US" sz="2000" dirty="0">
                <a:solidFill>
                  <a:schemeClr val="tx1"/>
                </a:solidFill>
              </a:rPr>
              <a:t>and </a:t>
            </a:r>
            <a:r>
              <a:rPr lang="en-US" sz="2000" dirty="0">
                <a:solidFill>
                  <a:srgbClr val="79AC43"/>
                </a:solidFill>
              </a:rPr>
              <a:t>tax credits</a:t>
            </a:r>
            <a:r>
              <a:rPr lang="en-US" sz="2000" dirty="0">
                <a:solidFill>
                  <a:schemeClr val="tx1"/>
                </a:solidFill>
              </a:rPr>
              <a:t>?  What can each be used for?   </a:t>
            </a:r>
          </a:p>
          <a:p>
            <a:pPr lvl="0"/>
            <a:r>
              <a:rPr lang="en-US" sz="2000" dirty="0">
                <a:solidFill>
                  <a:schemeClr val="tx1"/>
                </a:solidFill>
              </a:rPr>
              <a:t>Why might people put a smaller amount of dependents/allowances on their W4 than they actually have?</a:t>
            </a:r>
          </a:p>
          <a:p>
            <a:pPr lvl="0"/>
            <a:r>
              <a:rPr lang="en-US" sz="2000" dirty="0">
                <a:solidFill>
                  <a:schemeClr val="tx1"/>
                </a:solidFill>
              </a:rPr>
              <a:t>Why might people hold </a:t>
            </a:r>
            <a:r>
              <a:rPr lang="en-US" sz="2000" dirty="0">
                <a:solidFill>
                  <a:srgbClr val="79AC43"/>
                </a:solidFill>
              </a:rPr>
              <a:t>additional income </a:t>
            </a:r>
            <a:r>
              <a:rPr lang="en-US" sz="2000" dirty="0">
                <a:solidFill>
                  <a:schemeClr val="tx1"/>
                </a:solidFill>
              </a:rPr>
              <a:t>on their W4?</a:t>
            </a:r>
          </a:p>
          <a:p>
            <a:pPr lvl="0"/>
            <a:r>
              <a:rPr lang="en-US" sz="2000" dirty="0">
                <a:solidFill>
                  <a:schemeClr val="tx1"/>
                </a:solidFill>
              </a:rPr>
              <a:t>How has the new </a:t>
            </a:r>
            <a:r>
              <a:rPr lang="en-US" sz="2000" dirty="0">
                <a:solidFill>
                  <a:srgbClr val="79AC43"/>
                </a:solidFill>
              </a:rPr>
              <a:t>Trump Tax Plan </a:t>
            </a:r>
            <a:r>
              <a:rPr lang="en-US" sz="2000" dirty="0">
                <a:solidFill>
                  <a:schemeClr val="tx1"/>
                </a:solidFill>
              </a:rPr>
              <a:t>affected how people do their taxes?  </a:t>
            </a:r>
          </a:p>
          <a:p>
            <a:pPr lvl="0"/>
            <a:r>
              <a:rPr lang="en-US" sz="2000" dirty="0">
                <a:solidFill>
                  <a:schemeClr val="tx1"/>
                </a:solidFill>
              </a:rPr>
              <a:t>How are people in </a:t>
            </a:r>
            <a:r>
              <a:rPr lang="en-US" sz="2000" dirty="0">
                <a:solidFill>
                  <a:srgbClr val="79AC43"/>
                </a:solidFill>
              </a:rPr>
              <a:t>New York State </a:t>
            </a:r>
            <a:r>
              <a:rPr lang="en-US" sz="2000" dirty="0">
                <a:solidFill>
                  <a:schemeClr val="tx1"/>
                </a:solidFill>
              </a:rPr>
              <a:t>affected by the Trump Tax Plan?   </a:t>
            </a:r>
          </a:p>
          <a:p>
            <a:endParaRPr lang="en-US" dirty="0"/>
          </a:p>
        </p:txBody>
      </p:sp>
      <p:sp>
        <p:nvSpPr>
          <p:cNvPr id="3" name="Title 2"/>
          <p:cNvSpPr>
            <a:spLocks noGrp="1"/>
          </p:cNvSpPr>
          <p:nvPr>
            <p:ph type="title"/>
          </p:nvPr>
        </p:nvSpPr>
        <p:spPr>
          <a:xfrm>
            <a:off x="419100" y="381000"/>
            <a:ext cx="8229600" cy="609600"/>
          </a:xfrm>
        </p:spPr>
        <p:txBody>
          <a:bodyPr/>
          <a:lstStyle/>
          <a:p>
            <a:r>
              <a:rPr lang="en-US" dirty="0"/>
              <a:t>Part 1E:  Taxes</a:t>
            </a:r>
          </a:p>
        </p:txBody>
      </p:sp>
    </p:spTree>
    <p:extLst>
      <p:ext uri="{BB962C8B-B14F-4D97-AF65-F5344CB8AC3E}">
        <p14:creationId xmlns:p14="http://schemas.microsoft.com/office/powerpoint/2010/main" val="31259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52600"/>
            <a:ext cx="8610600" cy="3657600"/>
          </a:xfrm>
        </p:spPr>
        <p:txBody>
          <a:bodyPr/>
          <a:lstStyle/>
          <a:p>
            <a:pPr lvl="0"/>
            <a:r>
              <a:rPr lang="en-US" sz="2400" dirty="0">
                <a:solidFill>
                  <a:schemeClr val="tx1"/>
                </a:solidFill>
                <a:latin typeface="Calibri" panose="020F0502020204030204" pitchFamily="34" charset="0"/>
                <a:cs typeface="Calibri" panose="020F0502020204030204" pitchFamily="34" charset="0"/>
              </a:rPr>
              <a:t>Why is having a </a:t>
            </a:r>
            <a:r>
              <a:rPr lang="en-US" sz="2400" dirty="0">
                <a:solidFill>
                  <a:srgbClr val="79AC43"/>
                </a:solidFill>
                <a:latin typeface="Calibri" panose="020F0502020204030204" pitchFamily="34" charset="0"/>
                <a:cs typeface="Calibri" panose="020F0502020204030204" pitchFamily="34" charset="0"/>
              </a:rPr>
              <a:t>comprehensive health insurance </a:t>
            </a:r>
            <a:r>
              <a:rPr lang="en-US" sz="2400" dirty="0">
                <a:solidFill>
                  <a:schemeClr val="tx1"/>
                </a:solidFill>
                <a:latin typeface="Calibri" panose="020F0502020204030204" pitchFamily="34" charset="0"/>
                <a:cs typeface="Calibri" panose="020F0502020204030204" pitchFamily="34" charset="0"/>
              </a:rPr>
              <a:t>plan important?</a:t>
            </a:r>
          </a:p>
          <a:p>
            <a:pPr lvl="0"/>
            <a:r>
              <a:rPr lang="en-US" sz="2400" dirty="0">
                <a:solidFill>
                  <a:schemeClr val="tx1"/>
                </a:solidFill>
                <a:latin typeface="Calibri" panose="020F0502020204030204" pitchFamily="34" charset="0"/>
                <a:cs typeface="Calibri" panose="020F0502020204030204" pitchFamily="34" charset="0"/>
              </a:rPr>
              <a:t>What </a:t>
            </a:r>
            <a:r>
              <a:rPr lang="en-US" sz="2400" dirty="0">
                <a:solidFill>
                  <a:srgbClr val="79AC43"/>
                </a:solidFill>
                <a:latin typeface="Calibri" panose="020F0502020204030204" pitchFamily="34" charset="0"/>
                <a:cs typeface="Calibri" panose="020F0502020204030204" pitchFamily="34" charset="0"/>
              </a:rPr>
              <a:t>type</a:t>
            </a:r>
            <a:r>
              <a:rPr lang="en-US" sz="2400" dirty="0">
                <a:solidFill>
                  <a:schemeClr val="tx1"/>
                </a:solidFill>
                <a:latin typeface="Calibri" panose="020F0502020204030204" pitchFamily="34" charset="0"/>
                <a:cs typeface="Calibri" panose="020F0502020204030204" pitchFamily="34" charset="0"/>
              </a:rPr>
              <a:t> of health insurance plans are there?</a:t>
            </a:r>
          </a:p>
          <a:p>
            <a:pPr lvl="0"/>
            <a:r>
              <a:rPr lang="en-US" sz="2400" dirty="0">
                <a:solidFill>
                  <a:schemeClr val="tx1"/>
                </a:solidFill>
                <a:latin typeface="Calibri" panose="020F0502020204030204" pitchFamily="34" charset="0"/>
                <a:cs typeface="Calibri" panose="020F0502020204030204" pitchFamily="34" charset="0"/>
              </a:rPr>
              <a:t>Go to the “NY State of Health” exchange website and choose a health insurance option.  Why did you select this coverage?  How much will your </a:t>
            </a:r>
            <a:r>
              <a:rPr lang="en-US" sz="2400" dirty="0">
                <a:solidFill>
                  <a:srgbClr val="79AC43"/>
                </a:solidFill>
                <a:latin typeface="Calibri" panose="020F0502020204030204" pitchFamily="34" charset="0"/>
                <a:cs typeface="Calibri" panose="020F0502020204030204" pitchFamily="34" charset="0"/>
              </a:rPr>
              <a:t>plan cost </a:t>
            </a:r>
            <a:r>
              <a:rPr lang="en-US" sz="2400" dirty="0">
                <a:solidFill>
                  <a:schemeClr val="tx1"/>
                </a:solidFill>
                <a:latin typeface="Calibri" panose="020F0502020204030204" pitchFamily="34" charset="0"/>
                <a:cs typeface="Calibri" panose="020F0502020204030204" pitchFamily="34" charset="0"/>
              </a:rPr>
              <a:t>each year?</a:t>
            </a:r>
          </a:p>
          <a:p>
            <a:pPr lvl="0"/>
            <a:r>
              <a:rPr lang="en-US" sz="2400" dirty="0">
                <a:solidFill>
                  <a:schemeClr val="tx1"/>
                </a:solidFill>
                <a:latin typeface="Calibri" panose="020F0502020204030204" pitchFamily="34" charset="0"/>
                <a:cs typeface="Calibri" panose="020F0502020204030204" pitchFamily="34" charset="0"/>
              </a:rPr>
              <a:t>What do the cheaper plans fail to cover?</a:t>
            </a:r>
          </a:p>
          <a:p>
            <a:pPr lvl="0"/>
            <a:r>
              <a:rPr lang="en-US" sz="2400" dirty="0">
                <a:solidFill>
                  <a:schemeClr val="tx1"/>
                </a:solidFill>
                <a:latin typeface="Calibri" panose="020F0502020204030204" pitchFamily="34" charset="0"/>
                <a:cs typeface="Calibri" panose="020F0502020204030204" pitchFamily="34" charset="0"/>
              </a:rPr>
              <a:t>Based on the information you researched about this topic, create </a:t>
            </a:r>
            <a:r>
              <a:rPr lang="en-US" sz="2400" dirty="0">
                <a:solidFill>
                  <a:srgbClr val="79AC43"/>
                </a:solidFill>
                <a:latin typeface="Calibri" panose="020F0502020204030204" pitchFamily="34" charset="0"/>
                <a:cs typeface="Calibri" panose="020F0502020204030204" pitchFamily="34" charset="0"/>
              </a:rPr>
              <a:t>3 rules of advice </a:t>
            </a:r>
            <a:r>
              <a:rPr lang="en-US" sz="2400" dirty="0">
                <a:solidFill>
                  <a:schemeClr val="tx1"/>
                </a:solidFill>
                <a:latin typeface="Calibri" panose="020F0502020204030204" pitchFamily="34" charset="0"/>
                <a:cs typeface="Calibri" panose="020F0502020204030204" pitchFamily="34" charset="0"/>
              </a:rPr>
              <a:t>that young adults must follow.  </a:t>
            </a:r>
          </a:p>
          <a:p>
            <a:endParaRPr lang="en-US" dirty="0"/>
          </a:p>
        </p:txBody>
      </p:sp>
      <p:sp>
        <p:nvSpPr>
          <p:cNvPr id="3" name="Title 2"/>
          <p:cNvSpPr>
            <a:spLocks noGrp="1"/>
          </p:cNvSpPr>
          <p:nvPr>
            <p:ph type="title"/>
          </p:nvPr>
        </p:nvSpPr>
        <p:spPr>
          <a:xfrm>
            <a:off x="457200" y="304800"/>
            <a:ext cx="8229600" cy="609600"/>
          </a:xfrm>
        </p:spPr>
        <p:txBody>
          <a:bodyPr/>
          <a:lstStyle/>
          <a:p>
            <a:r>
              <a:rPr lang="en-US" dirty="0"/>
              <a:t>Part 1F:  Health Insurance</a:t>
            </a:r>
          </a:p>
        </p:txBody>
      </p:sp>
    </p:spTree>
    <p:extLst>
      <p:ext uri="{BB962C8B-B14F-4D97-AF65-F5344CB8AC3E}">
        <p14:creationId xmlns:p14="http://schemas.microsoft.com/office/powerpoint/2010/main" val="704866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47800"/>
            <a:ext cx="8839200" cy="4419600"/>
          </a:xfrm>
        </p:spPr>
        <p:txBody>
          <a:bodyPr/>
          <a:lstStyle/>
          <a:p>
            <a:pPr lvl="0"/>
            <a:r>
              <a:rPr lang="en-US" dirty="0">
                <a:solidFill>
                  <a:schemeClr val="tx1"/>
                </a:solidFill>
              </a:rPr>
              <a:t>What is the difference between </a:t>
            </a:r>
            <a:r>
              <a:rPr lang="en-US" dirty="0">
                <a:solidFill>
                  <a:srgbClr val="79AC43"/>
                </a:solidFill>
              </a:rPr>
              <a:t>leasing</a:t>
            </a:r>
            <a:r>
              <a:rPr lang="en-US" dirty="0">
                <a:solidFill>
                  <a:schemeClr val="tx1"/>
                </a:solidFill>
              </a:rPr>
              <a:t> and </a:t>
            </a:r>
            <a:r>
              <a:rPr lang="en-US" dirty="0">
                <a:solidFill>
                  <a:srgbClr val="79AC43"/>
                </a:solidFill>
              </a:rPr>
              <a:t>buying</a:t>
            </a:r>
            <a:r>
              <a:rPr lang="en-US" dirty="0">
                <a:solidFill>
                  <a:schemeClr val="tx1"/>
                </a:solidFill>
              </a:rPr>
              <a:t>? What are the </a:t>
            </a:r>
            <a:r>
              <a:rPr lang="en-US" dirty="0">
                <a:solidFill>
                  <a:srgbClr val="79AC43"/>
                </a:solidFill>
              </a:rPr>
              <a:t>advantages</a:t>
            </a:r>
            <a:r>
              <a:rPr lang="en-US" dirty="0">
                <a:solidFill>
                  <a:schemeClr val="tx1"/>
                </a:solidFill>
              </a:rPr>
              <a:t> and </a:t>
            </a:r>
            <a:r>
              <a:rPr lang="en-US" dirty="0">
                <a:solidFill>
                  <a:srgbClr val="79AC43"/>
                </a:solidFill>
              </a:rPr>
              <a:t>disadvantages</a:t>
            </a:r>
            <a:r>
              <a:rPr lang="en-US" dirty="0">
                <a:solidFill>
                  <a:schemeClr val="tx1"/>
                </a:solidFill>
              </a:rPr>
              <a:t> of each?</a:t>
            </a:r>
          </a:p>
          <a:p>
            <a:pPr lvl="0"/>
            <a:r>
              <a:rPr lang="en-US" dirty="0">
                <a:solidFill>
                  <a:schemeClr val="tx1"/>
                </a:solidFill>
              </a:rPr>
              <a:t>What is the minimum car insurance you must have in NYS?  How much will insurance cost you?</a:t>
            </a:r>
          </a:p>
          <a:p>
            <a:pPr lvl="0"/>
            <a:r>
              <a:rPr lang="en-US" dirty="0">
                <a:solidFill>
                  <a:schemeClr val="tx1"/>
                </a:solidFill>
              </a:rPr>
              <a:t>What </a:t>
            </a:r>
            <a:r>
              <a:rPr lang="en-US" dirty="0">
                <a:solidFill>
                  <a:srgbClr val="79AC43"/>
                </a:solidFill>
              </a:rPr>
              <a:t>raises</a:t>
            </a:r>
            <a:r>
              <a:rPr lang="en-US" dirty="0">
                <a:solidFill>
                  <a:schemeClr val="tx1"/>
                </a:solidFill>
              </a:rPr>
              <a:t> and </a:t>
            </a:r>
            <a:r>
              <a:rPr lang="en-US" dirty="0">
                <a:solidFill>
                  <a:srgbClr val="79AC43"/>
                </a:solidFill>
              </a:rPr>
              <a:t>lowers</a:t>
            </a:r>
            <a:r>
              <a:rPr lang="en-US" dirty="0">
                <a:solidFill>
                  <a:schemeClr val="tx1"/>
                </a:solidFill>
              </a:rPr>
              <a:t> your car insurance? </a:t>
            </a:r>
          </a:p>
          <a:p>
            <a:pPr lvl="0"/>
            <a:r>
              <a:rPr lang="en-US" dirty="0">
                <a:solidFill>
                  <a:schemeClr val="tx1"/>
                </a:solidFill>
              </a:rPr>
              <a:t> Choose a car you want to buy in the next ten years – identify the lease and purchase payment differences. </a:t>
            </a:r>
          </a:p>
          <a:p>
            <a:pPr lvl="0"/>
            <a:r>
              <a:rPr lang="en-US" dirty="0">
                <a:solidFill>
                  <a:schemeClr val="tx1"/>
                </a:solidFill>
              </a:rPr>
              <a:t> What are other </a:t>
            </a:r>
            <a:r>
              <a:rPr lang="en-US" dirty="0">
                <a:solidFill>
                  <a:srgbClr val="79AC43"/>
                </a:solidFill>
              </a:rPr>
              <a:t>maintenance costs </a:t>
            </a:r>
            <a:r>
              <a:rPr lang="en-US" dirty="0">
                <a:solidFill>
                  <a:schemeClr val="tx1"/>
                </a:solidFill>
              </a:rPr>
              <a:t>of owning a car?  </a:t>
            </a:r>
          </a:p>
          <a:p>
            <a:endParaRPr lang="en-US" dirty="0"/>
          </a:p>
        </p:txBody>
      </p:sp>
      <p:sp>
        <p:nvSpPr>
          <p:cNvPr id="3" name="Title 2"/>
          <p:cNvSpPr>
            <a:spLocks noGrp="1"/>
          </p:cNvSpPr>
          <p:nvPr>
            <p:ph type="title"/>
          </p:nvPr>
        </p:nvSpPr>
        <p:spPr>
          <a:xfrm>
            <a:off x="457200" y="381000"/>
            <a:ext cx="8229600" cy="609600"/>
          </a:xfrm>
        </p:spPr>
        <p:txBody>
          <a:bodyPr/>
          <a:lstStyle/>
          <a:p>
            <a:r>
              <a:rPr lang="en-US" dirty="0"/>
              <a:t>Part 1G:  Cars</a:t>
            </a:r>
          </a:p>
        </p:txBody>
      </p:sp>
    </p:spTree>
    <p:extLst>
      <p:ext uri="{BB962C8B-B14F-4D97-AF65-F5344CB8AC3E}">
        <p14:creationId xmlns:p14="http://schemas.microsoft.com/office/powerpoint/2010/main" val="3117157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19200"/>
            <a:ext cx="8763000" cy="4572000"/>
          </a:xfrm>
        </p:spPr>
        <p:txBody>
          <a:bodyPr/>
          <a:lstStyle/>
          <a:p>
            <a:pPr lvl="0"/>
            <a:r>
              <a:rPr lang="en-US" sz="2000" dirty="0">
                <a:solidFill>
                  <a:schemeClr val="tx1"/>
                </a:solidFill>
              </a:rPr>
              <a:t>What are the financial </a:t>
            </a:r>
            <a:r>
              <a:rPr lang="en-US" sz="2000" dirty="0">
                <a:solidFill>
                  <a:srgbClr val="79AC43"/>
                </a:solidFill>
              </a:rPr>
              <a:t>advantages</a:t>
            </a:r>
            <a:r>
              <a:rPr lang="en-US" sz="2000" dirty="0">
                <a:solidFill>
                  <a:schemeClr val="tx1"/>
                </a:solidFill>
              </a:rPr>
              <a:t> and </a:t>
            </a:r>
            <a:r>
              <a:rPr lang="en-US" sz="2000" dirty="0">
                <a:solidFill>
                  <a:srgbClr val="79AC43"/>
                </a:solidFill>
              </a:rPr>
              <a:t>disadvantages</a:t>
            </a:r>
            <a:r>
              <a:rPr lang="en-US" sz="2000" dirty="0">
                <a:solidFill>
                  <a:schemeClr val="tx1"/>
                </a:solidFill>
              </a:rPr>
              <a:t> of being married?</a:t>
            </a:r>
          </a:p>
          <a:p>
            <a:pPr lvl="0"/>
            <a:r>
              <a:rPr lang="en-US" sz="2000" dirty="0">
                <a:solidFill>
                  <a:schemeClr val="tx1"/>
                </a:solidFill>
              </a:rPr>
              <a:t> What is the marriage </a:t>
            </a:r>
            <a:r>
              <a:rPr lang="en-US" sz="2000" dirty="0">
                <a:solidFill>
                  <a:srgbClr val="79AC43"/>
                </a:solidFill>
              </a:rPr>
              <a:t>tax</a:t>
            </a:r>
            <a:r>
              <a:rPr lang="en-US" sz="2000" dirty="0">
                <a:solidFill>
                  <a:schemeClr val="tx1"/>
                </a:solidFill>
              </a:rPr>
              <a:t> penalty?</a:t>
            </a:r>
          </a:p>
          <a:p>
            <a:pPr lvl="0"/>
            <a:r>
              <a:rPr lang="en-US" sz="2000" dirty="0">
                <a:solidFill>
                  <a:schemeClr val="tx1"/>
                </a:solidFill>
              </a:rPr>
              <a:t>Why is it important to know your fiancé’s </a:t>
            </a:r>
            <a:r>
              <a:rPr lang="en-US" sz="2000" dirty="0">
                <a:solidFill>
                  <a:srgbClr val="79AC43"/>
                </a:solidFill>
              </a:rPr>
              <a:t>credit score </a:t>
            </a:r>
            <a:r>
              <a:rPr lang="en-US" sz="2000" dirty="0">
                <a:solidFill>
                  <a:schemeClr val="tx1"/>
                </a:solidFill>
              </a:rPr>
              <a:t>before getting married?</a:t>
            </a:r>
          </a:p>
          <a:p>
            <a:pPr lvl="0"/>
            <a:r>
              <a:rPr lang="en-US" sz="2000" dirty="0">
                <a:solidFill>
                  <a:schemeClr val="tx1"/>
                </a:solidFill>
              </a:rPr>
              <a:t> How much does it cost </a:t>
            </a:r>
            <a:r>
              <a:rPr lang="en-US" sz="2000" dirty="0">
                <a:solidFill>
                  <a:srgbClr val="79AC43"/>
                </a:solidFill>
              </a:rPr>
              <a:t>raise a child </a:t>
            </a:r>
            <a:r>
              <a:rPr lang="en-US" sz="2000" dirty="0">
                <a:solidFill>
                  <a:schemeClr val="tx1"/>
                </a:solidFill>
              </a:rPr>
              <a:t>in New York City?  What are the main financial expenditures associated with raising a child?  Per Year? Cumulative, until they turn 18?</a:t>
            </a:r>
          </a:p>
          <a:p>
            <a:pPr lvl="0"/>
            <a:r>
              <a:rPr lang="en-US" sz="2000" dirty="0">
                <a:solidFill>
                  <a:schemeClr val="tx1"/>
                </a:solidFill>
              </a:rPr>
              <a:t> Compare and contrast a </a:t>
            </a:r>
            <a:r>
              <a:rPr lang="en-US" sz="2000" dirty="0">
                <a:solidFill>
                  <a:srgbClr val="79AC43"/>
                </a:solidFill>
              </a:rPr>
              <a:t>529 Plan </a:t>
            </a:r>
            <a:r>
              <a:rPr lang="en-US" sz="2000" dirty="0">
                <a:solidFill>
                  <a:schemeClr val="tx1"/>
                </a:solidFill>
              </a:rPr>
              <a:t>and an U</a:t>
            </a:r>
            <a:r>
              <a:rPr lang="en-US" sz="2000" dirty="0">
                <a:solidFill>
                  <a:srgbClr val="79AC43"/>
                </a:solidFill>
              </a:rPr>
              <a:t>GMA</a:t>
            </a:r>
            <a:r>
              <a:rPr lang="en-US" sz="2000" dirty="0">
                <a:solidFill>
                  <a:schemeClr val="tx1"/>
                </a:solidFill>
              </a:rPr>
              <a:t> for saving money for your kids’ college.  Which is the better option?  Explain.  </a:t>
            </a:r>
          </a:p>
          <a:p>
            <a:endParaRPr lang="en-US" dirty="0"/>
          </a:p>
        </p:txBody>
      </p:sp>
      <p:sp>
        <p:nvSpPr>
          <p:cNvPr id="3" name="Title 2"/>
          <p:cNvSpPr>
            <a:spLocks noGrp="1"/>
          </p:cNvSpPr>
          <p:nvPr>
            <p:ph type="title"/>
          </p:nvPr>
        </p:nvSpPr>
        <p:spPr>
          <a:xfrm>
            <a:off x="457200" y="477253"/>
            <a:ext cx="8229600" cy="609600"/>
          </a:xfrm>
        </p:spPr>
        <p:txBody>
          <a:bodyPr/>
          <a:lstStyle/>
          <a:p>
            <a:r>
              <a:rPr lang="en-US" dirty="0"/>
              <a:t>Part 1H:  Marriage and Kids</a:t>
            </a:r>
          </a:p>
        </p:txBody>
      </p:sp>
    </p:spTree>
    <p:extLst>
      <p:ext uri="{BB962C8B-B14F-4D97-AF65-F5344CB8AC3E}">
        <p14:creationId xmlns:p14="http://schemas.microsoft.com/office/powerpoint/2010/main" val="2175711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400" dirty="0">
                <a:solidFill>
                  <a:schemeClr val="tx1"/>
                </a:solidFill>
                <a:latin typeface="Calibri" panose="020F0502020204030204" pitchFamily="34" charset="0"/>
                <a:cs typeface="Calibri" panose="020F0502020204030204" pitchFamily="34" charset="0"/>
              </a:rPr>
              <a:t>Explain the difference between </a:t>
            </a:r>
            <a:r>
              <a:rPr lang="en-US" sz="2400" dirty="0">
                <a:solidFill>
                  <a:srgbClr val="79AC43"/>
                </a:solidFill>
                <a:latin typeface="Calibri" panose="020F0502020204030204" pitchFamily="34" charset="0"/>
                <a:cs typeface="Calibri" panose="020F0502020204030204" pitchFamily="34" charset="0"/>
              </a:rPr>
              <a:t>Good Debt </a:t>
            </a:r>
            <a:r>
              <a:rPr lang="en-US" sz="2400" dirty="0">
                <a:solidFill>
                  <a:schemeClr val="tx1"/>
                </a:solidFill>
                <a:latin typeface="Calibri" panose="020F0502020204030204" pitchFamily="34" charset="0"/>
                <a:cs typeface="Calibri" panose="020F0502020204030204" pitchFamily="34" charset="0"/>
              </a:rPr>
              <a:t>and </a:t>
            </a:r>
            <a:r>
              <a:rPr lang="en-US" sz="2400" dirty="0">
                <a:solidFill>
                  <a:srgbClr val="79AC43"/>
                </a:solidFill>
                <a:latin typeface="Calibri" panose="020F0502020204030204" pitchFamily="34" charset="0"/>
                <a:cs typeface="Calibri" panose="020F0502020204030204" pitchFamily="34" charset="0"/>
              </a:rPr>
              <a:t>Bad Debt</a:t>
            </a:r>
            <a:r>
              <a:rPr lang="en-US" sz="2400" dirty="0">
                <a:solidFill>
                  <a:schemeClr val="tx1"/>
                </a:solidFill>
                <a:latin typeface="Calibri" panose="020F0502020204030204" pitchFamily="34" charset="0"/>
                <a:cs typeface="Calibri" panose="020F0502020204030204" pitchFamily="34" charset="0"/>
              </a:rPr>
              <a:t>.</a:t>
            </a:r>
          </a:p>
          <a:p>
            <a:pPr lvl="0"/>
            <a:endParaRPr lang="en-US" sz="2400" dirty="0">
              <a:solidFill>
                <a:schemeClr val="tx1"/>
              </a:solidFill>
              <a:latin typeface="Calibri" panose="020F0502020204030204" pitchFamily="34" charset="0"/>
              <a:cs typeface="Calibri" panose="020F0502020204030204" pitchFamily="34" charset="0"/>
            </a:endParaRPr>
          </a:p>
          <a:p>
            <a:pPr marL="0" lvl="0" indent="0">
              <a:buNone/>
            </a:pPr>
            <a:endParaRPr lang="en-US" sz="2400" dirty="0">
              <a:solidFill>
                <a:schemeClr val="tx1"/>
              </a:solidFill>
              <a:latin typeface="Calibri" panose="020F0502020204030204" pitchFamily="34" charset="0"/>
              <a:cs typeface="Calibri" panose="020F0502020204030204" pitchFamily="34" charset="0"/>
            </a:endParaRPr>
          </a:p>
          <a:p>
            <a:pPr lvl="0"/>
            <a:r>
              <a:rPr lang="en-US" sz="2400" dirty="0">
                <a:solidFill>
                  <a:schemeClr val="tx1"/>
                </a:solidFill>
                <a:latin typeface="Calibri" panose="020F0502020204030204" pitchFamily="34" charset="0"/>
                <a:cs typeface="Calibri" panose="020F0502020204030204" pitchFamily="34" charset="0"/>
              </a:rPr>
              <a:t>Add up </a:t>
            </a:r>
            <a:r>
              <a:rPr lang="en-US" sz="2400" dirty="0">
                <a:solidFill>
                  <a:srgbClr val="79AC43"/>
                </a:solidFill>
                <a:latin typeface="Calibri" panose="020F0502020204030204" pitchFamily="34" charset="0"/>
                <a:cs typeface="Calibri" panose="020F0502020204030204" pitchFamily="34" charset="0"/>
              </a:rPr>
              <a:t>rent, health insurance, car payments, car insurance and apartment </a:t>
            </a:r>
            <a:r>
              <a:rPr lang="en-US" sz="2400" dirty="0">
                <a:solidFill>
                  <a:schemeClr val="tx1"/>
                </a:solidFill>
                <a:latin typeface="Calibri" panose="020F0502020204030204" pitchFamily="34" charset="0"/>
                <a:cs typeface="Calibri" panose="020F0502020204030204" pitchFamily="34" charset="0"/>
              </a:rPr>
              <a:t>startup costs.  Not even including your day to day living expenses (food, utilities, clothing, entertainment, etc.), how much will it cost you to live on your own? </a:t>
            </a:r>
          </a:p>
          <a:p>
            <a:endParaRPr lang="en-US" dirty="0"/>
          </a:p>
        </p:txBody>
      </p:sp>
      <p:sp>
        <p:nvSpPr>
          <p:cNvPr id="3" name="Title 2"/>
          <p:cNvSpPr>
            <a:spLocks noGrp="1"/>
          </p:cNvSpPr>
          <p:nvPr>
            <p:ph type="title"/>
          </p:nvPr>
        </p:nvSpPr>
        <p:spPr>
          <a:xfrm>
            <a:off x="457200" y="457200"/>
            <a:ext cx="8229600" cy="609600"/>
          </a:xfrm>
        </p:spPr>
        <p:txBody>
          <a:bodyPr/>
          <a:lstStyle/>
          <a:p>
            <a:r>
              <a:rPr lang="en-US" dirty="0"/>
              <a:t>Part 1I:  Mixed Bag</a:t>
            </a:r>
          </a:p>
        </p:txBody>
      </p:sp>
    </p:spTree>
    <p:extLst>
      <p:ext uri="{BB962C8B-B14F-4D97-AF65-F5344CB8AC3E}">
        <p14:creationId xmlns:p14="http://schemas.microsoft.com/office/powerpoint/2010/main" val="922599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400" dirty="0">
                <a:solidFill>
                  <a:schemeClr val="tx1"/>
                </a:solidFill>
              </a:rPr>
              <a:t>What is a </a:t>
            </a:r>
            <a:r>
              <a:rPr lang="en-US" sz="2400" dirty="0">
                <a:solidFill>
                  <a:srgbClr val="79AC43"/>
                </a:solidFill>
              </a:rPr>
              <a:t>mortgage</a:t>
            </a:r>
            <a:r>
              <a:rPr lang="en-US" sz="2400" dirty="0">
                <a:solidFill>
                  <a:schemeClr val="tx1"/>
                </a:solidFill>
              </a:rPr>
              <a:t>? What is a pre-approval?  </a:t>
            </a:r>
          </a:p>
          <a:p>
            <a:pPr lvl="0"/>
            <a:r>
              <a:rPr lang="en-US" sz="2400" dirty="0">
                <a:solidFill>
                  <a:schemeClr val="tx1"/>
                </a:solidFill>
              </a:rPr>
              <a:t>What percentage of the mortgage should the down payment be? Why? </a:t>
            </a:r>
          </a:p>
          <a:p>
            <a:pPr lvl="0"/>
            <a:r>
              <a:rPr lang="en-US" sz="2400" dirty="0">
                <a:solidFill>
                  <a:schemeClr val="tx1"/>
                </a:solidFill>
              </a:rPr>
              <a:t>What is an </a:t>
            </a:r>
            <a:r>
              <a:rPr lang="en-US" sz="2400" dirty="0">
                <a:solidFill>
                  <a:srgbClr val="79AC43"/>
                </a:solidFill>
              </a:rPr>
              <a:t>amortization</a:t>
            </a:r>
            <a:r>
              <a:rPr lang="en-US" sz="2400" dirty="0">
                <a:solidFill>
                  <a:schemeClr val="tx1"/>
                </a:solidFill>
              </a:rPr>
              <a:t> schedule?</a:t>
            </a:r>
          </a:p>
          <a:p>
            <a:pPr lvl="0"/>
            <a:r>
              <a:rPr lang="en-US" sz="2400" dirty="0">
                <a:solidFill>
                  <a:schemeClr val="tx1"/>
                </a:solidFill>
              </a:rPr>
              <a:t>What is a PMI (private mortgage insurance)?</a:t>
            </a:r>
          </a:p>
          <a:p>
            <a:pPr lvl="0"/>
            <a:r>
              <a:rPr lang="en-US" sz="2400" dirty="0">
                <a:solidFill>
                  <a:schemeClr val="tx1"/>
                </a:solidFill>
              </a:rPr>
              <a:t>What </a:t>
            </a:r>
            <a:r>
              <a:rPr lang="en-US" sz="2400" dirty="0">
                <a:solidFill>
                  <a:srgbClr val="79AC43"/>
                </a:solidFill>
              </a:rPr>
              <a:t>fees/expenses </a:t>
            </a:r>
            <a:r>
              <a:rPr lang="en-US" sz="2400" dirty="0">
                <a:solidFill>
                  <a:schemeClr val="tx1"/>
                </a:solidFill>
              </a:rPr>
              <a:t>besides the mortgage is involved in owning a home?</a:t>
            </a:r>
          </a:p>
          <a:p>
            <a:pPr lvl="0"/>
            <a:r>
              <a:rPr lang="en-US" sz="2400" dirty="0">
                <a:solidFill>
                  <a:schemeClr val="tx1"/>
                </a:solidFill>
              </a:rPr>
              <a:t>What should you financially have in place before you buy a home? (credit score, savings, etc.)</a:t>
            </a:r>
          </a:p>
          <a:p>
            <a:endParaRPr lang="en-US" dirty="0"/>
          </a:p>
        </p:txBody>
      </p:sp>
      <p:sp>
        <p:nvSpPr>
          <p:cNvPr id="3" name="Title 2"/>
          <p:cNvSpPr>
            <a:spLocks noGrp="1"/>
          </p:cNvSpPr>
          <p:nvPr>
            <p:ph type="title"/>
          </p:nvPr>
        </p:nvSpPr>
        <p:spPr>
          <a:xfrm>
            <a:off x="457200" y="381000"/>
            <a:ext cx="8229600" cy="609600"/>
          </a:xfrm>
        </p:spPr>
        <p:txBody>
          <a:bodyPr/>
          <a:lstStyle/>
          <a:p>
            <a:r>
              <a:rPr lang="en-US" dirty="0"/>
              <a:t>Part 1J:  Homeownership</a:t>
            </a:r>
          </a:p>
        </p:txBody>
      </p:sp>
    </p:spTree>
    <p:extLst>
      <p:ext uri="{BB962C8B-B14F-4D97-AF65-F5344CB8AC3E}">
        <p14:creationId xmlns:p14="http://schemas.microsoft.com/office/powerpoint/2010/main" val="2293963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400" dirty="0">
                <a:solidFill>
                  <a:schemeClr val="tx1"/>
                </a:solidFill>
              </a:rPr>
              <a:t>What is a </a:t>
            </a:r>
            <a:r>
              <a:rPr lang="en-US" sz="2400" dirty="0">
                <a:solidFill>
                  <a:srgbClr val="79AC43"/>
                </a:solidFill>
              </a:rPr>
              <a:t>premium</a:t>
            </a:r>
            <a:r>
              <a:rPr lang="en-US" sz="2400" dirty="0">
                <a:solidFill>
                  <a:schemeClr val="tx1"/>
                </a:solidFill>
              </a:rPr>
              <a:t>?  </a:t>
            </a:r>
          </a:p>
          <a:p>
            <a:pPr lvl="0"/>
            <a:r>
              <a:rPr lang="en-US" sz="2400" dirty="0">
                <a:solidFill>
                  <a:schemeClr val="tx1"/>
                </a:solidFill>
              </a:rPr>
              <a:t>What is the difference between </a:t>
            </a:r>
            <a:r>
              <a:rPr lang="en-US" sz="2400" dirty="0">
                <a:solidFill>
                  <a:srgbClr val="79AC43"/>
                </a:solidFill>
              </a:rPr>
              <a:t>Whole, Universal and Term </a:t>
            </a:r>
            <a:r>
              <a:rPr lang="en-US" sz="2400" dirty="0">
                <a:solidFill>
                  <a:schemeClr val="tx1"/>
                </a:solidFill>
              </a:rPr>
              <a:t>Life Insurance?  Which do you think is better?  Why?  </a:t>
            </a:r>
          </a:p>
          <a:p>
            <a:pPr lvl="0"/>
            <a:r>
              <a:rPr lang="en-US" sz="2400" dirty="0">
                <a:solidFill>
                  <a:srgbClr val="79AC43"/>
                </a:solidFill>
              </a:rPr>
              <a:t>When</a:t>
            </a:r>
            <a:r>
              <a:rPr lang="en-US" sz="2400" dirty="0">
                <a:solidFill>
                  <a:schemeClr val="tx1"/>
                </a:solidFill>
              </a:rPr>
              <a:t> should you get life insurance?  When do you need to get life insurance?  </a:t>
            </a:r>
          </a:p>
          <a:p>
            <a:pPr lvl="0"/>
            <a:r>
              <a:rPr lang="en-US" sz="2400" dirty="0">
                <a:solidFill>
                  <a:schemeClr val="tx1"/>
                </a:solidFill>
              </a:rPr>
              <a:t>How much life insurance coverage do you need?</a:t>
            </a:r>
          </a:p>
          <a:p>
            <a:pPr lvl="0"/>
            <a:r>
              <a:rPr lang="en-US" sz="2400" dirty="0">
                <a:solidFill>
                  <a:schemeClr val="tx1"/>
                </a:solidFill>
              </a:rPr>
              <a:t>How are life insurance </a:t>
            </a:r>
            <a:r>
              <a:rPr lang="en-US" sz="2400" dirty="0">
                <a:solidFill>
                  <a:srgbClr val="79AC43"/>
                </a:solidFill>
              </a:rPr>
              <a:t>costs calculated</a:t>
            </a:r>
            <a:r>
              <a:rPr lang="en-US" sz="2400" dirty="0">
                <a:solidFill>
                  <a:schemeClr val="tx1"/>
                </a:solidFill>
              </a:rPr>
              <a:t>?</a:t>
            </a:r>
          </a:p>
          <a:p>
            <a:endParaRPr lang="en-US" dirty="0"/>
          </a:p>
        </p:txBody>
      </p:sp>
      <p:sp>
        <p:nvSpPr>
          <p:cNvPr id="3" name="Title 2"/>
          <p:cNvSpPr>
            <a:spLocks noGrp="1"/>
          </p:cNvSpPr>
          <p:nvPr>
            <p:ph type="title"/>
          </p:nvPr>
        </p:nvSpPr>
        <p:spPr>
          <a:xfrm>
            <a:off x="457200" y="457200"/>
            <a:ext cx="8229600" cy="609600"/>
          </a:xfrm>
        </p:spPr>
        <p:txBody>
          <a:bodyPr/>
          <a:lstStyle/>
          <a:p>
            <a:r>
              <a:rPr lang="en-US" dirty="0"/>
              <a:t>Part 1K:  Life Insurance</a:t>
            </a:r>
          </a:p>
        </p:txBody>
      </p:sp>
    </p:spTree>
    <p:extLst>
      <p:ext uri="{BB962C8B-B14F-4D97-AF65-F5344CB8AC3E}">
        <p14:creationId xmlns:p14="http://schemas.microsoft.com/office/powerpoint/2010/main" val="3188251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000" dirty="0">
                <a:solidFill>
                  <a:schemeClr val="tx1"/>
                </a:solidFill>
              </a:rPr>
              <a:t>Define:  </a:t>
            </a:r>
            <a:r>
              <a:rPr lang="en-US" sz="2000" dirty="0">
                <a:solidFill>
                  <a:srgbClr val="79AC43"/>
                </a:solidFill>
              </a:rPr>
              <a:t>IRA, Roth IRA </a:t>
            </a:r>
            <a:r>
              <a:rPr lang="en-US" sz="2000" dirty="0">
                <a:solidFill>
                  <a:schemeClr val="tx1"/>
                </a:solidFill>
              </a:rPr>
              <a:t>and </a:t>
            </a:r>
            <a:r>
              <a:rPr lang="en-US" sz="2000" dirty="0">
                <a:solidFill>
                  <a:srgbClr val="79AC43"/>
                </a:solidFill>
              </a:rPr>
              <a:t>401K</a:t>
            </a:r>
            <a:r>
              <a:rPr lang="en-US" sz="2000" dirty="0">
                <a:solidFill>
                  <a:schemeClr val="tx1"/>
                </a:solidFill>
              </a:rPr>
              <a:t>.  What are advantages and disadvantages of each?   </a:t>
            </a:r>
          </a:p>
          <a:p>
            <a:pPr lvl="0"/>
            <a:r>
              <a:rPr lang="en-US" sz="2000" dirty="0">
                <a:solidFill>
                  <a:schemeClr val="tx1"/>
                </a:solidFill>
              </a:rPr>
              <a:t>What is compounding </a:t>
            </a:r>
            <a:r>
              <a:rPr lang="en-US" sz="2000" dirty="0">
                <a:solidFill>
                  <a:srgbClr val="79AC43"/>
                </a:solidFill>
              </a:rPr>
              <a:t>interest</a:t>
            </a:r>
            <a:r>
              <a:rPr lang="en-US" sz="2000" dirty="0">
                <a:solidFill>
                  <a:schemeClr val="tx1"/>
                </a:solidFill>
              </a:rPr>
              <a:t>?</a:t>
            </a:r>
          </a:p>
          <a:p>
            <a:pPr lvl="0"/>
            <a:r>
              <a:rPr lang="en-US" sz="2000" dirty="0">
                <a:solidFill>
                  <a:schemeClr val="tx1"/>
                </a:solidFill>
              </a:rPr>
              <a:t>When should you begin investing for retirement?  Why?   </a:t>
            </a:r>
          </a:p>
          <a:p>
            <a:pPr lvl="0"/>
            <a:r>
              <a:rPr lang="en-US" sz="2000" dirty="0">
                <a:solidFill>
                  <a:schemeClr val="tx1"/>
                </a:solidFill>
              </a:rPr>
              <a:t>How much of your salary should you put toward retirement? Why?  </a:t>
            </a:r>
          </a:p>
          <a:p>
            <a:endParaRPr lang="en-US" dirty="0"/>
          </a:p>
        </p:txBody>
      </p:sp>
      <p:sp>
        <p:nvSpPr>
          <p:cNvPr id="3" name="Title 2"/>
          <p:cNvSpPr>
            <a:spLocks noGrp="1"/>
          </p:cNvSpPr>
          <p:nvPr>
            <p:ph type="title"/>
          </p:nvPr>
        </p:nvSpPr>
        <p:spPr>
          <a:xfrm>
            <a:off x="457200" y="381000"/>
            <a:ext cx="8229600" cy="609600"/>
          </a:xfrm>
        </p:spPr>
        <p:txBody>
          <a:bodyPr/>
          <a:lstStyle/>
          <a:p>
            <a:r>
              <a:rPr lang="en-US" dirty="0"/>
              <a:t>Part 1L:  Retirement</a:t>
            </a:r>
          </a:p>
        </p:txBody>
      </p:sp>
    </p:spTree>
    <p:extLst>
      <p:ext uri="{BB962C8B-B14F-4D97-AF65-F5344CB8AC3E}">
        <p14:creationId xmlns:p14="http://schemas.microsoft.com/office/powerpoint/2010/main" val="1751504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985" y="613470"/>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dirty="0">
                <a:latin typeface="Calibri"/>
                <a:ea typeface="ＭＳ Ｐゴシック"/>
                <a:cs typeface="Calibri"/>
              </a:rPr>
              <a:t>Professional Development Certificate</a:t>
            </a:r>
            <a:endParaRPr lang="en-US" sz="4000" b="1" dirty="0">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id="{D213714B-F9E8-8C44-9AF8-383F3F244D95}"/>
              </a:ext>
            </a:extLst>
          </p:cNvPr>
          <p:cNvSpPr txBox="1"/>
          <p:nvPr/>
        </p:nvSpPr>
        <p:spPr>
          <a:xfrm>
            <a:off x="484414" y="2133600"/>
            <a:ext cx="8175171" cy="3539430"/>
          </a:xfrm>
          <a:prstGeom prst="rect">
            <a:avLst/>
          </a:prstGeom>
          <a:noFill/>
        </p:spPr>
        <p:txBody>
          <a:bodyPr wrap="square" rtlCol="0" anchor="t">
            <a:spAutoFit/>
          </a:bodyPr>
          <a:lstStyle/>
          <a:p>
            <a:r>
              <a:rPr lang="en-US" sz="2000" dirty="0">
                <a:latin typeface="+mn-lt"/>
                <a:ea typeface="ＭＳ Ｐゴシック"/>
              </a:rPr>
              <a:t>To earn your professional development certificate for this webinar, you must:</a:t>
            </a:r>
          </a:p>
          <a:p>
            <a:endParaRPr lang="en-US" sz="2000" dirty="0">
              <a:latin typeface="+mn-lt"/>
              <a:ea typeface="ＭＳ Ｐゴシック"/>
            </a:endParaRPr>
          </a:p>
          <a:p>
            <a:pPr marL="285750" indent="-285750">
              <a:buFont typeface="Arial"/>
              <a:buChar char="•"/>
            </a:pPr>
            <a:r>
              <a:rPr lang="en-US" sz="2000" dirty="0">
                <a:latin typeface="+mn-lt"/>
                <a:ea typeface="ＭＳ Ｐゴシック"/>
              </a:rPr>
              <a:t>Watch a minimum of 45-minutes and you will automatically receive a professional development </a:t>
            </a:r>
            <a:r>
              <a:rPr lang="en-US" sz="2000" b="1" dirty="0">
                <a:solidFill>
                  <a:srgbClr val="7A9900"/>
                </a:solidFill>
                <a:latin typeface="+mn-lt"/>
                <a:ea typeface="ＭＳ Ｐゴシック"/>
              </a:rPr>
              <a:t>certificate </a:t>
            </a:r>
            <a:r>
              <a:rPr lang="en-US" sz="2000" dirty="0">
                <a:latin typeface="+mn-lt"/>
                <a:ea typeface="ＭＳ Ｐゴシック"/>
              </a:rPr>
              <a:t>via e-mail within 24 hours.</a:t>
            </a:r>
          </a:p>
          <a:p>
            <a:endParaRPr lang="en-US" sz="2000" dirty="0">
              <a:latin typeface="+mn-lt"/>
              <a:ea typeface="ＭＳ Ｐゴシック"/>
            </a:endParaRPr>
          </a:p>
          <a:p>
            <a:r>
              <a:rPr lang="en-US" sz="2000" dirty="0">
                <a:latin typeface="+mn-lt"/>
                <a:ea typeface="ＭＳ Ｐゴシック"/>
                <a:cs typeface="Arial"/>
              </a:rPr>
              <a:t>Accessing resources: </a:t>
            </a:r>
            <a:endParaRPr lang="en-US" sz="2000" dirty="0">
              <a:latin typeface="+mn-lt"/>
            </a:endParaRPr>
          </a:p>
          <a:p>
            <a:endParaRPr lang="en-US" sz="2000" dirty="0">
              <a:latin typeface="+mn-lt"/>
              <a:cs typeface="Arial"/>
            </a:endParaRPr>
          </a:p>
          <a:p>
            <a:pPr marL="285750" indent="-285750">
              <a:buFont typeface="Arial,Sans-Serif"/>
              <a:buChar char="•"/>
            </a:pPr>
            <a:r>
              <a:rPr lang="en-US" sz="2000" dirty="0">
                <a:latin typeface="+mn-lt"/>
                <a:ea typeface="ＭＳ Ｐゴシック"/>
                <a:cs typeface="Arial"/>
              </a:rPr>
              <a:t>You can now easily download presentations, lesson plan materials, and activities for each webinar from </a:t>
            </a:r>
            <a:r>
              <a:rPr lang="en-US" sz="2000" b="1" i="1" dirty="0">
                <a:solidFill>
                  <a:srgbClr val="005CB8"/>
                </a:solidFill>
                <a:latin typeface="+mn-lt"/>
                <a:ea typeface="ＭＳ Ｐゴシック"/>
                <a:cs typeface="Arial"/>
              </a:rPr>
              <a:t>EconEdLink.org/professional-development/</a:t>
            </a: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400" dirty="0">
                <a:solidFill>
                  <a:schemeClr val="tx1"/>
                </a:solidFill>
              </a:rPr>
              <a:t>What is a </a:t>
            </a:r>
            <a:r>
              <a:rPr lang="en-US" sz="2400" dirty="0">
                <a:solidFill>
                  <a:srgbClr val="79AC43"/>
                </a:solidFill>
              </a:rPr>
              <a:t>Will</a:t>
            </a:r>
            <a:r>
              <a:rPr lang="en-US" sz="2400" dirty="0">
                <a:solidFill>
                  <a:schemeClr val="tx1"/>
                </a:solidFill>
              </a:rPr>
              <a:t>?  When should you make one?</a:t>
            </a:r>
          </a:p>
          <a:p>
            <a:pPr lvl="0"/>
            <a:r>
              <a:rPr lang="en-US" sz="2400" dirty="0">
                <a:solidFill>
                  <a:schemeClr val="tx1"/>
                </a:solidFill>
              </a:rPr>
              <a:t>What is an Estate Plan?  When should you get one?  </a:t>
            </a:r>
          </a:p>
          <a:p>
            <a:pPr lvl="0"/>
            <a:r>
              <a:rPr lang="en-US" sz="2400" dirty="0">
                <a:solidFill>
                  <a:schemeClr val="tx1"/>
                </a:solidFill>
              </a:rPr>
              <a:t>What is a </a:t>
            </a:r>
            <a:r>
              <a:rPr lang="en-US" sz="2400" dirty="0">
                <a:solidFill>
                  <a:srgbClr val="79AC43"/>
                </a:solidFill>
              </a:rPr>
              <a:t>Pre-Nuptial </a:t>
            </a:r>
            <a:r>
              <a:rPr lang="en-US" sz="2400" dirty="0">
                <a:solidFill>
                  <a:schemeClr val="tx1"/>
                </a:solidFill>
              </a:rPr>
              <a:t>agreement?  What does it do?  What does it not do?  Should people get it?  </a:t>
            </a:r>
          </a:p>
          <a:p>
            <a:endParaRPr lang="en-US" dirty="0"/>
          </a:p>
        </p:txBody>
      </p:sp>
      <p:sp>
        <p:nvSpPr>
          <p:cNvPr id="3" name="Title 2"/>
          <p:cNvSpPr>
            <a:spLocks noGrp="1"/>
          </p:cNvSpPr>
          <p:nvPr>
            <p:ph type="title"/>
          </p:nvPr>
        </p:nvSpPr>
        <p:spPr>
          <a:xfrm>
            <a:off x="457200" y="381000"/>
            <a:ext cx="8229600" cy="609600"/>
          </a:xfrm>
        </p:spPr>
        <p:txBody>
          <a:bodyPr/>
          <a:lstStyle/>
          <a:p>
            <a:r>
              <a:rPr lang="en-US" dirty="0"/>
              <a:t>Part 1M:  Legal Documents</a:t>
            </a:r>
          </a:p>
        </p:txBody>
      </p:sp>
    </p:spTree>
    <p:extLst>
      <p:ext uri="{BB962C8B-B14F-4D97-AF65-F5344CB8AC3E}">
        <p14:creationId xmlns:p14="http://schemas.microsoft.com/office/powerpoint/2010/main" val="514061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19200"/>
            <a:ext cx="7086600" cy="4724400"/>
          </a:xfrm>
        </p:spPr>
        <p:txBody>
          <a:bodyPr/>
          <a:lstStyle/>
          <a:p>
            <a:pPr marL="0" indent="0">
              <a:buNone/>
            </a:pPr>
            <a:r>
              <a:rPr lang="en-US" b="1" dirty="0">
                <a:solidFill>
                  <a:schemeClr val="tx1"/>
                </a:solidFill>
              </a:rPr>
              <a:t>For each of the following:  </a:t>
            </a:r>
            <a:endParaRPr lang="en-US" dirty="0">
              <a:solidFill>
                <a:schemeClr val="tx1"/>
              </a:solidFill>
            </a:endParaRPr>
          </a:p>
          <a:p>
            <a:pPr marL="0" indent="0">
              <a:buNone/>
            </a:pPr>
            <a:r>
              <a:rPr lang="en-US" b="1" dirty="0">
                <a:solidFill>
                  <a:srgbClr val="0070C0"/>
                </a:solidFill>
              </a:rPr>
              <a:t>penny stock</a:t>
            </a:r>
            <a:r>
              <a:rPr lang="en-US" dirty="0">
                <a:solidFill>
                  <a:srgbClr val="0070C0"/>
                </a:solidFill>
              </a:rPr>
              <a:t>	</a:t>
            </a:r>
            <a:r>
              <a:rPr lang="en-US" b="1" dirty="0">
                <a:solidFill>
                  <a:srgbClr val="0070C0"/>
                </a:solidFill>
              </a:rPr>
              <a:t>common stock</a:t>
            </a:r>
            <a:r>
              <a:rPr lang="en-US" dirty="0">
                <a:solidFill>
                  <a:srgbClr val="0070C0"/>
                </a:solidFill>
              </a:rPr>
              <a:t>	</a:t>
            </a:r>
            <a:r>
              <a:rPr lang="en-US" b="1" dirty="0">
                <a:solidFill>
                  <a:srgbClr val="0070C0"/>
                </a:solidFill>
              </a:rPr>
              <a:t>bonds</a:t>
            </a:r>
            <a:r>
              <a:rPr lang="en-US" dirty="0">
                <a:solidFill>
                  <a:srgbClr val="0070C0"/>
                </a:solidFill>
              </a:rPr>
              <a:t> 	</a:t>
            </a:r>
            <a:r>
              <a:rPr lang="en-US" b="1" dirty="0">
                <a:solidFill>
                  <a:srgbClr val="0070C0"/>
                </a:solidFill>
              </a:rPr>
              <a:t>mutual funds 	</a:t>
            </a:r>
            <a:endParaRPr lang="en-US" dirty="0">
              <a:solidFill>
                <a:srgbClr val="0070C0"/>
              </a:solidFill>
            </a:endParaRPr>
          </a:p>
          <a:p>
            <a:pPr marL="0" indent="0">
              <a:buNone/>
            </a:pPr>
            <a:r>
              <a:rPr lang="en-US" b="1" dirty="0">
                <a:solidFill>
                  <a:srgbClr val="0070C0"/>
                </a:solidFill>
              </a:rPr>
              <a:t>Exchange Traded Fund (ETF)</a:t>
            </a:r>
            <a:r>
              <a:rPr lang="en-US" dirty="0">
                <a:solidFill>
                  <a:srgbClr val="0070C0"/>
                </a:solidFill>
              </a:rPr>
              <a:t>	 </a:t>
            </a:r>
            <a:r>
              <a:rPr lang="en-US" b="1" dirty="0">
                <a:solidFill>
                  <a:srgbClr val="0070C0"/>
                </a:solidFill>
              </a:rPr>
              <a:t>Unit Investment Trust (UIT)</a:t>
            </a:r>
            <a:endParaRPr lang="en-US" dirty="0">
              <a:solidFill>
                <a:srgbClr val="0070C0"/>
              </a:solidFill>
            </a:endParaRPr>
          </a:p>
          <a:p>
            <a:r>
              <a:rPr lang="en-US" dirty="0">
                <a:solidFill>
                  <a:srgbClr val="79AC43"/>
                </a:solidFill>
              </a:rPr>
              <a:t> define </a:t>
            </a:r>
            <a:r>
              <a:rPr lang="en-US" dirty="0">
                <a:solidFill>
                  <a:schemeClr val="tx1"/>
                </a:solidFill>
              </a:rPr>
              <a:t>them in 2-3 sentences and explain how each is unique/the main differences</a:t>
            </a:r>
          </a:p>
          <a:p>
            <a:r>
              <a:rPr lang="en-US" dirty="0">
                <a:solidFill>
                  <a:schemeClr val="tx1"/>
                </a:solidFill>
              </a:rPr>
              <a:t>how is money made off each of them, and are there any </a:t>
            </a:r>
            <a:r>
              <a:rPr lang="en-US" dirty="0">
                <a:solidFill>
                  <a:srgbClr val="79AC43"/>
                </a:solidFill>
              </a:rPr>
              <a:t>associated costs</a:t>
            </a:r>
            <a:r>
              <a:rPr lang="en-US" dirty="0">
                <a:solidFill>
                  <a:schemeClr val="tx1"/>
                </a:solidFill>
              </a:rPr>
              <a:t>?  </a:t>
            </a:r>
          </a:p>
          <a:p>
            <a:r>
              <a:rPr lang="en-US" dirty="0">
                <a:solidFill>
                  <a:schemeClr val="tx1"/>
                </a:solidFill>
              </a:rPr>
              <a:t>explain the </a:t>
            </a:r>
            <a:r>
              <a:rPr lang="en-US" dirty="0">
                <a:solidFill>
                  <a:srgbClr val="79AC43"/>
                </a:solidFill>
              </a:rPr>
              <a:t>advantages and disadvantages </a:t>
            </a:r>
            <a:r>
              <a:rPr lang="en-US" dirty="0">
                <a:solidFill>
                  <a:schemeClr val="tx1"/>
                </a:solidFill>
              </a:rPr>
              <a:t>of investing in each. </a:t>
            </a:r>
            <a:r>
              <a:rPr lang="en-US" dirty="0">
                <a:solidFill>
                  <a:srgbClr val="79AC43"/>
                </a:solidFill>
              </a:rPr>
              <a:t>rank them </a:t>
            </a:r>
            <a:r>
              <a:rPr lang="en-US" dirty="0">
                <a:solidFill>
                  <a:schemeClr val="tx1"/>
                </a:solidFill>
              </a:rPr>
              <a:t>in order of what you think is the safest investment to the riskiest investment.   	</a:t>
            </a:r>
          </a:p>
          <a:p>
            <a:r>
              <a:rPr lang="en-US" dirty="0">
                <a:solidFill>
                  <a:schemeClr val="tx1"/>
                </a:solidFill>
              </a:rPr>
              <a:t>Do you think one of or more of these options are right for you?  Why?  If you don’t want to invest based on what you read, why not?</a:t>
            </a:r>
          </a:p>
          <a:p>
            <a:endParaRPr lang="en-US" dirty="0"/>
          </a:p>
        </p:txBody>
      </p:sp>
      <p:sp>
        <p:nvSpPr>
          <p:cNvPr id="3" name="Title 2"/>
          <p:cNvSpPr>
            <a:spLocks noGrp="1"/>
          </p:cNvSpPr>
          <p:nvPr>
            <p:ph type="title"/>
          </p:nvPr>
        </p:nvSpPr>
        <p:spPr>
          <a:xfrm>
            <a:off x="609600" y="312821"/>
            <a:ext cx="8229600" cy="609600"/>
          </a:xfrm>
        </p:spPr>
        <p:txBody>
          <a:bodyPr/>
          <a:lstStyle/>
          <a:p>
            <a:r>
              <a:rPr lang="en-US" sz="2000" dirty="0"/>
              <a:t>Part 1N:  Investment Options (Extra Credit)</a:t>
            </a:r>
          </a:p>
        </p:txBody>
      </p:sp>
    </p:spTree>
    <p:extLst>
      <p:ext uri="{BB962C8B-B14F-4D97-AF65-F5344CB8AC3E}">
        <p14:creationId xmlns:p14="http://schemas.microsoft.com/office/powerpoint/2010/main" val="487596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28074" y="304799"/>
            <a:ext cx="9144000" cy="5105401"/>
          </a:xfrm>
          <a:prstGeom prst="rect">
            <a:avLst/>
          </a:prstGeom>
        </p:spPr>
      </p:pic>
      <p:sp>
        <p:nvSpPr>
          <p:cNvPr id="8" name="Title 7">
            <a:extLst>
              <a:ext uri="{FF2B5EF4-FFF2-40B4-BE49-F238E27FC236}">
                <a16:creationId xmlns:a16="http://schemas.microsoft.com/office/drawing/2014/main" id="{C5270CE4-4409-417D-81E2-C7BD7D28F51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001508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US"/>
          </a:p>
        </p:txBody>
      </p:sp>
      <p:sp>
        <p:nvSpPr>
          <p:cNvPr id="3" name="Title 2"/>
          <p:cNvSpPr>
            <a:spLocks noGrp="1"/>
          </p:cNvSpPr>
          <p:nvPr>
            <p:ph type="title"/>
          </p:nvPr>
        </p:nvSpPr>
        <p:spPr>
          <a:xfrm>
            <a:off x="457200" y="-6017"/>
            <a:ext cx="8229600" cy="609600"/>
          </a:xfrm>
        </p:spPr>
        <p:txBody>
          <a:bodyPr/>
          <a:lstStyle/>
          <a:p>
            <a:r>
              <a:rPr lang="en-US" sz="3200" dirty="0"/>
              <a:t>Living on Your Own </a:t>
            </a:r>
          </a:p>
        </p:txBody>
      </p:sp>
      <p:pic>
        <p:nvPicPr>
          <p:cNvPr id="8" name="Picture 7"/>
          <p:cNvPicPr>
            <a:picLocks noChangeAspect="1"/>
          </p:cNvPicPr>
          <p:nvPr/>
        </p:nvPicPr>
        <p:blipFill>
          <a:blip r:embed="rId2"/>
          <a:stretch>
            <a:fillRect/>
          </a:stretch>
        </p:blipFill>
        <p:spPr>
          <a:xfrm>
            <a:off x="0" y="1219199"/>
            <a:ext cx="9144000" cy="5105401"/>
          </a:xfrm>
          <a:prstGeom prst="rect">
            <a:avLst/>
          </a:prstGeom>
        </p:spPr>
      </p:pic>
    </p:spTree>
    <p:extLst>
      <p:ext uri="{BB962C8B-B14F-4D97-AF65-F5344CB8AC3E}">
        <p14:creationId xmlns:p14="http://schemas.microsoft.com/office/powerpoint/2010/main" val="1868174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457200" y="381000"/>
            <a:ext cx="8229600" cy="609600"/>
          </a:xfrm>
        </p:spPr>
        <p:txBody>
          <a:bodyPr/>
          <a:lstStyle/>
          <a:p>
            <a:r>
              <a:rPr lang="en-US" sz="3200" dirty="0"/>
              <a:t>MLA Citation Websites</a:t>
            </a:r>
          </a:p>
        </p:txBody>
      </p:sp>
      <p:pic>
        <p:nvPicPr>
          <p:cNvPr id="6" name="Picture 5"/>
          <p:cNvPicPr>
            <a:picLocks noChangeAspect="1"/>
          </p:cNvPicPr>
          <p:nvPr/>
        </p:nvPicPr>
        <p:blipFill>
          <a:blip r:embed="rId2"/>
          <a:stretch>
            <a:fillRect/>
          </a:stretch>
        </p:blipFill>
        <p:spPr>
          <a:xfrm>
            <a:off x="0" y="1142999"/>
            <a:ext cx="9067800" cy="5181601"/>
          </a:xfrm>
          <a:prstGeom prst="rect">
            <a:avLst/>
          </a:prstGeom>
        </p:spPr>
      </p:pic>
    </p:spTree>
    <p:extLst>
      <p:ext uri="{BB962C8B-B14F-4D97-AF65-F5344CB8AC3E}">
        <p14:creationId xmlns:p14="http://schemas.microsoft.com/office/powerpoint/2010/main" val="1739601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457200" y="342902"/>
            <a:ext cx="8229600" cy="609600"/>
          </a:xfrm>
        </p:spPr>
        <p:txBody>
          <a:bodyPr/>
          <a:lstStyle/>
          <a:p>
            <a:r>
              <a:rPr lang="en-US" sz="3200" dirty="0"/>
              <a:t>MLA Citation Videos</a:t>
            </a:r>
          </a:p>
        </p:txBody>
      </p:sp>
      <p:pic>
        <p:nvPicPr>
          <p:cNvPr id="6" name="Picture 5"/>
          <p:cNvPicPr>
            <a:picLocks noChangeAspect="1"/>
          </p:cNvPicPr>
          <p:nvPr/>
        </p:nvPicPr>
        <p:blipFill>
          <a:blip r:embed="rId2"/>
          <a:stretch>
            <a:fillRect/>
          </a:stretch>
        </p:blipFill>
        <p:spPr>
          <a:xfrm>
            <a:off x="-12700" y="1219201"/>
            <a:ext cx="9144000" cy="5105400"/>
          </a:xfrm>
          <a:prstGeom prst="rect">
            <a:avLst/>
          </a:prstGeom>
        </p:spPr>
      </p:pic>
    </p:spTree>
    <p:extLst>
      <p:ext uri="{BB962C8B-B14F-4D97-AF65-F5344CB8AC3E}">
        <p14:creationId xmlns:p14="http://schemas.microsoft.com/office/powerpoint/2010/main" val="1846948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85850" y="990600"/>
            <a:ext cx="6972300" cy="4876800"/>
          </a:xfrm>
        </p:spPr>
        <p:txBody>
          <a:bodyPr/>
          <a:lstStyle/>
          <a:p>
            <a:pPr marL="0" indent="0">
              <a:buNone/>
            </a:pPr>
            <a:endParaRPr lang="en-US" u="sng" dirty="0">
              <a:solidFill>
                <a:schemeClr val="tx1"/>
              </a:solidFill>
              <a:hlinkClick r:id="rId2"/>
            </a:endParaRPr>
          </a:p>
          <a:p>
            <a:pPr marL="0" indent="0">
              <a:buNone/>
            </a:pPr>
            <a:r>
              <a:rPr lang="en-US" u="sng" dirty="0">
                <a:solidFill>
                  <a:schemeClr val="tx1"/>
                </a:solidFill>
                <a:hlinkClick r:id="rId2"/>
              </a:rPr>
              <a:t>https://apps.irs.gov/app/understandingTaxes/student/simulations.jsp</a:t>
            </a:r>
            <a:endParaRPr lang="en-US" dirty="0">
              <a:solidFill>
                <a:schemeClr val="tx1"/>
              </a:solidFill>
            </a:endParaRPr>
          </a:p>
          <a:p>
            <a:pPr marL="0" indent="0">
              <a:buNone/>
            </a:pPr>
            <a:r>
              <a:rPr lang="en-US" dirty="0">
                <a:solidFill>
                  <a:schemeClr val="tx1"/>
                </a:solidFill>
              </a:rPr>
              <a:t>Complete the simulations for the following people:</a:t>
            </a:r>
          </a:p>
          <a:p>
            <a:pPr marL="0" indent="0">
              <a:buNone/>
            </a:pPr>
            <a:r>
              <a:rPr lang="en-US" dirty="0">
                <a:solidFill>
                  <a:srgbClr val="79AC43"/>
                </a:solidFill>
              </a:rPr>
              <a:t>Lawrence Red Owl    	Cicely King 	Tasha Miller </a:t>
            </a:r>
          </a:p>
          <a:p>
            <a:pPr marL="0" indent="0">
              <a:buNone/>
            </a:pPr>
            <a:r>
              <a:rPr lang="en-US" dirty="0">
                <a:solidFill>
                  <a:srgbClr val="79AC43"/>
                </a:solidFill>
              </a:rPr>
              <a:t>Monica Lindo		John Stillman 	Seth Wiggins</a:t>
            </a:r>
          </a:p>
          <a:p>
            <a:pPr marL="0" indent="0">
              <a:buNone/>
            </a:pPr>
            <a:r>
              <a:rPr lang="en-US" dirty="0">
                <a:solidFill>
                  <a:srgbClr val="79AC43"/>
                </a:solidFill>
              </a:rPr>
              <a:t> Rita </a:t>
            </a:r>
            <a:r>
              <a:rPr lang="en-US" dirty="0" err="1">
                <a:solidFill>
                  <a:srgbClr val="79AC43"/>
                </a:solidFill>
              </a:rPr>
              <a:t>Bently</a:t>
            </a:r>
            <a:r>
              <a:rPr lang="en-US" dirty="0">
                <a:solidFill>
                  <a:srgbClr val="79AC43"/>
                </a:solidFill>
              </a:rPr>
              <a:t>		James King</a:t>
            </a:r>
          </a:p>
          <a:p>
            <a:pPr>
              <a:buFont typeface="Arial" panose="020B0604020202020204" pitchFamily="34" charset="0"/>
              <a:buChar char="•"/>
            </a:pPr>
            <a:r>
              <a:rPr lang="en-US" dirty="0">
                <a:solidFill>
                  <a:schemeClr val="tx1"/>
                </a:solidFill>
              </a:rPr>
              <a:t>Write a brief paragraph about what you learned about the tax system for each person  </a:t>
            </a:r>
          </a:p>
          <a:p>
            <a:pPr>
              <a:buFont typeface="Arial" panose="020B0604020202020204" pitchFamily="34" charset="0"/>
              <a:buChar char="•"/>
            </a:pPr>
            <a:r>
              <a:rPr lang="en-US" dirty="0">
                <a:solidFill>
                  <a:schemeClr val="tx1"/>
                </a:solidFill>
              </a:rPr>
              <a:t>What are some difficulties with navigating the tax system?</a:t>
            </a:r>
          </a:p>
          <a:p>
            <a:pPr>
              <a:buFont typeface="Arial" panose="020B0604020202020204" pitchFamily="34" charset="0"/>
              <a:buChar char="•"/>
            </a:pPr>
            <a:r>
              <a:rPr lang="en-US" dirty="0">
                <a:solidFill>
                  <a:schemeClr val="tx1"/>
                </a:solidFill>
              </a:rPr>
              <a:t>If you were the head of the IRS, how would you change America’s taxation system?</a:t>
            </a:r>
          </a:p>
          <a:p>
            <a:endParaRPr lang="en-US" dirty="0"/>
          </a:p>
        </p:txBody>
      </p:sp>
      <p:sp>
        <p:nvSpPr>
          <p:cNvPr id="3" name="Title 2"/>
          <p:cNvSpPr>
            <a:spLocks noGrp="1"/>
          </p:cNvSpPr>
          <p:nvPr>
            <p:ph type="title"/>
          </p:nvPr>
        </p:nvSpPr>
        <p:spPr>
          <a:xfrm>
            <a:off x="304800" y="-4011"/>
            <a:ext cx="8229600" cy="609600"/>
          </a:xfrm>
        </p:spPr>
        <p:txBody>
          <a:bodyPr/>
          <a:lstStyle/>
          <a:p>
            <a:br>
              <a:rPr lang="en-US" dirty="0"/>
            </a:br>
            <a:r>
              <a:rPr lang="en-US" dirty="0"/>
              <a:t>Personal Finance Project </a:t>
            </a:r>
            <a:r>
              <a:rPr lang="en-US" u="sng" dirty="0"/>
              <a:t>Part II</a:t>
            </a:r>
            <a:r>
              <a:rPr lang="en-US" dirty="0"/>
              <a:t>:  Navigating the IRS</a:t>
            </a:r>
          </a:p>
        </p:txBody>
      </p:sp>
    </p:spTree>
    <p:extLst>
      <p:ext uri="{BB962C8B-B14F-4D97-AF65-F5344CB8AC3E}">
        <p14:creationId xmlns:p14="http://schemas.microsoft.com/office/powerpoint/2010/main" val="2102833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a:t>Website</a:t>
            </a:r>
          </a:p>
        </p:txBody>
      </p:sp>
      <p:pic>
        <p:nvPicPr>
          <p:cNvPr id="6" name="Picture 5"/>
          <p:cNvPicPr>
            <a:picLocks noChangeAspect="1"/>
          </p:cNvPicPr>
          <p:nvPr/>
        </p:nvPicPr>
        <p:blipFill>
          <a:blip r:embed="rId2"/>
          <a:stretch>
            <a:fillRect/>
          </a:stretch>
        </p:blipFill>
        <p:spPr>
          <a:xfrm>
            <a:off x="-3505200" y="12032"/>
            <a:ext cx="15925800" cy="6388768"/>
          </a:xfrm>
          <a:prstGeom prst="rect">
            <a:avLst/>
          </a:prstGeom>
        </p:spPr>
      </p:pic>
    </p:spTree>
    <p:extLst>
      <p:ext uri="{BB962C8B-B14F-4D97-AF65-F5344CB8AC3E}">
        <p14:creationId xmlns:p14="http://schemas.microsoft.com/office/powerpoint/2010/main" val="1510873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a:t>Lawrence Red Owl Example</a:t>
            </a:r>
          </a:p>
        </p:txBody>
      </p:sp>
      <p:pic>
        <p:nvPicPr>
          <p:cNvPr id="8" name="Picture 7"/>
          <p:cNvPicPr>
            <a:picLocks noChangeAspect="1"/>
          </p:cNvPicPr>
          <p:nvPr/>
        </p:nvPicPr>
        <p:blipFill>
          <a:blip r:embed="rId2"/>
          <a:stretch>
            <a:fillRect/>
          </a:stretch>
        </p:blipFill>
        <p:spPr>
          <a:xfrm>
            <a:off x="-433137" y="76200"/>
            <a:ext cx="9601200" cy="5843587"/>
          </a:xfrm>
          <a:prstGeom prst="rect">
            <a:avLst/>
          </a:prstGeom>
        </p:spPr>
      </p:pic>
    </p:spTree>
    <p:extLst>
      <p:ext uri="{BB962C8B-B14F-4D97-AF65-F5344CB8AC3E}">
        <p14:creationId xmlns:p14="http://schemas.microsoft.com/office/powerpoint/2010/main" val="3262529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a:t>Lawrence Red Owl Example</a:t>
            </a:r>
          </a:p>
        </p:txBody>
      </p:sp>
      <p:pic>
        <p:nvPicPr>
          <p:cNvPr id="7" name="Picture 6"/>
          <p:cNvPicPr>
            <a:picLocks noChangeAspect="1"/>
          </p:cNvPicPr>
          <p:nvPr/>
        </p:nvPicPr>
        <p:blipFill>
          <a:blip r:embed="rId3"/>
          <a:stretch>
            <a:fillRect/>
          </a:stretch>
        </p:blipFill>
        <p:spPr>
          <a:xfrm>
            <a:off x="-437147" y="4011"/>
            <a:ext cx="9601200" cy="5867400"/>
          </a:xfrm>
          <a:prstGeom prst="rect">
            <a:avLst/>
          </a:prstGeom>
        </p:spPr>
      </p:pic>
    </p:spTree>
    <p:extLst>
      <p:ext uri="{BB962C8B-B14F-4D97-AF65-F5344CB8AC3E}">
        <p14:creationId xmlns:p14="http://schemas.microsoft.com/office/powerpoint/2010/main" val="4067461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solidFill>
                  <a:schemeClr val="tx1"/>
                </a:solidFill>
              </a:rPr>
              <a:t>Examine </a:t>
            </a:r>
            <a:r>
              <a:rPr lang="en-US" sz="2400" dirty="0">
                <a:solidFill>
                  <a:srgbClr val="79AC43"/>
                </a:solidFill>
              </a:rPr>
              <a:t>Hands-On and Self-Guided </a:t>
            </a:r>
            <a:r>
              <a:rPr lang="en-US" sz="2400" dirty="0">
                <a:solidFill>
                  <a:schemeClr val="tx1"/>
                </a:solidFill>
              </a:rPr>
              <a:t>Projects</a:t>
            </a:r>
          </a:p>
          <a:p>
            <a:r>
              <a:rPr lang="en-US" sz="2400" dirty="0">
                <a:solidFill>
                  <a:schemeClr val="tx1"/>
                </a:solidFill>
              </a:rPr>
              <a:t> </a:t>
            </a:r>
            <a:r>
              <a:rPr lang="en-US" sz="2400" dirty="0">
                <a:solidFill>
                  <a:srgbClr val="79AC43"/>
                </a:solidFill>
              </a:rPr>
              <a:t>Socio- Economic</a:t>
            </a:r>
            <a:r>
              <a:rPr lang="en-US" sz="2400" dirty="0">
                <a:solidFill>
                  <a:schemeClr val="tx1"/>
                </a:solidFill>
              </a:rPr>
              <a:t> Issues Project</a:t>
            </a:r>
          </a:p>
          <a:p>
            <a:r>
              <a:rPr lang="en-US" sz="2400" dirty="0">
                <a:solidFill>
                  <a:schemeClr val="tx1"/>
                </a:solidFill>
              </a:rPr>
              <a:t> </a:t>
            </a:r>
            <a:r>
              <a:rPr lang="en-US" sz="2400" dirty="0">
                <a:solidFill>
                  <a:srgbClr val="79AC43"/>
                </a:solidFill>
              </a:rPr>
              <a:t>Personal Finance </a:t>
            </a:r>
            <a:r>
              <a:rPr lang="en-US" sz="2400" dirty="0">
                <a:solidFill>
                  <a:schemeClr val="tx1"/>
                </a:solidFill>
              </a:rPr>
              <a:t>Project</a:t>
            </a:r>
          </a:p>
          <a:p>
            <a:r>
              <a:rPr lang="en-US" sz="2400" dirty="0">
                <a:solidFill>
                  <a:schemeClr val="tx1"/>
                </a:solidFill>
              </a:rPr>
              <a:t> </a:t>
            </a:r>
            <a:r>
              <a:rPr lang="en-US" sz="2400" dirty="0">
                <a:solidFill>
                  <a:srgbClr val="79AC43"/>
                </a:solidFill>
              </a:rPr>
              <a:t>Simple Sole Proprietorship </a:t>
            </a:r>
            <a:r>
              <a:rPr lang="en-US" sz="2400" dirty="0">
                <a:solidFill>
                  <a:schemeClr val="tx1"/>
                </a:solidFill>
              </a:rPr>
              <a:t>Project</a:t>
            </a:r>
          </a:p>
        </p:txBody>
      </p:sp>
      <p:sp>
        <p:nvSpPr>
          <p:cNvPr id="3" name="Title 2"/>
          <p:cNvSpPr>
            <a:spLocks noGrp="1"/>
          </p:cNvSpPr>
          <p:nvPr>
            <p:ph type="title"/>
          </p:nvPr>
        </p:nvSpPr>
        <p:spPr>
          <a:xfrm>
            <a:off x="457200" y="381000"/>
            <a:ext cx="8229600" cy="609600"/>
          </a:xfrm>
        </p:spPr>
        <p:txBody>
          <a:bodyPr/>
          <a:lstStyle/>
          <a:p>
            <a:r>
              <a:rPr lang="en-US" dirty="0"/>
              <a:t>Your Agenda </a:t>
            </a:r>
          </a:p>
        </p:txBody>
      </p:sp>
    </p:spTree>
    <p:extLst>
      <p:ext uri="{BB962C8B-B14F-4D97-AF65-F5344CB8AC3E}">
        <p14:creationId xmlns:p14="http://schemas.microsoft.com/office/powerpoint/2010/main" val="1581363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7" name="Picture 6"/>
          <p:cNvPicPr>
            <a:picLocks noChangeAspect="1"/>
          </p:cNvPicPr>
          <p:nvPr/>
        </p:nvPicPr>
        <p:blipFill>
          <a:blip r:embed="rId2"/>
          <a:stretch>
            <a:fillRect/>
          </a:stretch>
        </p:blipFill>
        <p:spPr>
          <a:xfrm>
            <a:off x="-228600" y="404813"/>
            <a:ext cx="9601200" cy="5843587"/>
          </a:xfrm>
          <a:prstGeom prst="rect">
            <a:avLst/>
          </a:prstGeom>
        </p:spPr>
      </p:pic>
    </p:spTree>
    <p:extLst>
      <p:ext uri="{BB962C8B-B14F-4D97-AF65-F5344CB8AC3E}">
        <p14:creationId xmlns:p14="http://schemas.microsoft.com/office/powerpoint/2010/main" val="1136614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304800" y="152400"/>
            <a:ext cx="9591675" cy="5838825"/>
          </a:xfrm>
          <a:prstGeom prst="rect">
            <a:avLst/>
          </a:prstGeom>
        </p:spPr>
      </p:pic>
    </p:spTree>
    <p:extLst>
      <p:ext uri="{BB962C8B-B14F-4D97-AF65-F5344CB8AC3E}">
        <p14:creationId xmlns:p14="http://schemas.microsoft.com/office/powerpoint/2010/main" val="24255733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411580" y="409575"/>
            <a:ext cx="9591675" cy="5838825"/>
          </a:xfrm>
          <a:prstGeom prst="rect">
            <a:avLst/>
          </a:prstGeom>
        </p:spPr>
      </p:pic>
    </p:spTree>
    <p:extLst>
      <p:ext uri="{BB962C8B-B14F-4D97-AF65-F5344CB8AC3E}">
        <p14:creationId xmlns:p14="http://schemas.microsoft.com/office/powerpoint/2010/main" val="41395269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223838" y="76200"/>
            <a:ext cx="9591675" cy="5915025"/>
          </a:xfrm>
          <a:prstGeom prst="rect">
            <a:avLst/>
          </a:prstGeom>
        </p:spPr>
      </p:pic>
    </p:spTree>
    <p:extLst>
      <p:ext uri="{BB962C8B-B14F-4D97-AF65-F5344CB8AC3E}">
        <p14:creationId xmlns:p14="http://schemas.microsoft.com/office/powerpoint/2010/main" val="6521815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029722"/>
            <a:ext cx="7467600" cy="5650755"/>
          </a:xfrm>
        </p:spPr>
      </p:pic>
    </p:spTree>
    <p:extLst>
      <p:ext uri="{BB962C8B-B14F-4D97-AF65-F5344CB8AC3E}">
        <p14:creationId xmlns:p14="http://schemas.microsoft.com/office/powerpoint/2010/main" val="22111365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91827" y="228601"/>
            <a:ext cx="9263084" cy="5638799"/>
          </a:xfrm>
          <a:prstGeom prst="rect">
            <a:avLst/>
          </a:prstGeom>
        </p:spPr>
      </p:pic>
    </p:spTree>
    <p:extLst>
      <p:ext uri="{BB962C8B-B14F-4D97-AF65-F5344CB8AC3E}">
        <p14:creationId xmlns:p14="http://schemas.microsoft.com/office/powerpoint/2010/main" val="30974717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a:t>Tax Tutorial</a:t>
            </a:r>
          </a:p>
        </p:txBody>
      </p:sp>
      <p:pic>
        <p:nvPicPr>
          <p:cNvPr id="7" name="Picture 6"/>
          <p:cNvPicPr>
            <a:picLocks noChangeAspect="1"/>
          </p:cNvPicPr>
          <p:nvPr/>
        </p:nvPicPr>
        <p:blipFill>
          <a:blip r:embed="rId2"/>
          <a:stretch>
            <a:fillRect/>
          </a:stretch>
        </p:blipFill>
        <p:spPr>
          <a:xfrm>
            <a:off x="76201" y="304800"/>
            <a:ext cx="9067800" cy="5620404"/>
          </a:xfrm>
          <a:prstGeom prst="rect">
            <a:avLst/>
          </a:prstGeom>
        </p:spPr>
      </p:pic>
    </p:spTree>
    <p:extLst>
      <p:ext uri="{BB962C8B-B14F-4D97-AF65-F5344CB8AC3E}">
        <p14:creationId xmlns:p14="http://schemas.microsoft.com/office/powerpoint/2010/main" val="6989107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224192" y="76200"/>
            <a:ext cx="8229600" cy="609600"/>
          </a:xfrm>
        </p:spPr>
        <p:txBody>
          <a:bodyPr/>
          <a:lstStyle/>
          <a:p>
            <a:r>
              <a:rPr lang="en-US" dirty="0"/>
              <a:t>The Whys of Taxes</a:t>
            </a:r>
          </a:p>
        </p:txBody>
      </p:sp>
      <p:pic>
        <p:nvPicPr>
          <p:cNvPr id="6" name="Picture 5"/>
          <p:cNvPicPr>
            <a:picLocks noChangeAspect="1"/>
          </p:cNvPicPr>
          <p:nvPr/>
        </p:nvPicPr>
        <p:blipFill>
          <a:blip r:embed="rId2"/>
          <a:stretch>
            <a:fillRect/>
          </a:stretch>
        </p:blipFill>
        <p:spPr>
          <a:xfrm>
            <a:off x="220181" y="1066800"/>
            <a:ext cx="8703637" cy="5181600"/>
          </a:xfrm>
          <a:prstGeom prst="rect">
            <a:avLst/>
          </a:prstGeom>
        </p:spPr>
      </p:pic>
    </p:spTree>
    <p:extLst>
      <p:ext uri="{BB962C8B-B14F-4D97-AF65-F5344CB8AC3E}">
        <p14:creationId xmlns:p14="http://schemas.microsoft.com/office/powerpoint/2010/main" val="13230905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8700" y="3429000"/>
            <a:ext cx="7086600" cy="2819400"/>
          </a:xfrm>
        </p:spPr>
        <p:txBody>
          <a:bodyPr/>
          <a:lstStyle/>
          <a:p>
            <a:pPr marL="0" indent="0" algn="ctr">
              <a:buNone/>
            </a:pPr>
            <a:r>
              <a:rPr lang="en-US" sz="2800" i="1" dirty="0">
                <a:solidFill>
                  <a:schemeClr val="tx1"/>
                </a:solidFill>
              </a:rPr>
              <a:t>Create 10 general</a:t>
            </a:r>
            <a:r>
              <a:rPr lang="en-US" sz="2800" b="1" i="1" dirty="0">
                <a:solidFill>
                  <a:schemeClr val="tx1"/>
                </a:solidFill>
              </a:rPr>
              <a:t> “Personal Finance Commandments” </a:t>
            </a:r>
            <a:r>
              <a:rPr lang="en-US" sz="2800" i="1" dirty="0">
                <a:solidFill>
                  <a:schemeClr val="tx1"/>
                </a:solidFill>
              </a:rPr>
              <a:t>for young adults</a:t>
            </a:r>
          </a:p>
          <a:p>
            <a:endParaRPr lang="en-US" dirty="0"/>
          </a:p>
        </p:txBody>
      </p:sp>
      <p:sp>
        <p:nvSpPr>
          <p:cNvPr id="3" name="Title 2"/>
          <p:cNvSpPr>
            <a:spLocks noGrp="1"/>
          </p:cNvSpPr>
          <p:nvPr>
            <p:ph type="title"/>
          </p:nvPr>
        </p:nvSpPr>
        <p:spPr>
          <a:xfrm>
            <a:off x="457200" y="1143000"/>
            <a:ext cx="8229600" cy="609600"/>
          </a:xfrm>
        </p:spPr>
        <p:txBody>
          <a:bodyPr/>
          <a:lstStyle/>
          <a:p>
            <a:r>
              <a:rPr lang="en-US" sz="2800" dirty="0"/>
              <a:t>Personal Finance Project </a:t>
            </a:r>
            <a:r>
              <a:rPr lang="en-US" sz="2800" u="sng" dirty="0"/>
              <a:t>Part III</a:t>
            </a:r>
            <a:r>
              <a:rPr lang="en-US" sz="2800" dirty="0"/>
              <a:t>:  Personal Finance Commandments</a:t>
            </a:r>
          </a:p>
        </p:txBody>
      </p:sp>
    </p:spTree>
    <p:extLst>
      <p:ext uri="{BB962C8B-B14F-4D97-AF65-F5344CB8AC3E}">
        <p14:creationId xmlns:p14="http://schemas.microsoft.com/office/powerpoint/2010/main" val="8182031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2231858"/>
            <a:ext cx="7086600" cy="4572000"/>
          </a:xfrm>
        </p:spPr>
        <p:txBody>
          <a:bodyPr/>
          <a:lstStyle/>
          <a:p>
            <a:pPr>
              <a:buFont typeface="Arial" panose="020B0604020202020204" pitchFamily="34" charset="0"/>
              <a:buChar char="•"/>
            </a:pPr>
            <a:r>
              <a:rPr lang="en-US" sz="2400" dirty="0">
                <a:solidFill>
                  <a:schemeClr val="tx1"/>
                </a:solidFill>
              </a:rPr>
              <a:t>Create a </a:t>
            </a:r>
            <a:r>
              <a:rPr lang="en-US" sz="2400" dirty="0">
                <a:solidFill>
                  <a:srgbClr val="79AC43"/>
                </a:solidFill>
              </a:rPr>
              <a:t>personal finance pamphlet or PowerPoint </a:t>
            </a:r>
            <a:r>
              <a:rPr lang="en-US" sz="2400" dirty="0">
                <a:solidFill>
                  <a:schemeClr val="tx1"/>
                </a:solidFill>
              </a:rPr>
              <a:t>giving brief information and advice for 18 year </a:t>
            </a:r>
            <a:r>
              <a:rPr lang="en-US" sz="2400" dirty="0" err="1">
                <a:solidFill>
                  <a:schemeClr val="tx1"/>
                </a:solidFill>
              </a:rPr>
              <a:t>olds</a:t>
            </a:r>
            <a:endParaRPr lang="en-US" sz="2400" dirty="0">
              <a:solidFill>
                <a:schemeClr val="tx1"/>
              </a:solidFill>
            </a:endParaRPr>
          </a:p>
          <a:p>
            <a:pPr marL="0" indent="0">
              <a:buNone/>
            </a:pPr>
            <a:r>
              <a:rPr lang="en-US" sz="2400" dirty="0">
                <a:solidFill>
                  <a:schemeClr val="tx1"/>
                </a:solidFill>
              </a:rPr>
              <a:t>  </a:t>
            </a:r>
          </a:p>
          <a:p>
            <a:pPr>
              <a:buFont typeface="Arial" panose="020B0604020202020204" pitchFamily="34" charset="0"/>
              <a:buChar char="•"/>
            </a:pPr>
            <a:r>
              <a:rPr lang="en-US" sz="2400" dirty="0">
                <a:solidFill>
                  <a:schemeClr val="tx1"/>
                </a:solidFill>
              </a:rPr>
              <a:t>Include important websites that students can use to further their knowledge of your topic</a:t>
            </a:r>
          </a:p>
          <a:p>
            <a:pPr marL="0" indent="0">
              <a:buNone/>
            </a:pPr>
            <a:r>
              <a:rPr lang="en-US" sz="2400" dirty="0">
                <a:solidFill>
                  <a:schemeClr val="tx1"/>
                </a:solidFill>
              </a:rPr>
              <a:t> </a:t>
            </a:r>
          </a:p>
          <a:p>
            <a:pPr>
              <a:buFont typeface="Arial" panose="020B0604020202020204" pitchFamily="34" charset="0"/>
              <a:buChar char="•"/>
            </a:pPr>
            <a:r>
              <a:rPr lang="en-US" sz="2400" dirty="0">
                <a:solidFill>
                  <a:schemeClr val="tx1"/>
                </a:solidFill>
              </a:rPr>
              <a:t>Include helpful quotes for your topic, and be creative</a:t>
            </a:r>
          </a:p>
        </p:txBody>
      </p:sp>
      <p:sp>
        <p:nvSpPr>
          <p:cNvPr id="3" name="Title 2"/>
          <p:cNvSpPr>
            <a:spLocks noGrp="1"/>
          </p:cNvSpPr>
          <p:nvPr>
            <p:ph type="title"/>
          </p:nvPr>
        </p:nvSpPr>
        <p:spPr>
          <a:xfrm>
            <a:off x="457200" y="838200"/>
            <a:ext cx="8229600" cy="990600"/>
          </a:xfrm>
        </p:spPr>
        <p:txBody>
          <a:bodyPr/>
          <a:lstStyle/>
          <a:p>
            <a:r>
              <a:rPr lang="en-US" dirty="0"/>
              <a:t>Personal Finance Project </a:t>
            </a:r>
            <a:r>
              <a:rPr lang="en-US" u="sng" dirty="0"/>
              <a:t>Part IV</a:t>
            </a:r>
            <a:r>
              <a:rPr lang="en-US" dirty="0"/>
              <a:t>:  PowerPoint or </a:t>
            </a:r>
            <a:r>
              <a:rPr lang="en-US" dirty="0" err="1"/>
              <a:t>Jamboard</a:t>
            </a:r>
            <a:br>
              <a:rPr lang="en-US" dirty="0"/>
            </a:br>
            <a:endParaRPr lang="en-US" dirty="0"/>
          </a:p>
        </p:txBody>
      </p:sp>
    </p:spTree>
    <p:extLst>
      <p:ext uri="{BB962C8B-B14F-4D97-AF65-F5344CB8AC3E}">
        <p14:creationId xmlns:p14="http://schemas.microsoft.com/office/powerpoint/2010/main" val="3652221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CCA9E96-6DE7-4BE2-B357-FC783A820CD0}"/>
              </a:ext>
            </a:extLst>
          </p:cNvPr>
          <p:cNvSpPr>
            <a:spLocks noGrp="1"/>
          </p:cNvSpPr>
          <p:nvPr>
            <p:ph type="title"/>
          </p:nvPr>
        </p:nvSpPr>
        <p:spPr>
          <a:xfrm>
            <a:off x="422476" y="2133600"/>
            <a:ext cx="8229600" cy="609600"/>
          </a:xfrm>
        </p:spPr>
        <p:txBody>
          <a:bodyPr/>
          <a:lstStyle/>
          <a:p>
            <a:r>
              <a:rPr lang="en-US" dirty="0">
                <a:solidFill>
                  <a:srgbClr val="79AC43"/>
                </a:solidFill>
              </a:rPr>
              <a:t>Project #1</a:t>
            </a:r>
            <a:r>
              <a:rPr lang="en-US" dirty="0"/>
              <a:t>:  Socio- Economics Project</a:t>
            </a:r>
            <a:br>
              <a:rPr lang="en-US" dirty="0"/>
            </a:br>
            <a:r>
              <a:rPr lang="en-US" dirty="0">
                <a:hlinkClick r:id="rId2"/>
              </a:rPr>
              <a:t>https://ermurrowhs.libguides.com/politics</a:t>
            </a:r>
            <a:br>
              <a:rPr lang="en-US" dirty="0"/>
            </a:br>
            <a:endParaRPr lang="en-US" dirty="0"/>
          </a:p>
        </p:txBody>
      </p:sp>
    </p:spTree>
    <p:extLst>
      <p:ext uri="{BB962C8B-B14F-4D97-AF65-F5344CB8AC3E}">
        <p14:creationId xmlns:p14="http://schemas.microsoft.com/office/powerpoint/2010/main" val="24509696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F37663-2A93-4CD8-A004-3C568F12641D}"/>
              </a:ext>
            </a:extLst>
          </p:cNvPr>
          <p:cNvSpPr>
            <a:spLocks noGrp="1"/>
          </p:cNvSpPr>
          <p:nvPr>
            <p:ph type="ctrTitle"/>
          </p:nvPr>
        </p:nvSpPr>
        <p:spPr>
          <a:xfrm>
            <a:off x="685800" y="1600200"/>
            <a:ext cx="7772400" cy="841375"/>
          </a:xfrm>
        </p:spPr>
        <p:txBody>
          <a:bodyPr/>
          <a:lstStyle/>
          <a:p>
            <a:br>
              <a:rPr lang="en-US" dirty="0"/>
            </a:br>
            <a:r>
              <a:rPr lang="en-US" sz="2800" dirty="0">
                <a:solidFill>
                  <a:srgbClr val="79AC43"/>
                </a:solidFill>
              </a:rPr>
              <a:t>Project #3</a:t>
            </a:r>
            <a:r>
              <a:rPr lang="en-US" sz="2800" dirty="0">
                <a:solidFill>
                  <a:srgbClr val="1578BC"/>
                </a:solidFill>
              </a:rPr>
              <a:t>: </a:t>
            </a:r>
            <a:r>
              <a:rPr lang="en-US" sz="2800" dirty="0">
                <a:solidFill>
                  <a:schemeClr val="accent1"/>
                </a:solidFill>
              </a:rPr>
              <a:t>Simple Sole Proprietorship Project</a:t>
            </a:r>
          </a:p>
        </p:txBody>
      </p:sp>
    </p:spTree>
    <p:extLst>
      <p:ext uri="{BB962C8B-B14F-4D97-AF65-F5344CB8AC3E}">
        <p14:creationId xmlns:p14="http://schemas.microsoft.com/office/powerpoint/2010/main" val="2182105593"/>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C90F23-264E-4BDB-970D-F482B5159928}"/>
              </a:ext>
            </a:extLst>
          </p:cNvPr>
          <p:cNvSpPr>
            <a:spLocks noGrp="1"/>
          </p:cNvSpPr>
          <p:nvPr>
            <p:ph idx="1"/>
          </p:nvPr>
        </p:nvSpPr>
        <p:spPr/>
        <p:txBody>
          <a:bodyPr/>
          <a:lstStyle/>
          <a:p>
            <a:pPr lvl="2"/>
            <a:r>
              <a:rPr lang="en-US" sz="2000" dirty="0">
                <a:solidFill>
                  <a:schemeClr val="tx1"/>
                </a:solidFill>
                <a:latin typeface="Calibri" panose="020F0502020204030204" pitchFamily="34" charset="0"/>
                <a:cs typeface="Calibri" panose="020F0502020204030204" pitchFamily="34" charset="0"/>
              </a:rPr>
              <a:t>Demonstrate understanding of Basics of Introductory Business and Marketing Concepts</a:t>
            </a:r>
          </a:p>
          <a:p>
            <a:pPr lvl="2"/>
            <a:r>
              <a:rPr lang="en-US" sz="2000" dirty="0">
                <a:solidFill>
                  <a:schemeClr val="tx1"/>
                </a:solidFill>
                <a:latin typeface="Calibri" panose="020F0502020204030204" pitchFamily="34" charset="0"/>
                <a:cs typeface="Calibri" panose="020F0502020204030204" pitchFamily="34" charset="0"/>
              </a:rPr>
              <a:t>Apply basics to a simple </a:t>
            </a:r>
            <a:r>
              <a:rPr lang="en-US" sz="2000" dirty="0">
                <a:solidFill>
                  <a:srgbClr val="79AC43"/>
                </a:solidFill>
                <a:latin typeface="Calibri" panose="020F0502020204030204" pitchFamily="34" charset="0"/>
                <a:cs typeface="Calibri" panose="020F0502020204030204" pitchFamily="34" charset="0"/>
              </a:rPr>
              <a:t>“brick and mortar” </a:t>
            </a:r>
            <a:r>
              <a:rPr lang="en-US" sz="2000" dirty="0">
                <a:solidFill>
                  <a:schemeClr val="tx1"/>
                </a:solidFill>
                <a:latin typeface="Calibri" panose="020F0502020204030204" pitchFamily="34" charset="0"/>
                <a:cs typeface="Calibri" panose="020F0502020204030204" pitchFamily="34" charset="0"/>
              </a:rPr>
              <a:t>business</a:t>
            </a:r>
          </a:p>
          <a:p>
            <a:pPr lvl="2"/>
            <a:r>
              <a:rPr lang="en-US" sz="2000" dirty="0">
                <a:solidFill>
                  <a:schemeClr val="tx1"/>
                </a:solidFill>
                <a:latin typeface="Calibri" panose="020F0502020204030204" pitchFamily="34" charset="0"/>
                <a:cs typeface="Calibri" panose="020F0502020204030204" pitchFamily="34" charset="0"/>
              </a:rPr>
              <a:t>Demonstrate ability to analyze </a:t>
            </a:r>
            <a:r>
              <a:rPr lang="en-US" sz="2000" dirty="0">
                <a:solidFill>
                  <a:srgbClr val="79AC43"/>
                </a:solidFill>
                <a:latin typeface="Calibri" panose="020F0502020204030204" pitchFamily="34" charset="0"/>
                <a:cs typeface="Calibri" panose="020F0502020204030204" pitchFamily="34" charset="0"/>
              </a:rPr>
              <a:t>successful strategies </a:t>
            </a:r>
            <a:r>
              <a:rPr lang="en-US" sz="2000" dirty="0">
                <a:solidFill>
                  <a:schemeClr val="tx1"/>
                </a:solidFill>
                <a:latin typeface="Calibri" panose="020F0502020204030204" pitchFamily="34" charset="0"/>
                <a:cs typeface="Calibri" panose="020F0502020204030204" pitchFamily="34" charset="0"/>
              </a:rPr>
              <a:t>within context of your industry component and SWOT.  </a:t>
            </a:r>
          </a:p>
          <a:p>
            <a:endParaRPr lang="en-US" dirty="0"/>
          </a:p>
        </p:txBody>
      </p:sp>
      <p:sp>
        <p:nvSpPr>
          <p:cNvPr id="3" name="Title 2">
            <a:extLst>
              <a:ext uri="{FF2B5EF4-FFF2-40B4-BE49-F238E27FC236}">
                <a16:creationId xmlns:a16="http://schemas.microsoft.com/office/drawing/2014/main" id="{E5640A37-52A5-40D7-AA01-3AF183C17E0F}"/>
              </a:ext>
            </a:extLst>
          </p:cNvPr>
          <p:cNvSpPr>
            <a:spLocks noGrp="1"/>
          </p:cNvSpPr>
          <p:nvPr>
            <p:ph type="title"/>
          </p:nvPr>
        </p:nvSpPr>
        <p:spPr>
          <a:xfrm>
            <a:off x="391996" y="1148080"/>
            <a:ext cx="8229600" cy="609600"/>
          </a:xfrm>
        </p:spPr>
        <p:txBody>
          <a:bodyPr/>
          <a:lstStyle/>
          <a:p>
            <a:r>
              <a:rPr lang="en-US" dirty="0"/>
              <a:t>Objectives</a:t>
            </a:r>
          </a:p>
        </p:txBody>
      </p:sp>
    </p:spTree>
    <p:extLst>
      <p:ext uri="{BB962C8B-B14F-4D97-AF65-F5344CB8AC3E}">
        <p14:creationId xmlns:p14="http://schemas.microsoft.com/office/powerpoint/2010/main" val="14258340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E68F85-5090-4BA6-A9EC-2D4E170DCB71}"/>
              </a:ext>
            </a:extLst>
          </p:cNvPr>
          <p:cNvSpPr>
            <a:spLocks noGrp="1"/>
          </p:cNvSpPr>
          <p:nvPr>
            <p:ph idx="1"/>
          </p:nvPr>
        </p:nvSpPr>
        <p:spPr>
          <a:xfrm>
            <a:off x="1028700" y="2133600"/>
            <a:ext cx="7086600" cy="3505200"/>
          </a:xfrm>
        </p:spPr>
        <p:txBody>
          <a:bodyPr/>
          <a:lstStyle/>
          <a:p>
            <a:pPr marL="0" marR="0" indent="0">
              <a:lnSpc>
                <a:spcPct val="107000"/>
              </a:lnSpc>
              <a:spcBef>
                <a:spcPts val="1200"/>
              </a:spcBef>
              <a:spcAft>
                <a:spcPts val="1200"/>
              </a:spcAft>
              <a:buNone/>
            </a:pPr>
            <a:r>
              <a:rPr lang="en-US" sz="2400" dirty="0">
                <a:solidFill>
                  <a:srgbClr val="000000"/>
                </a:solidFill>
                <a:effectLst/>
                <a:latin typeface="+mn-lt"/>
                <a:ea typeface="Times New Roman" panose="02020603050405020304" pitchFamily="18" charset="0"/>
                <a:cs typeface="Times New Roman" panose="02020603050405020304" pitchFamily="18" charset="0"/>
              </a:rPr>
              <a:t>1. Would you pursue opening a business </a:t>
            </a:r>
            <a:r>
              <a:rPr lang="en-US" sz="2400" dirty="0">
                <a:solidFill>
                  <a:srgbClr val="79AC43"/>
                </a:solidFill>
                <a:effectLst/>
                <a:latin typeface="+mn-lt"/>
                <a:ea typeface="Times New Roman" panose="02020603050405020304" pitchFamily="18" charset="0"/>
                <a:cs typeface="Times New Roman" panose="02020603050405020304" pitchFamily="18" charset="0"/>
              </a:rPr>
              <a:t>alone or with a partner(s)</a:t>
            </a:r>
            <a:r>
              <a:rPr lang="en-US" sz="2400" dirty="0">
                <a:solidFill>
                  <a:srgbClr val="000000"/>
                </a:solidFill>
                <a:effectLst/>
                <a:latin typeface="+mn-lt"/>
                <a:ea typeface="Times New Roman" panose="02020603050405020304" pitchFamily="18" charset="0"/>
                <a:cs typeface="Times New Roman" panose="02020603050405020304" pitchFamily="18" charset="0"/>
              </a:rPr>
              <a:t>? Explain your answer.</a:t>
            </a:r>
            <a:endParaRPr lang="en-US" sz="2400" dirty="0">
              <a:effectLst/>
              <a:latin typeface="+mn-lt"/>
              <a:ea typeface="Calibri" panose="020F0502020204030204" pitchFamily="34" charset="0"/>
              <a:cs typeface="Times New Roman" panose="02020603050405020304" pitchFamily="18" charset="0"/>
            </a:endParaRPr>
          </a:p>
          <a:p>
            <a:pPr marL="0" marR="0" indent="0">
              <a:lnSpc>
                <a:spcPct val="107000"/>
              </a:lnSpc>
              <a:spcBef>
                <a:spcPts val="1200"/>
              </a:spcBef>
              <a:spcAft>
                <a:spcPts val="1200"/>
              </a:spcAft>
              <a:buNone/>
            </a:pPr>
            <a:r>
              <a:rPr lang="en-US" sz="2400" dirty="0">
                <a:solidFill>
                  <a:srgbClr val="000000"/>
                </a:solidFill>
                <a:effectLst/>
                <a:latin typeface="+mn-lt"/>
                <a:ea typeface="Times New Roman" panose="02020603050405020304" pitchFamily="18" charset="0"/>
                <a:cs typeface="Times New Roman" panose="02020603050405020304" pitchFamily="18" charset="0"/>
              </a:rPr>
              <a:t>2. Which</a:t>
            </a:r>
            <a:r>
              <a:rPr lang="en-US" sz="2400" dirty="0">
                <a:solidFill>
                  <a:srgbClr val="79AC43"/>
                </a:solidFill>
                <a:effectLst/>
                <a:latin typeface="+mn-lt"/>
                <a:ea typeface="Times New Roman" panose="02020603050405020304" pitchFamily="18" charset="0"/>
                <a:cs typeface="Times New Roman" panose="02020603050405020304" pitchFamily="18" charset="0"/>
              </a:rPr>
              <a:t> form of ownership </a:t>
            </a:r>
            <a:r>
              <a:rPr lang="en-US" sz="2400" dirty="0">
                <a:solidFill>
                  <a:srgbClr val="000000"/>
                </a:solidFill>
                <a:effectLst/>
                <a:latin typeface="+mn-lt"/>
                <a:ea typeface="Times New Roman" panose="02020603050405020304" pitchFamily="18" charset="0"/>
                <a:cs typeface="Times New Roman" panose="02020603050405020304" pitchFamily="18" charset="0"/>
              </a:rPr>
              <a:t>would you (and your partner(s) use in creating your business</a:t>
            </a:r>
            <a:r>
              <a:rPr lang="en-US" sz="2400" dirty="0">
                <a:solidFill>
                  <a:srgbClr val="000000"/>
                </a:solidFill>
                <a:latin typeface="+mn-lt"/>
                <a:ea typeface="Times New Roman" panose="02020603050405020304" pitchFamily="18" charset="0"/>
                <a:cs typeface="Times New Roman" panose="02020603050405020304" pitchFamily="18" charset="0"/>
              </a:rPr>
              <a:t>: </a:t>
            </a:r>
            <a:r>
              <a:rPr lang="en-US" sz="2400" dirty="0">
                <a:solidFill>
                  <a:srgbClr val="000000"/>
                </a:solidFill>
                <a:effectLst/>
                <a:latin typeface="+mn-lt"/>
                <a:ea typeface="Times New Roman" panose="02020603050405020304" pitchFamily="18" charset="0"/>
                <a:cs typeface="Times New Roman" panose="02020603050405020304" pitchFamily="18" charset="0"/>
              </a:rPr>
              <a:t>sole proprietorship, partnership, LLC, S corporation… </a:t>
            </a:r>
            <a:endParaRPr lang="en-US" sz="2400" dirty="0">
              <a:effectLst/>
              <a:latin typeface="+mn-lt"/>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E2DECE98-ED39-4F1D-A78E-3435E90130BA}"/>
              </a:ext>
            </a:extLst>
          </p:cNvPr>
          <p:cNvSpPr>
            <a:spLocks noGrp="1"/>
          </p:cNvSpPr>
          <p:nvPr>
            <p:ph type="title"/>
          </p:nvPr>
        </p:nvSpPr>
        <p:spPr>
          <a:xfrm>
            <a:off x="457200" y="1143000"/>
            <a:ext cx="8229600" cy="304800"/>
          </a:xfrm>
        </p:spPr>
        <p:txBody>
          <a:bodyPr/>
          <a:lstStyle/>
          <a:p>
            <a:r>
              <a:rPr lang="en-US" sz="2800" dirty="0"/>
              <a:t>Sole Proprietorship Project </a:t>
            </a:r>
            <a:r>
              <a:rPr lang="en-US" sz="2800" u="sng" dirty="0"/>
              <a:t>Part I</a:t>
            </a:r>
            <a:r>
              <a:rPr lang="en-US" sz="2800" dirty="0"/>
              <a:t>:  Type of Business</a:t>
            </a:r>
          </a:p>
        </p:txBody>
      </p:sp>
    </p:spTree>
    <p:extLst>
      <p:ext uri="{BB962C8B-B14F-4D97-AF65-F5344CB8AC3E}">
        <p14:creationId xmlns:p14="http://schemas.microsoft.com/office/powerpoint/2010/main" val="20771045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A49380-F12C-491E-B1DE-7980C1816A22}"/>
              </a:ext>
            </a:extLst>
          </p:cNvPr>
          <p:cNvSpPr>
            <a:spLocks noGrp="1"/>
          </p:cNvSpPr>
          <p:nvPr>
            <p:ph idx="1"/>
          </p:nvPr>
        </p:nvSpPr>
        <p:spPr>
          <a:xfrm>
            <a:off x="993976" y="2362200"/>
            <a:ext cx="7086600" cy="3657600"/>
          </a:xfrm>
        </p:spPr>
        <p:txBody>
          <a:bodyPr/>
          <a:lstStyle/>
          <a:p>
            <a:pPr algn="ctr"/>
            <a:r>
              <a:rPr lang="en-US" sz="3200" dirty="0">
                <a:solidFill>
                  <a:srgbClr val="000000"/>
                </a:solidFill>
                <a:effectLst/>
                <a:latin typeface="+mn-lt"/>
                <a:ea typeface="Times New Roman" panose="02020603050405020304" pitchFamily="18" charset="0"/>
                <a:cs typeface="Times New Roman" panose="02020603050405020304" pitchFamily="18" charset="0"/>
              </a:rPr>
              <a:t>Will your company follow the socioeconomic or the economic </a:t>
            </a:r>
            <a:r>
              <a:rPr lang="en-US" sz="3200" dirty="0">
                <a:solidFill>
                  <a:srgbClr val="79AC43"/>
                </a:solidFill>
                <a:effectLst/>
                <a:latin typeface="+mn-lt"/>
                <a:ea typeface="Times New Roman" panose="02020603050405020304" pitchFamily="18" charset="0"/>
                <a:cs typeface="Times New Roman" panose="02020603050405020304" pitchFamily="18" charset="0"/>
              </a:rPr>
              <a:t>model of social responsibility</a:t>
            </a:r>
            <a:r>
              <a:rPr lang="en-US" sz="3200" dirty="0">
                <a:solidFill>
                  <a:srgbClr val="000000"/>
                </a:solidFill>
                <a:effectLst/>
                <a:latin typeface="+mn-lt"/>
                <a:ea typeface="Times New Roman" panose="02020603050405020304" pitchFamily="18" charset="0"/>
                <a:cs typeface="Times New Roman" panose="02020603050405020304" pitchFamily="18" charset="0"/>
              </a:rPr>
              <a:t>?</a:t>
            </a:r>
          </a:p>
          <a:p>
            <a:pPr marL="0" indent="0">
              <a:buNone/>
            </a:pPr>
            <a:r>
              <a:rPr lang="en-US" sz="2000" dirty="0">
                <a:solidFill>
                  <a:srgbClr val="000000"/>
                </a:solidFill>
                <a:effectLst/>
                <a:latin typeface="+mn-lt"/>
                <a:ea typeface="Times New Roman" panose="02020603050405020304" pitchFamily="18" charset="0"/>
                <a:cs typeface="Times New Roman" panose="02020603050405020304" pitchFamily="18" charset="0"/>
              </a:rPr>
              <a:t> Explain your choice and give one example of a choice your company would make that aligns with this model</a:t>
            </a:r>
          </a:p>
          <a:p>
            <a:pPr marL="0" indent="0">
              <a:buNone/>
            </a:pPr>
            <a:r>
              <a:rPr lang="en-US" sz="2000" dirty="0">
                <a:solidFill>
                  <a:srgbClr val="000000"/>
                </a:solidFill>
                <a:effectLst/>
                <a:latin typeface="+mn-lt"/>
                <a:ea typeface="Times New Roman" panose="02020603050405020304" pitchFamily="18" charset="0"/>
                <a:cs typeface="Times New Roman" panose="02020603050405020304" pitchFamily="18" charset="0"/>
              </a:rPr>
              <a:t> (ex: give to charity = </a:t>
            </a:r>
            <a:r>
              <a:rPr lang="en-US" sz="2000" i="1" dirty="0">
                <a:solidFill>
                  <a:srgbClr val="79AC43"/>
                </a:solidFill>
                <a:effectLst/>
                <a:latin typeface="+mn-lt"/>
                <a:ea typeface="Times New Roman" panose="02020603050405020304" pitchFamily="18" charset="0"/>
                <a:cs typeface="Times New Roman" panose="02020603050405020304" pitchFamily="18" charset="0"/>
              </a:rPr>
              <a:t>socioeconomic model </a:t>
            </a:r>
            <a:r>
              <a:rPr lang="en-US" sz="2000" b="1" dirty="0">
                <a:solidFill>
                  <a:srgbClr val="000000"/>
                </a:solidFill>
                <a:effectLst/>
                <a:latin typeface="+mn-lt"/>
                <a:ea typeface="Times New Roman" panose="02020603050405020304" pitchFamily="18" charset="0"/>
                <a:cs typeface="Times New Roman" panose="02020603050405020304" pitchFamily="18" charset="0"/>
              </a:rPr>
              <a:t>OR</a:t>
            </a:r>
            <a:r>
              <a:rPr lang="en-US" sz="2000" dirty="0">
                <a:solidFill>
                  <a:srgbClr val="000000"/>
                </a:solidFill>
                <a:effectLst/>
                <a:latin typeface="+mn-lt"/>
                <a:ea typeface="Times New Roman" panose="02020603050405020304" pitchFamily="18" charset="0"/>
                <a:cs typeface="Times New Roman" panose="02020603050405020304" pitchFamily="18" charset="0"/>
              </a:rPr>
              <a:t> cut costs/increase profit without thought to environmental impact = </a:t>
            </a:r>
            <a:r>
              <a:rPr lang="en-US" sz="2000" i="1" dirty="0">
                <a:solidFill>
                  <a:srgbClr val="79AC43"/>
                </a:solidFill>
                <a:effectLst/>
                <a:latin typeface="+mn-lt"/>
                <a:ea typeface="Times New Roman" panose="02020603050405020304" pitchFamily="18" charset="0"/>
                <a:cs typeface="Times New Roman" panose="02020603050405020304" pitchFamily="18" charset="0"/>
              </a:rPr>
              <a:t>economic model</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551DE126-00BA-4112-B256-560C43D37AE3}"/>
              </a:ext>
            </a:extLst>
          </p:cNvPr>
          <p:cNvSpPr>
            <a:spLocks noGrp="1"/>
          </p:cNvSpPr>
          <p:nvPr>
            <p:ph type="title"/>
          </p:nvPr>
        </p:nvSpPr>
        <p:spPr>
          <a:xfrm>
            <a:off x="422476" y="1143000"/>
            <a:ext cx="8229600" cy="609600"/>
          </a:xfrm>
        </p:spPr>
        <p:txBody>
          <a:bodyPr/>
          <a:lstStyle/>
          <a:p>
            <a:r>
              <a:rPr lang="en-US" dirty="0"/>
              <a:t>Sole Proprietorship </a:t>
            </a:r>
            <a:r>
              <a:rPr lang="en-US" u="sng" dirty="0"/>
              <a:t>Part II</a:t>
            </a:r>
            <a:r>
              <a:rPr lang="en-US" dirty="0"/>
              <a:t>:  Business Ethics</a:t>
            </a:r>
          </a:p>
        </p:txBody>
      </p:sp>
    </p:spTree>
    <p:extLst>
      <p:ext uri="{BB962C8B-B14F-4D97-AF65-F5344CB8AC3E}">
        <p14:creationId xmlns:p14="http://schemas.microsoft.com/office/powerpoint/2010/main" val="18965660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A49380-F12C-491E-B1DE-7980C1816A22}"/>
              </a:ext>
            </a:extLst>
          </p:cNvPr>
          <p:cNvSpPr>
            <a:spLocks noGrp="1"/>
          </p:cNvSpPr>
          <p:nvPr>
            <p:ph idx="1"/>
          </p:nvPr>
        </p:nvSpPr>
        <p:spPr>
          <a:xfrm>
            <a:off x="1028700" y="2438400"/>
            <a:ext cx="7086600" cy="3657600"/>
          </a:xfrm>
        </p:spPr>
        <p:txBody>
          <a:bodyPr/>
          <a:lstStyle/>
          <a:p>
            <a:pPr marL="0" marR="0">
              <a:lnSpc>
                <a:spcPct val="107000"/>
              </a:lnSpc>
              <a:spcBef>
                <a:spcPts val="1200"/>
              </a:spcBef>
              <a:spcAft>
                <a:spcPts val="120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1. Managers use many types of resources. For information resources, include at least one link to a source of information about </a:t>
            </a:r>
            <a:r>
              <a:rPr lang="en-US" sz="1800" dirty="0">
                <a:solidFill>
                  <a:srgbClr val="79AC43"/>
                </a:solidFill>
                <a:effectLst/>
                <a:latin typeface="+mn-lt"/>
                <a:ea typeface="Times New Roman" panose="02020603050405020304" pitchFamily="18" charset="0"/>
                <a:cs typeface="Times New Roman" panose="02020603050405020304" pitchFamily="18" charset="0"/>
              </a:rPr>
              <a:t>your given industry</a:t>
            </a:r>
            <a:r>
              <a:rPr lang="en-US" sz="1800" dirty="0">
                <a:solidFill>
                  <a:srgbClr val="000000"/>
                </a:solidFill>
                <a:effectLst/>
                <a:latin typeface="+mn-lt"/>
                <a:ea typeface="Times New Roman" panose="02020603050405020304" pitchFamily="18" charset="0"/>
                <a:cs typeface="Times New Roman" panose="02020603050405020304" pitchFamily="18" charset="0"/>
              </a:rPr>
              <a:t>: an article about growth/decline in your industry, earning reports of a competitor, any regulations relevant to your business</a:t>
            </a:r>
            <a:r>
              <a:rPr lang="en-US" dirty="0">
                <a:solidFill>
                  <a:srgbClr val="000000"/>
                </a:solidFill>
                <a:latin typeface="+mn-lt"/>
                <a:ea typeface="Times New Roman" panose="02020603050405020304" pitchFamily="18" charset="0"/>
                <a:cs typeface="Times New Roman" panose="02020603050405020304" pitchFamily="18" charset="0"/>
              </a:rPr>
              <a:t>…</a:t>
            </a:r>
            <a:endParaRPr lang="en-US" sz="1800" dirty="0">
              <a:solidFill>
                <a:srgbClr val="000000"/>
              </a:solidFill>
              <a:effectLst/>
              <a:latin typeface="+mn-lt"/>
              <a:ea typeface="Times New Roman" panose="02020603050405020304" pitchFamily="18" charset="0"/>
              <a:cs typeface="Times New Roman" panose="02020603050405020304" pitchFamily="18" charset="0"/>
            </a:endParaRPr>
          </a:p>
          <a:p>
            <a:pPr marL="0" marR="0" indent="0">
              <a:lnSpc>
                <a:spcPct val="107000"/>
              </a:lnSpc>
              <a:spcBef>
                <a:spcPts val="1200"/>
              </a:spcBef>
              <a:spcAft>
                <a:spcPts val="1200"/>
              </a:spcAft>
              <a:buNone/>
            </a:pPr>
            <a:r>
              <a:rPr lang="en-US" sz="1800" dirty="0">
                <a:solidFill>
                  <a:srgbClr val="000000"/>
                </a:solidFill>
                <a:effectLst/>
                <a:latin typeface="+mn-lt"/>
                <a:ea typeface="Times New Roman" panose="02020603050405020304" pitchFamily="18" charset="0"/>
                <a:cs typeface="Times New Roman" panose="02020603050405020304" pitchFamily="18" charset="0"/>
              </a:rPr>
              <a:t>  What does this article say about the current state of your industry and how a new company might be positioned in it?</a:t>
            </a:r>
            <a:endParaRPr lang="en-US" sz="1800" dirty="0">
              <a:effectLst/>
              <a:latin typeface="+mn-lt"/>
              <a:ea typeface="Calibri" panose="020F050202020403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551DE126-00BA-4112-B256-560C43D37AE3}"/>
              </a:ext>
            </a:extLst>
          </p:cNvPr>
          <p:cNvSpPr>
            <a:spLocks noGrp="1"/>
          </p:cNvSpPr>
          <p:nvPr>
            <p:ph type="title"/>
          </p:nvPr>
        </p:nvSpPr>
        <p:spPr>
          <a:xfrm>
            <a:off x="422476" y="1143000"/>
            <a:ext cx="8229600" cy="609600"/>
          </a:xfrm>
        </p:spPr>
        <p:txBody>
          <a:bodyPr/>
          <a:lstStyle/>
          <a:p>
            <a:r>
              <a:rPr lang="en-US" dirty="0"/>
              <a:t>Sole Proprietorship </a:t>
            </a:r>
            <a:r>
              <a:rPr lang="en-US" u="sng" dirty="0"/>
              <a:t>Part III</a:t>
            </a:r>
            <a:r>
              <a:rPr lang="en-US" dirty="0"/>
              <a:t>:  Industry Component</a:t>
            </a:r>
          </a:p>
        </p:txBody>
      </p:sp>
    </p:spTree>
    <p:extLst>
      <p:ext uri="{BB962C8B-B14F-4D97-AF65-F5344CB8AC3E}">
        <p14:creationId xmlns:p14="http://schemas.microsoft.com/office/powerpoint/2010/main" val="26925104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A49380-F12C-491E-B1DE-7980C1816A22}"/>
              </a:ext>
            </a:extLst>
          </p:cNvPr>
          <p:cNvSpPr>
            <a:spLocks noGrp="1"/>
          </p:cNvSpPr>
          <p:nvPr>
            <p:ph idx="1"/>
          </p:nvPr>
        </p:nvSpPr>
        <p:spPr>
          <a:xfrm>
            <a:off x="993976" y="2514600"/>
            <a:ext cx="7086600" cy="3657600"/>
          </a:xfrm>
        </p:spPr>
        <p:txBody>
          <a:bodyPr/>
          <a:lstStyle/>
          <a:p>
            <a:pPr marL="0" marR="0">
              <a:lnSpc>
                <a:spcPct val="107000"/>
              </a:lnSpc>
              <a:spcBef>
                <a:spcPts val="1200"/>
              </a:spcBef>
              <a:spcAft>
                <a:spcPts val="120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1. Create a </a:t>
            </a:r>
            <a:r>
              <a:rPr lang="en-US" sz="1800" dirty="0">
                <a:solidFill>
                  <a:srgbClr val="79AC43"/>
                </a:solidFill>
                <a:effectLst/>
                <a:latin typeface="+mn-lt"/>
                <a:ea typeface="Times New Roman" panose="02020603050405020304" pitchFamily="18" charset="0"/>
                <a:cs typeface="Times New Roman" panose="02020603050405020304" pitchFamily="18" charset="0"/>
              </a:rPr>
              <a:t>mission statement </a:t>
            </a:r>
            <a:r>
              <a:rPr lang="en-US" sz="1800" dirty="0">
                <a:solidFill>
                  <a:srgbClr val="000000"/>
                </a:solidFill>
                <a:effectLst/>
                <a:latin typeface="+mn-lt"/>
                <a:ea typeface="Times New Roman" panose="02020603050405020304" pitchFamily="18" charset="0"/>
                <a:cs typeface="Times New Roman" panose="02020603050405020304" pitchFamily="18" charset="0"/>
              </a:rPr>
              <a:t>for your organization. Feel free to look at the mission statements of major corporations (available on their websites) as examples for this activity. </a:t>
            </a:r>
            <a:endParaRPr lang="en-US" sz="1800" dirty="0">
              <a:effectLst/>
              <a:latin typeface="+mn-lt"/>
              <a:ea typeface="Calibri" panose="020F050202020403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551DE126-00BA-4112-B256-560C43D37AE3}"/>
              </a:ext>
            </a:extLst>
          </p:cNvPr>
          <p:cNvSpPr>
            <a:spLocks noGrp="1"/>
          </p:cNvSpPr>
          <p:nvPr>
            <p:ph type="title"/>
          </p:nvPr>
        </p:nvSpPr>
        <p:spPr>
          <a:xfrm>
            <a:off x="422476" y="1143000"/>
            <a:ext cx="8229600" cy="609600"/>
          </a:xfrm>
        </p:spPr>
        <p:txBody>
          <a:bodyPr/>
          <a:lstStyle/>
          <a:p>
            <a:r>
              <a:rPr lang="en-US" dirty="0"/>
              <a:t>Sole Proprietorship </a:t>
            </a:r>
            <a:r>
              <a:rPr lang="en-US" u="sng" dirty="0"/>
              <a:t>Part</a:t>
            </a:r>
            <a:r>
              <a:rPr lang="en-US" dirty="0"/>
              <a:t> </a:t>
            </a:r>
            <a:r>
              <a:rPr lang="en-US" u="sng" dirty="0"/>
              <a:t>IV</a:t>
            </a:r>
            <a:r>
              <a:rPr lang="en-US" dirty="0"/>
              <a:t>:  Mission Statement</a:t>
            </a:r>
          </a:p>
        </p:txBody>
      </p:sp>
    </p:spTree>
    <p:extLst>
      <p:ext uri="{BB962C8B-B14F-4D97-AF65-F5344CB8AC3E}">
        <p14:creationId xmlns:p14="http://schemas.microsoft.com/office/powerpoint/2010/main" val="26501321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A49380-F12C-491E-B1DE-7980C1816A22}"/>
              </a:ext>
            </a:extLst>
          </p:cNvPr>
          <p:cNvSpPr>
            <a:spLocks noGrp="1"/>
          </p:cNvSpPr>
          <p:nvPr>
            <p:ph idx="1"/>
          </p:nvPr>
        </p:nvSpPr>
        <p:spPr>
          <a:xfrm>
            <a:off x="914400" y="2286000"/>
            <a:ext cx="7086600" cy="3657600"/>
          </a:xfrm>
        </p:spPr>
        <p:txBody>
          <a:bodyPr/>
          <a:lstStyle/>
          <a:p>
            <a:pPr marL="0" marR="0">
              <a:lnSpc>
                <a:spcPct val="107000"/>
              </a:lnSpc>
              <a:spcBef>
                <a:spcPts val="1200"/>
              </a:spcBef>
              <a:spcAft>
                <a:spcPts val="120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Describe the </a:t>
            </a:r>
            <a:r>
              <a:rPr lang="en-US" sz="1800" dirty="0">
                <a:solidFill>
                  <a:srgbClr val="79AC43"/>
                </a:solidFill>
                <a:effectLst/>
                <a:latin typeface="+mn-lt"/>
                <a:ea typeface="Times New Roman" panose="02020603050405020304" pitchFamily="18" charset="0"/>
                <a:cs typeface="Times New Roman" panose="02020603050405020304" pitchFamily="18" charset="0"/>
              </a:rPr>
              <a:t>human resources </a:t>
            </a:r>
            <a:r>
              <a:rPr lang="en-US" sz="1800" dirty="0">
                <a:solidFill>
                  <a:srgbClr val="000000"/>
                </a:solidFill>
                <a:effectLst/>
                <a:latin typeface="+mn-lt"/>
                <a:ea typeface="Times New Roman" panose="02020603050405020304" pitchFamily="18" charset="0"/>
                <a:cs typeface="Times New Roman" panose="02020603050405020304" pitchFamily="18" charset="0"/>
              </a:rPr>
              <a:t>used by your business. What are the number of employees required? The qualifications and skills for each position? Will jobs be full or part time?</a:t>
            </a:r>
            <a:endParaRPr lang="en-US" sz="1800" dirty="0">
              <a:effectLst/>
              <a:latin typeface="+mn-lt"/>
              <a:ea typeface="Calibri" panose="020F050202020403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551DE126-00BA-4112-B256-560C43D37AE3}"/>
              </a:ext>
            </a:extLst>
          </p:cNvPr>
          <p:cNvSpPr>
            <a:spLocks noGrp="1"/>
          </p:cNvSpPr>
          <p:nvPr>
            <p:ph type="title"/>
          </p:nvPr>
        </p:nvSpPr>
        <p:spPr>
          <a:xfrm>
            <a:off x="422476" y="1143000"/>
            <a:ext cx="8229600" cy="609600"/>
          </a:xfrm>
        </p:spPr>
        <p:txBody>
          <a:bodyPr/>
          <a:lstStyle/>
          <a:p>
            <a:r>
              <a:rPr lang="en-US" dirty="0"/>
              <a:t>Sole Proprietorship </a:t>
            </a:r>
            <a:r>
              <a:rPr lang="en-US" u="sng" dirty="0"/>
              <a:t>Part V</a:t>
            </a:r>
            <a:r>
              <a:rPr lang="en-US" dirty="0"/>
              <a:t>:  Human Resources</a:t>
            </a:r>
          </a:p>
        </p:txBody>
      </p:sp>
    </p:spTree>
    <p:extLst>
      <p:ext uri="{BB962C8B-B14F-4D97-AF65-F5344CB8AC3E}">
        <p14:creationId xmlns:p14="http://schemas.microsoft.com/office/powerpoint/2010/main" val="37813789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A49380-F12C-491E-B1DE-7980C1816A22}"/>
              </a:ext>
            </a:extLst>
          </p:cNvPr>
          <p:cNvSpPr>
            <a:spLocks noGrp="1"/>
          </p:cNvSpPr>
          <p:nvPr>
            <p:ph idx="1"/>
          </p:nvPr>
        </p:nvSpPr>
        <p:spPr>
          <a:xfrm>
            <a:off x="1028700" y="2133600"/>
            <a:ext cx="7086600" cy="3657600"/>
          </a:xfrm>
        </p:spPr>
        <p:txBody>
          <a:bodyPr/>
          <a:lstStyle/>
          <a:p>
            <a:pPr marL="0" marR="0" indent="0">
              <a:lnSpc>
                <a:spcPct val="107000"/>
              </a:lnSpc>
              <a:spcBef>
                <a:spcPts val="1200"/>
              </a:spcBef>
              <a:spcAft>
                <a:spcPts val="1200"/>
              </a:spcAft>
              <a:buNone/>
            </a:pPr>
            <a:r>
              <a:rPr lang="en-US" sz="1800" dirty="0">
                <a:solidFill>
                  <a:srgbClr val="000000"/>
                </a:solidFill>
                <a:effectLst/>
                <a:latin typeface="+mn-lt"/>
                <a:ea typeface="Times New Roman" panose="02020603050405020304" pitchFamily="18" charset="0"/>
                <a:cs typeface="Times New Roman" panose="02020603050405020304" pitchFamily="18" charset="0"/>
              </a:rPr>
              <a:t>Below are three</a:t>
            </a:r>
            <a:r>
              <a:rPr lang="en-US" sz="1800" dirty="0">
                <a:solidFill>
                  <a:srgbClr val="79AC43"/>
                </a:solidFill>
                <a:effectLst/>
                <a:latin typeface="+mn-lt"/>
                <a:ea typeface="Times New Roman" panose="02020603050405020304" pitchFamily="18" charset="0"/>
                <a:cs typeface="Times New Roman" panose="02020603050405020304" pitchFamily="18" charset="0"/>
              </a:rPr>
              <a:t> types of firm structures </a:t>
            </a:r>
            <a:r>
              <a:rPr lang="en-US" sz="1800" dirty="0">
                <a:solidFill>
                  <a:srgbClr val="000000"/>
                </a:solidFill>
                <a:effectLst/>
                <a:latin typeface="+mn-lt"/>
                <a:ea typeface="Times New Roman" panose="02020603050405020304" pitchFamily="18" charset="0"/>
                <a:cs typeface="Times New Roman" panose="02020603050405020304" pitchFamily="18" charset="0"/>
              </a:rPr>
              <a:t>[on project sheet].  Look over the three firm structures then…</a:t>
            </a:r>
            <a:endParaRPr lang="en-US" sz="1800" dirty="0">
              <a:effectLst/>
              <a:latin typeface="+mn-lt"/>
              <a:ea typeface="Calibri" panose="020F0502020204030204" pitchFamily="34" charset="0"/>
              <a:cs typeface="Times New Roman" panose="02020603050405020304" pitchFamily="18" charset="0"/>
            </a:endParaRPr>
          </a:p>
          <a:p>
            <a:pPr marL="0" marR="0">
              <a:lnSpc>
                <a:spcPct val="107000"/>
              </a:lnSpc>
              <a:spcBef>
                <a:spcPts val="1200"/>
              </a:spcBef>
              <a:spcAft>
                <a:spcPts val="120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1. Choose which type of firm will your company be and why?</a:t>
            </a:r>
            <a:endParaRPr lang="en-US" sz="1800" dirty="0">
              <a:effectLst/>
              <a:latin typeface="+mn-lt"/>
              <a:ea typeface="Calibri" panose="020F0502020204030204" pitchFamily="34" charset="0"/>
              <a:cs typeface="Times New Roman" panose="02020603050405020304" pitchFamily="18" charset="0"/>
            </a:endParaRPr>
          </a:p>
          <a:p>
            <a:pPr marL="0" marR="0">
              <a:lnSpc>
                <a:spcPct val="107000"/>
              </a:lnSpc>
              <a:spcBef>
                <a:spcPts val="1200"/>
              </a:spcBef>
              <a:spcAft>
                <a:spcPts val="120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2. Give detailed explanation of why you think this type of firm structure is best for company and your own style of management</a:t>
            </a:r>
            <a:endParaRPr lang="en-US" sz="1800" dirty="0">
              <a:effectLst/>
              <a:latin typeface="+mn-lt"/>
              <a:ea typeface="Calibri" panose="020F0502020204030204" pitchFamily="34" charset="0"/>
              <a:cs typeface="Times New Roman" panose="02020603050405020304" pitchFamily="18" charset="0"/>
            </a:endParaRPr>
          </a:p>
          <a:p>
            <a:pPr marL="0" marR="0">
              <a:lnSpc>
                <a:spcPct val="107000"/>
              </a:lnSpc>
              <a:spcBef>
                <a:spcPts val="1200"/>
              </a:spcBef>
              <a:spcAft>
                <a:spcPts val="120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3. Which will be best for your employees?   Is what is best for your employees best for the company?</a:t>
            </a:r>
            <a:endParaRPr lang="en-US" sz="1800" dirty="0">
              <a:effectLst/>
              <a:latin typeface="+mn-lt"/>
              <a:ea typeface="Calibri" panose="020F050202020403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551DE126-00BA-4112-B256-560C43D37AE3}"/>
              </a:ext>
            </a:extLst>
          </p:cNvPr>
          <p:cNvSpPr>
            <a:spLocks noGrp="1"/>
          </p:cNvSpPr>
          <p:nvPr>
            <p:ph type="title"/>
          </p:nvPr>
        </p:nvSpPr>
        <p:spPr>
          <a:xfrm>
            <a:off x="422476" y="1143000"/>
            <a:ext cx="8229600" cy="609600"/>
          </a:xfrm>
        </p:spPr>
        <p:txBody>
          <a:bodyPr/>
          <a:lstStyle/>
          <a:p>
            <a:r>
              <a:rPr lang="en-US" dirty="0"/>
              <a:t>Sole Proprietorship </a:t>
            </a:r>
            <a:r>
              <a:rPr lang="en-US" u="sng" dirty="0"/>
              <a:t>Part</a:t>
            </a:r>
            <a:r>
              <a:rPr lang="en-US" dirty="0"/>
              <a:t> </a:t>
            </a:r>
            <a:r>
              <a:rPr lang="en-US" u="sng" dirty="0"/>
              <a:t>VI</a:t>
            </a:r>
            <a:r>
              <a:rPr lang="en-US" dirty="0"/>
              <a:t>:  Business Structure</a:t>
            </a:r>
          </a:p>
        </p:txBody>
      </p:sp>
    </p:spTree>
    <p:extLst>
      <p:ext uri="{BB962C8B-B14F-4D97-AF65-F5344CB8AC3E}">
        <p14:creationId xmlns:p14="http://schemas.microsoft.com/office/powerpoint/2010/main" val="12854997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A49380-F12C-491E-B1DE-7980C1816A22}"/>
              </a:ext>
            </a:extLst>
          </p:cNvPr>
          <p:cNvSpPr>
            <a:spLocks noGrp="1"/>
          </p:cNvSpPr>
          <p:nvPr>
            <p:ph idx="1"/>
          </p:nvPr>
        </p:nvSpPr>
        <p:spPr>
          <a:xfrm>
            <a:off x="304800" y="1752600"/>
            <a:ext cx="8610600" cy="3810000"/>
          </a:xfrm>
        </p:spPr>
        <p:txBody>
          <a:bodyPr/>
          <a:lstStyle/>
          <a:p>
            <a:pPr marL="0" marR="0">
              <a:lnSpc>
                <a:spcPct val="107000"/>
              </a:lnSpc>
              <a:spcBef>
                <a:spcPts val="1200"/>
              </a:spcBef>
              <a:spcAft>
                <a:spcPts val="1200"/>
              </a:spcAft>
            </a:pPr>
            <a:r>
              <a:rPr lang="en-US" dirty="0">
                <a:solidFill>
                  <a:srgbClr val="000000"/>
                </a:solidFill>
                <a:effectLst/>
                <a:latin typeface="+mn-lt"/>
                <a:ea typeface="Times New Roman" panose="02020603050405020304" pitchFamily="18" charset="0"/>
                <a:cs typeface="Times New Roman" panose="02020603050405020304" pitchFamily="18" charset="0"/>
              </a:rPr>
              <a:t>Write a paragraph describing your</a:t>
            </a:r>
            <a:r>
              <a:rPr lang="en-US" dirty="0">
                <a:solidFill>
                  <a:srgbClr val="79AC43"/>
                </a:solidFill>
                <a:effectLst/>
                <a:latin typeface="+mn-lt"/>
                <a:ea typeface="Times New Roman" panose="02020603050405020304" pitchFamily="18" charset="0"/>
                <a:cs typeface="Times New Roman" panose="02020603050405020304" pitchFamily="18" charset="0"/>
              </a:rPr>
              <a:t> target market</a:t>
            </a:r>
            <a:r>
              <a:rPr lang="en-US" dirty="0">
                <a:solidFill>
                  <a:srgbClr val="000000"/>
                </a:solidFill>
                <a:effectLst/>
                <a:latin typeface="+mn-lt"/>
                <a:ea typeface="Times New Roman" panose="02020603050405020304" pitchFamily="18" charset="0"/>
                <a:cs typeface="Times New Roman" panose="02020603050405020304" pitchFamily="18" charset="0"/>
              </a:rPr>
              <a:t>. Remember, your target market CANNOT be ALL people- no matter what your business is. (Ex: Everyone may eat at a restaurant, but you know when you walk into a place with younger vs older people in mind, with income level in mind, with cultural considerations in mind how those businesses feel different) </a:t>
            </a:r>
            <a:endParaRPr lang="en-US" dirty="0">
              <a:effectLst/>
              <a:latin typeface="+mn-lt"/>
              <a:ea typeface="Calibri" panose="020F0502020204030204" pitchFamily="34" charset="0"/>
              <a:cs typeface="Times New Roman" panose="02020603050405020304" pitchFamily="18" charset="0"/>
            </a:endParaRPr>
          </a:p>
          <a:p>
            <a:pPr marL="0" marR="0">
              <a:lnSpc>
                <a:spcPct val="107000"/>
              </a:lnSpc>
              <a:spcBef>
                <a:spcPts val="1200"/>
              </a:spcBef>
              <a:spcAft>
                <a:spcPts val="1200"/>
              </a:spcAft>
            </a:pPr>
            <a:r>
              <a:rPr lang="en-US" dirty="0">
                <a:solidFill>
                  <a:srgbClr val="000000"/>
                </a:solidFill>
                <a:effectLst/>
                <a:latin typeface="+mn-lt"/>
                <a:ea typeface="Times New Roman" panose="02020603050405020304" pitchFamily="18" charset="0"/>
                <a:cs typeface="Times New Roman" panose="02020603050405020304" pitchFamily="18" charset="0"/>
              </a:rPr>
              <a:t>Be as specific as possible. You are trying to describe the MAJORITY of your customers and who you most have in mind when making business decisions. You are not trying to describe 100% of who may walk into your business. </a:t>
            </a:r>
            <a:endParaRPr lang="en-US" dirty="0">
              <a:effectLst/>
              <a:latin typeface="+mn-lt"/>
              <a:ea typeface="Calibri" panose="020F0502020204030204" pitchFamily="34" charset="0"/>
              <a:cs typeface="Times New Roman" panose="02020603050405020304" pitchFamily="18" charset="0"/>
            </a:endParaRPr>
          </a:p>
          <a:p>
            <a:pPr marL="0" marR="0">
              <a:lnSpc>
                <a:spcPct val="107000"/>
              </a:lnSpc>
              <a:spcBef>
                <a:spcPts val="1200"/>
              </a:spcBef>
              <a:spcAft>
                <a:spcPts val="1200"/>
              </a:spcAft>
            </a:pPr>
            <a:r>
              <a:rPr lang="en-US" dirty="0">
                <a:solidFill>
                  <a:srgbClr val="000000"/>
                </a:solidFill>
                <a:effectLst/>
                <a:latin typeface="+mn-lt"/>
                <a:ea typeface="Times New Roman" panose="02020603050405020304" pitchFamily="18" charset="0"/>
                <a:cs typeface="Times New Roman" panose="02020603050405020304" pitchFamily="18" charset="0"/>
              </a:rPr>
              <a:t>You may consider any or all of the following demographic categories: (gender, age, ethnicity, location (remember: think about how far you would travel for something- most businesses should not be citing the entire 5 boroughs as their target market), educational level, professions, needs, income, buying habits, influences on purchasing decisions, resistances to your product, whether your market is homogeneous or heterogeneous</a:t>
            </a:r>
            <a:endParaRPr lang="en-US" dirty="0">
              <a:effectLst/>
              <a:latin typeface="+mn-lt"/>
              <a:ea typeface="Calibri" panose="020F050202020403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551DE126-00BA-4112-B256-560C43D37AE3}"/>
              </a:ext>
            </a:extLst>
          </p:cNvPr>
          <p:cNvSpPr>
            <a:spLocks noGrp="1"/>
          </p:cNvSpPr>
          <p:nvPr>
            <p:ph type="title"/>
          </p:nvPr>
        </p:nvSpPr>
        <p:spPr>
          <a:xfrm>
            <a:off x="422476" y="914400"/>
            <a:ext cx="8229600" cy="457200"/>
          </a:xfrm>
        </p:spPr>
        <p:txBody>
          <a:bodyPr/>
          <a:lstStyle/>
          <a:p>
            <a:r>
              <a:rPr lang="en-US" dirty="0"/>
              <a:t>Sole Proprietorship </a:t>
            </a:r>
            <a:r>
              <a:rPr lang="en-US" u="sng" dirty="0"/>
              <a:t>Part VII</a:t>
            </a:r>
            <a:r>
              <a:rPr lang="en-US" dirty="0"/>
              <a:t>:  Marketing</a:t>
            </a:r>
          </a:p>
        </p:txBody>
      </p:sp>
    </p:spTree>
    <p:extLst>
      <p:ext uri="{BB962C8B-B14F-4D97-AF65-F5344CB8AC3E}">
        <p14:creationId xmlns:p14="http://schemas.microsoft.com/office/powerpoint/2010/main" val="17288143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A49380-F12C-491E-B1DE-7980C1816A22}"/>
              </a:ext>
            </a:extLst>
          </p:cNvPr>
          <p:cNvSpPr>
            <a:spLocks noGrp="1"/>
          </p:cNvSpPr>
          <p:nvPr>
            <p:ph idx="1"/>
          </p:nvPr>
        </p:nvSpPr>
        <p:spPr>
          <a:xfrm>
            <a:off x="1028700" y="2065421"/>
            <a:ext cx="7086600" cy="3657600"/>
          </a:xfrm>
        </p:spPr>
        <p:txBody>
          <a:bodyPr/>
          <a:lstStyle/>
          <a:p>
            <a:pPr marL="0" marR="0">
              <a:lnSpc>
                <a:spcPct val="107000"/>
              </a:lnSpc>
              <a:spcBef>
                <a:spcPts val="1200"/>
              </a:spcBef>
              <a:spcAft>
                <a:spcPts val="120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Use the pricing strategies activity [different sheet]. </a:t>
            </a:r>
          </a:p>
          <a:p>
            <a:pPr marL="0" marR="0">
              <a:lnSpc>
                <a:spcPct val="107000"/>
              </a:lnSpc>
              <a:spcBef>
                <a:spcPts val="1200"/>
              </a:spcBef>
              <a:spcAft>
                <a:spcPts val="120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Consider </a:t>
            </a:r>
            <a:r>
              <a:rPr lang="en-US" sz="1800" dirty="0">
                <a:solidFill>
                  <a:srgbClr val="79AC43"/>
                </a:solidFill>
                <a:effectLst/>
                <a:latin typeface="+mn-lt"/>
                <a:ea typeface="Times New Roman" panose="02020603050405020304" pitchFamily="18" charset="0"/>
                <a:cs typeface="Times New Roman" panose="02020603050405020304" pitchFamily="18" charset="0"/>
              </a:rPr>
              <a:t>three pricing strategies</a:t>
            </a:r>
            <a:r>
              <a:rPr lang="en-US" sz="1800" dirty="0">
                <a:solidFill>
                  <a:srgbClr val="000000"/>
                </a:solidFill>
                <a:effectLst/>
                <a:latin typeface="+mn-lt"/>
                <a:ea typeface="Times New Roman" panose="02020603050405020304" pitchFamily="18" charset="0"/>
                <a:cs typeface="Times New Roman" panose="02020603050405020304" pitchFamily="18" charset="0"/>
              </a:rPr>
              <a:t>. </a:t>
            </a:r>
          </a:p>
          <a:p>
            <a:pPr marL="0" marR="0">
              <a:lnSpc>
                <a:spcPct val="107000"/>
              </a:lnSpc>
              <a:spcBef>
                <a:spcPts val="1200"/>
              </a:spcBef>
              <a:spcAft>
                <a:spcPts val="120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Explain using 2-3 sentences for each strategy. You can consider strategies that may work together, or varied strategies to attempt over time. </a:t>
            </a:r>
            <a:endParaRPr lang="en-US" sz="1800" dirty="0">
              <a:effectLst/>
              <a:latin typeface="+mn-lt"/>
              <a:ea typeface="Calibri" panose="020F050202020403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551DE126-00BA-4112-B256-560C43D37AE3}"/>
              </a:ext>
            </a:extLst>
          </p:cNvPr>
          <p:cNvSpPr>
            <a:spLocks noGrp="1"/>
          </p:cNvSpPr>
          <p:nvPr>
            <p:ph type="title"/>
          </p:nvPr>
        </p:nvSpPr>
        <p:spPr>
          <a:xfrm>
            <a:off x="422476" y="1143000"/>
            <a:ext cx="8229600" cy="609600"/>
          </a:xfrm>
        </p:spPr>
        <p:txBody>
          <a:bodyPr/>
          <a:lstStyle/>
          <a:p>
            <a:r>
              <a:rPr lang="en-US" dirty="0"/>
              <a:t>Sole Proprietorship Part </a:t>
            </a:r>
            <a:r>
              <a:rPr lang="en-US" u="sng" dirty="0"/>
              <a:t>VIII</a:t>
            </a:r>
            <a:r>
              <a:rPr lang="en-US" dirty="0"/>
              <a:t>:  Pricing</a:t>
            </a:r>
          </a:p>
        </p:txBody>
      </p:sp>
    </p:spTree>
    <p:extLst>
      <p:ext uri="{BB962C8B-B14F-4D97-AF65-F5344CB8AC3E}">
        <p14:creationId xmlns:p14="http://schemas.microsoft.com/office/powerpoint/2010/main" val="1772373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7250" y="3088105"/>
            <a:ext cx="7429500" cy="3733800"/>
          </a:xfrm>
        </p:spPr>
        <p:txBody>
          <a:bodyPr/>
          <a:lstStyle/>
          <a:p>
            <a:pPr marL="0" indent="0" algn="just"/>
            <a:r>
              <a:rPr lang="en-US" dirty="0">
                <a:solidFill>
                  <a:schemeClr val="tx1"/>
                </a:solidFill>
              </a:rPr>
              <a:t>“We have just examined the </a:t>
            </a:r>
            <a:r>
              <a:rPr lang="en-US" dirty="0">
                <a:solidFill>
                  <a:srgbClr val="79AC43"/>
                </a:solidFill>
              </a:rPr>
              <a:t>fundamental economic and theoretical differences</a:t>
            </a:r>
            <a:r>
              <a:rPr lang="en-US" dirty="0">
                <a:solidFill>
                  <a:schemeClr val="tx1"/>
                </a:solidFill>
              </a:rPr>
              <a:t> between Republicans and Democrats.  However, there are also Socio- Economic issues (issues that go across social, economic and political values) that divide us politically as well.   This project aims to examine their importance, where political parties stand and where you ultimately stand.”  </a:t>
            </a:r>
          </a:p>
          <a:p>
            <a:endParaRPr lang="en-US" dirty="0"/>
          </a:p>
        </p:txBody>
      </p:sp>
      <p:sp>
        <p:nvSpPr>
          <p:cNvPr id="3" name="Title 2"/>
          <p:cNvSpPr>
            <a:spLocks noGrp="1"/>
          </p:cNvSpPr>
          <p:nvPr>
            <p:ph type="title"/>
          </p:nvPr>
        </p:nvSpPr>
        <p:spPr>
          <a:xfrm>
            <a:off x="381000" y="1199148"/>
            <a:ext cx="8229600" cy="609600"/>
          </a:xfrm>
        </p:spPr>
        <p:txBody>
          <a:bodyPr/>
          <a:lstStyle/>
          <a:p>
            <a:r>
              <a:rPr lang="en-US" dirty="0"/>
              <a:t>Project #1:  Socio- Economics Project, cont’d</a:t>
            </a:r>
          </a:p>
        </p:txBody>
      </p:sp>
      <p:sp>
        <p:nvSpPr>
          <p:cNvPr id="4" name="Text Placeholder 3"/>
          <p:cNvSpPr>
            <a:spLocks noGrp="1"/>
          </p:cNvSpPr>
          <p:nvPr>
            <p:ph type="body" idx="14"/>
          </p:nvPr>
        </p:nvSpPr>
        <p:spPr>
          <a:xfrm>
            <a:off x="445168" y="2286000"/>
            <a:ext cx="8229600" cy="457200"/>
          </a:xfrm>
        </p:spPr>
        <p:txBody>
          <a:bodyPr/>
          <a:lstStyle/>
          <a:p>
            <a:r>
              <a:rPr lang="en-US" u="sng" dirty="0"/>
              <a:t>Project Introduction:</a:t>
            </a:r>
          </a:p>
        </p:txBody>
      </p:sp>
    </p:spTree>
    <p:extLst>
      <p:ext uri="{BB962C8B-B14F-4D97-AF65-F5344CB8AC3E}">
        <p14:creationId xmlns:p14="http://schemas.microsoft.com/office/powerpoint/2010/main" val="15796378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A49380-F12C-491E-B1DE-7980C1816A22}"/>
              </a:ext>
            </a:extLst>
          </p:cNvPr>
          <p:cNvSpPr>
            <a:spLocks noGrp="1"/>
          </p:cNvSpPr>
          <p:nvPr>
            <p:ph idx="1"/>
          </p:nvPr>
        </p:nvSpPr>
        <p:spPr/>
        <p:txBody>
          <a:bodyPr/>
          <a:lstStyle/>
          <a:p>
            <a:pPr marL="0" marR="0" indent="0">
              <a:lnSpc>
                <a:spcPct val="107000"/>
              </a:lnSpc>
              <a:spcBef>
                <a:spcPts val="1200"/>
              </a:spcBef>
              <a:spcAft>
                <a:spcPts val="1200"/>
              </a:spcAft>
              <a:buNone/>
            </a:pPr>
            <a:endPar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7000"/>
              </a:lnSpc>
              <a:spcBef>
                <a:spcPts val="1200"/>
              </a:spcBef>
              <a:spcAft>
                <a:spcPts val="120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Choose </a:t>
            </a:r>
            <a:r>
              <a:rPr lang="en-US" sz="1800" dirty="0">
                <a:solidFill>
                  <a:srgbClr val="79AC43"/>
                </a:solidFill>
                <a:effectLst/>
                <a:latin typeface="+mn-lt"/>
                <a:ea typeface="Times New Roman" panose="02020603050405020304" pitchFamily="18" charset="0"/>
                <a:cs typeface="Times New Roman" panose="02020603050405020304" pitchFamily="18" charset="0"/>
              </a:rPr>
              <a:t>3 of the following promotion methods</a:t>
            </a:r>
            <a:r>
              <a:rPr lang="en-US" sz="1800" dirty="0">
                <a:solidFill>
                  <a:srgbClr val="000000"/>
                </a:solidFill>
                <a:effectLst/>
                <a:latin typeface="+mn-lt"/>
                <a:ea typeface="Times New Roman" panose="02020603050405020304" pitchFamily="18" charset="0"/>
                <a:cs typeface="Times New Roman" panose="02020603050405020304" pitchFamily="18" charset="0"/>
              </a:rPr>
              <a:t>, and provide an example of how your company would use it. </a:t>
            </a:r>
          </a:p>
          <a:p>
            <a:pPr marL="0" marR="0" indent="0">
              <a:lnSpc>
                <a:spcPct val="107000"/>
              </a:lnSpc>
              <a:spcBef>
                <a:spcPts val="1200"/>
              </a:spcBef>
              <a:spcAft>
                <a:spcPts val="1200"/>
              </a:spcAft>
              <a:buNone/>
            </a:pPr>
            <a:r>
              <a:rPr lang="en-US" sz="1800" dirty="0">
                <a:solidFill>
                  <a:srgbClr val="000000"/>
                </a:solidFill>
                <a:effectLst/>
                <a:latin typeface="+mn-lt"/>
                <a:ea typeface="Times New Roman" panose="02020603050405020304" pitchFamily="18" charset="0"/>
                <a:cs typeface="Times New Roman" panose="02020603050405020304" pitchFamily="18" charset="0"/>
              </a:rPr>
              <a:t>You can consider strategies that may work together, or varied strategies to attempt over time.</a:t>
            </a:r>
            <a:endParaRPr lang="en-US" dirty="0">
              <a:latin typeface="+mn-lt"/>
            </a:endParaRPr>
          </a:p>
        </p:txBody>
      </p:sp>
      <p:sp>
        <p:nvSpPr>
          <p:cNvPr id="3" name="Title 2">
            <a:extLst>
              <a:ext uri="{FF2B5EF4-FFF2-40B4-BE49-F238E27FC236}">
                <a16:creationId xmlns:a16="http://schemas.microsoft.com/office/drawing/2014/main" id="{551DE126-00BA-4112-B256-560C43D37AE3}"/>
              </a:ext>
            </a:extLst>
          </p:cNvPr>
          <p:cNvSpPr>
            <a:spLocks noGrp="1"/>
          </p:cNvSpPr>
          <p:nvPr>
            <p:ph type="title"/>
          </p:nvPr>
        </p:nvSpPr>
        <p:spPr>
          <a:xfrm>
            <a:off x="422476" y="1143000"/>
            <a:ext cx="8229600" cy="609600"/>
          </a:xfrm>
        </p:spPr>
        <p:txBody>
          <a:bodyPr/>
          <a:lstStyle/>
          <a:p>
            <a:r>
              <a:rPr lang="en-US" dirty="0"/>
              <a:t>Sole Proprietorship </a:t>
            </a:r>
            <a:r>
              <a:rPr lang="en-US" u="sng" dirty="0"/>
              <a:t>Part IX</a:t>
            </a:r>
            <a:r>
              <a:rPr lang="en-US" dirty="0"/>
              <a:t>:  Promotion</a:t>
            </a:r>
          </a:p>
        </p:txBody>
      </p:sp>
      <p:graphicFrame>
        <p:nvGraphicFramePr>
          <p:cNvPr id="6" name="Table 6">
            <a:extLst>
              <a:ext uri="{FF2B5EF4-FFF2-40B4-BE49-F238E27FC236}">
                <a16:creationId xmlns:a16="http://schemas.microsoft.com/office/drawing/2014/main" id="{E5A88CBD-7515-417B-AD0A-BDFF5B69C77A}"/>
              </a:ext>
            </a:extLst>
          </p:cNvPr>
          <p:cNvGraphicFramePr>
            <a:graphicFrameLocks noGrp="1"/>
          </p:cNvGraphicFramePr>
          <p:nvPr>
            <p:extLst>
              <p:ext uri="{D42A27DB-BD31-4B8C-83A1-F6EECF244321}">
                <p14:modId xmlns:p14="http://schemas.microsoft.com/office/powerpoint/2010/main" val="3136155566"/>
              </p:ext>
            </p:extLst>
          </p:nvPr>
        </p:nvGraphicFramePr>
        <p:xfrm>
          <a:off x="1028700" y="4556760"/>
          <a:ext cx="6896100" cy="1463040"/>
        </p:xfrm>
        <a:graphic>
          <a:graphicData uri="http://schemas.openxmlformats.org/drawingml/2006/table">
            <a:tbl>
              <a:tblPr firstRow="1" bandRow="1">
                <a:tableStyleId>{5C22544A-7EE6-4342-B048-85BDC9FD1C3A}</a:tableStyleId>
              </a:tblPr>
              <a:tblGrid>
                <a:gridCol w="3619500">
                  <a:extLst>
                    <a:ext uri="{9D8B030D-6E8A-4147-A177-3AD203B41FA5}">
                      <a16:colId xmlns:a16="http://schemas.microsoft.com/office/drawing/2014/main" val="476972290"/>
                    </a:ext>
                  </a:extLst>
                </a:gridCol>
                <a:gridCol w="3276600">
                  <a:extLst>
                    <a:ext uri="{9D8B030D-6E8A-4147-A177-3AD203B41FA5}">
                      <a16:colId xmlns:a16="http://schemas.microsoft.com/office/drawing/2014/main" val="2703368578"/>
                    </a:ext>
                  </a:extLst>
                </a:gridCol>
              </a:tblGrid>
              <a:tr h="1457960">
                <a:tc>
                  <a:txBody>
                    <a:bodyPr/>
                    <a:lstStyle/>
                    <a:p>
                      <a:r>
                        <a:rPr lang="en-US" sz="1600" b="1" kern="1200" dirty="0">
                          <a:solidFill>
                            <a:schemeClr val="lt1"/>
                          </a:solidFill>
                          <a:effectLst/>
                          <a:latin typeface="+mn-lt"/>
                          <a:ea typeface="+mn-ea"/>
                          <a:cs typeface="+mn-cs"/>
                        </a:rPr>
                        <a:t>•   	Selective-demand advertising</a:t>
                      </a:r>
                    </a:p>
                    <a:p>
                      <a:r>
                        <a:rPr lang="en-US" sz="1600" b="1" kern="1200" dirty="0">
                          <a:solidFill>
                            <a:schemeClr val="lt1"/>
                          </a:solidFill>
                          <a:effectLst/>
                          <a:latin typeface="+mn-lt"/>
                          <a:ea typeface="+mn-ea"/>
                          <a:cs typeface="+mn-cs"/>
                        </a:rPr>
                        <a:t>•   	Institutional advertising</a:t>
                      </a:r>
                    </a:p>
                    <a:p>
                      <a:r>
                        <a:rPr lang="en-US" sz="1600" b="1" kern="1200" dirty="0">
                          <a:solidFill>
                            <a:schemeClr val="lt1"/>
                          </a:solidFill>
                          <a:effectLst/>
                          <a:latin typeface="+mn-lt"/>
                          <a:ea typeface="+mn-ea"/>
                          <a:cs typeface="+mn-cs"/>
                        </a:rPr>
                        <a:t>•   	Primary-demand advertising</a:t>
                      </a:r>
                    </a:p>
                    <a:p>
                      <a:r>
                        <a:rPr lang="en-US" sz="1600" b="1" kern="1200" dirty="0">
                          <a:solidFill>
                            <a:schemeClr val="lt1"/>
                          </a:solidFill>
                          <a:effectLst/>
                          <a:latin typeface="+mn-lt"/>
                          <a:ea typeface="+mn-ea"/>
                          <a:cs typeface="+mn-cs"/>
                        </a:rPr>
                        <a:t>•   	Personal selling</a:t>
                      </a:r>
                    </a:p>
                    <a:p>
                      <a:endParaRPr lang="en-US" dirty="0"/>
                    </a:p>
                  </a:txBody>
                  <a:tcPr/>
                </a:tc>
                <a:tc>
                  <a:txBody>
                    <a:bodyPr/>
                    <a:lstStyle/>
                    <a:p>
                      <a:r>
                        <a:rPr lang="en-US" sz="1800" b="1" kern="1200" dirty="0">
                          <a:solidFill>
                            <a:schemeClr val="lt1"/>
                          </a:solidFill>
                          <a:effectLst/>
                          <a:latin typeface="+mn-lt"/>
                          <a:ea typeface="+mn-ea"/>
                          <a:cs typeface="+mn-cs"/>
                        </a:rPr>
                        <a:t>•   	Free sample</a:t>
                      </a:r>
                    </a:p>
                    <a:p>
                      <a:r>
                        <a:rPr lang="en-US" sz="1800" b="1" kern="1200" dirty="0">
                          <a:solidFill>
                            <a:schemeClr val="lt1"/>
                          </a:solidFill>
                          <a:effectLst/>
                          <a:latin typeface="+mn-lt"/>
                          <a:ea typeface="+mn-ea"/>
                          <a:cs typeface="+mn-cs"/>
                        </a:rPr>
                        <a:t>•   	Coupon</a:t>
                      </a:r>
                    </a:p>
                    <a:p>
                      <a:r>
                        <a:rPr lang="en-US" sz="1800" b="1" kern="1200" dirty="0">
                          <a:solidFill>
                            <a:schemeClr val="lt1"/>
                          </a:solidFill>
                          <a:effectLst/>
                          <a:latin typeface="+mn-lt"/>
                          <a:ea typeface="+mn-ea"/>
                          <a:cs typeface="+mn-cs"/>
                        </a:rPr>
                        <a:t>•   	Feature article</a:t>
                      </a:r>
                    </a:p>
                    <a:p>
                      <a:r>
                        <a:rPr lang="en-US" sz="1800" b="1" kern="1200" dirty="0">
                          <a:solidFill>
                            <a:schemeClr val="lt1"/>
                          </a:solidFill>
                          <a:effectLst/>
                          <a:latin typeface="+mn-lt"/>
                          <a:ea typeface="+mn-ea"/>
                          <a:cs typeface="+mn-cs"/>
                        </a:rPr>
                        <a:t>•   	Press conference</a:t>
                      </a:r>
                    </a:p>
                    <a:p>
                      <a:endParaRPr lang="en-US" dirty="0"/>
                    </a:p>
                  </a:txBody>
                  <a:tcPr/>
                </a:tc>
                <a:extLst>
                  <a:ext uri="{0D108BD9-81ED-4DB2-BD59-A6C34878D82A}">
                    <a16:rowId xmlns:a16="http://schemas.microsoft.com/office/drawing/2014/main" val="2581858827"/>
                  </a:ext>
                </a:extLst>
              </a:tr>
            </a:tbl>
          </a:graphicData>
        </a:graphic>
      </p:graphicFrame>
    </p:spTree>
    <p:extLst>
      <p:ext uri="{BB962C8B-B14F-4D97-AF65-F5344CB8AC3E}">
        <p14:creationId xmlns:p14="http://schemas.microsoft.com/office/powerpoint/2010/main" val="34207021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latin typeface="Calibri"/>
                <a:ea typeface="ＭＳ Ｐゴシック"/>
                <a:cs typeface="Calibri"/>
              </a:rPr>
              <a:t>CEE Affiliates</a:t>
            </a:r>
            <a:endParaRPr lang="en-US" sz="5500" b="1">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id="{03AF44DA-7F29-495C-9279-01A773172FC7}"/>
              </a:ext>
            </a:extLst>
          </p:cNvPr>
          <p:cNvSpPr txBox="1"/>
          <p:nvPr/>
        </p:nvSpPr>
        <p:spPr>
          <a:xfrm>
            <a:off x="685800" y="5134678"/>
            <a:ext cx="81534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hlinkClick r:id="rId3"/>
              </a:rPr>
              <a:t>https://www.councilforeconed.org/resources/local-affiliates/</a:t>
            </a:r>
            <a:endParaRPr lang="en-US"/>
          </a:p>
          <a:p>
            <a:pPr algn="l"/>
            <a:endParaRPr lang="en-US"/>
          </a:p>
        </p:txBody>
      </p:sp>
      <p:pic>
        <p:nvPicPr>
          <p:cNvPr id="4" name="Picture 4" descr="A picture containing bird&#10;&#10;Description generated with very high confidence">
            <a:extLst>
              <a:ext uri="{FF2B5EF4-FFF2-40B4-BE49-F238E27FC236}">
                <a16:creationId xmlns:a16="http://schemas.microsoft.com/office/drawing/2014/main"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3342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C49A-50A7-49D5-B1A2-57AAF226F525}"/>
              </a:ext>
            </a:extLst>
          </p:cNvPr>
          <p:cNvSpPr>
            <a:spLocks noGrp="1"/>
          </p:cNvSpPr>
          <p:nvPr>
            <p:ph type="ctrTitle"/>
          </p:nvPr>
        </p:nvSpPr>
        <p:spPr>
          <a:xfrm>
            <a:off x="756139" y="1145686"/>
            <a:ext cx="7772400" cy="1470025"/>
          </a:xfrm>
        </p:spPr>
        <p:txBody>
          <a:bodyPr/>
          <a:lstStyle/>
          <a:p>
            <a:r>
              <a:rPr lang="en-US" sz="5400" dirty="0">
                <a:latin typeface="Calibri"/>
                <a:ea typeface="ＭＳ Ｐゴシック"/>
                <a:cs typeface="Calibri"/>
              </a:rPr>
              <a:t>Thank You to Our Sponsors!</a:t>
            </a:r>
            <a:endParaRPr lang="en-US" sz="5400" dirty="0"/>
          </a:p>
        </p:txBody>
      </p:sp>
      <p:sp>
        <p:nvSpPr>
          <p:cNvPr id="3" name="Subtitle 2">
            <a:extLst>
              <a:ext uri="{FF2B5EF4-FFF2-40B4-BE49-F238E27FC236}">
                <a16:creationId xmlns:a16="http://schemas.microsoft.com/office/drawing/2014/main" id="{88D6CDAE-25F6-4A13-9FAD-1DA0236E53C3}"/>
              </a:ext>
            </a:extLst>
          </p:cNvPr>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479" y="2622632"/>
            <a:ext cx="2378110" cy="23781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16" y="2690224"/>
            <a:ext cx="4725799" cy="1302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831" y="5899538"/>
            <a:ext cx="6217920" cy="594360"/>
          </a:xfrm>
          <a:prstGeom prst="rect">
            <a:avLst/>
          </a:prstGeom>
        </p:spPr>
      </p:pic>
      <p:sp>
        <p:nvSpPr>
          <p:cNvPr id="7" name="Rectangle 6"/>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015" y="3811687"/>
            <a:ext cx="1905000" cy="187452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3A7E8432-E2ED-4609-928F-7A71E73514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7274" y="5243613"/>
            <a:ext cx="1188720" cy="1196340"/>
          </a:xfrm>
          <a:prstGeom prst="rect">
            <a:avLst/>
          </a:prstGeom>
        </p:spPr>
      </p:pic>
    </p:spTree>
    <p:extLst>
      <p:ext uri="{BB962C8B-B14F-4D97-AF65-F5344CB8AC3E}">
        <p14:creationId xmlns:p14="http://schemas.microsoft.com/office/powerpoint/2010/main" val="67265427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2400" dirty="0"/>
          </a:p>
          <a:p>
            <a:endParaRPr lang="en-US" dirty="0"/>
          </a:p>
        </p:txBody>
      </p:sp>
      <p:sp>
        <p:nvSpPr>
          <p:cNvPr id="3" name="Title 2"/>
          <p:cNvSpPr>
            <a:spLocks noGrp="1"/>
          </p:cNvSpPr>
          <p:nvPr>
            <p:ph type="title"/>
          </p:nvPr>
        </p:nvSpPr>
        <p:spPr>
          <a:xfrm>
            <a:off x="457200" y="385011"/>
            <a:ext cx="8229600" cy="609600"/>
          </a:xfrm>
        </p:spPr>
        <p:txBody>
          <a:bodyPr/>
          <a:lstStyle/>
          <a:p>
            <a:r>
              <a:rPr lang="en-US" sz="2400" dirty="0"/>
              <a:t>Socio- Economics Project, cont’d</a:t>
            </a:r>
          </a:p>
        </p:txBody>
      </p:sp>
      <p:sp>
        <p:nvSpPr>
          <p:cNvPr id="6" name="Text Placeholder 5"/>
          <p:cNvSpPr>
            <a:spLocks noGrp="1"/>
          </p:cNvSpPr>
          <p:nvPr>
            <p:ph type="body" idx="14"/>
          </p:nvPr>
        </p:nvSpPr>
        <p:spPr/>
        <p:txBody>
          <a:bodyPr/>
          <a:lstStyle/>
          <a:p>
            <a:r>
              <a:rPr lang="en-US" b="1" dirty="0">
                <a:solidFill>
                  <a:srgbClr val="004A80"/>
                </a:solidFill>
              </a:rPr>
              <a:t>Part I: </a:t>
            </a:r>
            <a:r>
              <a:rPr lang="en-US" b="1" dirty="0">
                <a:solidFill>
                  <a:srgbClr val="79AC43"/>
                </a:solidFill>
              </a:rPr>
              <a:t>Graphic Organizer </a:t>
            </a:r>
            <a:endParaRPr lang="en-US" dirty="0">
              <a:solidFill>
                <a:srgbClr val="79AC43"/>
              </a:solidFill>
            </a:endParaRPr>
          </a:p>
          <a:p>
            <a:r>
              <a:rPr lang="en-US" u="sng" dirty="0"/>
              <a:t>Complete the chart for each issue</a:t>
            </a:r>
            <a:r>
              <a:rPr lang="en-US" dirty="0"/>
              <a:t>:  </a:t>
            </a:r>
          </a:p>
          <a:p>
            <a:pPr lvl="0"/>
            <a:r>
              <a:rPr lang="en-US" b="1" dirty="0"/>
              <a:t>Universal Health Care</a:t>
            </a:r>
            <a:endParaRPr lang="en-US" dirty="0"/>
          </a:p>
          <a:p>
            <a:pPr lvl="0"/>
            <a:r>
              <a:rPr lang="en-US" b="1" dirty="0"/>
              <a:t>Higher Minimum wage</a:t>
            </a:r>
            <a:endParaRPr lang="en-US" dirty="0"/>
          </a:p>
          <a:p>
            <a:pPr lvl="0"/>
            <a:r>
              <a:rPr lang="en-US" b="1" dirty="0"/>
              <a:t>Drilling and Pipelines</a:t>
            </a:r>
            <a:endParaRPr lang="en-US" dirty="0"/>
          </a:p>
          <a:p>
            <a:pPr lvl="0"/>
            <a:r>
              <a:rPr lang="en-US" b="1" dirty="0"/>
              <a:t>Privatization of Social Security </a:t>
            </a:r>
            <a:endParaRPr lang="en-US" dirty="0"/>
          </a:p>
          <a:p>
            <a:pPr lvl="0"/>
            <a:r>
              <a:rPr lang="en-US" b="1" dirty="0"/>
              <a:t>Military Spending</a:t>
            </a:r>
            <a:endParaRPr lang="en-US" dirty="0"/>
          </a:p>
          <a:p>
            <a:pPr lvl="0"/>
            <a:r>
              <a:rPr lang="en-US" b="1" dirty="0"/>
              <a:t>Tariffs on Imports</a:t>
            </a:r>
            <a:endParaRPr lang="en-US" dirty="0"/>
          </a:p>
          <a:p>
            <a:r>
              <a:rPr lang="en-US" dirty="0">
                <a:hlinkClick r:id="rId2"/>
              </a:rPr>
              <a:t>Graphic Organizer Worksheet</a:t>
            </a:r>
            <a:endParaRPr lang="en-US" dirty="0"/>
          </a:p>
        </p:txBody>
      </p:sp>
    </p:spTree>
    <p:extLst>
      <p:ext uri="{BB962C8B-B14F-4D97-AF65-F5344CB8AC3E}">
        <p14:creationId xmlns:p14="http://schemas.microsoft.com/office/powerpoint/2010/main" val="2933738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dirty="0">
                <a:solidFill>
                  <a:schemeClr val="tx1"/>
                </a:solidFill>
              </a:rPr>
              <a:t>	Which </a:t>
            </a:r>
            <a:r>
              <a:rPr lang="en-US" b="1" dirty="0">
                <a:solidFill>
                  <a:schemeClr val="tx1"/>
                </a:solidFill>
              </a:rPr>
              <a:t>2 issues</a:t>
            </a:r>
            <a:r>
              <a:rPr lang="en-US" dirty="0">
                <a:solidFill>
                  <a:schemeClr val="tx1"/>
                </a:solidFill>
              </a:rPr>
              <a:t> are the most important to you as a future voter?  (1 paragraph each issue.)</a:t>
            </a:r>
          </a:p>
          <a:p>
            <a:pPr marL="0" indent="0"/>
            <a:endParaRPr lang="en-US" dirty="0">
              <a:solidFill>
                <a:schemeClr val="tx1"/>
              </a:solidFill>
            </a:endParaRPr>
          </a:p>
          <a:p>
            <a:pPr>
              <a:buFont typeface="Arial" panose="020B0604020202020204" pitchFamily="34" charset="0"/>
              <a:buChar char="•"/>
            </a:pPr>
            <a:r>
              <a:rPr lang="en-US" dirty="0">
                <a:solidFill>
                  <a:schemeClr val="tx1"/>
                </a:solidFill>
              </a:rPr>
              <a:t>	Which political party do you agree with more on these issues?  (1 paragraph each issue.)  </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	Based on your answers, if you were to fill out a voting card, which political party will you choose?  (Explain in 1-2 paragraphs.) </a:t>
            </a:r>
          </a:p>
          <a:p>
            <a:endParaRPr lang="en-US" dirty="0"/>
          </a:p>
        </p:txBody>
      </p:sp>
      <p:sp>
        <p:nvSpPr>
          <p:cNvPr id="3" name="Title 2"/>
          <p:cNvSpPr>
            <a:spLocks noGrp="1"/>
          </p:cNvSpPr>
          <p:nvPr>
            <p:ph type="title"/>
          </p:nvPr>
        </p:nvSpPr>
        <p:spPr>
          <a:xfrm>
            <a:off x="457200" y="413084"/>
            <a:ext cx="8229600" cy="609600"/>
          </a:xfrm>
        </p:spPr>
        <p:txBody>
          <a:bodyPr/>
          <a:lstStyle/>
          <a:p>
            <a:r>
              <a:rPr lang="en-US" sz="2800" dirty="0"/>
              <a:t>Socio- Economics Project, cont’d</a:t>
            </a:r>
          </a:p>
        </p:txBody>
      </p:sp>
      <p:sp>
        <p:nvSpPr>
          <p:cNvPr id="4" name="Text Placeholder 3"/>
          <p:cNvSpPr>
            <a:spLocks noGrp="1"/>
          </p:cNvSpPr>
          <p:nvPr>
            <p:ph type="body" idx="14"/>
          </p:nvPr>
        </p:nvSpPr>
        <p:spPr/>
        <p:txBody>
          <a:bodyPr/>
          <a:lstStyle/>
          <a:p>
            <a:r>
              <a:rPr lang="en-US" b="1" dirty="0">
                <a:solidFill>
                  <a:srgbClr val="004A80"/>
                </a:solidFill>
              </a:rPr>
              <a:t>Part II:</a:t>
            </a:r>
            <a:r>
              <a:rPr lang="en-US" dirty="0">
                <a:solidFill>
                  <a:srgbClr val="004A80"/>
                </a:solidFill>
              </a:rPr>
              <a:t>  </a:t>
            </a:r>
            <a:r>
              <a:rPr lang="en-US" b="1" dirty="0">
                <a:solidFill>
                  <a:srgbClr val="79AC43"/>
                </a:solidFill>
              </a:rPr>
              <a:t>Essay </a:t>
            </a:r>
            <a:endParaRPr lang="en-US" dirty="0">
              <a:solidFill>
                <a:srgbClr val="79AC43"/>
              </a:solidFill>
            </a:endParaRPr>
          </a:p>
          <a:p>
            <a:endParaRPr lang="en-US" dirty="0"/>
          </a:p>
        </p:txBody>
      </p:sp>
    </p:spTree>
    <p:extLst>
      <p:ext uri="{BB962C8B-B14F-4D97-AF65-F5344CB8AC3E}">
        <p14:creationId xmlns:p14="http://schemas.microsoft.com/office/powerpoint/2010/main" val="459799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dirty="0">
                <a:solidFill>
                  <a:schemeClr val="tx1"/>
                </a:solidFill>
              </a:rPr>
              <a:t>Find </a:t>
            </a:r>
            <a:r>
              <a:rPr lang="en-US" dirty="0">
                <a:solidFill>
                  <a:srgbClr val="79AC43"/>
                </a:solidFill>
              </a:rPr>
              <a:t>4 scholarly articles </a:t>
            </a:r>
            <a:r>
              <a:rPr lang="en-US" dirty="0">
                <a:solidFill>
                  <a:schemeClr val="tx1"/>
                </a:solidFill>
              </a:rPr>
              <a:t>about each side’s stance on two of your issues (2 that explain where Democrats stand and 2 that explain where Republicans stand).  </a:t>
            </a:r>
          </a:p>
          <a:p>
            <a:pPr marL="0" indent="0"/>
            <a:endParaRPr lang="en-US" dirty="0">
              <a:solidFill>
                <a:schemeClr val="tx1"/>
              </a:solidFill>
            </a:endParaRPr>
          </a:p>
          <a:p>
            <a:pPr marL="0" indent="0"/>
            <a:r>
              <a:rPr lang="en-US" i="1" dirty="0">
                <a:solidFill>
                  <a:schemeClr val="tx1"/>
                </a:solidFill>
              </a:rPr>
              <a:t>Make sure to use these articles in your essay with proper </a:t>
            </a:r>
            <a:r>
              <a:rPr lang="en-US" b="1" i="1" dirty="0">
                <a:solidFill>
                  <a:schemeClr val="tx1"/>
                </a:solidFill>
              </a:rPr>
              <a:t>MLA or APA citations </a:t>
            </a:r>
            <a:r>
              <a:rPr lang="en-US" i="1" dirty="0">
                <a:solidFill>
                  <a:schemeClr val="tx1"/>
                </a:solidFill>
              </a:rPr>
              <a:t>and as a works cited page</a:t>
            </a:r>
            <a:r>
              <a:rPr lang="en-US" i="1" dirty="0"/>
              <a:t>.   </a:t>
            </a:r>
          </a:p>
          <a:p>
            <a:endParaRPr lang="en-US" dirty="0"/>
          </a:p>
        </p:txBody>
      </p:sp>
      <p:sp>
        <p:nvSpPr>
          <p:cNvPr id="3" name="Title 2"/>
          <p:cNvSpPr>
            <a:spLocks noGrp="1"/>
          </p:cNvSpPr>
          <p:nvPr>
            <p:ph type="title"/>
          </p:nvPr>
        </p:nvSpPr>
        <p:spPr>
          <a:xfrm>
            <a:off x="457200" y="336884"/>
            <a:ext cx="8229600" cy="609600"/>
          </a:xfrm>
        </p:spPr>
        <p:txBody>
          <a:bodyPr/>
          <a:lstStyle/>
          <a:p>
            <a:r>
              <a:rPr lang="en-US" dirty="0"/>
              <a:t>Socio- Economics Project</a:t>
            </a:r>
          </a:p>
        </p:txBody>
      </p:sp>
      <p:sp>
        <p:nvSpPr>
          <p:cNvPr id="4" name="Text Placeholder 3"/>
          <p:cNvSpPr>
            <a:spLocks noGrp="1"/>
          </p:cNvSpPr>
          <p:nvPr>
            <p:ph type="body" idx="14"/>
          </p:nvPr>
        </p:nvSpPr>
        <p:spPr/>
        <p:txBody>
          <a:bodyPr/>
          <a:lstStyle/>
          <a:p>
            <a:r>
              <a:rPr lang="en-US" b="1" dirty="0">
                <a:solidFill>
                  <a:srgbClr val="004A80"/>
                </a:solidFill>
              </a:rPr>
              <a:t>Part III: </a:t>
            </a:r>
            <a:r>
              <a:rPr lang="en-US" b="1" dirty="0">
                <a:solidFill>
                  <a:srgbClr val="79AC43"/>
                </a:solidFill>
              </a:rPr>
              <a:t>Research Component  </a:t>
            </a:r>
            <a:endParaRPr lang="en-US" dirty="0">
              <a:solidFill>
                <a:srgbClr val="79AC43"/>
              </a:solidFill>
            </a:endParaRPr>
          </a:p>
          <a:p>
            <a:r>
              <a:rPr lang="en-US" dirty="0"/>
              <a:t>	</a:t>
            </a:r>
          </a:p>
        </p:txBody>
      </p:sp>
    </p:spTree>
    <p:extLst>
      <p:ext uri="{BB962C8B-B14F-4D97-AF65-F5344CB8AC3E}">
        <p14:creationId xmlns:p14="http://schemas.microsoft.com/office/powerpoint/2010/main" val="3871762052"/>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020 CEE Webinar Presentation Mast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A43DE3-E164-42F1-9372-871B4A90E4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297DD3-A2EA-4D53-B11C-2136071F829E}">
  <ds:schemaRefs>
    <ds:schemaRef ds:uri="http://www.w3.org/XML/1998/namespace"/>
    <ds:schemaRef ds:uri="http://schemas.microsoft.com/office/2006/metadata/properties"/>
    <ds:schemaRef ds:uri="9cd82c5b-74c9-4827-94f1-5bf219ae6b20"/>
    <ds:schemaRef ds:uri="http://purl.org/dc/elements/1.1/"/>
    <ds:schemaRef ds:uri="http://purl.org/dc/dcmitype/"/>
    <ds:schemaRef ds:uri="bfa4db11-c700-41fb-b639-f7e6b4e680b5"/>
    <ds:schemaRef ds:uri="http://purl.org/dc/terms/"/>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D4A96DE8-B18F-4B6A-93E2-2A40DA5664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110002</TotalTime>
  <Words>2858</Words>
  <Application>Microsoft Office PowerPoint</Application>
  <PresentationFormat>On-screen Show (4:3)</PresentationFormat>
  <Paragraphs>244</Paragraphs>
  <Slides>62</Slides>
  <Notes>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62</vt:i4>
      </vt:variant>
    </vt:vector>
  </HeadingPairs>
  <TitlesOfParts>
    <vt:vector size="72" baseType="lpstr">
      <vt:lpstr>Arial</vt:lpstr>
      <vt:lpstr>Arial,Sans-Serif</vt:lpstr>
      <vt:lpstr>BankGothic Md BT</vt:lpstr>
      <vt:lpstr>Calibri</vt:lpstr>
      <vt:lpstr>Calibri Light</vt:lpstr>
      <vt:lpstr>Gill Sans</vt:lpstr>
      <vt:lpstr>Times New Roman</vt:lpstr>
      <vt:lpstr>Blank Presentation</vt:lpstr>
      <vt:lpstr>Custom Design</vt:lpstr>
      <vt:lpstr>2020 CEE Webinar Presentation Master Template</vt:lpstr>
      <vt:lpstr>Project Based Economics  and Remote Learning Activities</vt:lpstr>
      <vt:lpstr>EconEdLink Membership</vt:lpstr>
      <vt:lpstr>Professional Development Certificate</vt:lpstr>
      <vt:lpstr>Your Agenda </vt:lpstr>
      <vt:lpstr>Project #1:  Socio- Economics Project https://ermurrowhs.libguides.com/politics </vt:lpstr>
      <vt:lpstr>Project #1:  Socio- Economics Project, cont’d</vt:lpstr>
      <vt:lpstr>Socio- Economics Project, cont’d</vt:lpstr>
      <vt:lpstr>Socio- Economics Project, cont’d</vt:lpstr>
      <vt:lpstr>Socio- Economics Project</vt:lpstr>
      <vt:lpstr>Murrow “Lib-Guide”</vt:lpstr>
      <vt:lpstr>Research Tab</vt:lpstr>
      <vt:lpstr>Opposing Viewpoints</vt:lpstr>
      <vt:lpstr>Media Tab</vt:lpstr>
      <vt:lpstr>MLA Citation Tab</vt:lpstr>
      <vt:lpstr>APA Citation Tab</vt:lpstr>
      <vt:lpstr>Project #2: Personal Finance WebQuest</vt:lpstr>
      <vt:lpstr>Personal Finance Project Part I: Guidelines</vt:lpstr>
      <vt:lpstr>Part 1A: Living on Your Own </vt:lpstr>
      <vt:lpstr>Part 1B:  Banking</vt:lpstr>
      <vt:lpstr>Part 1C:  Credit Cards</vt:lpstr>
      <vt:lpstr>Part 1D:  Credit Score</vt:lpstr>
      <vt:lpstr>Part 1E:  Taxes</vt:lpstr>
      <vt:lpstr>Part 1F:  Health Insurance</vt:lpstr>
      <vt:lpstr>Part 1G:  Cars</vt:lpstr>
      <vt:lpstr>Part 1H:  Marriage and Kids</vt:lpstr>
      <vt:lpstr>Part 1I:  Mixed Bag</vt:lpstr>
      <vt:lpstr>Part 1J:  Homeownership</vt:lpstr>
      <vt:lpstr>Part 1K:  Life Insurance</vt:lpstr>
      <vt:lpstr>Part 1L:  Retirement</vt:lpstr>
      <vt:lpstr>Part 1M:  Legal Documents</vt:lpstr>
      <vt:lpstr>Part 1N:  Investment Options (Extra Credit)</vt:lpstr>
      <vt:lpstr>PowerPoint Presentation</vt:lpstr>
      <vt:lpstr>Living on Your Own </vt:lpstr>
      <vt:lpstr>MLA Citation Websites</vt:lpstr>
      <vt:lpstr>MLA Citation Videos</vt:lpstr>
      <vt:lpstr> Personal Finance Project Part II:  Navigating the IRS</vt:lpstr>
      <vt:lpstr>Website</vt:lpstr>
      <vt:lpstr>Lawrence Red Owl Example</vt:lpstr>
      <vt:lpstr>Lawrence Red Owl Example</vt:lpstr>
      <vt:lpstr>PowerPoint Presentation</vt:lpstr>
      <vt:lpstr>PowerPoint Presentation</vt:lpstr>
      <vt:lpstr>PowerPoint Presentation</vt:lpstr>
      <vt:lpstr>PowerPoint Presentation</vt:lpstr>
      <vt:lpstr>PowerPoint Presentation</vt:lpstr>
      <vt:lpstr>PowerPoint Presentation</vt:lpstr>
      <vt:lpstr>Tax Tutorial</vt:lpstr>
      <vt:lpstr>The Whys of Taxes</vt:lpstr>
      <vt:lpstr>Personal Finance Project Part III:  Personal Finance Commandments</vt:lpstr>
      <vt:lpstr>Personal Finance Project Part IV:  PowerPoint or Jamboard </vt:lpstr>
      <vt:lpstr> Project #3: Simple Sole Proprietorship Project</vt:lpstr>
      <vt:lpstr>Objectives</vt:lpstr>
      <vt:lpstr>Sole Proprietorship Project Part I:  Type of Business</vt:lpstr>
      <vt:lpstr>Sole Proprietorship Part II:  Business Ethics</vt:lpstr>
      <vt:lpstr>Sole Proprietorship Part III:  Industry Component</vt:lpstr>
      <vt:lpstr>Sole Proprietorship Part IV:  Mission Statement</vt:lpstr>
      <vt:lpstr>Sole Proprietorship Part V:  Human Resources</vt:lpstr>
      <vt:lpstr>Sole Proprietorship Part VI:  Business Structure</vt:lpstr>
      <vt:lpstr>Sole Proprietorship Part VII:  Marketing</vt:lpstr>
      <vt:lpstr>Sole Proprietorship Part VIII:  Pricing</vt:lpstr>
      <vt:lpstr>Sole Proprietorship Part IX:  Promotion</vt:lpstr>
      <vt:lpstr>CEE Affiliates</vt:lpstr>
      <vt:lpstr>Thank You to Our Sponsors!</vt:lpstr>
    </vt:vector>
  </TitlesOfParts>
  <Company>Office 2004 Test Drive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Office 2004 Test Drive User</dc:creator>
  <cp:lastModifiedBy>Jarvon Carson</cp:lastModifiedBy>
  <cp:revision>2927</cp:revision>
  <cp:lastPrinted>2015-12-16T17:04:17Z</cp:lastPrinted>
  <dcterms:created xsi:type="dcterms:W3CDTF">2012-10-20T14:14:15Z</dcterms:created>
  <dcterms:modified xsi:type="dcterms:W3CDTF">2020-12-21T15:04:15Z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200</vt:r8>
  </property>
  <property fmtid="{D5CDD505-2E9C-101B-9397-08002B2CF9AE}" pid="4" name="_CopySource">
    <vt:lpwstr>https://council4econed.sharepoint.com/CMT/Board Meeting Feb 8, 2013 v2 njm.pptx</vt:lpwstr>
  </property>
  <property fmtid="{D5CDD505-2E9C-101B-9397-08002B2CF9AE}" pid="5" name="xd_ProgID">
    <vt:lpwstr/>
  </property>
  <property fmtid="{D5CDD505-2E9C-101B-9397-08002B2CF9AE}" pid="6" name="TemplateUrl">
    <vt:lpwstr/>
  </property>
</Properties>
</file>