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3"/>
  </p:notesMasterIdLst>
  <p:sldIdLst>
    <p:sldId id="256" r:id="rId5"/>
    <p:sldId id="261" r:id="rId6"/>
    <p:sldId id="267" r:id="rId7"/>
    <p:sldId id="258" r:id="rId8"/>
    <p:sldId id="262" r:id="rId9"/>
    <p:sldId id="263" r:id="rId10"/>
    <p:sldId id="264" r:id="rId11"/>
    <p:sldId id="391" r:id="rId12"/>
    <p:sldId id="260" r:id="rId13"/>
    <p:sldId id="270" r:id="rId14"/>
    <p:sldId id="401" r:id="rId15"/>
    <p:sldId id="412" r:id="rId16"/>
    <p:sldId id="396" r:id="rId17"/>
    <p:sldId id="409" r:id="rId18"/>
    <p:sldId id="393" r:id="rId19"/>
    <p:sldId id="394" r:id="rId20"/>
    <p:sldId id="400" r:id="rId21"/>
    <p:sldId id="411" r:id="rId22"/>
    <p:sldId id="399" r:id="rId23"/>
    <p:sldId id="406" r:id="rId24"/>
    <p:sldId id="407" r:id="rId25"/>
    <p:sldId id="405" r:id="rId26"/>
    <p:sldId id="403" r:id="rId27"/>
    <p:sldId id="392" r:id="rId28"/>
    <p:sldId id="265" r:id="rId29"/>
    <p:sldId id="271" r:id="rId30"/>
    <p:sldId id="266" r:id="rId31"/>
    <p:sldId id="269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9900"/>
    <a:srgbClr val="005CB8"/>
    <a:srgbClr val="8BAF00"/>
    <a:srgbClr val="C7C6F8"/>
    <a:srgbClr val="004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E22C6C-8479-4A1A-A22D-88D02A891899}" v="124" dt="2020-11-17T16:05:43.909"/>
  </p1510:revLst>
</p1510:revInfo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1786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7AA5DFF-1E16-7F4C-8980-AB1611AD8891}" type="datetime1">
              <a:rPr lang="en-US"/>
              <a:pPr>
                <a:defRPr/>
              </a:pPr>
              <a:t>11/17/2020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7724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pitchFamily="-108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3675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422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4498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6909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783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805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33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918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815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50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532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8929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951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6600" b="1" i="0">
                <a:solidFill>
                  <a:srgbClr val="005CB8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77440"/>
            <a:ext cx="8229600" cy="3779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06984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  <a:sp3d>
              <a:bevelT w="0"/>
            </a:sp3d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2055038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rtl="0" fontAlgn="base">
        <a:lnSpc>
          <a:spcPts val="5700"/>
        </a:lnSpc>
        <a:spcBef>
          <a:spcPct val="0"/>
        </a:spcBef>
        <a:spcAft>
          <a:spcPct val="0"/>
        </a:spcAft>
        <a:defRPr sz="6600" b="1" i="0" kern="1200">
          <a:solidFill>
            <a:srgbClr val="005CB8"/>
          </a:solidFill>
          <a:effectLst>
            <a:glow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  <a:latin typeface="Calibri" panose="020F0502020204030204" pitchFamily="34" charset="0"/>
          <a:ea typeface="ＭＳ Ｐゴシック" pitchFamily="-108" charset="-128"/>
          <a:cs typeface="Calibri" panose="020F0502020204030204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rtl="0" fontAlgn="base">
        <a:spcBef>
          <a:spcPts val="0"/>
        </a:spcBef>
        <a:spcAft>
          <a:spcPts val="1800"/>
        </a:spcAft>
        <a:buFont typeface="Arial" pitchFamily="-108" charset="0"/>
        <a:buChar char="•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1pPr>
      <a:lvl2pPr marL="742950" indent="-285750" algn="l" rtl="0" fontAlgn="base">
        <a:spcBef>
          <a:spcPts val="0"/>
        </a:spcBef>
        <a:spcAft>
          <a:spcPts val="1800"/>
        </a:spcAft>
        <a:buFont typeface="Arial" pitchFamily="-108" charset="0"/>
        <a:buChar char="–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2pPr>
      <a:lvl3pPr marL="1143000" indent="-228600" algn="l" rtl="0" fontAlgn="base">
        <a:spcBef>
          <a:spcPts val="0"/>
        </a:spcBef>
        <a:spcAft>
          <a:spcPts val="1800"/>
        </a:spcAft>
        <a:buFont typeface="Arial" pitchFamily="-108" charset="0"/>
        <a:buChar char="•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3pPr>
      <a:lvl4pPr marL="1600200" indent="-228600" algn="l" rtl="0" fontAlgn="base">
        <a:spcBef>
          <a:spcPts val="0"/>
        </a:spcBef>
        <a:spcAft>
          <a:spcPts val="1800"/>
        </a:spcAft>
        <a:buFont typeface="Arial" pitchFamily="-108" charset="0"/>
        <a:buChar char="–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4pPr>
      <a:lvl5pPr marL="2057400" indent="-228600" algn="l" rtl="0" fontAlgn="base">
        <a:spcBef>
          <a:spcPts val="0"/>
        </a:spcBef>
        <a:spcAft>
          <a:spcPts val="1800"/>
        </a:spcAft>
        <a:buFont typeface="Arial" pitchFamily="-108" charset="0"/>
        <a:buChar char="»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nces.ed.gov/programs/coe/indicator_cta.asp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y.com/articles/How_Much_More_Do_College_Graduates_Earn_Than_Non-College_Graduates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hiuBqwdlaA?feature=oembed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nbc.com/2018/09/21/the-10-highest-paying-college-majors.html" TargetMode="External"/><Relationship Id="rId2" Type="http://schemas.openxmlformats.org/officeDocument/2006/relationships/hyperlink" Target="https://www.washingtonpost.com/news/grade-point/wp/2017/01/28/business-is-the-most-popular-college-major-but-that-doesnt-mean-its-a-good-choice/?utm_term=.70a958db39cc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conedlink.org/membership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conedlink.org/professional-development/professional-development-upcoming/?view-by=dayGridMonth&amp;currentStart=2020-Mar-1&amp;activeStart=2020-Mar-1&amp;activeEnd=2020-Apr-11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izjournals.com/buffalo/search/results?q=Luis%20Rodriguez%20Jr.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hyperlink" Target="https://www.wrksolutions.com/Documents/WhenIGrowUp/WIGU_PDFS/High-School/WFS-WIGU-HighSchool-Lessons.pdf" TargetMode="Externa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hyperlink" Target="https://www.bls.gov/" TargetMode="External"/><Relationship Id="rId5" Type="http://schemas.openxmlformats.org/officeDocument/2006/relationships/hyperlink" Target="https://www.fte.org/teachers/teacher-resources/lesson-plans/efllessons/the-job-jungle-a-labor-market-game/" TargetMode="External"/><Relationship Id="rId4" Type="http://schemas.openxmlformats.org/officeDocument/2006/relationships/hyperlink" Target="https://www.stlouisfed.org/~/media/education/lessons/pdf/employment-growth.pdf?la=en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uncilforeconed.org/resources/local-affiliates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tore.councilforeconed.org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conedlink.org/resources/collection/fffl-9-12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9217"/>
            <a:ext cx="7772400" cy="3428999"/>
          </a:xfrm>
        </p:spPr>
        <p:txBody>
          <a:bodyPr rtlCol="0"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br>
              <a:rPr lang="en-US" sz="6000" dirty="0"/>
            </a:br>
            <a:r>
              <a:rPr lang="en-US" sz="4000" dirty="0"/>
              <a:t>Financial Fitness for Life, Chapter 6:</a:t>
            </a:r>
            <a:br>
              <a:rPr lang="en-US" sz="4000" dirty="0"/>
            </a:br>
            <a:r>
              <a:rPr lang="en-US" sz="4000" i="1" dirty="0">
                <a:solidFill>
                  <a:srgbClr val="7A9900"/>
                </a:solidFill>
              </a:rPr>
              <a:t>Why Do Some Jobs Pay More Than Others?</a:t>
            </a:r>
            <a:br>
              <a:rPr lang="en-US" sz="4000" b="1" dirty="0">
                <a:ln w="11430"/>
                <a:effectLst>
                  <a:outerShdw blurRad="80000" dist="40000" dir="5040000" algn="tl">
                    <a:srgbClr val="000000">
                      <a:alpha val="0"/>
                    </a:srgbClr>
                  </a:outerShdw>
                </a:effectLst>
                <a:ea typeface="+mj-ea"/>
                <a:cs typeface="+mj-cs"/>
              </a:rPr>
            </a:br>
            <a:r>
              <a:rPr lang="en-US" sz="3100" dirty="0"/>
              <a:t>Theresa Fischer</a:t>
            </a:r>
            <a:br>
              <a:rPr lang="en-US" sz="3100" dirty="0"/>
            </a:br>
            <a:r>
              <a:rPr lang="en-US" sz="3100" dirty="0"/>
              <a:t>November 2020</a:t>
            </a:r>
            <a:br>
              <a:rPr lang="en-US" sz="3100" dirty="0"/>
            </a:br>
            <a:r>
              <a:rPr lang="en-US" sz="3100" dirty="0"/>
              <a:t>ecofisch@gmail.com</a:t>
            </a:r>
            <a:br>
              <a:rPr lang="en-US" sz="3100" dirty="0"/>
            </a:br>
            <a:br>
              <a:rPr lang="en-US" sz="1600" dirty="0">
                <a:solidFill>
                  <a:schemeClr val="tx1"/>
                </a:solidFill>
                <a:latin typeface="Calibri"/>
                <a:ea typeface="ＭＳ Ｐゴシック"/>
                <a:cs typeface="Calibri"/>
              </a:rPr>
            </a:br>
            <a:endParaRPr lang="en-US" sz="2200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Calibri"/>
            </a:endParaRPr>
          </a:p>
        </p:txBody>
      </p:sp>
      <p:pic>
        <p:nvPicPr>
          <p:cNvPr id="1026" name="Picture 2" descr="The 10 most in-demand jobs | The Seattle Times">
            <a:extLst>
              <a:ext uri="{FF2B5EF4-FFF2-40B4-BE49-F238E27FC236}">
                <a16:creationId xmlns:a16="http://schemas.microsoft.com/office/drawing/2014/main" id="{73085CFE-A3AA-49CF-A615-591583A5F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210" y="4697916"/>
            <a:ext cx="4047925" cy="182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C79E0-3DCC-42B1-B7EE-CC7D00D32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969"/>
            <a:ext cx="8229600" cy="1143000"/>
          </a:xfrm>
        </p:spPr>
        <p:txBody>
          <a:bodyPr/>
          <a:lstStyle/>
          <a:p>
            <a:r>
              <a:rPr lang="en-US" sz="4000" dirty="0"/>
              <a:t>Vocabulary to Know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4E562D-9FD1-4C41-8824-F0FAF7876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835" y="1539240"/>
            <a:ext cx="8229600" cy="3779520"/>
          </a:xfrm>
        </p:spPr>
        <p:txBody>
          <a:bodyPr/>
          <a:lstStyle/>
          <a:p>
            <a:r>
              <a:rPr lang="en-US" sz="2000" b="1" dirty="0"/>
              <a:t>Derived Demand </a:t>
            </a:r>
            <a:r>
              <a:rPr lang="en-US" sz="2000" dirty="0"/>
              <a:t>– When you demand a product, you demand its labor</a:t>
            </a:r>
          </a:p>
          <a:p>
            <a:r>
              <a:rPr lang="en-US" sz="2000" b="1" dirty="0"/>
              <a:t>Income </a:t>
            </a:r>
            <a:r>
              <a:rPr lang="en-US" sz="2000" dirty="0"/>
              <a:t>– Wages plus other assets (interest, dividend, rent)</a:t>
            </a:r>
          </a:p>
          <a:p>
            <a:r>
              <a:rPr lang="en-US" sz="2000" b="1" dirty="0"/>
              <a:t>Wages</a:t>
            </a:r>
            <a:r>
              <a:rPr lang="en-US" sz="2000" dirty="0"/>
              <a:t> – Salary or income</a:t>
            </a:r>
          </a:p>
          <a:p>
            <a:r>
              <a:rPr lang="en-US" sz="2000" b="1" dirty="0"/>
              <a:t>Marginal Revenue Product </a:t>
            </a:r>
            <a:r>
              <a:rPr lang="en-US" sz="2000" dirty="0"/>
              <a:t>–</a:t>
            </a:r>
            <a:r>
              <a:rPr lang="en-US" sz="2000" b="1" dirty="0"/>
              <a:t> </a:t>
            </a:r>
            <a:r>
              <a:rPr lang="en-US" sz="2000" dirty="0"/>
              <a:t>Additional revenue due to an addition of one unit of resource </a:t>
            </a:r>
          </a:p>
          <a:p>
            <a:r>
              <a:rPr lang="en-US" sz="2000" b="1" dirty="0"/>
              <a:t>Marginal Resource Cost </a:t>
            </a:r>
            <a:r>
              <a:rPr lang="en-US" sz="2000" dirty="0"/>
              <a:t>– Additional expense due to an addition of one unit of resource</a:t>
            </a:r>
          </a:p>
          <a:p>
            <a:r>
              <a:rPr lang="en-US" sz="2000" b="1" dirty="0"/>
              <a:t>Wage Differentials </a:t>
            </a:r>
            <a:r>
              <a:rPr lang="en-US" sz="2000" dirty="0"/>
              <a:t>– Different skillsets earn different salaries</a:t>
            </a:r>
          </a:p>
          <a:p>
            <a:r>
              <a:rPr lang="en-US" sz="2000" b="1" dirty="0"/>
              <a:t>Human Capital </a:t>
            </a:r>
            <a:r>
              <a:rPr lang="en-US" sz="2000" dirty="0"/>
              <a:t>– Knowledge, network, health, skill and talent people bring to their jobs </a:t>
            </a:r>
          </a:p>
          <a:p>
            <a:pPr marL="0" indent="0">
              <a:buNone/>
            </a:pPr>
            <a:r>
              <a:rPr lang="en-US" sz="2000" i="1" dirty="0">
                <a:solidFill>
                  <a:srgbClr val="7A9900"/>
                </a:solidFill>
              </a:rPr>
              <a:t>Ex: Hire an amount of workers so that salary MRC = MRP, to maximize profit</a:t>
            </a:r>
            <a:r>
              <a:rPr lang="en-US" sz="2000" i="1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3369119207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C8F02-3DFB-41C0-B568-7466A2C80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34440"/>
            <a:ext cx="8229600" cy="1143000"/>
          </a:xfrm>
        </p:spPr>
        <p:txBody>
          <a:bodyPr/>
          <a:lstStyle/>
          <a:p>
            <a:r>
              <a:rPr lang="en-US" sz="4000" dirty="0"/>
              <a:t>Why Do People Earn Such Different Salaries?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42CE4-BF81-4E1A-8CBB-76AFC47D81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Specialized set of </a:t>
            </a:r>
            <a:r>
              <a:rPr lang="en-US" dirty="0">
                <a:solidFill>
                  <a:srgbClr val="7A9900"/>
                </a:solidFill>
              </a:rPr>
              <a:t>skills and experience</a:t>
            </a:r>
            <a:r>
              <a:rPr lang="en-US" dirty="0"/>
              <a:t>.</a:t>
            </a:r>
          </a:p>
          <a:p>
            <a:r>
              <a:rPr lang="en-US" dirty="0"/>
              <a:t>Demand for people with </a:t>
            </a:r>
            <a:r>
              <a:rPr lang="en-US" dirty="0">
                <a:solidFill>
                  <a:srgbClr val="7A9900"/>
                </a:solidFill>
              </a:rPr>
              <a:t>specific training</a:t>
            </a:r>
            <a:r>
              <a:rPr lang="en-US" dirty="0"/>
              <a:t>.</a:t>
            </a:r>
          </a:p>
          <a:p>
            <a:r>
              <a:rPr lang="en-US" dirty="0"/>
              <a:t>People who are more </a:t>
            </a:r>
            <a:r>
              <a:rPr lang="en-US" dirty="0">
                <a:solidFill>
                  <a:srgbClr val="7A9900"/>
                </a:solidFill>
              </a:rPr>
              <a:t>productive</a:t>
            </a:r>
            <a:r>
              <a:rPr lang="en-US" dirty="0"/>
              <a:t>.</a:t>
            </a:r>
          </a:p>
          <a:p>
            <a:r>
              <a:rPr lang="en-US" dirty="0"/>
              <a:t>People who are self disciplined and work well with others.</a:t>
            </a:r>
          </a:p>
          <a:p>
            <a:r>
              <a:rPr lang="en-US" dirty="0"/>
              <a:t>Varied levels of </a:t>
            </a:r>
            <a:r>
              <a:rPr lang="en-US" dirty="0">
                <a:solidFill>
                  <a:srgbClr val="7A9900"/>
                </a:solidFill>
              </a:rPr>
              <a:t>education</a:t>
            </a:r>
            <a:r>
              <a:rPr lang="en-US" dirty="0"/>
              <a:t> and/or </a:t>
            </a:r>
            <a:r>
              <a:rPr lang="en-US" dirty="0">
                <a:solidFill>
                  <a:srgbClr val="7A9900"/>
                </a:solidFill>
              </a:rPr>
              <a:t>human capital </a:t>
            </a:r>
          </a:p>
        </p:txBody>
      </p:sp>
    </p:spTree>
    <p:extLst>
      <p:ext uri="{BB962C8B-B14F-4D97-AF65-F5344CB8AC3E}">
        <p14:creationId xmlns:p14="http://schemas.microsoft.com/office/powerpoint/2010/main" val="2418089047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28E5B-F2C4-4E6A-9596-E24690142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08037"/>
            <a:ext cx="8229600" cy="1143000"/>
          </a:xfrm>
        </p:spPr>
        <p:txBody>
          <a:bodyPr/>
          <a:lstStyle/>
          <a:p>
            <a:r>
              <a:rPr lang="en-US" sz="4000" dirty="0"/>
              <a:t>How Do I Find Those High Paying Jobs?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B46CC-9A33-4C03-8BEB-7F8FB3AC25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Variety of sources:</a:t>
            </a:r>
          </a:p>
          <a:p>
            <a:r>
              <a:rPr lang="en-US" dirty="0"/>
              <a:t>Payscale.com</a:t>
            </a:r>
          </a:p>
          <a:p>
            <a:r>
              <a:rPr lang="en-US" dirty="0"/>
              <a:t> </a:t>
            </a:r>
            <a:r>
              <a:rPr lang="en-US" sz="2800" b="0" i="0" u="none" strike="noStrike" dirty="0">
                <a:effectLst/>
                <a:latin typeface="Avert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National Center for Education Statistics</a:t>
            </a:r>
            <a:r>
              <a:rPr lang="en-US" sz="2800" b="0" i="0" dirty="0">
                <a:effectLst/>
                <a:latin typeface="Averta"/>
              </a:rPr>
              <a:t> </a:t>
            </a:r>
            <a:r>
              <a:rPr lang="en-US" sz="2800" b="0" i="0" dirty="0">
                <a:solidFill>
                  <a:srgbClr val="3E4855"/>
                </a:solidFill>
                <a:effectLst/>
                <a:latin typeface="Averta"/>
              </a:rPr>
              <a:t>(NCES) </a:t>
            </a:r>
          </a:p>
          <a:p>
            <a:r>
              <a:rPr lang="en-US" dirty="0">
                <a:solidFill>
                  <a:srgbClr val="3E4855"/>
                </a:solidFill>
                <a:latin typeface="Averta"/>
              </a:rPr>
              <a:t>Bureau of Labor Statistics</a:t>
            </a:r>
          </a:p>
          <a:p>
            <a:r>
              <a:rPr lang="en-US" dirty="0">
                <a:solidFill>
                  <a:srgbClr val="3E4855"/>
                </a:solidFill>
                <a:latin typeface="Averta"/>
              </a:rPr>
              <a:t>Glassdoor.com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865661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D0A7E-E738-4CE7-9E06-1F8ABD25E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/>
              <a:t>Payscale</a:t>
            </a:r>
            <a:r>
              <a:rPr lang="en-US" sz="4400" dirty="0"/>
              <a:t> Based on Education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C777B-91B4-4709-ACB6-2E29B019C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25619"/>
            <a:ext cx="8229600" cy="3779520"/>
          </a:xfrm>
        </p:spPr>
        <p:txBody>
          <a:bodyPr/>
          <a:lstStyle/>
          <a:p>
            <a:r>
              <a:rPr lang="en-US" sz="1800" dirty="0">
                <a:hlinkClick r:id="rId3"/>
              </a:rPr>
              <a:t>https://study.com/articles/How_Much_More_Do_College_Graduates_Earn_Than_Non-College_Graduates.html</a:t>
            </a:r>
            <a:endParaRPr lang="en-US" sz="1800" dirty="0"/>
          </a:p>
          <a:p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4B95FD-F8D1-4F9C-B76E-1958E03EAF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109" y="2620565"/>
            <a:ext cx="8964891" cy="377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884519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A648B-BC41-4B85-883B-C3041EE5D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6556646-EB15-432B-B8B1-E71AD8877E1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7072" y="914400"/>
            <a:ext cx="8530260" cy="557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183426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C6F77-7A84-4FB8-8CBC-18110C7F5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Benefits of a College Degree</a:t>
            </a:r>
          </a:p>
        </p:txBody>
      </p:sp>
      <p:pic>
        <p:nvPicPr>
          <p:cNvPr id="4" name="Online Media 3" title="Top 10 Benefits of a College Degree">
            <a:hlinkClick r:id="" action="ppaction://media"/>
            <a:extLst>
              <a:ext uri="{FF2B5EF4-FFF2-40B4-BE49-F238E27FC236}">
                <a16:creationId xmlns:a16="http://schemas.microsoft.com/office/drawing/2014/main" id="{61691F6B-991B-43EE-8FF7-9BC9F22E4F1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44364" y="2057400"/>
            <a:ext cx="7915174" cy="445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45281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869CF-5A8D-417D-BB73-40E5073AF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7C8B9FF-7993-4425-A218-593E56BBFB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0404" y="1086522"/>
            <a:ext cx="7503191" cy="544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252824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62201-ED03-4CFE-82A9-432BEC2E5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Job Titles Also Affect Pay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8A3328F-DBBB-438C-93BF-E9BE2AF907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3664155"/>
              </p:ext>
            </p:extLst>
          </p:nvPr>
        </p:nvGraphicFramePr>
        <p:xfrm>
          <a:off x="457200" y="2378075"/>
          <a:ext cx="8229600" cy="36833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3625004551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569182586"/>
                    </a:ext>
                  </a:extLst>
                </a:gridCol>
              </a:tblGrid>
              <a:tr h="6138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3244735"/>
                  </a:ext>
                </a:extLst>
              </a:tr>
              <a:tr h="613893">
                <a:tc>
                  <a:txBody>
                    <a:bodyPr/>
                    <a:lstStyle/>
                    <a:p>
                      <a:r>
                        <a:rPr lang="en-US" dirty="0"/>
                        <a:t>Higher paying jobs with less applicants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Lower paying jobs with more applicants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7381994"/>
                  </a:ext>
                </a:extLst>
              </a:tr>
              <a:tr h="613893">
                <a:tc>
                  <a:txBody>
                    <a:bodyPr/>
                    <a:lstStyle/>
                    <a:p>
                      <a:r>
                        <a:rPr lang="en-US" dirty="0"/>
                        <a:t>Manager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Assistant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9580440"/>
                  </a:ext>
                </a:extLst>
              </a:tr>
              <a:tr h="613893">
                <a:tc>
                  <a:txBody>
                    <a:bodyPr/>
                    <a:lstStyle/>
                    <a:p>
                      <a:r>
                        <a:rPr lang="en-US" dirty="0"/>
                        <a:t>Senior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Coordinator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1964220"/>
                  </a:ext>
                </a:extLst>
              </a:tr>
              <a:tr h="613893">
                <a:tc>
                  <a:txBody>
                    <a:bodyPr/>
                    <a:lstStyle/>
                    <a:p>
                      <a:r>
                        <a:rPr lang="en-US" dirty="0"/>
                        <a:t>Executive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Associate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2410214"/>
                  </a:ext>
                </a:extLst>
              </a:tr>
              <a:tr h="613893">
                <a:tc>
                  <a:txBody>
                    <a:bodyPr/>
                    <a:lstStyle/>
                    <a:p>
                      <a:r>
                        <a:rPr lang="en-US" dirty="0"/>
                        <a:t>Director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Accountant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81467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6029983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855B8-3A7D-4526-B7B9-F5FD39AB7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Where Are the Jobs Paying Higher?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2AFC9C-267A-4703-BFA1-67709E01C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120" y="1939735"/>
            <a:ext cx="8229600" cy="3779520"/>
          </a:xfrm>
        </p:spPr>
        <p:txBody>
          <a:bodyPr/>
          <a:lstStyle/>
          <a:p>
            <a:r>
              <a:rPr lang="en-US" sz="2000" dirty="0">
                <a:solidFill>
                  <a:srgbClr val="3E4855"/>
                </a:solidFill>
                <a:latin typeface="Averta"/>
              </a:rPr>
              <a:t>S</a:t>
            </a:r>
            <a:r>
              <a:rPr lang="en-US" sz="2000" b="0" i="0" dirty="0">
                <a:solidFill>
                  <a:srgbClr val="3E4855"/>
                </a:solidFill>
                <a:effectLst/>
                <a:latin typeface="Averta"/>
              </a:rPr>
              <a:t>tudents can make sure they are getting the most out of their investment by </a:t>
            </a:r>
            <a:r>
              <a:rPr lang="en-US" sz="2000" b="0" i="0" dirty="0">
                <a:solidFill>
                  <a:srgbClr val="7A9900"/>
                </a:solidFill>
                <a:effectLst/>
                <a:latin typeface="Averta"/>
              </a:rPr>
              <a:t>choosing a major </a:t>
            </a:r>
            <a:r>
              <a:rPr lang="en-US" sz="2000" b="0" i="0" dirty="0">
                <a:solidFill>
                  <a:srgbClr val="3E4855"/>
                </a:solidFill>
                <a:effectLst/>
                <a:latin typeface="Averta"/>
              </a:rPr>
              <a:t>that will lead to a stable and high-paying career.</a:t>
            </a:r>
          </a:p>
          <a:p>
            <a:r>
              <a:rPr lang="en-US" sz="2000" b="0" i="0" dirty="0">
                <a:solidFill>
                  <a:srgbClr val="3E4855"/>
                </a:solidFill>
                <a:effectLst/>
                <a:latin typeface="Averta"/>
              </a:rPr>
              <a:t>According to </a:t>
            </a:r>
            <a:r>
              <a:rPr lang="en-US" sz="2000" b="0" i="0" u="none" strike="noStrike" dirty="0">
                <a:solidFill>
                  <a:srgbClr val="6258FF"/>
                </a:solidFill>
                <a:effectLst/>
                <a:latin typeface="Averta"/>
                <a:hlinkClick r:id="rId2"/>
              </a:rPr>
              <a:t>The Washington Post</a:t>
            </a:r>
            <a:r>
              <a:rPr lang="en-US" sz="2000" b="0" i="0" dirty="0">
                <a:solidFill>
                  <a:srgbClr val="3E4855"/>
                </a:solidFill>
                <a:effectLst/>
                <a:latin typeface="Averta"/>
              </a:rPr>
              <a:t>, one in five bachelor’s degrees are awarded to students who study in fields like finance, accounting and management. </a:t>
            </a:r>
            <a:r>
              <a:rPr lang="en-US" sz="2000" dirty="0">
                <a:solidFill>
                  <a:srgbClr val="3E4855"/>
                </a:solidFill>
                <a:latin typeface="Averta"/>
              </a:rPr>
              <a:t>A</a:t>
            </a:r>
            <a:r>
              <a:rPr lang="en-US" sz="2000" b="0" i="0" dirty="0">
                <a:solidFill>
                  <a:srgbClr val="3E4855"/>
                </a:solidFill>
                <a:effectLst/>
                <a:latin typeface="Averta"/>
              </a:rPr>
              <a:t>ctuarial mathematics can make </a:t>
            </a:r>
            <a:r>
              <a:rPr lang="en-US" sz="2000" b="0" i="0" u="none" strike="noStrike" dirty="0">
                <a:solidFill>
                  <a:srgbClr val="6258FF"/>
                </a:solidFill>
                <a:effectLst/>
                <a:latin typeface="Averta"/>
                <a:hlinkClick r:id="rId3"/>
              </a:rPr>
              <a:t>some serious cash</a:t>
            </a:r>
            <a:r>
              <a:rPr lang="en-US" sz="2000" b="0" i="0" dirty="0">
                <a:solidFill>
                  <a:srgbClr val="3E4855"/>
                </a:solidFill>
                <a:effectLst/>
                <a:latin typeface="Averta"/>
              </a:rPr>
              <a:t>,</a:t>
            </a:r>
          </a:p>
          <a:p>
            <a:r>
              <a:rPr lang="en-US" sz="2000" b="0" i="0" dirty="0">
                <a:solidFill>
                  <a:srgbClr val="3E4855"/>
                </a:solidFill>
                <a:effectLst/>
                <a:latin typeface="Averta"/>
              </a:rPr>
              <a:t>The highest-paying college major? </a:t>
            </a:r>
            <a:r>
              <a:rPr lang="en-US" sz="2000" b="0" i="0" dirty="0">
                <a:solidFill>
                  <a:srgbClr val="7A9900"/>
                </a:solidFill>
                <a:effectLst/>
                <a:latin typeface="Averta"/>
              </a:rPr>
              <a:t>Petroleum engineering</a:t>
            </a:r>
            <a:r>
              <a:rPr lang="en-US" sz="2000" b="0" i="0" dirty="0">
                <a:solidFill>
                  <a:srgbClr val="3E4855"/>
                </a:solidFill>
                <a:effectLst/>
                <a:latin typeface="Averta"/>
              </a:rPr>
              <a:t>.</a:t>
            </a:r>
          </a:p>
          <a:p>
            <a:endParaRPr lang="en-US" sz="2000" b="0" i="0" dirty="0">
              <a:solidFill>
                <a:srgbClr val="3E4855"/>
              </a:solidFill>
              <a:effectLst/>
              <a:latin typeface="Averta"/>
            </a:endParaRPr>
          </a:p>
          <a:p>
            <a:endParaRPr lang="en-US" sz="2000" b="0" i="0" dirty="0">
              <a:solidFill>
                <a:srgbClr val="3E4855"/>
              </a:solidFill>
              <a:effectLst/>
              <a:latin typeface="Averta"/>
            </a:endParaRPr>
          </a:p>
          <a:p>
            <a:endParaRPr lang="en-US" sz="2000" b="0" i="0" dirty="0">
              <a:solidFill>
                <a:srgbClr val="3E4855"/>
              </a:solidFill>
              <a:effectLst/>
              <a:latin typeface="Averta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EDB528-AE78-4BB2-BFF1-6DC43DFF31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6323" y="4528445"/>
            <a:ext cx="2790825" cy="19145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C6E51E-FF8F-4215-BFEB-C139C9B25D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003" y="4528445"/>
            <a:ext cx="2593305" cy="195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511722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04547-7A9D-406D-9602-6388CE34E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A6893AE-25A9-498C-BA3F-3B8466229A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9882" y="1063486"/>
            <a:ext cx="7136577" cy="51425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B59462-EC77-47BB-A227-CEB3AEAB6EDA}"/>
              </a:ext>
            </a:extLst>
          </p:cNvPr>
          <p:cNvSpPr txBox="1"/>
          <p:nvPr/>
        </p:nvSpPr>
        <p:spPr>
          <a:xfrm>
            <a:off x="457200" y="6206020"/>
            <a:ext cx="8686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https://www.businessinsider.com/how-much-more-college-graduates-earn-than-non-graduates-in-every-state-2019-5</a:t>
            </a:r>
          </a:p>
        </p:txBody>
      </p:sp>
    </p:spTree>
    <p:extLst>
      <p:ext uri="{BB962C8B-B14F-4D97-AF65-F5344CB8AC3E}">
        <p14:creationId xmlns:p14="http://schemas.microsoft.com/office/powerpoint/2010/main" val="2476663198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762421"/>
            <a:ext cx="8229600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spcAft>
                <a:spcPts val="0"/>
              </a:spcAft>
              <a:defRPr/>
            </a:pPr>
            <a:r>
              <a:rPr lang="en-US" sz="4000" dirty="0">
                <a:latin typeface="Calibri"/>
                <a:ea typeface="ＭＳ Ｐゴシック"/>
                <a:cs typeface="Calibri"/>
              </a:rPr>
              <a:t>EconEdLink Membership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13714B-F9E8-8C44-9AF8-383F3F244D95}"/>
              </a:ext>
            </a:extLst>
          </p:cNvPr>
          <p:cNvSpPr txBox="1"/>
          <p:nvPr/>
        </p:nvSpPr>
        <p:spPr>
          <a:xfrm>
            <a:off x="482538" y="2114894"/>
            <a:ext cx="8175171" cy="424731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dirty="0">
                <a:latin typeface="Arial"/>
                <a:ea typeface="ＭＳ Ｐゴシック"/>
                <a:cs typeface="Arial"/>
              </a:rPr>
              <a:t>You can now access CEE’s professional development webinars directly on EconEdLink.org! To receive these new professional development benefits, </a:t>
            </a:r>
            <a:r>
              <a:rPr lang="en-US" b="1" dirty="0">
                <a:latin typeface="Arial"/>
                <a:ea typeface="ＭＳ Ｐゴシック"/>
                <a:cs typeface="Arial"/>
              </a:rPr>
              <a:t>become an EconEdLink </a:t>
            </a:r>
            <a:r>
              <a:rPr lang="en-US" b="1" dirty="0">
                <a:latin typeface="Arial"/>
                <a:ea typeface="ＭＳ Ｐゴシック"/>
                <a:cs typeface="Arial"/>
                <a:hlinkClick r:id="rId3"/>
              </a:rPr>
              <a:t>member</a:t>
            </a:r>
            <a:r>
              <a:rPr lang="en-US" dirty="0">
                <a:latin typeface="Arial"/>
                <a:ea typeface="ＭＳ Ｐゴシック"/>
                <a:cs typeface="Arial"/>
              </a:rPr>
              <a:t>. As a member, you will now be able to: </a:t>
            </a:r>
            <a:endParaRPr lang="en-US" dirty="0"/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ea typeface="ＭＳ Ｐゴシック"/>
                <a:cs typeface="Arial"/>
              </a:rPr>
              <a:t>Automatically receive a professional development certificate via e-mail within 24 hours after viewing any webinar for a minimum of 45 minutes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ea typeface="ＭＳ Ｐゴシック"/>
                <a:cs typeface="Arial"/>
              </a:rPr>
              <a:t>Register for upcoming webinars with a simple one-click process 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ea typeface="ＭＳ Ｐゴシック"/>
                <a:cs typeface="Arial"/>
              </a:rPr>
              <a:t>Easily download presentations, lesson plan materials and activities for each webinar 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ea typeface="ＭＳ Ｐゴシック"/>
                <a:cs typeface="Arial"/>
              </a:rPr>
              <a:t>Search and view all webinars at your convenience 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ea typeface="ＭＳ Ｐゴシック"/>
                <a:cs typeface="Arial"/>
              </a:rPr>
              <a:t>Save webinars to your EconEdLink dashboard for easy access to the event</a:t>
            </a:r>
            <a:endParaRPr lang="en-US" dirty="0"/>
          </a:p>
          <a:p>
            <a:endParaRPr lang="en-US" dirty="0">
              <a:latin typeface="Arial"/>
              <a:ea typeface="ＭＳ Ｐゴシック"/>
              <a:cs typeface="Arial"/>
            </a:endParaRPr>
          </a:p>
          <a:p>
            <a:pPr algn="ctr"/>
            <a:r>
              <a:rPr lang="en-US" dirty="0">
                <a:latin typeface="Arial"/>
                <a:ea typeface="ＭＳ Ｐゴシック"/>
                <a:cs typeface="Arial"/>
              </a:rPr>
              <a:t>You may access our new </a:t>
            </a:r>
            <a:r>
              <a:rPr lang="en-US" b="1" dirty="0">
                <a:latin typeface="Arial"/>
                <a:ea typeface="ＭＳ Ｐゴシック"/>
                <a:cs typeface="Arial"/>
              </a:rPr>
              <a:t>Professional Development</a:t>
            </a:r>
            <a:r>
              <a:rPr lang="en-US" dirty="0">
                <a:latin typeface="Arial"/>
                <a:ea typeface="ＭＳ Ｐゴシック"/>
                <a:cs typeface="Arial"/>
              </a:rPr>
              <a:t> page </a:t>
            </a:r>
            <a:r>
              <a:rPr lang="en-US" dirty="0">
                <a:latin typeface="Arial"/>
                <a:ea typeface="ＭＳ Ｐゴシック"/>
                <a:cs typeface="Arial"/>
                <a:hlinkClick r:id="rId4"/>
              </a:rPr>
              <a:t>here</a:t>
            </a:r>
            <a:endParaRPr lang="en-US" dirty="0">
              <a:latin typeface="Arial"/>
              <a:ea typeface="ＭＳ Ｐゴシック"/>
              <a:cs typeface="Arial"/>
            </a:endParaRPr>
          </a:p>
          <a:p>
            <a:endParaRPr lang="en-US" dirty="0">
              <a:latin typeface="Arial"/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602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B7948-2122-45D2-BC39-7DE79C6E4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8282"/>
            <a:ext cx="8229600" cy="1143000"/>
          </a:xfrm>
        </p:spPr>
        <p:txBody>
          <a:bodyPr/>
          <a:lstStyle/>
          <a:p>
            <a:r>
              <a:rPr lang="en-US" sz="4400" dirty="0"/>
              <a:t>Talent and Skill</a:t>
            </a:r>
          </a:p>
        </p:txBody>
      </p:sp>
      <p:pic>
        <p:nvPicPr>
          <p:cNvPr id="2050" name="Picture 2" descr="What Is Taylor Swift's Net Worth? - TheStreet">
            <a:extLst>
              <a:ext uri="{FF2B5EF4-FFF2-40B4-BE49-F238E27FC236}">
                <a16:creationId xmlns:a16="http://schemas.microsoft.com/office/drawing/2014/main" id="{C7A83C0C-13CC-429E-96AE-0F7D5F79F02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81" y="1859600"/>
            <a:ext cx="2448449" cy="244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EC1EEF-0975-42B7-993C-74858314642F}"/>
              </a:ext>
            </a:extLst>
          </p:cNvPr>
          <p:cNvSpPr txBox="1"/>
          <p:nvPr/>
        </p:nvSpPr>
        <p:spPr>
          <a:xfrm>
            <a:off x="363881" y="4322748"/>
            <a:ext cx="2379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0" dirty="0">
                <a:solidFill>
                  <a:srgbClr val="7A99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$185 million</a:t>
            </a:r>
            <a:endParaRPr lang="en-US" b="1" dirty="0">
              <a:solidFill>
                <a:srgbClr val="7A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9C92C0-C754-4F95-ABA2-8894692F93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75" y="1662947"/>
            <a:ext cx="3143250" cy="21907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6B04194-DD80-4B79-95FC-C953DE1E0007}"/>
              </a:ext>
            </a:extLst>
          </p:cNvPr>
          <p:cNvSpPr txBox="1"/>
          <p:nvPr/>
        </p:nvSpPr>
        <p:spPr>
          <a:xfrm>
            <a:off x="3176211" y="3853697"/>
            <a:ext cx="263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A9900"/>
                </a:solidFill>
              </a:rPr>
              <a:t>$45 million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7CBEF6-0AB3-4076-B8AA-7706CCCF67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1769" y="1762665"/>
            <a:ext cx="1929303" cy="21907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3448529-B3A9-4C1C-AC7E-EC8CF940DB3C}"/>
              </a:ext>
            </a:extLst>
          </p:cNvPr>
          <p:cNvSpPr txBox="1"/>
          <p:nvPr/>
        </p:nvSpPr>
        <p:spPr>
          <a:xfrm>
            <a:off x="6741769" y="3953416"/>
            <a:ext cx="2038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A9900"/>
                </a:solidFill>
              </a:rPr>
              <a:t>$124 million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D1E029D1-AB56-4745-836F-B15159229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13052"/>
            <a:ext cx="2668909" cy="170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922E61B-5101-43C7-BB00-13B8E08940D1}"/>
              </a:ext>
            </a:extLst>
          </p:cNvPr>
          <p:cNvSpPr txBox="1"/>
          <p:nvPr/>
        </p:nvSpPr>
        <p:spPr>
          <a:xfrm>
            <a:off x="2668910" y="5590095"/>
            <a:ext cx="950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A9900"/>
                </a:solidFill>
              </a:rPr>
              <a:t>$56 million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D07FE8-1C4B-4C0A-9E07-2B781A59F00E}"/>
              </a:ext>
            </a:extLst>
          </p:cNvPr>
          <p:cNvSpPr txBox="1"/>
          <p:nvPr/>
        </p:nvSpPr>
        <p:spPr>
          <a:xfrm>
            <a:off x="6608190" y="6236426"/>
            <a:ext cx="217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>
                <a:solidFill>
                  <a:srgbClr val="7A9900"/>
                </a:solidFill>
                <a:effectLst/>
                <a:latin typeface="Roboto"/>
              </a:rPr>
              <a:t> $37.7 million</a:t>
            </a:r>
            <a:r>
              <a:rPr lang="en-US" b="0" i="0" dirty="0">
                <a:solidFill>
                  <a:srgbClr val="222222"/>
                </a:solidFill>
                <a:effectLst/>
                <a:latin typeface="Roboto"/>
              </a:rPr>
              <a:t> </a:t>
            </a:r>
            <a:endParaRPr lang="en-US" dirty="0"/>
          </a:p>
        </p:txBody>
      </p:sp>
      <p:pic>
        <p:nvPicPr>
          <p:cNvPr id="5" name="Picture 2" descr="Mike Trott (@cavymike86) | Twitter">
            <a:extLst>
              <a:ext uri="{FF2B5EF4-FFF2-40B4-BE49-F238E27FC236}">
                <a16:creationId xmlns:a16="http://schemas.microsoft.com/office/drawing/2014/main" id="{C00F9C8E-9E5A-4AEA-98B4-007AC3BE9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272472"/>
            <a:ext cx="2033084" cy="203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99EFEE-1EAA-4E4E-A1E3-4D7A614346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2642" y="4137080"/>
            <a:ext cx="1557173" cy="209934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A86C431-86F2-4F8D-AA71-67A2FBCD1DB8}"/>
              </a:ext>
            </a:extLst>
          </p:cNvPr>
          <p:cNvSpPr txBox="1"/>
          <p:nvPr/>
        </p:nvSpPr>
        <p:spPr>
          <a:xfrm>
            <a:off x="3533479" y="6236426"/>
            <a:ext cx="263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A9900"/>
                </a:solidFill>
              </a:rPr>
              <a:t>$622,421</a:t>
            </a:r>
          </a:p>
        </p:txBody>
      </p:sp>
    </p:spTree>
    <p:extLst>
      <p:ext uri="{BB962C8B-B14F-4D97-AF65-F5344CB8AC3E}">
        <p14:creationId xmlns:p14="http://schemas.microsoft.com/office/powerpoint/2010/main" val="2361507680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CD03D-AD77-4F88-8BE8-C8A5FF967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Highest Paid Jobs </a:t>
            </a:r>
            <a:r>
              <a:rPr lang="en-US" sz="4000" dirty="0">
                <a:solidFill>
                  <a:srgbClr val="7A9900"/>
                </a:solidFill>
              </a:rPr>
              <a:t>(Mean Incomes)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BCBF3-B964-4684-90BF-E096A18F1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000" b="1" i="0" dirty="0">
                <a:solidFill>
                  <a:srgbClr val="3E4855"/>
                </a:solidFill>
                <a:effectLst/>
                <a:latin typeface="Averta"/>
              </a:rPr>
              <a:t>Anesthesiologists</a:t>
            </a:r>
            <a:r>
              <a:rPr lang="en-US" sz="2000" b="1" dirty="0">
                <a:solidFill>
                  <a:srgbClr val="3E4855"/>
                </a:solidFill>
                <a:latin typeface="Averta"/>
              </a:rPr>
              <a:t> </a:t>
            </a:r>
            <a:r>
              <a:rPr lang="en-US" sz="2000" b="1" i="0" dirty="0">
                <a:solidFill>
                  <a:srgbClr val="3E4855"/>
                </a:solidFill>
                <a:effectLst/>
                <a:latin typeface="Averta"/>
              </a:rPr>
              <a:t>&gt; </a:t>
            </a:r>
            <a:r>
              <a:rPr lang="en-US" sz="2000" b="0" i="0" dirty="0">
                <a:solidFill>
                  <a:srgbClr val="3E4855"/>
                </a:solidFill>
                <a:effectLst/>
                <a:latin typeface="Averta"/>
              </a:rPr>
              <a:t>$267,020 per year</a:t>
            </a:r>
          </a:p>
          <a:p>
            <a:pPr marL="0" indent="0" algn="ctr">
              <a:buNone/>
            </a:pPr>
            <a:r>
              <a:rPr lang="en-US" sz="2000" b="1" i="0" dirty="0">
                <a:solidFill>
                  <a:srgbClr val="3E4855"/>
                </a:solidFill>
                <a:effectLst/>
                <a:latin typeface="Averta"/>
              </a:rPr>
              <a:t> Surgeons &gt; </a:t>
            </a:r>
            <a:r>
              <a:rPr lang="en-US" sz="2000" b="0" i="0" dirty="0">
                <a:solidFill>
                  <a:srgbClr val="3E4855"/>
                </a:solidFill>
                <a:effectLst/>
                <a:latin typeface="Averta"/>
              </a:rPr>
              <a:t>$255,110 per year</a:t>
            </a:r>
          </a:p>
          <a:p>
            <a:pPr marL="0" indent="0" algn="ctr">
              <a:buNone/>
            </a:pPr>
            <a:r>
              <a:rPr lang="en-US" sz="2000" b="1" i="0" dirty="0">
                <a:solidFill>
                  <a:srgbClr val="3E4855"/>
                </a:solidFill>
                <a:effectLst/>
                <a:latin typeface="Averta"/>
              </a:rPr>
              <a:t>Oral and Maxillofacial </a:t>
            </a:r>
            <a:r>
              <a:rPr lang="en-US" sz="2000" b="1" dirty="0">
                <a:solidFill>
                  <a:srgbClr val="3E4855"/>
                </a:solidFill>
                <a:latin typeface="Averta"/>
              </a:rPr>
              <a:t>S</a:t>
            </a:r>
            <a:r>
              <a:rPr lang="en-US" sz="2000" b="1" i="0" dirty="0">
                <a:solidFill>
                  <a:srgbClr val="3E4855"/>
                </a:solidFill>
                <a:effectLst/>
                <a:latin typeface="Averta"/>
              </a:rPr>
              <a:t>urgeons &gt;  </a:t>
            </a:r>
            <a:r>
              <a:rPr lang="en-US" sz="2000" b="0" i="0" dirty="0">
                <a:solidFill>
                  <a:srgbClr val="3E4855"/>
                </a:solidFill>
                <a:effectLst/>
                <a:latin typeface="Averta"/>
              </a:rPr>
              <a:t>$242,370 per year</a:t>
            </a:r>
          </a:p>
          <a:p>
            <a:pPr marL="0" indent="0" algn="ctr">
              <a:buNone/>
            </a:pPr>
            <a:r>
              <a:rPr lang="en-US" sz="2000" b="1" i="0" dirty="0">
                <a:solidFill>
                  <a:srgbClr val="3E4855"/>
                </a:solidFill>
                <a:effectLst/>
                <a:latin typeface="Averta"/>
              </a:rPr>
              <a:t>Obstetricians and </a:t>
            </a:r>
            <a:r>
              <a:rPr lang="en-US" sz="2000" b="1" dirty="0">
                <a:solidFill>
                  <a:srgbClr val="3E4855"/>
                </a:solidFill>
                <a:latin typeface="Averta"/>
              </a:rPr>
              <a:t>G</a:t>
            </a:r>
            <a:r>
              <a:rPr lang="en-US" sz="2000" b="1" i="0" dirty="0">
                <a:solidFill>
                  <a:srgbClr val="3E4855"/>
                </a:solidFill>
                <a:effectLst/>
                <a:latin typeface="Averta"/>
              </a:rPr>
              <a:t>ynecologists &gt; </a:t>
            </a:r>
            <a:r>
              <a:rPr lang="en-US" sz="2000" b="0" i="0" dirty="0">
                <a:solidFill>
                  <a:srgbClr val="3E4855"/>
                </a:solidFill>
                <a:effectLst/>
                <a:latin typeface="Averta"/>
              </a:rPr>
              <a:t>$238,320 per year</a:t>
            </a:r>
          </a:p>
          <a:p>
            <a:pPr marL="0" indent="0" algn="ctr">
              <a:buNone/>
            </a:pPr>
            <a:r>
              <a:rPr lang="en-US" sz="2000" b="1" i="0" dirty="0">
                <a:solidFill>
                  <a:srgbClr val="3E4855"/>
                </a:solidFill>
                <a:effectLst/>
                <a:latin typeface="Averta"/>
              </a:rPr>
              <a:t>Orthodontists &gt; </a:t>
            </a:r>
            <a:r>
              <a:rPr lang="en-US" sz="2000" b="0" i="0" dirty="0">
                <a:solidFill>
                  <a:srgbClr val="3E4855"/>
                </a:solidFill>
                <a:effectLst/>
                <a:latin typeface="Averta"/>
              </a:rPr>
              <a:t>$225,760 per year</a:t>
            </a:r>
          </a:p>
          <a:p>
            <a:pPr marL="0" indent="0" algn="ctr">
              <a:buNone/>
            </a:pPr>
            <a:r>
              <a:rPr lang="en-US" sz="2000" b="1" i="0" dirty="0">
                <a:solidFill>
                  <a:srgbClr val="3E4855"/>
                </a:solidFill>
                <a:effectLst/>
                <a:latin typeface="Averta"/>
              </a:rPr>
              <a:t>Psychiatrists &gt; </a:t>
            </a:r>
            <a:r>
              <a:rPr lang="en-US" sz="2000" b="0" i="0" dirty="0">
                <a:solidFill>
                  <a:srgbClr val="3E4855"/>
                </a:solidFill>
                <a:effectLst/>
                <a:latin typeface="Averta"/>
              </a:rPr>
              <a:t>$220,380 per year</a:t>
            </a:r>
          </a:p>
          <a:p>
            <a:pPr marL="0" indent="0" algn="ctr">
              <a:buNone/>
            </a:pPr>
            <a:r>
              <a:rPr lang="en-US" sz="2000" b="1" i="0" dirty="0">
                <a:solidFill>
                  <a:srgbClr val="3E4855"/>
                </a:solidFill>
                <a:effectLst/>
                <a:latin typeface="Averta"/>
              </a:rPr>
              <a:t>Physicians &gt; </a:t>
            </a:r>
            <a:r>
              <a:rPr lang="en-US" sz="2000" b="0" i="0" dirty="0">
                <a:solidFill>
                  <a:srgbClr val="3E4855"/>
                </a:solidFill>
                <a:effectLst/>
                <a:latin typeface="Averta"/>
              </a:rPr>
              <a:t>$196,490 per year</a:t>
            </a:r>
          </a:p>
          <a:p>
            <a:pPr algn="l"/>
            <a:endParaRPr lang="en-US" sz="1050" b="0" i="0" dirty="0">
              <a:solidFill>
                <a:srgbClr val="3E4855"/>
              </a:solidFill>
              <a:effectLst/>
              <a:latin typeface="Averta"/>
            </a:endParaRPr>
          </a:p>
          <a:p>
            <a:pPr algn="l"/>
            <a:endParaRPr lang="en-US" sz="1400" b="0" i="0" dirty="0">
              <a:solidFill>
                <a:srgbClr val="3E4855"/>
              </a:solidFill>
              <a:effectLst/>
              <a:latin typeface="Averta"/>
            </a:endParaRPr>
          </a:p>
          <a:p>
            <a:pPr algn="l"/>
            <a:endParaRPr lang="en-US" sz="2000" b="0" i="0" dirty="0">
              <a:solidFill>
                <a:srgbClr val="3E4855"/>
              </a:solidFill>
              <a:effectLst/>
              <a:latin typeface="Averta"/>
            </a:endParaRPr>
          </a:p>
          <a:p>
            <a:pPr algn="l"/>
            <a:endParaRPr lang="en-US" sz="2000" b="0" i="0" dirty="0">
              <a:solidFill>
                <a:srgbClr val="3E4855"/>
              </a:solidFill>
              <a:effectLst/>
              <a:latin typeface="Averta"/>
            </a:endParaRPr>
          </a:p>
          <a:p>
            <a:pPr algn="l"/>
            <a:endParaRPr lang="en-US" b="0" i="0" dirty="0">
              <a:solidFill>
                <a:srgbClr val="3E4855"/>
              </a:solidFill>
              <a:effectLst/>
              <a:latin typeface="Avert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934903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D092C-A4D4-4A01-914B-1BF659A3E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9F6C6FE-5F52-4AC5-9713-EF24176D6D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136" y="914400"/>
            <a:ext cx="8899727" cy="469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282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2BBFB-4514-4520-B3B9-6FF3EBF0E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50153A6-583F-4C5A-8FC4-A9307C5394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969" y="914400"/>
            <a:ext cx="8887504" cy="452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286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48B16-BD8C-4025-A4B0-17608C0E1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400" b="1" i="0" dirty="0">
                <a:solidFill>
                  <a:srgbClr val="7A9900"/>
                </a:solidFill>
                <a:effectLst/>
                <a:latin typeface="Guardian Egyptian ACBJ Web"/>
              </a:rPr>
              <a:t>Construction work is there, but finding workers can be challenging…</a:t>
            </a:r>
            <a:endParaRPr lang="en-US" sz="24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B268F1C-F959-48A3-8A63-EFEBDB0C4A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057400"/>
            <a:ext cx="5209563" cy="32568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CD36DA-7D14-41CB-ADA7-CE37CC1422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41" y="4876652"/>
            <a:ext cx="7477125" cy="13239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11AF69-687F-42FD-B4B0-F812F53EDE1E}"/>
              </a:ext>
            </a:extLst>
          </p:cNvPr>
          <p:cNvSpPr txBox="1"/>
          <p:nvPr/>
        </p:nvSpPr>
        <p:spPr>
          <a:xfrm>
            <a:off x="5766099" y="2187018"/>
            <a:ext cx="31089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222222"/>
                </a:solidFill>
                <a:effectLst/>
                <a:latin typeface="Guardian Text Egyptian ACBJ Web"/>
              </a:rPr>
              <a:t>CEO </a:t>
            </a:r>
            <a:r>
              <a:rPr lang="en-US" b="0" i="0" u="none" strike="noStrike" dirty="0">
                <a:solidFill>
                  <a:srgbClr val="16703C"/>
                </a:solidFill>
                <a:effectLst/>
                <a:latin typeface="Guardian Text Egyptian ACBJ Web"/>
                <a:hlinkClick r:id="rId4"/>
              </a:rPr>
              <a:t>Luis Rodriguez Jr.</a:t>
            </a:r>
            <a:r>
              <a:rPr lang="en-US" b="0" i="0" dirty="0">
                <a:solidFill>
                  <a:srgbClr val="222222"/>
                </a:solidFill>
                <a:effectLst/>
                <a:latin typeface="Guardian Text Egyptian ACBJ Web"/>
              </a:rPr>
              <a:t> said that his small, independently owned firm recruits workers by focusing on benefits such as </a:t>
            </a:r>
            <a:r>
              <a:rPr lang="en-US" b="0" i="0" dirty="0">
                <a:solidFill>
                  <a:srgbClr val="7A9900"/>
                </a:solidFill>
                <a:effectLst/>
                <a:latin typeface="Guardian Text Egyptian ACBJ Web"/>
              </a:rPr>
              <a:t>health care coverage, 401k deposits, life insurance and paid vacations</a:t>
            </a:r>
            <a:r>
              <a:rPr lang="en-US" b="0" i="0" dirty="0">
                <a:solidFill>
                  <a:srgbClr val="222222"/>
                </a:solidFill>
                <a:effectLst/>
                <a:latin typeface="Guardian Text Egyptian ACBJ Web"/>
              </a:rPr>
              <a:t>. The company has 65 employees and last year had more than $15 million in billings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132243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/>
              <a:t>Assessment Questions</a:t>
            </a:r>
            <a:endParaRPr lang="en-US" sz="4000" b="1" dirty="0">
              <a:ln w="11430">
                <a:noFill/>
              </a:ln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979409"/>
            <a:ext cx="8229600" cy="4175760"/>
          </a:xfrm>
        </p:spPr>
        <p:txBody>
          <a:bodyPr>
            <a:noAutofit/>
          </a:bodyPr>
          <a:lstStyle/>
          <a:p>
            <a:pPr marL="0" indent="0" defTabSz="905255">
              <a:buNone/>
              <a:defRPr sz="3168"/>
            </a:pPr>
            <a:r>
              <a:rPr lang="en-US" sz="2400" dirty="0"/>
              <a:t>When you invest in human capital, what does it mean in terms of your…</a:t>
            </a:r>
          </a:p>
          <a:p>
            <a:pPr marL="0" indent="0" algn="ctr" defTabSz="905255">
              <a:buNone/>
              <a:defRPr sz="3168"/>
            </a:pPr>
            <a:r>
              <a:rPr lang="en-US" sz="2400" i="1" dirty="0">
                <a:solidFill>
                  <a:srgbClr val="7A9900"/>
                </a:solidFill>
              </a:rPr>
              <a:t>Knowledge?</a:t>
            </a:r>
          </a:p>
          <a:p>
            <a:pPr marL="0" indent="0" algn="ctr" defTabSz="905255">
              <a:buNone/>
              <a:defRPr sz="3168"/>
            </a:pPr>
            <a:r>
              <a:rPr lang="en-US" sz="2400" i="1" dirty="0">
                <a:solidFill>
                  <a:srgbClr val="7A9900"/>
                </a:solidFill>
              </a:rPr>
              <a:t>Skills?</a:t>
            </a:r>
          </a:p>
          <a:p>
            <a:pPr marL="0" indent="0" algn="ctr" defTabSz="905255">
              <a:buNone/>
              <a:defRPr sz="3168"/>
            </a:pPr>
            <a:r>
              <a:rPr lang="en-US" sz="2400" i="1" dirty="0">
                <a:solidFill>
                  <a:srgbClr val="7A9900"/>
                </a:solidFill>
              </a:rPr>
              <a:t>Work habits?</a:t>
            </a:r>
          </a:p>
          <a:p>
            <a:pPr marL="0" indent="0" algn="ctr" defTabSz="905255">
              <a:buNone/>
              <a:defRPr sz="3168"/>
            </a:pPr>
            <a:r>
              <a:rPr lang="en-US" sz="2400" i="1" dirty="0">
                <a:solidFill>
                  <a:srgbClr val="7A9900"/>
                </a:solidFill>
              </a:rPr>
              <a:t>Health?</a:t>
            </a:r>
          </a:p>
          <a:p>
            <a:pPr marL="0" indent="0" algn="ctr" defTabSz="905255">
              <a:buNone/>
              <a:defRPr sz="3168"/>
            </a:pPr>
            <a:r>
              <a:rPr lang="en-US" sz="2400" i="1" dirty="0">
                <a:solidFill>
                  <a:srgbClr val="7A9900"/>
                </a:solidFill>
              </a:rPr>
              <a:t>Financial security?</a:t>
            </a:r>
          </a:p>
          <a:p>
            <a:pPr marL="0" indent="0" defTabSz="905255">
              <a:buNone/>
              <a:defRPr sz="3168"/>
            </a:pPr>
            <a:endParaRPr lang="en-US" sz="2750" dirty="0"/>
          </a:p>
        </p:txBody>
      </p:sp>
    </p:spTree>
    <p:extLst>
      <p:ext uri="{BB962C8B-B14F-4D97-AF65-F5344CB8AC3E}">
        <p14:creationId xmlns:p14="http://schemas.microsoft.com/office/powerpoint/2010/main" val="128733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8838A-DE4F-4F4C-B472-B15C3FACB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19FBB-1A66-421E-93D1-CABBF8634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3441"/>
            <a:ext cx="8229600" cy="377952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rgbClr val="7A9900"/>
                </a:solidFill>
              </a:rPr>
              <a:t>Work Force Solutions: “When I Grow Up” Guide to Employment</a:t>
            </a:r>
          </a:p>
          <a:p>
            <a:pPr marL="0" indent="0" algn="ctr">
              <a:buNone/>
            </a:pPr>
            <a:r>
              <a:rPr lang="en-US" sz="2000" dirty="0">
                <a:hlinkClick r:id="rId3"/>
              </a:rPr>
              <a:t>https://www.wrksolutions.com/Documents/WhenIGrowUp/WIGU_PDFS/High-School/WFS-WIGU-HighSchool-Lessons.pdf</a:t>
            </a:r>
            <a:endParaRPr lang="en-US" sz="2000" dirty="0"/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000" dirty="0">
                <a:solidFill>
                  <a:srgbClr val="7A9900"/>
                </a:solidFill>
              </a:rPr>
              <a:t>Inside the Vault: Employment in the Future</a:t>
            </a:r>
            <a:r>
              <a:rPr lang="en-US" sz="1800" dirty="0">
                <a:solidFill>
                  <a:srgbClr val="7A99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https://www.stlouisfed.org/~/media/education/lessons/pdf/employment-growth.pdf?la=en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7A9900"/>
                </a:solidFill>
              </a:rPr>
              <a:t>“Job Jungle Market” Game </a:t>
            </a:r>
          </a:p>
          <a:p>
            <a:pPr marL="0" indent="0" algn="ctr">
              <a:buNone/>
            </a:pP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https://www.fte.org/teachers/teacher-resources/lesson-plans/efllessons/the-job-jungle-a-labor-market-game/</a:t>
            </a:r>
            <a:endParaRPr lang="en-US" sz="18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7A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Career Search</a:t>
            </a:r>
            <a:br>
              <a:rPr lang="en-US" sz="1800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https://www.bls.gov</a:t>
            </a:r>
            <a:r>
              <a:rPr lang="en-US" sz="1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&gt;</a:t>
            </a:r>
            <a:endParaRPr lang="en-US" sz="2000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0F3F1E03-EBE6-4B45-80A8-C67B2C078A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6520775"/>
              </p:ext>
            </p:extLst>
          </p:nvPr>
        </p:nvGraphicFramePr>
        <p:xfrm>
          <a:off x="3695252" y="5762961"/>
          <a:ext cx="1753496" cy="586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Packager Shell Object" showAsIcon="1" r:id="rId7" imgW="1309320" imgH="437400" progId="Package">
                  <p:embed/>
                </p:oleObj>
              </mc:Choice>
              <mc:Fallback>
                <p:oleObj name="Packager Shell Object" showAsIcon="1" r:id="rId7" imgW="1309320" imgH="4374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695252" y="5762961"/>
                        <a:ext cx="1753496" cy="5866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1758521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noFill/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500">
                <a:latin typeface="Calibri"/>
                <a:ea typeface="ＭＳ Ｐゴシック"/>
                <a:cs typeface="Calibri"/>
              </a:rPr>
              <a:t>CEE Affiliates</a:t>
            </a:r>
            <a:endParaRPr lang="en-US" sz="5500" b="1">
              <a:ln w="11430"/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AF44DA-7F29-495C-9279-01A773172FC7}"/>
              </a:ext>
            </a:extLst>
          </p:cNvPr>
          <p:cNvSpPr txBox="1"/>
          <p:nvPr/>
        </p:nvSpPr>
        <p:spPr>
          <a:xfrm>
            <a:off x="1501666" y="5134678"/>
            <a:ext cx="614066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cs typeface="Arial"/>
                <a:hlinkClick r:id="rId3"/>
              </a:rPr>
              <a:t>https://www.councilforeconed.org/resources/local-affiliates/</a:t>
            </a:r>
            <a:endParaRPr lang="en-US"/>
          </a:p>
          <a:p>
            <a:pPr algn="l"/>
            <a:endParaRPr lang="en-US"/>
          </a:p>
        </p:txBody>
      </p:sp>
      <p:pic>
        <p:nvPicPr>
          <p:cNvPr id="4" name="Picture 4" descr="A picture containing bird&#10;&#10;Description generated with very high confidence">
            <a:extLst>
              <a:ext uri="{FF2B5EF4-FFF2-40B4-BE49-F238E27FC236}">
                <a16:creationId xmlns:a16="http://schemas.microsoft.com/office/drawing/2014/main" id="{85988BD1-7DE7-45DD-9D4C-654DA4937C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1" y="2335947"/>
            <a:ext cx="6095999" cy="240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61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1C49A-50A7-49D5-B1A2-57AAF226F5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6139" y="1145686"/>
            <a:ext cx="7772400" cy="1470025"/>
          </a:xfrm>
        </p:spPr>
        <p:txBody>
          <a:bodyPr/>
          <a:lstStyle/>
          <a:p>
            <a:r>
              <a:rPr lang="en-US" sz="5400" dirty="0">
                <a:latin typeface="Calibri"/>
                <a:ea typeface="ＭＳ Ｐゴシック"/>
                <a:cs typeface="Calibri"/>
              </a:rPr>
              <a:t>Thank You to Our Sponsors!</a:t>
            </a:r>
            <a:endParaRPr lang="en-US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D6CDAE-25F6-4A13-9FAD-1DA0236E53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479" y="2622632"/>
            <a:ext cx="2378110" cy="23781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16" y="2690224"/>
            <a:ext cx="4725799" cy="13029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831" y="5899538"/>
            <a:ext cx="6217920" cy="5943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015" y="3811687"/>
            <a:ext cx="1905000" cy="1874520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7E8432-E2ED-4609-928F-7A71E73514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274" y="5243613"/>
            <a:ext cx="1188720" cy="119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54274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551" y="1061966"/>
            <a:ext cx="8229600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>
                <a:latin typeface="Calibri"/>
                <a:ea typeface="ＭＳ Ｐゴシック"/>
                <a:cs typeface="Calibri"/>
              </a:rPr>
              <a:t>Professional Development Certificate</a:t>
            </a:r>
            <a:endParaRPr lang="en-US" sz="4000" b="1">
              <a:solidFill>
                <a:srgbClr val="005CB8"/>
              </a:solidFill>
              <a:effectLst>
                <a:glow>
                  <a:srgbClr val="4F81BD">
                    <a:alpha val="0"/>
                  </a:srgbClr>
                </a:glow>
                <a:outerShdw blurRad="50800" dist="50800" dir="5400000" algn="ctr" rotWithShape="0">
                  <a:srgbClr val="000000">
                    <a:alpha val="0"/>
                  </a:srgbClr>
                </a:outerShdw>
                <a:reflection stA="0" endPos="65000" dist="50800" dir="5400000" sy="-100000" algn="bl" rotWithShape="0"/>
              </a:effectLst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13714B-F9E8-8C44-9AF8-383F3F244D95}"/>
              </a:ext>
            </a:extLst>
          </p:cNvPr>
          <p:cNvSpPr txBox="1"/>
          <p:nvPr/>
        </p:nvSpPr>
        <p:spPr>
          <a:xfrm>
            <a:off x="588955" y="2359260"/>
            <a:ext cx="8175171" cy="28623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dirty="0">
                <a:latin typeface="Arial"/>
                <a:ea typeface="ＭＳ Ｐゴシック"/>
              </a:rPr>
              <a:t>To earn your professional development certificate for this webinar, you must:</a:t>
            </a:r>
          </a:p>
          <a:p>
            <a:endParaRPr lang="en-US" dirty="0">
              <a:latin typeface="Arial"/>
              <a:ea typeface="ＭＳ Ｐゴシック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ea typeface="ＭＳ Ｐゴシック"/>
              </a:rPr>
              <a:t>Watch a minimum of 45-minutes and you will automatically receive a professional development </a:t>
            </a:r>
            <a:r>
              <a:rPr lang="en-US" b="1" dirty="0">
                <a:solidFill>
                  <a:srgbClr val="7A9900"/>
                </a:solidFill>
                <a:latin typeface="Arial"/>
                <a:ea typeface="ＭＳ Ｐゴシック"/>
              </a:rPr>
              <a:t>certificate </a:t>
            </a:r>
            <a:r>
              <a:rPr lang="en-US" dirty="0">
                <a:latin typeface="Arial"/>
                <a:ea typeface="ＭＳ Ｐゴシック"/>
              </a:rPr>
              <a:t>via e-mail within 24 hours.</a:t>
            </a:r>
          </a:p>
          <a:p>
            <a:endParaRPr lang="en-US" dirty="0">
              <a:latin typeface="Arial"/>
              <a:ea typeface="ＭＳ Ｐゴシック"/>
            </a:endParaRPr>
          </a:p>
          <a:p>
            <a:r>
              <a:rPr lang="en-US" dirty="0">
                <a:latin typeface="Arial"/>
                <a:ea typeface="ＭＳ Ｐゴシック"/>
                <a:cs typeface="Arial"/>
              </a:rPr>
              <a:t>Accessing resources: </a:t>
            </a:r>
            <a:endParaRPr lang="en-US" dirty="0"/>
          </a:p>
          <a:p>
            <a:endParaRPr lang="en-US" dirty="0">
              <a:cs typeface="Arial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dirty="0">
                <a:latin typeface="Arial"/>
                <a:ea typeface="ＭＳ Ｐゴシック"/>
                <a:cs typeface="Arial"/>
              </a:rPr>
              <a:t>You can now easily download presentations, lesson plan materials, and activities for each webinar from </a:t>
            </a:r>
            <a:r>
              <a:rPr lang="en-US" sz="1600" b="1" i="1" dirty="0">
                <a:solidFill>
                  <a:srgbClr val="005CB8"/>
                </a:solidFill>
                <a:latin typeface="Arial"/>
                <a:ea typeface="ＭＳ Ｐゴシック"/>
                <a:cs typeface="Arial"/>
              </a:rPr>
              <a:t>EconEdLink.org/professional-development/</a:t>
            </a:r>
          </a:p>
          <a:p>
            <a:endParaRPr lang="en-US" b="1" i="1" dirty="0">
              <a:solidFill>
                <a:srgbClr val="005CB8"/>
              </a:solidFill>
              <a:latin typeface="Arial"/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90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500"/>
              <a:t>Agenda</a:t>
            </a:r>
            <a:endParaRPr lang="en-US" sz="5500" b="1">
              <a:ln w="11430"/>
              <a:solidFill>
                <a:srgbClr val="005CB8"/>
              </a:solidFill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4294967295"/>
          </p:nvPr>
        </p:nvSpPr>
        <p:spPr>
          <a:xfrm>
            <a:off x="457200" y="2377441"/>
            <a:ext cx="8229600" cy="4175760"/>
          </a:xfrm>
        </p:spPr>
        <p:txBody>
          <a:bodyPr/>
          <a:lstStyle/>
          <a:p>
            <a:r>
              <a:rPr lang="en-US" sz="2500" dirty="0">
                <a:solidFill>
                  <a:srgbClr val="7A9900"/>
                </a:solidFill>
              </a:rPr>
              <a:t>Why</a:t>
            </a:r>
            <a:r>
              <a:rPr lang="en-US" sz="2500" dirty="0"/>
              <a:t> do some people earn more money than others?</a:t>
            </a:r>
          </a:p>
          <a:p>
            <a:r>
              <a:rPr lang="en-US" sz="2500" dirty="0">
                <a:solidFill>
                  <a:srgbClr val="7A9900"/>
                </a:solidFill>
              </a:rPr>
              <a:t>What</a:t>
            </a:r>
            <a:r>
              <a:rPr lang="en-US" sz="2500" dirty="0"/>
              <a:t> is the relationship between income and human capital?</a:t>
            </a:r>
          </a:p>
          <a:p>
            <a:r>
              <a:rPr lang="en-US" sz="2500" dirty="0">
                <a:solidFill>
                  <a:srgbClr val="7A9900"/>
                </a:solidFill>
              </a:rPr>
              <a:t>Show</a:t>
            </a:r>
            <a:r>
              <a:rPr lang="en-US" sz="2500" dirty="0"/>
              <a:t> how when you invest in one’s self, you will gain future earnings.</a:t>
            </a:r>
          </a:p>
          <a:p>
            <a:r>
              <a:rPr lang="en-US" sz="2500" dirty="0">
                <a:solidFill>
                  <a:srgbClr val="7A9900"/>
                </a:solidFill>
              </a:rPr>
              <a:t>See</a:t>
            </a:r>
            <a:r>
              <a:rPr lang="en-US" sz="2500" dirty="0"/>
              <a:t> earning potential of a high school graduate as compared to post secondary education.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500" dirty="0"/>
              <a:t>Objectives</a:t>
            </a:r>
            <a:endParaRPr lang="en-US" sz="5500" b="1" dirty="0">
              <a:ln w="11430">
                <a:noFill/>
              </a:ln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2377441"/>
            <a:ext cx="8229600" cy="4175760"/>
          </a:xfrm>
        </p:spPr>
        <p:txBody>
          <a:bodyPr>
            <a:noAutofit/>
          </a:bodyPr>
          <a:lstStyle/>
          <a:p>
            <a:pPr marL="514350" indent="-514350" defTabSz="905255">
              <a:buAutoNum type="arabicPeriod"/>
              <a:defRPr sz="3168"/>
            </a:pPr>
            <a:r>
              <a:rPr lang="en-US" sz="2750" dirty="0"/>
              <a:t>The importance and connection between </a:t>
            </a:r>
            <a:r>
              <a:rPr lang="en-US" sz="2750" dirty="0">
                <a:solidFill>
                  <a:srgbClr val="7A9900"/>
                </a:solidFill>
              </a:rPr>
              <a:t>education</a:t>
            </a:r>
            <a:r>
              <a:rPr lang="en-US" sz="2750" dirty="0"/>
              <a:t> and human capital.</a:t>
            </a:r>
          </a:p>
          <a:p>
            <a:pPr marL="514350" indent="-514350" defTabSz="905255">
              <a:buAutoNum type="arabicPeriod"/>
              <a:defRPr sz="3168"/>
            </a:pPr>
            <a:r>
              <a:rPr lang="en-US" sz="2750" dirty="0"/>
              <a:t>To understand the concept of </a:t>
            </a:r>
            <a:r>
              <a:rPr lang="en-US" sz="2750" dirty="0">
                <a:solidFill>
                  <a:srgbClr val="7A9900"/>
                </a:solidFill>
              </a:rPr>
              <a:t>derived demand, income and human capital.</a:t>
            </a:r>
          </a:p>
          <a:p>
            <a:pPr marL="514350" indent="-514350" defTabSz="905255">
              <a:buAutoNum type="arabicPeriod"/>
              <a:defRPr sz="3168"/>
            </a:pPr>
            <a:r>
              <a:rPr lang="en-US" sz="2750" dirty="0"/>
              <a:t>To be aware of the changes in the </a:t>
            </a:r>
            <a:r>
              <a:rPr lang="en-US" sz="2750" dirty="0">
                <a:solidFill>
                  <a:srgbClr val="7A9900"/>
                </a:solidFill>
              </a:rPr>
              <a:t>labor market </a:t>
            </a:r>
            <a:r>
              <a:rPr lang="en-US" sz="2750" dirty="0"/>
              <a:t>demands.</a:t>
            </a:r>
          </a:p>
          <a:p>
            <a:pPr marL="514350" indent="-514350" defTabSz="905255">
              <a:buAutoNum type="arabicPeriod"/>
              <a:defRPr sz="3168"/>
            </a:pPr>
            <a:r>
              <a:rPr lang="en-US" sz="2750" dirty="0"/>
              <a:t>How has the </a:t>
            </a:r>
            <a:r>
              <a:rPr lang="en-US" sz="2750" dirty="0">
                <a:solidFill>
                  <a:srgbClr val="7A9900"/>
                </a:solidFill>
              </a:rPr>
              <a:t>pandemic</a:t>
            </a:r>
            <a:r>
              <a:rPr lang="en-US" sz="2750" dirty="0"/>
              <a:t> created changes for the labor market of the future?</a:t>
            </a:r>
          </a:p>
        </p:txBody>
      </p:sp>
    </p:spTree>
    <p:extLst>
      <p:ext uri="{BB962C8B-B14F-4D97-AF65-F5344CB8AC3E}">
        <p14:creationId xmlns:p14="http://schemas.microsoft.com/office/powerpoint/2010/main" val="100049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500"/>
              <a:t>National Standards</a:t>
            </a:r>
            <a:endParaRPr lang="en-US" sz="5500" b="1">
              <a:ln w="11430">
                <a:noFill/>
              </a:ln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+mj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5A1124D-A331-4A9F-A920-0BAD9D42BD6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2339206" y="2212848"/>
            <a:ext cx="3828231" cy="386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02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500"/>
              <a:t>State Standards</a:t>
            </a:r>
            <a:endParaRPr lang="en-US" sz="5500" b="1">
              <a:ln w="11430">
                <a:noFill/>
              </a:ln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2377441"/>
            <a:ext cx="8229600" cy="4175760"/>
          </a:xfrm>
        </p:spPr>
        <p:txBody>
          <a:bodyPr>
            <a:noAutofit/>
          </a:bodyPr>
          <a:lstStyle/>
          <a:p>
            <a:pPr defTabSz="905255">
              <a:defRPr sz="3168"/>
            </a:pPr>
            <a:endParaRPr lang="en-US" sz="2500" dirty="0">
              <a:latin typeface="Calibri Light"/>
              <a:cs typeface="Calibri Light"/>
            </a:endParaRPr>
          </a:p>
          <a:p>
            <a:pPr marL="0" indent="0" defTabSz="905255">
              <a:buNone/>
              <a:defRPr sz="3168"/>
            </a:pPr>
            <a:endParaRPr lang="en-US" sz="275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6E6D89-7086-47A3-9C1E-96A043E83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787" y="1842753"/>
            <a:ext cx="3294668" cy="16144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89740B-5BF0-4560-9852-556DC4CCA1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97" y="3296689"/>
            <a:ext cx="3114675" cy="1866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AACBC4-6FE3-4088-BB9C-0B78CFF0C5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4765" y="1985628"/>
            <a:ext cx="3048000" cy="20002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0F9903-DC96-40E0-B96A-DBD9749EF0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0017" y="1987677"/>
            <a:ext cx="3162300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27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4E07D46-8268-4A1E-853F-435FD2B42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940" y="1131570"/>
            <a:ext cx="3246120" cy="45948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99032" y="5719572"/>
            <a:ext cx="6345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hlinkClick r:id="rId3"/>
              </a:rPr>
              <a:t>https://store.councilforeconed.org/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3539933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18795"/>
            <a:ext cx="8229600" cy="1143000"/>
          </a:xfrm>
          <a:noFill/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500" dirty="0"/>
              <a:t>References</a:t>
            </a:r>
            <a:endParaRPr lang="en-US" sz="5500" b="1" dirty="0">
              <a:ln w="11430"/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8F1D3A3-98BD-4497-A322-D25C364A1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Nearpod.com</a:t>
            </a:r>
          </a:p>
          <a:p>
            <a:r>
              <a:rPr lang="en-US" dirty="0"/>
              <a:t>Bureau of Labor Statistics</a:t>
            </a:r>
          </a:p>
          <a:p>
            <a:r>
              <a:rPr lang="en-US" dirty="0"/>
              <a:t>Federal Reserve Bank</a:t>
            </a:r>
          </a:p>
          <a:p>
            <a:r>
              <a:rPr lang="en-US" dirty="0"/>
              <a:t>Visit </a:t>
            </a:r>
            <a:r>
              <a:rPr lang="en-US" dirty="0">
                <a:hlinkClick r:id="rId3"/>
              </a:rPr>
              <a:t>https://econedlink.org/resources/collection/fffl-9-12/</a:t>
            </a:r>
            <a:r>
              <a:rPr lang="en-US" dirty="0"/>
              <a:t> to find presentations, interactives and other great technology tools to enhance your teaching of this lesson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cd82c5b-74c9-4827-94f1-5bf219ae6b20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1A42C9A1FF0C4E8EFDD6E1EC68268E" ma:contentTypeVersion="12" ma:contentTypeDescription="Create a new document." ma:contentTypeScope="" ma:versionID="74f415700e677f67570d1265c4de6c02">
  <xsd:schema xmlns:xsd="http://www.w3.org/2001/XMLSchema" xmlns:xs="http://www.w3.org/2001/XMLSchema" xmlns:p="http://schemas.microsoft.com/office/2006/metadata/properties" xmlns:ns2="bfa4db11-c700-41fb-b639-f7e6b4e680b5" xmlns:ns3="9cd82c5b-74c9-4827-94f1-5bf219ae6b20" targetNamespace="http://schemas.microsoft.com/office/2006/metadata/properties" ma:root="true" ma:fieldsID="60f53a838a094153ce095486d560252d" ns2:_="" ns3:_="">
    <xsd:import namespace="bfa4db11-c700-41fb-b639-f7e6b4e680b5"/>
    <xsd:import namespace="9cd82c5b-74c9-4827-94f1-5bf219ae6b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a4db11-c700-41fb-b639-f7e6b4e68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d82c5b-74c9-4827-94f1-5bf219ae6b2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85DF1F-BC57-4156-92DD-D8D43BF5254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F8332A4-542C-494D-8506-1C720B46413C}">
  <ds:schemaRefs>
    <ds:schemaRef ds:uri="http://schemas.microsoft.com/office/2006/metadata/properties"/>
    <ds:schemaRef ds:uri="http://www.w3.org/XML/1998/namespace"/>
    <ds:schemaRef ds:uri="http://purl.org/dc/terms/"/>
    <ds:schemaRef ds:uri="bfa4db11-c700-41fb-b639-f7e6b4e680b5"/>
    <ds:schemaRef ds:uri="http://schemas.microsoft.com/office/2006/documentManagement/types"/>
    <ds:schemaRef ds:uri="http://purl.org/dc/elements/1.1/"/>
    <ds:schemaRef ds:uri="9cd82c5b-74c9-4827-94f1-5bf219ae6b20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3D6113DE-D385-4A48-8B16-CD7F492379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a4db11-c700-41fb-b639-f7e6b4e680b5"/>
    <ds:schemaRef ds:uri="9cd82c5b-74c9-4827-94f1-5bf219ae6b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1242</TotalTime>
  <Words>999</Words>
  <Application>Microsoft Office PowerPoint</Application>
  <PresentationFormat>On-screen Show (4:3)</PresentationFormat>
  <Paragraphs>133</Paragraphs>
  <Slides>28</Slides>
  <Notes>13</Notes>
  <HiddenSlides>0</HiddenSlides>
  <MMClips>1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Arial</vt:lpstr>
      <vt:lpstr>Arial,Sans-Serif</vt:lpstr>
      <vt:lpstr>Averta</vt:lpstr>
      <vt:lpstr>Calibri</vt:lpstr>
      <vt:lpstr>Calibri Light</vt:lpstr>
      <vt:lpstr>Guardian Egyptian ACBJ Web</vt:lpstr>
      <vt:lpstr>Guardian Text Egyptian ACBJ Web</vt:lpstr>
      <vt:lpstr>Roboto</vt:lpstr>
      <vt:lpstr>Times New Roman</vt:lpstr>
      <vt:lpstr>Office Theme</vt:lpstr>
      <vt:lpstr>Package</vt:lpstr>
      <vt:lpstr> Financial Fitness for Life, Chapter 6: Why Do Some Jobs Pay More Than Others? Theresa Fischer November 2020 ecofisch@gmail.com  </vt:lpstr>
      <vt:lpstr>EconEdLink Membership</vt:lpstr>
      <vt:lpstr>Professional Development Certificate</vt:lpstr>
      <vt:lpstr>Agenda</vt:lpstr>
      <vt:lpstr>Objectives</vt:lpstr>
      <vt:lpstr>National Standards</vt:lpstr>
      <vt:lpstr>State Standards</vt:lpstr>
      <vt:lpstr>PowerPoint Presentation</vt:lpstr>
      <vt:lpstr>References</vt:lpstr>
      <vt:lpstr>Vocabulary to Know</vt:lpstr>
      <vt:lpstr>Why Do People Earn Such Different Salaries?</vt:lpstr>
      <vt:lpstr>How Do I Find Those High Paying Jobs?</vt:lpstr>
      <vt:lpstr>Payscale Based on Education</vt:lpstr>
      <vt:lpstr>PowerPoint Presentation</vt:lpstr>
      <vt:lpstr>Benefits of a College Degree</vt:lpstr>
      <vt:lpstr>PowerPoint Presentation</vt:lpstr>
      <vt:lpstr>Job Titles Also Affect Pay</vt:lpstr>
      <vt:lpstr>Where Are the Jobs Paying Higher?</vt:lpstr>
      <vt:lpstr>PowerPoint Presentation</vt:lpstr>
      <vt:lpstr>Talent and Skill</vt:lpstr>
      <vt:lpstr>Highest Paid Jobs (Mean Incomes)</vt:lpstr>
      <vt:lpstr>PowerPoint Presentation</vt:lpstr>
      <vt:lpstr>PowerPoint Presentation</vt:lpstr>
      <vt:lpstr>Construction work is there, but finding workers can be challenging…</vt:lpstr>
      <vt:lpstr>Assessment Questions</vt:lpstr>
      <vt:lpstr>Activities</vt:lpstr>
      <vt:lpstr>CEE Affiliates</vt:lpstr>
      <vt:lpstr>Thank You to Our Sponsors!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the Business of….?</dc:title>
  <dc:creator>Marsha Masters</dc:creator>
  <cp:lastModifiedBy>Jarvon Carson</cp:lastModifiedBy>
  <cp:revision>131</cp:revision>
  <dcterms:created xsi:type="dcterms:W3CDTF">2012-09-11T15:07:18Z</dcterms:created>
  <dcterms:modified xsi:type="dcterms:W3CDTF">2020-11-17T16:09:25Z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0x010100481A42C9A1FF0C4E8EFDD6E1EC68268E</vt:lpwstr>
  </property>
  <property fmtid="{D5CDD505-2E9C-101B-9397-08002B2CF9AE}" pid="3" name="Order">
    <vt:r8>2199100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</Properties>
</file>