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7" r:id="rId5"/>
    <p:sldId id="261" r:id="rId6"/>
    <p:sldId id="267" r:id="rId7"/>
    <p:sldId id="258" r:id="rId8"/>
    <p:sldId id="262" r:id="rId9"/>
    <p:sldId id="288" r:id="rId10"/>
    <p:sldId id="271" r:id="rId11"/>
    <p:sldId id="272" r:id="rId12"/>
    <p:sldId id="270" r:id="rId13"/>
    <p:sldId id="279" r:id="rId14"/>
    <p:sldId id="280" r:id="rId15"/>
    <p:sldId id="281" r:id="rId16"/>
    <p:sldId id="273" r:id="rId17"/>
    <p:sldId id="274" r:id="rId18"/>
    <p:sldId id="282" r:id="rId19"/>
    <p:sldId id="283" r:id="rId20"/>
    <p:sldId id="275" r:id="rId21"/>
    <p:sldId id="284" r:id="rId22"/>
    <p:sldId id="276" r:id="rId23"/>
    <p:sldId id="277" r:id="rId24"/>
    <p:sldId id="285" r:id="rId25"/>
    <p:sldId id="278" r:id="rId26"/>
    <p:sldId id="286" r:id="rId27"/>
    <p:sldId id="289" r:id="rId28"/>
    <p:sldId id="266" r:id="rId29"/>
    <p:sldId id="26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2FA09-C09C-4E00-A411-DC48EAAD46D2}" v="2" dt="2020-12-14T14:29:36.42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60660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20</a:t>
            </a:fld>
            <a:endParaRPr lang="en-US"/>
          </a:p>
        </p:txBody>
      </p:sp>
    </p:spTree>
    <p:extLst>
      <p:ext uri="{BB962C8B-B14F-4D97-AF65-F5344CB8AC3E}">
        <p14:creationId xmlns:p14="http://schemas.microsoft.com/office/powerpoint/2010/main" val="152269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06706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25</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0977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321040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DeNavas</a:t>
            </a:r>
            <a:r>
              <a:rPr lang="en-US" dirty="0"/>
              <a:t>-Walt, C., &amp; Proctor, B. D. (2015). Income and poverty in the United States: 2014 [Chart]. Retrieved from: https://www.census.gov/content/dam/Census/library/publications/2015/de </a:t>
            </a:r>
            <a:r>
              <a:rPr lang="en-US" dirty="0" err="1"/>
              <a:t>mo</a:t>
            </a:r>
            <a:r>
              <a:rPr lang="en-US" dirty="0"/>
              <a:t>/p60-252.pdf</a:t>
            </a:r>
          </a:p>
        </p:txBody>
      </p:sp>
      <p:sp>
        <p:nvSpPr>
          <p:cNvPr id="4" name="Slide Number Placeholder 3"/>
          <p:cNvSpPr>
            <a:spLocks noGrp="1"/>
          </p:cNvSpPr>
          <p:nvPr>
            <p:ph type="sldNum" sz="quarter" idx="10"/>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194995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Lyndon Baines Johnson Library and Museum. (2007, June 6). President Lyndon B. Johnson’s remarks with President Truman at the signing in Independence of the Medicare bill, July 30, 1965. Retrieved from http://www.lbjlib.utexas.edu/johnson/ </a:t>
            </a:r>
            <a:r>
              <a:rPr lang="en-US" dirty="0" err="1"/>
              <a:t>archives.hom</a:t>
            </a:r>
            <a:r>
              <a:rPr lang="en-US" dirty="0"/>
              <a:t>/</a:t>
            </a:r>
            <a:r>
              <a:rPr lang="en-US" dirty="0" err="1"/>
              <a:t>speeches.hom</a:t>
            </a:r>
            <a:r>
              <a:rPr lang="en-US" dirty="0"/>
              <a:t>/650730.asp</a:t>
            </a:r>
          </a:p>
        </p:txBody>
      </p:sp>
      <p:sp>
        <p:nvSpPr>
          <p:cNvPr id="4" name="Slide Number Placeholder 3"/>
          <p:cNvSpPr>
            <a:spLocks noGrp="1"/>
          </p:cNvSpPr>
          <p:nvPr>
            <p:ph type="sldNum" sz="quarter" idx="10"/>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56854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tiglbauer@richland2.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gqZ3gXTC9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e.kahoot.it/share/the-history-of-medicare/ff2a6c6b-7b8c-4af6-a2d0-ee294c79e7a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stiglbauer@richland2.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br>
              <a:rPr lang="en-US" sz="5400" dirty="0"/>
            </a:br>
            <a:br>
              <a:rPr lang="en-US" sz="5400" dirty="0"/>
            </a:br>
            <a:r>
              <a:rPr lang="en-US" sz="5400" dirty="0"/>
              <a:t>The History of Medicare</a:t>
            </a:r>
            <a:br>
              <a:rPr lang="en-US" sz="5400" b="1" dirty="0"/>
            </a:br>
            <a:br>
              <a:rPr lang="en-US" sz="5400" b="1" dirty="0"/>
            </a:br>
            <a:r>
              <a:rPr lang="en-US" sz="1979" i="1" dirty="0">
                <a:solidFill>
                  <a:schemeClr val="dk1"/>
                </a:solidFill>
                <a:latin typeface="Calibri"/>
                <a:ea typeface="Calibri"/>
                <a:cs typeface="Calibri"/>
                <a:sym typeface="Calibri"/>
              </a:rPr>
              <a:t>Presented by Amanda Stiglbauer</a:t>
            </a:r>
            <a:br>
              <a:rPr lang="en-US" sz="1979" i="1" dirty="0">
                <a:solidFill>
                  <a:schemeClr val="dk1"/>
                </a:solidFill>
                <a:latin typeface="Calibri"/>
                <a:ea typeface="Calibri"/>
                <a:cs typeface="Calibri"/>
                <a:sym typeface="Calibri"/>
              </a:rPr>
            </a:br>
            <a:r>
              <a:rPr lang="en-US" sz="1979" i="1" dirty="0">
                <a:solidFill>
                  <a:schemeClr val="dk1"/>
                </a:solidFill>
                <a:latin typeface="Calibri"/>
                <a:ea typeface="Calibri"/>
                <a:cs typeface="Calibri"/>
                <a:sym typeface="Calibri"/>
              </a:rPr>
              <a:t>Blythewood High School</a:t>
            </a:r>
            <a:br>
              <a:rPr lang="en-US" sz="1979" i="1" dirty="0">
                <a:solidFill>
                  <a:schemeClr val="dk1"/>
                </a:solidFill>
                <a:latin typeface="Calibri"/>
                <a:ea typeface="Calibri"/>
                <a:cs typeface="Calibri"/>
                <a:sym typeface="Calibri"/>
              </a:rPr>
            </a:br>
            <a:r>
              <a:rPr lang="en-US" sz="1979" i="1" dirty="0">
                <a:solidFill>
                  <a:schemeClr val="dk1"/>
                </a:solidFill>
                <a:latin typeface="Calibri"/>
                <a:ea typeface="Calibri"/>
                <a:cs typeface="Calibri"/>
                <a:sym typeface="Calibri"/>
              </a:rPr>
              <a:t>Blythewood, SC</a:t>
            </a:r>
            <a:br>
              <a:rPr lang="en-US" sz="1440" dirty="0"/>
            </a:br>
            <a:r>
              <a:rPr lang="en-US" sz="1979" dirty="0">
                <a:solidFill>
                  <a:schemeClr val="dk1"/>
                </a:solidFill>
              </a:rPr>
              <a:t>December 14, 2020</a:t>
            </a:r>
            <a:br>
              <a:rPr lang="en-US" sz="1440" dirty="0">
                <a:solidFill>
                  <a:schemeClr val="dk1"/>
                </a:solidFill>
                <a:latin typeface="Calibri"/>
                <a:ea typeface="Calibri"/>
                <a:cs typeface="Calibri"/>
                <a:sym typeface="Calibri"/>
              </a:rPr>
            </a:br>
            <a:r>
              <a:rPr lang="en-US" sz="1979" u="sng" dirty="0">
                <a:solidFill>
                  <a:schemeClr val="hlink"/>
                </a:solidFill>
                <a:hlinkClick r:id="rId3"/>
              </a:rPr>
              <a:t>astiglbauer@richland2.org</a:t>
            </a:r>
            <a:r>
              <a:rPr lang="en-US" sz="1979" u="sng" dirty="0">
                <a:solidFill>
                  <a:schemeClr val="hlink"/>
                </a:solidFill>
              </a:rPr>
              <a:t> </a:t>
            </a:r>
            <a:endParaRPr sz="1979" dirty="0">
              <a:solidFill>
                <a:schemeClr val="dk1"/>
              </a:solidFill>
            </a:endParaRPr>
          </a:p>
        </p:txBody>
      </p:sp>
    </p:spTree>
    <p:extLst>
      <p:ext uri="{BB962C8B-B14F-4D97-AF65-F5344CB8AC3E}">
        <p14:creationId xmlns:p14="http://schemas.microsoft.com/office/powerpoint/2010/main" val="113757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Collaboration Board</a:t>
            </a:r>
          </a:p>
        </p:txBody>
      </p:sp>
      <p:sp>
        <p:nvSpPr>
          <p:cNvPr id="3" name="Subtitle 2"/>
          <p:cNvSpPr>
            <a:spLocks noGrp="1"/>
          </p:cNvSpPr>
          <p:nvPr>
            <p:ph type="subTitle" idx="1"/>
          </p:nvPr>
        </p:nvSpPr>
        <p:spPr/>
        <p:txBody>
          <a:bodyPr/>
          <a:lstStyle/>
          <a:p>
            <a:r>
              <a:rPr lang="en-US" dirty="0">
                <a:solidFill>
                  <a:srgbClr val="7A9900"/>
                </a:solidFill>
              </a:rPr>
              <a:t>What do you notice about the poverty rate during these years? Does anything stand out?</a:t>
            </a:r>
          </a:p>
        </p:txBody>
      </p:sp>
    </p:spTree>
    <p:extLst>
      <p:ext uri="{BB962C8B-B14F-4D97-AF65-F5344CB8AC3E}">
        <p14:creationId xmlns:p14="http://schemas.microsoft.com/office/powerpoint/2010/main" val="287190692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2879"/>
            <a:ext cx="8229600" cy="1143000"/>
          </a:xfrm>
        </p:spPr>
        <p:txBody>
          <a:bodyPr/>
          <a:lstStyle/>
          <a:p>
            <a:r>
              <a:rPr lang="en-US" sz="4800" dirty="0">
                <a:hlinkClick r:id="rId2"/>
              </a:rPr>
              <a:t>The Story of Medicare: A Timeline (2015)</a:t>
            </a:r>
            <a:endParaRPr lang="en-US" sz="4800"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321056" y="2566284"/>
            <a:ext cx="8501887" cy="3779520"/>
          </a:xfrm>
          <a:prstGeom prst="rect">
            <a:avLst/>
          </a:prstGeom>
        </p:spPr>
      </p:pic>
    </p:spTree>
    <p:extLst>
      <p:ext uri="{BB962C8B-B14F-4D97-AF65-F5344CB8AC3E}">
        <p14:creationId xmlns:p14="http://schemas.microsoft.com/office/powerpoint/2010/main" val="9956876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hlinkClick r:id="rId2"/>
              </a:rPr>
              <a:t>Link to </a:t>
            </a:r>
            <a:r>
              <a:rPr lang="en-US" sz="5400" dirty="0" err="1">
                <a:hlinkClick r:id="rId2"/>
              </a:rPr>
              <a:t>Kahoot</a:t>
            </a:r>
            <a:br>
              <a:rPr lang="en-US" sz="5400" dirty="0">
                <a:hlinkClick r:id="rId2"/>
              </a:rPr>
            </a:br>
            <a:r>
              <a:rPr lang="en-US" sz="5400" dirty="0"/>
              <a:t>The History of Medicare</a:t>
            </a:r>
          </a:p>
        </p:txBody>
      </p:sp>
      <p:sp>
        <p:nvSpPr>
          <p:cNvPr id="3" name="Content Placeholder 2"/>
          <p:cNvSpPr>
            <a:spLocks noGrp="1"/>
          </p:cNvSpPr>
          <p:nvPr>
            <p:ph idx="1"/>
          </p:nvPr>
        </p:nvSpPr>
        <p:spPr/>
        <p:txBody>
          <a:bodyPr/>
          <a:lstStyle/>
          <a:p>
            <a:endParaRPr lang="en-US"/>
          </a:p>
        </p:txBody>
      </p:sp>
      <p:pic>
        <p:nvPicPr>
          <p:cNvPr id="1026" name="Picture 2" descr="Kahoot! Play &amp; Create Quizzes - Apps o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77439"/>
            <a:ext cx="8229600" cy="401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722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487680"/>
            <a:ext cx="8229600" cy="1143000"/>
          </a:xfrm>
        </p:spPr>
        <p:txBody>
          <a:bodyPr/>
          <a:lstStyle/>
          <a:p>
            <a:r>
              <a:rPr lang="en-US" sz="3600" dirty="0"/>
              <a:t>Resource 2</a:t>
            </a:r>
            <a:br>
              <a:rPr lang="en-US" sz="3600" dirty="0"/>
            </a:br>
            <a:r>
              <a:rPr lang="en-US" sz="2400" dirty="0"/>
              <a:t>Points of View from Presidential Contenders</a:t>
            </a:r>
            <a:endParaRPr lang="en-US" sz="3600" dirty="0"/>
          </a:p>
        </p:txBody>
      </p:sp>
      <p:sp>
        <p:nvSpPr>
          <p:cNvPr id="6" name="Content Placeholder 2">
            <a:extLst>
              <a:ext uri="{FF2B5EF4-FFF2-40B4-BE49-F238E27FC236}">
                <a16:creationId xmlns:a16="http://schemas.microsoft.com/office/drawing/2014/main" id="{CA92A50B-DA56-4047-BF39-665ABE6EBCA9}"/>
              </a:ext>
            </a:extLst>
          </p:cNvPr>
          <p:cNvSpPr txBox="1">
            <a:spLocks/>
          </p:cNvSpPr>
          <p:nvPr/>
        </p:nvSpPr>
        <p:spPr bwMode="auto">
          <a:xfrm>
            <a:off x="327211" y="2085190"/>
            <a:ext cx="5212977" cy="389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eaLnBrk="0" hangingPunct="0">
              <a:spcAft>
                <a:spcPts val="0"/>
              </a:spcAft>
              <a:buNone/>
            </a:pPr>
            <a:r>
              <a:rPr lang="en-US" sz="1550" dirty="0">
                <a:solidFill>
                  <a:srgbClr val="7A9900"/>
                </a:solidFill>
                <a:ea typeface="Calibri" panose="020F0502020204030204" pitchFamily="34" charset="0"/>
              </a:rPr>
              <a:t>“Don’t ever argue with me [about health care]. I’ll go a hundred million or billion on health or education.  I don’t argue about that any more than I argue with Lady Bird [Mrs. Johnson] about buying flour.  You got to have flour and coffee in your house.  Education and health.  I’ll spend the … money.  I may cut back some tanks.  But not on health.”</a:t>
            </a:r>
          </a:p>
          <a:p>
            <a:pPr marL="836930" lvl="1" indent="0" algn="r" eaLnBrk="0" hangingPunct="0">
              <a:spcBef>
                <a:spcPts val="800"/>
              </a:spcBef>
              <a:buNone/>
            </a:pPr>
            <a:r>
              <a:rPr lang="en-US" sz="1550" dirty="0">
                <a:ea typeface="Calibri" panose="020F0502020204030204" pitchFamily="34" charset="0"/>
              </a:rPr>
              <a:t>—</a:t>
            </a:r>
            <a:r>
              <a:rPr lang="en-US" sz="1550" b="1" dirty="0">
                <a:latin typeface="Calibri" panose="020F0502020204030204" pitchFamily="34" charset="0"/>
                <a:ea typeface="Calibri" panose="020F0502020204030204" pitchFamily="34" charset="0"/>
                <a:cs typeface="Calibri" panose="020F0502020204030204" pitchFamily="34" charset="0"/>
              </a:rPr>
              <a:t>Lyndon B. Johnson</a:t>
            </a:r>
            <a:r>
              <a:rPr lang="en-US" sz="1550" dirty="0">
                <a:ea typeface="Calibri" panose="020F0502020204030204" pitchFamily="34" charset="0"/>
              </a:rPr>
              <a:t>, 1965 (New York Times, 2009)</a:t>
            </a:r>
          </a:p>
          <a:p>
            <a:pPr marL="836930" lvl="1" indent="0" eaLnBrk="0" hangingPunct="0">
              <a:spcBef>
                <a:spcPts val="800"/>
              </a:spcBef>
              <a:buNone/>
            </a:pPr>
            <a:r>
              <a:rPr lang="en-US" sz="1550" dirty="0">
                <a:ea typeface="Calibri" panose="020F0502020204030204" pitchFamily="34" charset="0"/>
              </a:rPr>
              <a:t>”</a:t>
            </a:r>
            <a:r>
              <a:rPr lang="en-US" sz="1550" dirty="0">
                <a:solidFill>
                  <a:srgbClr val="7A9900"/>
                </a:solidFill>
                <a:ea typeface="Calibri" panose="020F0502020204030204" pitchFamily="34" charset="0"/>
              </a:rPr>
              <a:t>Having given our pensioners their medical care in kind, why not food baskets, why not public housing accommodations, why not vacation resorts, why not a ration of cigarettes for those who smoke and of beer for those who drink?”</a:t>
            </a:r>
          </a:p>
          <a:p>
            <a:pPr marL="628650" lvl="1" indent="0" algn="r" eaLnBrk="0" hangingPunct="0">
              <a:spcBef>
                <a:spcPts val="800"/>
              </a:spcBef>
              <a:buNone/>
            </a:pPr>
            <a:r>
              <a:rPr lang="en-US" sz="1550" dirty="0">
                <a:ea typeface="Calibri" panose="020F0502020204030204" pitchFamily="34" charset="0"/>
              </a:rPr>
              <a:t>—</a:t>
            </a:r>
            <a:r>
              <a:rPr lang="en-US" sz="1550" b="1" dirty="0">
                <a:latin typeface="Calibri" panose="020F0502020204030204" pitchFamily="34" charset="0"/>
                <a:ea typeface="Calibri" panose="020F0502020204030204" pitchFamily="34" charset="0"/>
                <a:cs typeface="Calibri" panose="020F0502020204030204" pitchFamily="34" charset="0"/>
              </a:rPr>
              <a:t>Barry Goldwater </a:t>
            </a:r>
            <a:r>
              <a:rPr lang="en-US" sz="1550" dirty="0">
                <a:ea typeface="Calibri" panose="020F0502020204030204" pitchFamily="34" charset="0"/>
              </a:rPr>
              <a:t>1964 (Nichols, 2011, p.16) </a:t>
            </a:r>
          </a:p>
        </p:txBody>
      </p:sp>
      <p:pic>
        <p:nvPicPr>
          <p:cNvPr id="8" name="Picture 7">
            <a:extLst>
              <a:ext uri="{FF2B5EF4-FFF2-40B4-BE49-F238E27FC236}">
                <a16:creationId xmlns:a16="http://schemas.microsoft.com/office/drawing/2014/main" id="{57DF9158-1845-8F4F-AACF-8FB03F3255D7}"/>
              </a:ext>
            </a:extLst>
          </p:cNvPr>
          <p:cNvPicPr>
            <a:picLocks noChangeAspect="1"/>
          </p:cNvPicPr>
          <p:nvPr/>
        </p:nvPicPr>
        <p:blipFill>
          <a:blip r:embed="rId2"/>
          <a:stretch>
            <a:fillRect/>
          </a:stretch>
        </p:blipFill>
        <p:spPr>
          <a:xfrm flipH="1">
            <a:off x="5714999" y="2667000"/>
            <a:ext cx="2971800" cy="1801091"/>
          </a:xfrm>
          <a:prstGeom prst="rect">
            <a:avLst/>
          </a:prstGeom>
        </p:spPr>
      </p:pic>
    </p:spTree>
    <p:extLst>
      <p:ext uri="{BB962C8B-B14F-4D97-AF65-F5344CB8AC3E}">
        <p14:creationId xmlns:p14="http://schemas.microsoft.com/office/powerpoint/2010/main" val="16674626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182880"/>
            <a:ext cx="8229600" cy="1143000"/>
          </a:xfrm>
        </p:spPr>
        <p:txBody>
          <a:bodyPr/>
          <a:lstStyle/>
          <a:p>
            <a:r>
              <a:rPr lang="en-US" sz="3600" dirty="0"/>
              <a:t>Resource 3</a:t>
            </a:r>
            <a:br>
              <a:rPr lang="en-US" sz="3600" dirty="0"/>
            </a:br>
            <a:r>
              <a:rPr lang="en-US" sz="2400" dirty="0"/>
              <a:t>Your Social Security (Poster)</a:t>
            </a:r>
            <a:endParaRPr lang="en-US" sz="3600" dirty="0"/>
          </a:p>
        </p:txBody>
      </p:sp>
      <p:pic>
        <p:nvPicPr>
          <p:cNvPr id="4" name="Picture 3">
            <a:extLst>
              <a:ext uri="{FF2B5EF4-FFF2-40B4-BE49-F238E27FC236}">
                <a16:creationId xmlns:a16="http://schemas.microsoft.com/office/drawing/2014/main" id="{E06AB40C-46B4-1040-9F2D-323A7387A66E}"/>
              </a:ext>
            </a:extLst>
          </p:cNvPr>
          <p:cNvPicPr>
            <a:picLocks noChangeAspect="1"/>
          </p:cNvPicPr>
          <p:nvPr/>
        </p:nvPicPr>
        <p:blipFill rotWithShape="1">
          <a:blip r:embed="rId2">
            <a:clrChange>
              <a:clrFrom>
                <a:srgbClr val="FFFFFF"/>
              </a:clrFrom>
              <a:clrTo>
                <a:srgbClr val="FFFFFF">
                  <a:alpha val="0"/>
                </a:srgbClr>
              </a:clrTo>
            </a:clrChange>
          </a:blip>
          <a:srcRect t="9649"/>
          <a:stretch/>
        </p:blipFill>
        <p:spPr>
          <a:xfrm>
            <a:off x="1257221" y="1473797"/>
            <a:ext cx="6466770" cy="4986734"/>
          </a:xfrm>
          <a:prstGeom prst="rect">
            <a:avLst/>
          </a:prstGeom>
        </p:spPr>
      </p:pic>
    </p:spTree>
    <p:extLst>
      <p:ext uri="{BB962C8B-B14F-4D97-AF65-F5344CB8AC3E}">
        <p14:creationId xmlns:p14="http://schemas.microsoft.com/office/powerpoint/2010/main" val="289178133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Collaboration Board</a:t>
            </a:r>
          </a:p>
        </p:txBody>
      </p:sp>
      <p:sp>
        <p:nvSpPr>
          <p:cNvPr id="3" name="Subtitle 2"/>
          <p:cNvSpPr>
            <a:spLocks noGrp="1"/>
          </p:cNvSpPr>
          <p:nvPr>
            <p:ph type="subTitle" idx="1"/>
          </p:nvPr>
        </p:nvSpPr>
        <p:spPr/>
        <p:txBody>
          <a:bodyPr/>
          <a:lstStyle/>
          <a:p>
            <a:r>
              <a:rPr lang="en-US" dirty="0">
                <a:solidFill>
                  <a:srgbClr val="7A9900"/>
                </a:solidFill>
              </a:rPr>
              <a:t>What is this poster telling us?</a:t>
            </a:r>
          </a:p>
        </p:txBody>
      </p:sp>
    </p:spTree>
    <p:extLst>
      <p:ext uri="{BB962C8B-B14F-4D97-AF65-F5344CB8AC3E}">
        <p14:creationId xmlns:p14="http://schemas.microsoft.com/office/powerpoint/2010/main" val="21321355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4765" y="1180227"/>
            <a:ext cx="7837449" cy="5319965"/>
          </a:xfrm>
          <a:prstGeom prst="rect">
            <a:avLst/>
          </a:prstGeom>
          <a:ln w="28575">
            <a:solidFill>
              <a:schemeClr val="accent1"/>
            </a:solidFill>
          </a:ln>
        </p:spPr>
      </p:pic>
    </p:spTree>
    <p:extLst>
      <p:ext uri="{BB962C8B-B14F-4D97-AF65-F5344CB8AC3E}">
        <p14:creationId xmlns:p14="http://schemas.microsoft.com/office/powerpoint/2010/main" val="187904870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484094"/>
            <a:ext cx="8229600" cy="1143000"/>
          </a:xfrm>
        </p:spPr>
        <p:txBody>
          <a:bodyPr/>
          <a:lstStyle/>
          <a:p>
            <a:r>
              <a:rPr lang="en-US" sz="3600" dirty="0"/>
              <a:t>Resource 4</a:t>
            </a:r>
            <a:br>
              <a:rPr lang="en-US" sz="3600" dirty="0"/>
            </a:br>
            <a:r>
              <a:rPr lang="en-US" sz="2400" dirty="0"/>
              <a:t>President Lyndon B. Johnson’s Remarks on the Medicare Bill</a:t>
            </a:r>
            <a:endParaRPr lang="en-US" sz="3600" dirty="0"/>
          </a:p>
        </p:txBody>
      </p:sp>
      <p:sp>
        <p:nvSpPr>
          <p:cNvPr id="7" name="Content Placeholder 2">
            <a:extLst>
              <a:ext uri="{FF2B5EF4-FFF2-40B4-BE49-F238E27FC236}">
                <a16:creationId xmlns:a16="http://schemas.microsoft.com/office/drawing/2014/main" id="{B17A55B0-87CE-174E-A4D2-5594A88C608A}"/>
              </a:ext>
            </a:extLst>
          </p:cNvPr>
          <p:cNvSpPr>
            <a:spLocks noGrp="1"/>
          </p:cNvSpPr>
          <p:nvPr>
            <p:ph idx="1"/>
          </p:nvPr>
        </p:nvSpPr>
        <p:spPr>
          <a:xfrm>
            <a:off x="457200" y="2629681"/>
            <a:ext cx="8229600" cy="2846779"/>
          </a:xfrm>
        </p:spPr>
        <p:txBody>
          <a:bodyPr/>
          <a:lstStyle/>
          <a:p>
            <a:r>
              <a:rPr lang="en-US" sz="2100" dirty="0"/>
              <a:t>Why might the </a:t>
            </a:r>
            <a:r>
              <a:rPr lang="en-US" sz="2100" dirty="0">
                <a:solidFill>
                  <a:srgbClr val="7A9900"/>
                </a:solidFill>
              </a:rPr>
              <a:t>older population</a:t>
            </a:r>
            <a:r>
              <a:rPr lang="en-US" sz="2100" dirty="0"/>
              <a:t> need health insurance, such as Medicare?</a:t>
            </a:r>
          </a:p>
          <a:p>
            <a:r>
              <a:rPr lang="en-US" sz="2100" dirty="0"/>
              <a:t> How is the Medicare program going to be </a:t>
            </a:r>
            <a:r>
              <a:rPr lang="en-US" sz="2100" dirty="0">
                <a:solidFill>
                  <a:srgbClr val="7A9900"/>
                </a:solidFill>
              </a:rPr>
              <a:t>funded</a:t>
            </a:r>
            <a:r>
              <a:rPr lang="en-US" sz="2100" dirty="0"/>
              <a:t>?</a:t>
            </a:r>
          </a:p>
          <a:p>
            <a:r>
              <a:rPr lang="en-US" sz="2100" dirty="0"/>
              <a:t>According to President Johnson, what will be the </a:t>
            </a:r>
            <a:r>
              <a:rPr lang="en-US" sz="2100" dirty="0">
                <a:solidFill>
                  <a:srgbClr val="7A9900"/>
                </a:solidFill>
              </a:rPr>
              <a:t>benefits</a:t>
            </a:r>
            <a:r>
              <a:rPr lang="en-US" sz="2100" dirty="0"/>
              <a:t> of the program?</a:t>
            </a:r>
          </a:p>
          <a:p>
            <a:r>
              <a:rPr lang="en-US" sz="2100" dirty="0"/>
              <a:t>What</a:t>
            </a:r>
            <a:r>
              <a:rPr lang="en-US" sz="2100" dirty="0">
                <a:solidFill>
                  <a:srgbClr val="7A9900"/>
                </a:solidFill>
              </a:rPr>
              <a:t> role </a:t>
            </a:r>
            <a:r>
              <a:rPr lang="en-US" sz="2100" dirty="0"/>
              <a:t>is the government playing in providing Medicare?</a:t>
            </a:r>
          </a:p>
          <a:p>
            <a:r>
              <a:rPr lang="en-US" sz="2100" dirty="0"/>
              <a:t>Why would President Johnson refer to this program as </a:t>
            </a:r>
            <a:br>
              <a:rPr lang="en-US" sz="2100" dirty="0"/>
            </a:br>
            <a:r>
              <a:rPr lang="en-US" sz="2100" dirty="0">
                <a:solidFill>
                  <a:srgbClr val="7A9900"/>
                </a:solidFill>
              </a:rPr>
              <a:t>“the American way”</a:t>
            </a:r>
            <a:r>
              <a:rPr lang="en-US" sz="2100" dirty="0"/>
              <a:t>?</a:t>
            </a:r>
            <a:endParaRPr lang="en-US" dirty="0"/>
          </a:p>
        </p:txBody>
      </p:sp>
    </p:spTree>
    <p:extLst>
      <p:ext uri="{BB962C8B-B14F-4D97-AF65-F5344CB8AC3E}">
        <p14:creationId xmlns:p14="http://schemas.microsoft.com/office/powerpoint/2010/main" val="71161925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873" y="1116277"/>
            <a:ext cx="8776253" cy="1470025"/>
          </a:xfrm>
        </p:spPr>
        <p:txBody>
          <a:bodyPr/>
          <a:lstStyle/>
          <a:p>
            <a:r>
              <a:rPr lang="en-US" sz="4800" dirty="0"/>
              <a:t>What does the </a:t>
            </a:r>
            <a:r>
              <a:rPr lang="en-US" sz="4800" dirty="0">
                <a:solidFill>
                  <a:srgbClr val="7A9900"/>
                </a:solidFill>
              </a:rPr>
              <a:t>“American Way” </a:t>
            </a:r>
            <a:r>
              <a:rPr lang="en-US" sz="4800" dirty="0"/>
              <a:t>mean to you?</a:t>
            </a:r>
          </a:p>
        </p:txBody>
      </p:sp>
      <p:pic>
        <p:nvPicPr>
          <p:cNvPr id="2050" name="Picture 2" descr="Amiway: The American Way, the American 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23" y="2726151"/>
            <a:ext cx="6394312" cy="384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445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421839"/>
            <a:ext cx="8229600" cy="1143000"/>
          </a:xfrm>
        </p:spPr>
        <p:txBody>
          <a:bodyPr/>
          <a:lstStyle/>
          <a:p>
            <a:r>
              <a:rPr lang="en-US" sz="3600" dirty="0"/>
              <a:t>Resource 5</a:t>
            </a:r>
            <a:br>
              <a:rPr lang="en-US" sz="3600" dirty="0"/>
            </a:br>
            <a:r>
              <a:rPr lang="en-US" sz="2400" dirty="0"/>
              <a:t>Varying Points of View</a:t>
            </a:r>
            <a:endParaRPr lang="en-US" sz="3600" dirty="0"/>
          </a:p>
        </p:txBody>
      </p:sp>
      <p:sp>
        <p:nvSpPr>
          <p:cNvPr id="6" name="Rectangle 5">
            <a:extLst>
              <a:ext uri="{FF2B5EF4-FFF2-40B4-BE49-F238E27FC236}">
                <a16:creationId xmlns:a16="http://schemas.microsoft.com/office/drawing/2014/main" id="{94FBFDCA-09DC-C944-9CF1-FFEB168FADBA}"/>
              </a:ext>
            </a:extLst>
          </p:cNvPr>
          <p:cNvSpPr/>
          <p:nvPr/>
        </p:nvSpPr>
        <p:spPr>
          <a:xfrm>
            <a:off x="2559446" y="3002339"/>
            <a:ext cx="2088438" cy="2862322"/>
          </a:xfrm>
          <a:prstGeom prst="rect">
            <a:avLst/>
          </a:prstGeom>
        </p:spPr>
        <p:txBody>
          <a:bodyPr wrap="square">
            <a:spAutoFit/>
          </a:bodyPr>
          <a:lstStyle/>
          <a:p>
            <a:pPr lvl="0" eaLnBrk="0" hangingPunct="0"/>
            <a:r>
              <a:rPr lang="en-US" dirty="0">
                <a:solidFill>
                  <a:srgbClr val="7A9900"/>
                </a:solidFill>
                <a:latin typeface="Calibri" panose="020F0502020204030204" pitchFamily="34" charset="0"/>
                <a:cs typeface="Calibri" panose="020F0502020204030204" pitchFamily="34" charset="0"/>
              </a:rPr>
              <a:t>Congressman</a:t>
            </a:r>
            <a:r>
              <a:rPr lang="en-US" dirty="0">
                <a:latin typeface="Calibri" panose="020F0502020204030204" pitchFamily="34" charset="0"/>
                <a:cs typeface="Calibri" panose="020F0502020204030204" pitchFamily="34" charset="0"/>
              </a:rPr>
              <a:t> Morris Udall</a:t>
            </a: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r>
              <a:rPr lang="en-US" dirty="0">
                <a:solidFill>
                  <a:srgbClr val="7A9900"/>
                </a:solidFill>
                <a:latin typeface="Calibri" panose="020F0502020204030204" pitchFamily="34" charset="0"/>
                <a:cs typeface="Calibri" panose="020F0502020204030204" pitchFamily="34" charset="0"/>
              </a:rPr>
              <a:t>President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Lyndon Johnson </a:t>
            </a:r>
          </a:p>
        </p:txBody>
      </p:sp>
      <p:pic>
        <p:nvPicPr>
          <p:cNvPr id="8" name="Picture 7">
            <a:extLst>
              <a:ext uri="{FF2B5EF4-FFF2-40B4-BE49-F238E27FC236}">
                <a16:creationId xmlns:a16="http://schemas.microsoft.com/office/drawing/2014/main" id="{86AB4217-8E08-F444-BF1B-F08EF46D6DBC}"/>
              </a:ext>
            </a:extLst>
          </p:cNvPr>
          <p:cNvPicPr>
            <a:picLocks noChangeAspect="1"/>
          </p:cNvPicPr>
          <p:nvPr/>
        </p:nvPicPr>
        <p:blipFill rotWithShape="1">
          <a:blip r:embed="rId2"/>
          <a:srcRect l="18715" t="6261"/>
          <a:stretch/>
        </p:blipFill>
        <p:spPr>
          <a:xfrm>
            <a:off x="1004092" y="2480892"/>
            <a:ext cx="1501921" cy="1828800"/>
          </a:xfrm>
          <a:prstGeom prst="rect">
            <a:avLst/>
          </a:prstGeom>
          <a:ln>
            <a:solidFill>
              <a:schemeClr val="tx1"/>
            </a:solidFill>
          </a:ln>
        </p:spPr>
      </p:pic>
      <p:pic>
        <p:nvPicPr>
          <p:cNvPr id="9" name="Picture 8">
            <a:extLst>
              <a:ext uri="{FF2B5EF4-FFF2-40B4-BE49-F238E27FC236}">
                <a16:creationId xmlns:a16="http://schemas.microsoft.com/office/drawing/2014/main" id="{0ADFD665-AD85-A04C-A9A4-37F074DEF4F4}"/>
              </a:ext>
            </a:extLst>
          </p:cNvPr>
          <p:cNvPicPr>
            <a:picLocks noChangeAspect="1"/>
          </p:cNvPicPr>
          <p:nvPr/>
        </p:nvPicPr>
        <p:blipFill rotWithShape="1">
          <a:blip r:embed="rId3"/>
          <a:srcRect l="13180" t="1924" r="4409" b="-1924"/>
          <a:stretch/>
        </p:blipFill>
        <p:spPr>
          <a:xfrm>
            <a:off x="1004092" y="4572000"/>
            <a:ext cx="1501921" cy="1828800"/>
          </a:xfrm>
          <a:prstGeom prst="rect">
            <a:avLst/>
          </a:prstGeom>
        </p:spPr>
      </p:pic>
      <p:pic>
        <p:nvPicPr>
          <p:cNvPr id="11" name="Picture 10">
            <a:extLst>
              <a:ext uri="{FF2B5EF4-FFF2-40B4-BE49-F238E27FC236}">
                <a16:creationId xmlns:a16="http://schemas.microsoft.com/office/drawing/2014/main" id="{3FB83745-A0F8-F745-B45D-E58F841C900F}"/>
              </a:ext>
            </a:extLst>
          </p:cNvPr>
          <p:cNvPicPr>
            <a:picLocks noChangeAspect="1"/>
          </p:cNvPicPr>
          <p:nvPr/>
        </p:nvPicPr>
        <p:blipFill rotWithShape="1">
          <a:blip r:embed="rId4"/>
          <a:srcRect l="2356" r="2356"/>
          <a:stretch/>
        </p:blipFill>
        <p:spPr>
          <a:xfrm>
            <a:off x="5195410" y="4572000"/>
            <a:ext cx="1505682" cy="1828800"/>
          </a:xfrm>
          <a:prstGeom prst="rect">
            <a:avLst/>
          </a:prstGeom>
          <a:ln>
            <a:solidFill>
              <a:schemeClr val="tx1"/>
            </a:solidFill>
          </a:ln>
        </p:spPr>
      </p:pic>
      <p:pic>
        <p:nvPicPr>
          <p:cNvPr id="12" name="Picture 11">
            <a:extLst>
              <a:ext uri="{FF2B5EF4-FFF2-40B4-BE49-F238E27FC236}">
                <a16:creationId xmlns:a16="http://schemas.microsoft.com/office/drawing/2014/main" id="{49E5A90B-B11B-1B47-9611-B35174A3D68C}"/>
              </a:ext>
            </a:extLst>
          </p:cNvPr>
          <p:cNvPicPr>
            <a:picLocks noChangeAspect="1"/>
          </p:cNvPicPr>
          <p:nvPr/>
        </p:nvPicPr>
        <p:blipFill rotWithShape="1">
          <a:blip r:embed="rId5"/>
          <a:srcRect l="12887"/>
          <a:stretch/>
        </p:blipFill>
        <p:spPr>
          <a:xfrm>
            <a:off x="5195408" y="2459645"/>
            <a:ext cx="1505684" cy="1828800"/>
          </a:xfrm>
          <a:prstGeom prst="rect">
            <a:avLst/>
          </a:prstGeom>
          <a:ln>
            <a:solidFill>
              <a:schemeClr val="tx1"/>
            </a:solidFill>
          </a:ln>
        </p:spPr>
      </p:pic>
      <p:sp>
        <p:nvSpPr>
          <p:cNvPr id="13" name="Rectangle 12">
            <a:extLst>
              <a:ext uri="{FF2B5EF4-FFF2-40B4-BE49-F238E27FC236}">
                <a16:creationId xmlns:a16="http://schemas.microsoft.com/office/drawing/2014/main" id="{8638F154-716E-894B-B6ED-14AC861BDAED}"/>
              </a:ext>
            </a:extLst>
          </p:cNvPr>
          <p:cNvSpPr/>
          <p:nvPr/>
        </p:nvSpPr>
        <p:spPr>
          <a:xfrm>
            <a:off x="6750762" y="2996840"/>
            <a:ext cx="2088438" cy="2862322"/>
          </a:xfrm>
          <a:prstGeom prst="rect">
            <a:avLst/>
          </a:prstGeom>
        </p:spPr>
        <p:txBody>
          <a:bodyPr wrap="square">
            <a:spAutoFit/>
          </a:bodyPr>
          <a:lstStyle/>
          <a:p>
            <a:pPr lvl="0" eaLnBrk="0" hangingPunct="0"/>
            <a:r>
              <a:rPr lang="en-US" dirty="0">
                <a:solidFill>
                  <a:srgbClr val="7A9900"/>
                </a:solidFill>
                <a:latin typeface="Calibri" panose="020F0502020204030204" pitchFamily="34" charset="0"/>
                <a:cs typeface="Calibri" panose="020F0502020204030204" pitchFamily="34" charset="0"/>
              </a:rPr>
              <a:t>Governor</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Ronald Reagan</a:t>
            </a: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endParaRPr lang="en-US" dirty="0">
              <a:latin typeface="Calibri" panose="020F0502020204030204" pitchFamily="34" charset="0"/>
              <a:cs typeface="Calibri" panose="020F0502020204030204" pitchFamily="34" charset="0"/>
            </a:endParaRPr>
          </a:p>
          <a:p>
            <a:pPr lvl="0" eaLnBrk="0" hangingPunct="0"/>
            <a:r>
              <a:rPr lang="en-US" dirty="0">
                <a:solidFill>
                  <a:srgbClr val="7A9900"/>
                </a:solidFill>
                <a:latin typeface="Calibri" panose="020F0502020204030204" pitchFamily="34" charset="0"/>
                <a:cs typeface="Calibri" panose="020F0502020204030204" pitchFamily="34" charset="0"/>
              </a:rPr>
              <a:t>Senator</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Barry Goldwater</a:t>
            </a:r>
          </a:p>
        </p:txBody>
      </p:sp>
    </p:spTree>
    <p:extLst>
      <p:ext uri="{BB962C8B-B14F-4D97-AF65-F5344CB8AC3E}">
        <p14:creationId xmlns:p14="http://schemas.microsoft.com/office/powerpoint/2010/main" val="202826286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500231" y="516367"/>
            <a:ext cx="8229600" cy="1143000"/>
          </a:xfrm>
        </p:spPr>
        <p:txBody>
          <a:bodyPr/>
          <a:lstStyle/>
          <a:p>
            <a:r>
              <a:rPr lang="en-US" sz="3600" dirty="0"/>
              <a:t>Resource 6</a:t>
            </a:r>
            <a:br>
              <a:rPr lang="en-US" sz="3600" dirty="0"/>
            </a:br>
            <a:r>
              <a:rPr lang="en-US" sz="2400" dirty="0"/>
              <a:t>The American Way: </a:t>
            </a:r>
            <a:r>
              <a:rPr lang="en-US" sz="2400" dirty="0">
                <a:solidFill>
                  <a:srgbClr val="7A9900"/>
                </a:solidFill>
              </a:rPr>
              <a:t>Two</a:t>
            </a:r>
            <a:r>
              <a:rPr lang="en-US" sz="2400" dirty="0"/>
              <a:t> Perspectives</a:t>
            </a:r>
            <a:endParaRPr lang="en-US" sz="3600" dirty="0"/>
          </a:p>
        </p:txBody>
      </p:sp>
      <p:sp>
        <p:nvSpPr>
          <p:cNvPr id="7" name="Content Placeholder 2">
            <a:extLst>
              <a:ext uri="{FF2B5EF4-FFF2-40B4-BE49-F238E27FC236}">
                <a16:creationId xmlns:a16="http://schemas.microsoft.com/office/drawing/2014/main" id="{B17A55B0-87CE-174E-A4D2-5594A88C608A}"/>
              </a:ext>
            </a:extLst>
          </p:cNvPr>
          <p:cNvSpPr>
            <a:spLocks noGrp="1"/>
          </p:cNvSpPr>
          <p:nvPr>
            <p:ph idx="1"/>
          </p:nvPr>
        </p:nvSpPr>
        <p:spPr>
          <a:xfrm>
            <a:off x="457200" y="2392680"/>
            <a:ext cx="3810000" cy="3779520"/>
          </a:xfrm>
        </p:spPr>
        <p:txBody>
          <a:bodyPr/>
          <a:lstStyle/>
          <a:p>
            <a:pPr marL="0" indent="0">
              <a:buNone/>
            </a:pPr>
            <a:r>
              <a:rPr lang="en-US" sz="1800" b="1" dirty="0">
                <a:solidFill>
                  <a:srgbClr val="7A9900"/>
                </a:solidFill>
                <a:latin typeface="Calibri" panose="020F0502020204030204" pitchFamily="34" charset="0"/>
                <a:cs typeface="Calibri" panose="020F0502020204030204" pitchFamily="34" charset="0"/>
              </a:rPr>
              <a:t>Perspective 1</a:t>
            </a:r>
          </a:p>
          <a:p>
            <a:pPr marL="0" indent="0">
              <a:buNone/>
            </a:pPr>
            <a:r>
              <a:rPr lang="en-US" sz="1700" b="1" i="1" dirty="0">
                <a:solidFill>
                  <a:srgbClr val="005CB8"/>
                </a:solidFill>
                <a:latin typeface="Calibri" panose="020F0502020204030204" pitchFamily="34" charset="0"/>
                <a:cs typeface="Calibri" panose="020F0502020204030204" pitchFamily="34" charset="0"/>
              </a:rPr>
              <a:t>       The American way is:</a:t>
            </a:r>
          </a:p>
          <a:p>
            <a:pPr>
              <a:spcAft>
                <a:spcPts val="600"/>
              </a:spcAft>
              <a:buFont typeface="+mj-lt"/>
              <a:buAutoNum type="arabicPeriod"/>
            </a:pPr>
            <a:r>
              <a:rPr lang="en-US" sz="1600" dirty="0"/>
              <a:t>allowing people to achieve as much as they can for themselves.</a:t>
            </a:r>
          </a:p>
          <a:p>
            <a:pPr>
              <a:spcAft>
                <a:spcPts val="600"/>
              </a:spcAft>
              <a:buFont typeface="+mj-lt"/>
              <a:buAutoNum type="arabicPeriod"/>
            </a:pPr>
            <a:r>
              <a:rPr lang="en-US" sz="1600" dirty="0"/>
              <a:t>being free from government interference with individual rights.</a:t>
            </a:r>
          </a:p>
          <a:p>
            <a:pPr>
              <a:spcAft>
                <a:spcPts val="600"/>
              </a:spcAft>
              <a:buFont typeface="+mj-lt"/>
              <a:buAutoNum type="arabicPeriod"/>
            </a:pPr>
            <a:r>
              <a:rPr lang="en-US" sz="1600" dirty="0"/>
              <a:t>being allowed to run a business free from government regulation.</a:t>
            </a:r>
          </a:p>
          <a:p>
            <a:pPr>
              <a:spcAft>
                <a:spcPts val="600"/>
              </a:spcAft>
              <a:buFont typeface="+mj-lt"/>
              <a:buAutoNum type="arabicPeriod"/>
            </a:pPr>
            <a:r>
              <a:rPr lang="en-US" sz="1600" dirty="0"/>
              <a:t>allowing people to keep what they have earned.</a:t>
            </a:r>
          </a:p>
          <a:p>
            <a:pPr>
              <a:spcAft>
                <a:spcPts val="600"/>
              </a:spcAft>
              <a:buFont typeface="+mj-lt"/>
              <a:buAutoNum type="arabicPeriod"/>
            </a:pPr>
            <a:r>
              <a:rPr lang="en-US" sz="1600" dirty="0"/>
              <a:t>helping poor people on a voluntary basis.</a:t>
            </a:r>
          </a:p>
        </p:txBody>
      </p:sp>
      <p:sp>
        <p:nvSpPr>
          <p:cNvPr id="4" name="Content Placeholder 2">
            <a:extLst>
              <a:ext uri="{FF2B5EF4-FFF2-40B4-BE49-F238E27FC236}">
                <a16:creationId xmlns:a16="http://schemas.microsoft.com/office/drawing/2014/main" id="{3EFBC359-779A-CF4E-8DC6-82751A12C639}"/>
              </a:ext>
            </a:extLst>
          </p:cNvPr>
          <p:cNvSpPr txBox="1">
            <a:spLocks/>
          </p:cNvSpPr>
          <p:nvPr/>
        </p:nvSpPr>
        <p:spPr bwMode="auto">
          <a:xfrm>
            <a:off x="4572000" y="2392680"/>
            <a:ext cx="4114800" cy="3779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108" charset="0"/>
              <a:buNone/>
            </a:pPr>
            <a:r>
              <a:rPr lang="en-US" sz="1800" b="1" dirty="0">
                <a:solidFill>
                  <a:srgbClr val="7A9900"/>
                </a:solidFill>
                <a:latin typeface="Calibri" panose="020F0502020204030204" pitchFamily="34" charset="0"/>
                <a:cs typeface="Calibri" panose="020F0502020204030204" pitchFamily="34" charset="0"/>
              </a:rPr>
              <a:t>Perspective 2</a:t>
            </a:r>
          </a:p>
          <a:p>
            <a:pPr marL="0" indent="0">
              <a:buFont typeface="Arial" pitchFamily="-108" charset="0"/>
              <a:buNone/>
            </a:pPr>
            <a:r>
              <a:rPr lang="en-US" sz="1700" b="1" i="1" dirty="0">
                <a:solidFill>
                  <a:srgbClr val="005CB8"/>
                </a:solidFill>
                <a:latin typeface="Calibri" panose="020F0502020204030204" pitchFamily="34" charset="0"/>
                <a:cs typeface="Calibri" panose="020F0502020204030204" pitchFamily="34" charset="0"/>
              </a:rPr>
              <a:t>       The American way is:</a:t>
            </a:r>
          </a:p>
          <a:p>
            <a:pPr>
              <a:spcAft>
                <a:spcPts val="600"/>
              </a:spcAft>
              <a:buFont typeface="+mj-lt"/>
              <a:buAutoNum type="arabicPeriod"/>
            </a:pPr>
            <a:r>
              <a:rPr lang="en-US" sz="1600" dirty="0"/>
              <a:t>making sure that laws and policies do what is best for the greatest number of people.</a:t>
            </a:r>
          </a:p>
          <a:p>
            <a:pPr>
              <a:spcAft>
                <a:spcPts val="600"/>
              </a:spcAft>
              <a:buFont typeface="+mj-lt"/>
              <a:buAutoNum type="arabicPeriod"/>
            </a:pPr>
            <a:r>
              <a:rPr lang="en-US" sz="1600" dirty="0"/>
              <a:t>making sure that no one is allowed to be successful by taking unfair advantage of others. </a:t>
            </a:r>
          </a:p>
          <a:p>
            <a:pPr>
              <a:spcAft>
                <a:spcPts val="600"/>
              </a:spcAft>
              <a:buFont typeface="+mj-lt"/>
              <a:buAutoNum type="arabicPeriod"/>
            </a:pPr>
            <a:r>
              <a:rPr lang="en-US" sz="1600" dirty="0"/>
              <a:t>knowing that poor people are not usually poor because they deserve to be poor and that rich people are not always rich because they deserve to be rich.</a:t>
            </a:r>
          </a:p>
          <a:p>
            <a:pPr>
              <a:spcAft>
                <a:spcPts val="600"/>
              </a:spcAft>
              <a:buFont typeface="+mj-lt"/>
              <a:buAutoNum type="arabicPeriod"/>
            </a:pPr>
            <a:r>
              <a:rPr lang="en-US" sz="1600" dirty="0"/>
              <a:t>treating good health care and a good standard of living as basic human rights.</a:t>
            </a:r>
          </a:p>
          <a:p>
            <a:pPr>
              <a:spcAft>
                <a:spcPts val="600"/>
              </a:spcAft>
              <a:buFont typeface="+mj-lt"/>
              <a:buAutoNum type="arabicPeriod"/>
            </a:pPr>
            <a:r>
              <a:rPr lang="en-US" sz="1600" dirty="0"/>
              <a:t>using tax money to help poor people.</a:t>
            </a:r>
          </a:p>
          <a:p>
            <a:pPr>
              <a:buFont typeface="+mj-lt"/>
              <a:buAutoNum type="arabicPeriod"/>
            </a:pPr>
            <a:endParaRPr lang="en-US" sz="1700" dirty="0"/>
          </a:p>
        </p:txBody>
      </p:sp>
    </p:spTree>
    <p:extLst>
      <p:ext uri="{BB962C8B-B14F-4D97-AF65-F5344CB8AC3E}">
        <p14:creationId xmlns:p14="http://schemas.microsoft.com/office/powerpoint/2010/main" val="151847673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solidFill>
                  <a:schemeClr val="tx1"/>
                </a:solidFill>
              </a:rPr>
              <a:t>Poll: </a:t>
            </a:r>
            <a:r>
              <a:rPr lang="en-US" dirty="0"/>
              <a:t>Which do you most identify with?</a:t>
            </a:r>
          </a:p>
        </p:txBody>
      </p:sp>
      <p:sp>
        <p:nvSpPr>
          <p:cNvPr id="3" name="Subtitle 2"/>
          <p:cNvSpPr>
            <a:spLocks noGrp="1"/>
          </p:cNvSpPr>
          <p:nvPr>
            <p:ph type="subTitle" idx="1"/>
          </p:nvPr>
        </p:nvSpPr>
        <p:spPr/>
        <p:txBody>
          <a:bodyPr/>
          <a:lstStyle/>
          <a:p>
            <a:r>
              <a:rPr lang="en-US" dirty="0">
                <a:solidFill>
                  <a:srgbClr val="7A9900"/>
                </a:solidFill>
              </a:rPr>
              <a:t>Perspective 1 </a:t>
            </a:r>
            <a:r>
              <a:rPr lang="en-US" dirty="0">
                <a:solidFill>
                  <a:schemeClr val="tx1"/>
                </a:solidFill>
              </a:rPr>
              <a:t>or </a:t>
            </a:r>
            <a:r>
              <a:rPr lang="en-US" dirty="0">
                <a:solidFill>
                  <a:srgbClr val="7A9900"/>
                </a:solidFill>
              </a:rPr>
              <a:t>Perspective 2?</a:t>
            </a:r>
          </a:p>
        </p:txBody>
      </p:sp>
    </p:spTree>
    <p:extLst>
      <p:ext uri="{BB962C8B-B14F-4D97-AF65-F5344CB8AC3E}">
        <p14:creationId xmlns:p14="http://schemas.microsoft.com/office/powerpoint/2010/main" val="4331149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495302"/>
            <a:ext cx="8229600" cy="1143000"/>
          </a:xfrm>
        </p:spPr>
        <p:txBody>
          <a:bodyPr/>
          <a:lstStyle/>
          <a:p>
            <a:r>
              <a:rPr lang="en-US" sz="3600" dirty="0"/>
              <a:t>Resource 7</a:t>
            </a:r>
            <a:br>
              <a:rPr lang="en-US" sz="3600" dirty="0"/>
            </a:br>
            <a:r>
              <a:rPr lang="en-US" sz="2400" dirty="0"/>
              <a:t>Medicare: Visualizing the Debate</a:t>
            </a:r>
            <a:endParaRPr lang="en-US" sz="3600" dirty="0"/>
          </a:p>
        </p:txBody>
      </p:sp>
      <p:pic>
        <p:nvPicPr>
          <p:cNvPr id="6" name="Picture 5">
            <a:extLst>
              <a:ext uri="{FF2B5EF4-FFF2-40B4-BE49-F238E27FC236}">
                <a16:creationId xmlns:a16="http://schemas.microsoft.com/office/drawing/2014/main" id="{B57D0CA6-FD27-EB41-9AF8-AB657CEEAE35}"/>
              </a:ext>
            </a:extLst>
          </p:cNvPr>
          <p:cNvPicPr>
            <a:picLocks noChangeAspect="1"/>
          </p:cNvPicPr>
          <p:nvPr/>
        </p:nvPicPr>
        <p:blipFill rotWithShape="1">
          <a:blip r:embed="rId2">
            <a:clrChange>
              <a:clrFrom>
                <a:srgbClr val="FFFFFF"/>
              </a:clrFrom>
              <a:clrTo>
                <a:srgbClr val="FFFFFF">
                  <a:alpha val="0"/>
                </a:srgbClr>
              </a:clrTo>
            </a:clrChange>
          </a:blip>
          <a:srcRect l="4641" r="2539"/>
          <a:stretch/>
        </p:blipFill>
        <p:spPr>
          <a:xfrm>
            <a:off x="5125770" y="1905001"/>
            <a:ext cx="3774831" cy="3048000"/>
          </a:xfrm>
          <a:prstGeom prst="rect">
            <a:avLst/>
          </a:prstGeom>
          <a:ln>
            <a:solidFill>
              <a:schemeClr val="tx1"/>
            </a:solidFill>
          </a:ln>
        </p:spPr>
      </p:pic>
      <p:sp>
        <p:nvSpPr>
          <p:cNvPr id="8" name="TextBox 7">
            <a:extLst>
              <a:ext uri="{FF2B5EF4-FFF2-40B4-BE49-F238E27FC236}">
                <a16:creationId xmlns:a16="http://schemas.microsoft.com/office/drawing/2014/main" id="{4B26680C-054B-1345-89D4-306FCD99100F}"/>
              </a:ext>
            </a:extLst>
          </p:cNvPr>
          <p:cNvSpPr txBox="1"/>
          <p:nvPr/>
        </p:nvSpPr>
        <p:spPr>
          <a:xfrm>
            <a:off x="837859" y="6096001"/>
            <a:ext cx="2963916" cy="369332"/>
          </a:xfrm>
          <a:prstGeom prst="rect">
            <a:avLst/>
          </a:prstGeom>
          <a:noFill/>
        </p:spPr>
        <p:txBody>
          <a:bodyPr wrap="square" rtlCol="0">
            <a:spAutoFit/>
          </a:bodyPr>
          <a:lstStyle/>
          <a:p>
            <a:pPr algn="ctr"/>
            <a:r>
              <a:rPr lang="en-US" dirty="0" err="1">
                <a:solidFill>
                  <a:srgbClr val="7A9900"/>
                </a:solidFill>
                <a:latin typeface="Calibri" panose="020F0502020204030204" pitchFamily="34" charset="0"/>
                <a:cs typeface="Calibri" panose="020F0502020204030204" pitchFamily="34" charset="0"/>
              </a:rPr>
              <a:t>Ol</a:t>
            </a:r>
            <a:r>
              <a:rPr lang="en-US" dirty="0">
                <a:solidFill>
                  <a:srgbClr val="7A9900"/>
                </a:solidFill>
                <a:latin typeface="Calibri" panose="020F0502020204030204" pitchFamily="34" charset="0"/>
                <a:cs typeface="Calibri" panose="020F0502020204030204" pitchFamily="34" charset="0"/>
              </a:rPr>
              <a:t>’ </a:t>
            </a:r>
            <a:r>
              <a:rPr lang="en-US" dirty="0" err="1">
                <a:solidFill>
                  <a:srgbClr val="7A9900"/>
                </a:solidFill>
                <a:latin typeface="Calibri" panose="020F0502020204030204" pitchFamily="34" charset="0"/>
                <a:cs typeface="Calibri" panose="020F0502020204030204" pitchFamily="34" charset="0"/>
              </a:rPr>
              <a:t>Rockin</a:t>
            </a:r>
            <a:r>
              <a:rPr lang="en-US" dirty="0">
                <a:solidFill>
                  <a:srgbClr val="7A9900"/>
                </a:solidFill>
                <a:latin typeface="Calibri" panose="020F0502020204030204" pitchFamily="34" charset="0"/>
                <a:cs typeface="Calibri" panose="020F0502020204030204" pitchFamily="34" charset="0"/>
              </a:rPr>
              <a:t>’ Chair</a:t>
            </a:r>
          </a:p>
        </p:txBody>
      </p:sp>
      <p:sp>
        <p:nvSpPr>
          <p:cNvPr id="9" name="TextBox 8">
            <a:extLst>
              <a:ext uri="{FF2B5EF4-FFF2-40B4-BE49-F238E27FC236}">
                <a16:creationId xmlns:a16="http://schemas.microsoft.com/office/drawing/2014/main" id="{D50B5F50-8C66-B64A-99A7-DC1A1BAF1726}"/>
              </a:ext>
            </a:extLst>
          </p:cNvPr>
          <p:cNvSpPr txBox="1"/>
          <p:nvPr/>
        </p:nvSpPr>
        <p:spPr>
          <a:xfrm>
            <a:off x="5125770" y="4953000"/>
            <a:ext cx="3180372" cy="1554272"/>
          </a:xfrm>
          <a:prstGeom prst="rect">
            <a:avLst/>
          </a:prstGeom>
          <a:noFill/>
        </p:spPr>
        <p:txBody>
          <a:bodyPr wrap="square" rtlCol="0">
            <a:spAutoFit/>
          </a:bodyPr>
          <a:lstStyle/>
          <a:p>
            <a:pPr algn="ctr"/>
            <a:r>
              <a:rPr lang="en-US" sz="1400" dirty="0">
                <a:solidFill>
                  <a:srgbClr val="7A9900"/>
                </a:solidFill>
                <a:latin typeface="Calibri" panose="020F0502020204030204" pitchFamily="34" charset="0"/>
                <a:cs typeface="Calibri" panose="020F0502020204030204" pitchFamily="34" charset="0"/>
              </a:rPr>
              <a:t>Medicare Cuts</a:t>
            </a:r>
          </a:p>
          <a:p>
            <a:pPr algn="ctr"/>
            <a:r>
              <a:rPr lang="en-US" sz="1100" i="1" dirty="0">
                <a:latin typeface="Calibri" panose="020F0502020204030204" pitchFamily="34" charset="0"/>
                <a:cs typeface="Calibri" panose="020F0502020204030204" pitchFamily="34" charset="0"/>
              </a:rPr>
              <a:t>Prescribed by Rep. Paul Ryan</a:t>
            </a:r>
          </a:p>
          <a:p>
            <a:pPr algn="ctr"/>
            <a:endParaRPr lang="en-US" sz="1100" i="1" dirty="0">
              <a:latin typeface="Calibri" panose="020F0502020204030204" pitchFamily="34" charset="0"/>
              <a:cs typeface="Calibri" panose="020F0502020204030204" pitchFamily="34" charset="0"/>
            </a:endParaRPr>
          </a:p>
          <a:p>
            <a:pPr algn="ctr"/>
            <a:r>
              <a:rPr lang="en-US" sz="1100" i="1" dirty="0">
                <a:latin typeface="Calibri" panose="020F0502020204030204" pitchFamily="34" charset="0"/>
                <a:cs typeface="Calibri" panose="020F0502020204030204" pitchFamily="34" charset="0"/>
              </a:rPr>
              <a:t>Side effects include:</a:t>
            </a:r>
          </a:p>
          <a:p>
            <a:pPr algn="ctr"/>
            <a:r>
              <a:rPr lang="en-US" sz="1100" i="1" dirty="0">
                <a:latin typeface="Calibri" panose="020F0502020204030204" pitchFamily="34" charset="0"/>
                <a:cs typeface="Calibri" panose="020F0502020204030204" pitchFamily="34" charset="0"/>
              </a:rPr>
              <a:t>loss of benefits, loss of life, rise in elderly</a:t>
            </a:r>
          </a:p>
          <a:p>
            <a:pPr algn="ctr"/>
            <a:r>
              <a:rPr lang="en-US" sz="1100" i="1" dirty="0">
                <a:latin typeface="Calibri" panose="020F0502020204030204" pitchFamily="34" charset="0"/>
                <a:cs typeface="Calibri" panose="020F0502020204030204" pitchFamily="34" charset="0"/>
              </a:rPr>
              <a:t>poverty rate, tax cuts for oil companies,</a:t>
            </a:r>
          </a:p>
          <a:p>
            <a:pPr algn="ctr"/>
            <a:r>
              <a:rPr lang="en-US" sz="1100" i="1" dirty="0">
                <a:latin typeface="Calibri" panose="020F0502020204030204" pitchFamily="34" charset="0"/>
                <a:cs typeface="Calibri" panose="020F0502020204030204" pitchFamily="34" charset="0"/>
              </a:rPr>
              <a:t>nausea</a:t>
            </a:r>
          </a:p>
          <a:p>
            <a:pPr algn="ctr"/>
            <a:endParaRPr lang="en-US" sz="400" dirty="0">
              <a:latin typeface="Calibri" panose="020F0502020204030204" pitchFamily="34" charset="0"/>
              <a:cs typeface="Calibri" panose="020F0502020204030204" pitchFamily="34" charset="0"/>
            </a:endParaRPr>
          </a:p>
          <a:p>
            <a:pPr algn="ctr"/>
            <a:r>
              <a:rPr lang="en-US" sz="1100" i="1" dirty="0">
                <a:latin typeface="Calibri" panose="020F0502020204030204" pitchFamily="34" charset="0"/>
                <a:cs typeface="Calibri" panose="020F0502020204030204" pitchFamily="34" charset="0"/>
              </a:rPr>
              <a:t>Take with cat food</a:t>
            </a:r>
          </a:p>
        </p:txBody>
      </p:sp>
      <p:pic>
        <p:nvPicPr>
          <p:cNvPr id="10" name="Picture 9">
            <a:extLst>
              <a:ext uri="{FF2B5EF4-FFF2-40B4-BE49-F238E27FC236}">
                <a16:creationId xmlns:a16="http://schemas.microsoft.com/office/drawing/2014/main" id="{4AABCD0D-1A8A-BC42-BC1E-51DAA00F04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47" y="1905001"/>
            <a:ext cx="3102527" cy="4114799"/>
          </a:xfrm>
          <a:prstGeom prst="rect">
            <a:avLst/>
          </a:prstGeom>
          <a:ln>
            <a:solidFill>
              <a:schemeClr val="accent6">
                <a:lumMod val="50000"/>
              </a:schemeClr>
            </a:solidFill>
          </a:ln>
        </p:spPr>
      </p:pic>
    </p:spTree>
    <p:extLst>
      <p:ext uri="{BB962C8B-B14F-4D97-AF65-F5344CB8AC3E}">
        <p14:creationId xmlns:p14="http://schemas.microsoft.com/office/powerpoint/2010/main" val="166926517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idx="1"/>
          </p:nvPr>
        </p:nvSpPr>
        <p:spPr/>
        <p:txBody>
          <a:bodyPr/>
          <a:lstStyle/>
          <a:p>
            <a:pPr marL="0" indent="0" algn="ctr">
              <a:spcAft>
                <a:spcPts val="1200"/>
              </a:spcAft>
              <a:buNone/>
            </a:pPr>
            <a:r>
              <a:rPr lang="en-US" b="1" dirty="0">
                <a:solidFill>
                  <a:srgbClr val="7A9900"/>
                </a:solidFill>
                <a:latin typeface="Calibri" panose="020F0502020204030204" pitchFamily="34" charset="0"/>
                <a:cs typeface="Calibri" panose="020F0502020204030204" pitchFamily="34" charset="0"/>
              </a:rPr>
              <a:t>RE-EXAMINE ESSENTIAL DILEMMA</a:t>
            </a:r>
          </a:p>
          <a:p>
            <a:pPr marL="0" indent="0" algn="ctr">
              <a:buNone/>
            </a:pPr>
            <a:r>
              <a:rPr lang="en-US" dirty="0">
                <a:solidFill>
                  <a:srgbClr val="7A9900"/>
                </a:solidFill>
              </a:rPr>
              <a:t>Medicare 1966: </a:t>
            </a:r>
            <a:r>
              <a:rPr lang="en-US" dirty="0"/>
              <a:t>President Lyndon Johnson’s “American way” or Ronald Reagan’s “advance wave of socialism”?</a:t>
            </a:r>
          </a:p>
        </p:txBody>
      </p:sp>
    </p:spTree>
    <p:extLst>
      <p:ext uri="{BB962C8B-B14F-4D97-AF65-F5344CB8AC3E}">
        <p14:creationId xmlns:p14="http://schemas.microsoft.com/office/powerpoint/2010/main" val="54656350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br>
              <a:rPr lang="en-US" sz="5400" dirty="0"/>
            </a:br>
            <a:br>
              <a:rPr lang="en-US" sz="5400" dirty="0"/>
            </a:br>
            <a:r>
              <a:rPr lang="en-US" sz="5400" dirty="0"/>
              <a:t>The History of Medicare</a:t>
            </a:r>
            <a:br>
              <a:rPr lang="en-US" sz="5400" b="1" dirty="0"/>
            </a:br>
            <a:br>
              <a:rPr lang="en-US" sz="5400" b="1" dirty="0"/>
            </a:br>
            <a:r>
              <a:rPr lang="en-US" sz="1979" i="1" dirty="0">
                <a:solidFill>
                  <a:schemeClr val="dk1"/>
                </a:solidFill>
                <a:latin typeface="Calibri"/>
                <a:ea typeface="Calibri"/>
                <a:cs typeface="Calibri"/>
                <a:sym typeface="Calibri"/>
              </a:rPr>
              <a:t>Presented by Amanda Stiglbauer</a:t>
            </a:r>
            <a:br>
              <a:rPr lang="en-US" sz="1979" i="1" dirty="0">
                <a:solidFill>
                  <a:schemeClr val="dk1"/>
                </a:solidFill>
                <a:latin typeface="Calibri"/>
                <a:ea typeface="Calibri"/>
                <a:cs typeface="Calibri"/>
                <a:sym typeface="Calibri"/>
              </a:rPr>
            </a:br>
            <a:r>
              <a:rPr lang="en-US" sz="1979" i="1" dirty="0">
                <a:solidFill>
                  <a:schemeClr val="dk1"/>
                </a:solidFill>
                <a:latin typeface="Calibri"/>
                <a:ea typeface="Calibri"/>
                <a:cs typeface="Calibri"/>
                <a:sym typeface="Calibri"/>
              </a:rPr>
              <a:t>Blythewood High School</a:t>
            </a:r>
            <a:br>
              <a:rPr lang="en-US" sz="1979" i="1" dirty="0">
                <a:solidFill>
                  <a:schemeClr val="dk1"/>
                </a:solidFill>
                <a:latin typeface="Calibri"/>
                <a:ea typeface="Calibri"/>
                <a:cs typeface="Calibri"/>
                <a:sym typeface="Calibri"/>
              </a:rPr>
            </a:br>
            <a:r>
              <a:rPr lang="en-US" sz="1979" i="1" dirty="0">
                <a:solidFill>
                  <a:schemeClr val="dk1"/>
                </a:solidFill>
                <a:latin typeface="Calibri"/>
                <a:ea typeface="Calibri"/>
                <a:cs typeface="Calibri"/>
                <a:sym typeface="Calibri"/>
              </a:rPr>
              <a:t>Blythewood, SC</a:t>
            </a:r>
            <a:br>
              <a:rPr lang="en-US" sz="1440" dirty="0"/>
            </a:br>
            <a:r>
              <a:rPr lang="en-US" sz="1979" dirty="0">
                <a:solidFill>
                  <a:schemeClr val="dk1"/>
                </a:solidFill>
              </a:rPr>
              <a:t>December 14, 2020</a:t>
            </a:r>
            <a:br>
              <a:rPr lang="en-US" sz="1440" dirty="0">
                <a:solidFill>
                  <a:schemeClr val="dk1"/>
                </a:solidFill>
                <a:latin typeface="Calibri"/>
                <a:ea typeface="Calibri"/>
                <a:cs typeface="Calibri"/>
                <a:sym typeface="Calibri"/>
              </a:rPr>
            </a:br>
            <a:r>
              <a:rPr lang="en-US" sz="1979" u="sng" dirty="0">
                <a:solidFill>
                  <a:schemeClr val="hlink"/>
                </a:solidFill>
                <a:hlinkClick r:id="rId3"/>
              </a:rPr>
              <a:t>astiglbauer@richland2.org</a:t>
            </a:r>
            <a:r>
              <a:rPr lang="en-US" sz="1979" u="sng" dirty="0">
                <a:solidFill>
                  <a:schemeClr val="hlink"/>
                </a:solidFill>
              </a:rPr>
              <a:t> </a:t>
            </a:r>
            <a:endParaRPr sz="1979" dirty="0">
              <a:solidFill>
                <a:schemeClr val="dk1"/>
              </a:solidFill>
            </a:endParaRPr>
          </a:p>
        </p:txBody>
      </p:sp>
    </p:spTree>
    <p:extLst>
      <p:ext uri="{BB962C8B-B14F-4D97-AF65-F5344CB8AC3E}">
        <p14:creationId xmlns:p14="http://schemas.microsoft.com/office/powerpoint/2010/main" val="411234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944"/>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1791296"/>
            <a:ext cx="8229600" cy="4175760"/>
          </a:xfrm>
        </p:spPr>
        <p:txBody>
          <a:bodyPr/>
          <a:lstStyle/>
          <a:p>
            <a:r>
              <a:rPr lang="en-US" sz="2500" dirty="0">
                <a:solidFill>
                  <a:srgbClr val="7A9900"/>
                </a:solidFill>
                <a:latin typeface="Calibri Light"/>
                <a:ea typeface="ＭＳ Ｐゴシック"/>
                <a:cs typeface="Calibri Light"/>
              </a:rPr>
              <a:t>Overview</a:t>
            </a:r>
            <a:r>
              <a:rPr lang="en-US" sz="2500" dirty="0">
                <a:latin typeface="Calibri Light"/>
                <a:ea typeface="ＭＳ Ｐゴシック"/>
                <a:cs typeface="Calibri Light"/>
              </a:rPr>
              <a:t> of UFR Curriculum and Essential Dilemmas </a:t>
            </a:r>
          </a:p>
          <a:p>
            <a:r>
              <a:rPr lang="en-US" sz="2500" dirty="0">
                <a:latin typeface="Calibri Light"/>
                <a:ea typeface="ＭＳ Ｐゴシック"/>
                <a:cs typeface="Calibri Light"/>
              </a:rPr>
              <a:t>Poverty Rates by Age – Graph and Collaboration Board</a:t>
            </a:r>
          </a:p>
          <a:p>
            <a:r>
              <a:rPr lang="en-US" sz="2500" dirty="0">
                <a:latin typeface="Calibri Light"/>
                <a:ea typeface="ＭＳ Ｐゴシック"/>
                <a:cs typeface="Calibri Light"/>
              </a:rPr>
              <a:t>Video Clip – The Story of Medicare</a:t>
            </a:r>
          </a:p>
          <a:p>
            <a:r>
              <a:rPr lang="en-US" sz="2500" dirty="0" err="1">
                <a:solidFill>
                  <a:srgbClr val="7A9900"/>
                </a:solidFill>
                <a:latin typeface="Calibri Light"/>
                <a:ea typeface="ＭＳ Ｐゴシック"/>
                <a:cs typeface="Calibri Light"/>
              </a:rPr>
              <a:t>Kahoot</a:t>
            </a:r>
            <a:r>
              <a:rPr lang="en-US" sz="2500" dirty="0">
                <a:latin typeface="Calibri Light"/>
                <a:ea typeface="ＭＳ Ｐゴシック"/>
                <a:cs typeface="Calibri Light"/>
              </a:rPr>
              <a:t>! With Content Synopsis</a:t>
            </a:r>
          </a:p>
          <a:p>
            <a:r>
              <a:rPr lang="en-US" sz="2500" dirty="0">
                <a:latin typeface="Calibri Light"/>
                <a:ea typeface="ＭＳ Ｐゴシック"/>
                <a:cs typeface="Calibri Light"/>
              </a:rPr>
              <a:t>Content </a:t>
            </a:r>
            <a:r>
              <a:rPr lang="en-US" sz="2500" dirty="0">
                <a:solidFill>
                  <a:srgbClr val="7A9900"/>
                </a:solidFill>
                <a:latin typeface="Calibri Light"/>
                <a:ea typeface="ＭＳ Ｐゴシック"/>
                <a:cs typeface="Calibri Light"/>
              </a:rPr>
              <a:t>Overview</a:t>
            </a:r>
          </a:p>
          <a:p>
            <a:r>
              <a:rPr lang="en-US" sz="2500" dirty="0">
                <a:latin typeface="Calibri Light"/>
                <a:ea typeface="ＭＳ Ｐゴシック"/>
                <a:cs typeface="Calibri Light"/>
              </a:rPr>
              <a:t>Historic Background – Primary Source Analysis </a:t>
            </a:r>
          </a:p>
          <a:p>
            <a:r>
              <a:rPr lang="en-US" sz="2500" dirty="0">
                <a:latin typeface="Calibri Light"/>
                <a:ea typeface="ＭＳ Ｐゴシック"/>
                <a:cs typeface="Calibri Light"/>
              </a:rPr>
              <a:t>The American Way – Discussion, Resources, Polling</a:t>
            </a:r>
          </a:p>
          <a:p>
            <a:r>
              <a:rPr lang="en-US" sz="2500" dirty="0">
                <a:solidFill>
                  <a:srgbClr val="7A9900"/>
                </a:solidFill>
                <a:latin typeface="Calibri Light"/>
                <a:ea typeface="ＭＳ Ｐゴシック"/>
                <a:cs typeface="Calibri Light"/>
              </a:rPr>
              <a:t>Wrap Up</a:t>
            </a: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latin typeface="Calibri Light"/>
              <a:ea typeface="ＭＳ Ｐゴシック"/>
              <a:cs typeface="Calibri Light"/>
            </a:endParaRPr>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4323522" cy="4175760"/>
          </a:xfrm>
        </p:spPr>
        <p:txBody>
          <a:bodyPr>
            <a:noAutofit/>
          </a:bodyPr>
          <a:lstStyle/>
          <a:p>
            <a:r>
              <a:rPr lang="en-US" b="1" dirty="0"/>
              <a:t>Analyze</a:t>
            </a:r>
            <a:r>
              <a:rPr lang="en-US" dirty="0"/>
              <a:t> data and documents associated with the creation of Medicare.</a:t>
            </a:r>
          </a:p>
          <a:p>
            <a:r>
              <a:rPr lang="en-US" b="1" dirty="0"/>
              <a:t>Compare</a:t>
            </a:r>
            <a:r>
              <a:rPr lang="en-US" dirty="0"/>
              <a:t> statements both for and against Medicare.</a:t>
            </a:r>
          </a:p>
          <a:p>
            <a:pPr marL="0" indent="0" defTabSz="905255">
              <a:buNone/>
              <a:defRPr sz="3168"/>
            </a:pPr>
            <a:endParaRPr lang="en-US" sz="2750" dirty="0"/>
          </a:p>
        </p:txBody>
      </p:sp>
      <p:pic>
        <p:nvPicPr>
          <p:cNvPr id="3074" name="Picture 2" descr="The 5 Major Social Audiences and How Brands Can Target Them | bizibl.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93" y="229593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National Standards</a:t>
            </a:r>
            <a:endParaRPr sz="5500" b="1" dirty="0"/>
          </a:p>
        </p:txBody>
      </p:sp>
      <p:sp>
        <p:nvSpPr>
          <p:cNvPr id="93" name="Google Shape;93;p20"/>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500"/>
              <a:buNone/>
            </a:pPr>
            <a:r>
              <a:rPr lang="en-US" sz="2400" dirty="0"/>
              <a:t>National Standards for Economics</a:t>
            </a:r>
            <a:endParaRPr sz="2400" dirty="0"/>
          </a:p>
          <a:p>
            <a:pPr marL="69850" lvl="0" indent="0" algn="l" rtl="0">
              <a:spcBef>
                <a:spcPts val="1800"/>
              </a:spcBef>
              <a:spcAft>
                <a:spcPts val="0"/>
              </a:spcAft>
              <a:buSzPts val="2500"/>
              <a:buNone/>
            </a:pPr>
            <a:r>
              <a:rPr lang="en-US" sz="2400" b="1" dirty="0"/>
              <a:t>Role of Government and Market Failure Standard: 16</a:t>
            </a:r>
          </a:p>
          <a:p>
            <a:pPr fontAlgn="base" latinLnBrk="0"/>
            <a:r>
              <a:rPr lang="en-US" sz="2400" dirty="0"/>
              <a:t>Students will understand that: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a:p>
            <a:pPr marL="0" lvl="0" indent="0" algn="l" rtl="0">
              <a:spcBef>
                <a:spcPts val="1800"/>
              </a:spcBef>
              <a:spcAft>
                <a:spcPts val="0"/>
              </a:spcAft>
              <a:buClr>
                <a:schemeClr val="dk1"/>
              </a:buClr>
              <a:buSzPts val="2750"/>
              <a:buNone/>
            </a:pPr>
            <a:endParaRPr sz="2750" dirty="0"/>
          </a:p>
        </p:txBody>
      </p:sp>
    </p:spTree>
    <p:extLst>
      <p:ext uri="{BB962C8B-B14F-4D97-AF65-F5344CB8AC3E}">
        <p14:creationId xmlns:p14="http://schemas.microsoft.com/office/powerpoint/2010/main" val="391352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533400" y="2286000"/>
            <a:ext cx="8077200" cy="1470025"/>
          </a:xfrm>
        </p:spPr>
        <p:txBody>
          <a:bodyPr/>
          <a:lstStyle/>
          <a:p>
            <a:pPr>
              <a:spcBef>
                <a:spcPts val="4000"/>
              </a:spcBef>
            </a:pPr>
            <a:r>
              <a:rPr lang="en-US" dirty="0"/>
              <a:t>The History </a:t>
            </a:r>
            <a:br>
              <a:rPr lang="en-US" dirty="0"/>
            </a:br>
            <a:r>
              <a:rPr lang="en-US" dirty="0"/>
              <a:t>of Medicare</a:t>
            </a:r>
            <a:endParaRPr lang="en-US" dirty="0">
              <a:solidFill>
                <a:schemeClr val="tx1"/>
              </a:solidFill>
            </a:endParaRPr>
          </a:p>
        </p:txBody>
      </p:sp>
      <p:sp>
        <p:nvSpPr>
          <p:cNvPr id="2" name="TextBox 1">
            <a:extLst>
              <a:ext uri="{FF2B5EF4-FFF2-40B4-BE49-F238E27FC236}">
                <a16:creationId xmlns:a16="http://schemas.microsoft.com/office/drawing/2014/main" id="{09F54940-3232-A842-8E29-96E63A65FA45}"/>
              </a:ext>
            </a:extLst>
          </p:cNvPr>
          <p:cNvSpPr txBox="1"/>
          <p:nvPr/>
        </p:nvSpPr>
        <p:spPr>
          <a:xfrm>
            <a:off x="685800" y="4190762"/>
            <a:ext cx="7772400" cy="1261884"/>
          </a:xfrm>
          <a:prstGeom prst="rect">
            <a:avLst/>
          </a:prstGeom>
          <a:noFill/>
        </p:spPr>
        <p:txBody>
          <a:bodyPr wrap="square" rtlCol="0">
            <a:spAutoFit/>
          </a:bodyPr>
          <a:lstStyle/>
          <a:p>
            <a:pPr algn="ctr">
              <a:spcAft>
                <a:spcPts val="1200"/>
              </a:spcAft>
            </a:pPr>
            <a:r>
              <a:rPr lang="en-US" sz="2200" b="1" dirty="0">
                <a:solidFill>
                  <a:srgbClr val="7A9900"/>
                </a:solidFill>
                <a:latin typeface="Calibri" panose="020F0502020204030204" pitchFamily="34" charset="0"/>
                <a:cs typeface="Calibri" panose="020F0502020204030204" pitchFamily="34" charset="0"/>
              </a:rPr>
              <a:t>ESSENTIAL DILEMMA</a:t>
            </a:r>
          </a:p>
          <a:p>
            <a:pPr algn="ctr"/>
            <a:r>
              <a:rPr lang="en-US" sz="2200" dirty="0">
                <a:solidFill>
                  <a:srgbClr val="7A9900"/>
                </a:solidFill>
              </a:rPr>
              <a:t>Medicare 1966: </a:t>
            </a:r>
            <a:r>
              <a:rPr lang="en-US" sz="2200" dirty="0"/>
              <a:t>President Lyndon Johnson’s “American way” or Ronald Reagan’s “advance wave of socialism”?</a:t>
            </a:r>
          </a:p>
        </p:txBody>
      </p:sp>
    </p:spTree>
    <p:extLst>
      <p:ext uri="{BB962C8B-B14F-4D97-AF65-F5344CB8AC3E}">
        <p14:creationId xmlns:p14="http://schemas.microsoft.com/office/powerpoint/2010/main" val="1795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BC2-D182-714D-862D-5045EA2F5A0C}"/>
              </a:ext>
            </a:extLst>
          </p:cNvPr>
          <p:cNvSpPr>
            <a:spLocks noGrp="1"/>
          </p:cNvSpPr>
          <p:nvPr>
            <p:ph type="title"/>
          </p:nvPr>
        </p:nvSpPr>
        <p:spPr>
          <a:xfrm>
            <a:off x="457200" y="258472"/>
            <a:ext cx="8229600" cy="1143000"/>
          </a:xfrm>
        </p:spPr>
        <p:txBody>
          <a:bodyPr/>
          <a:lstStyle/>
          <a:p>
            <a:r>
              <a:rPr lang="en-US" sz="3600" dirty="0"/>
              <a:t>Resource 1</a:t>
            </a:r>
            <a:br>
              <a:rPr lang="en-US" sz="3600" dirty="0"/>
            </a:br>
            <a:r>
              <a:rPr lang="en-US" sz="2400" dirty="0"/>
              <a:t>Poverty Rates by Age: 1959 to 2014</a:t>
            </a:r>
            <a:endParaRPr lang="en-US" sz="3600" dirty="0"/>
          </a:p>
        </p:txBody>
      </p:sp>
      <p:pic>
        <p:nvPicPr>
          <p:cNvPr id="7" name="Picture 6">
            <a:extLst>
              <a:ext uri="{FF2B5EF4-FFF2-40B4-BE49-F238E27FC236}">
                <a16:creationId xmlns:a16="http://schemas.microsoft.com/office/drawing/2014/main" id="{4AB0314B-D570-5443-947B-2209B05409E7}"/>
              </a:ext>
            </a:extLst>
          </p:cNvPr>
          <p:cNvPicPr>
            <a:picLocks noChangeAspect="1"/>
          </p:cNvPicPr>
          <p:nvPr/>
        </p:nvPicPr>
        <p:blipFill rotWithShape="1">
          <a:blip r:embed="rId2"/>
          <a:srcRect t="5279"/>
          <a:stretch/>
        </p:blipFill>
        <p:spPr>
          <a:xfrm>
            <a:off x="775359" y="1624405"/>
            <a:ext cx="7515035" cy="4883971"/>
          </a:xfrm>
          <a:prstGeom prst="rect">
            <a:avLst/>
          </a:prstGeom>
        </p:spPr>
      </p:pic>
    </p:spTree>
    <p:extLst>
      <p:ext uri="{BB962C8B-B14F-4D97-AF65-F5344CB8AC3E}">
        <p14:creationId xmlns:p14="http://schemas.microsoft.com/office/powerpoint/2010/main" val="382904689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646" y="1481918"/>
            <a:ext cx="8527852" cy="4240455"/>
          </a:xfrm>
          <a:prstGeom prst="rect">
            <a:avLst/>
          </a:prstGeom>
        </p:spPr>
      </p:pic>
    </p:spTree>
    <p:extLst>
      <p:ext uri="{BB962C8B-B14F-4D97-AF65-F5344CB8AC3E}">
        <p14:creationId xmlns:p14="http://schemas.microsoft.com/office/powerpoint/2010/main" val="131941655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bfa4db11-c700-41fb-b639-f7e6b4e680b5"/>
    <ds:schemaRef ds:uri="http://purl.org/dc/elements/1.1/"/>
    <ds:schemaRef ds:uri="http://schemas.microsoft.com/office/2006/metadata/properties"/>
    <ds:schemaRef ds:uri="http://schemas.openxmlformats.org/package/2006/metadata/core-properties"/>
    <ds:schemaRef ds:uri="http://www.w3.org/XML/1998/namespace"/>
    <ds:schemaRef ds:uri="9cd82c5b-74c9-4827-94f1-5bf219ae6b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511</TotalTime>
  <Words>1144</Words>
  <Application>Microsoft Office PowerPoint</Application>
  <PresentationFormat>On-screen Show (4:3)</PresentationFormat>
  <Paragraphs>129</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Arial,Sans-Serif</vt:lpstr>
      <vt:lpstr>Calibri</vt:lpstr>
      <vt:lpstr>Calibri Light</vt:lpstr>
      <vt:lpstr>Times New Roman</vt:lpstr>
      <vt:lpstr>Office Theme</vt:lpstr>
      <vt:lpstr>  The History of Medicare  Presented by Amanda Stiglbauer Blythewood High School Blythewood, SC December 14, 2020 astiglbauer@richland2.org </vt:lpstr>
      <vt:lpstr>EconEdLink Membership</vt:lpstr>
      <vt:lpstr>Professional Development Certificate</vt:lpstr>
      <vt:lpstr>Agenda</vt:lpstr>
      <vt:lpstr>Objectives</vt:lpstr>
      <vt:lpstr>National Standards</vt:lpstr>
      <vt:lpstr>The History  of Medicare</vt:lpstr>
      <vt:lpstr>Resource 1 Poverty Rates by Age: 1959 to 2014</vt:lpstr>
      <vt:lpstr>PowerPoint Presentation</vt:lpstr>
      <vt:lpstr>Collaboration Board</vt:lpstr>
      <vt:lpstr>The Story of Medicare: A Timeline (2015)</vt:lpstr>
      <vt:lpstr>Link to Kahoot The History of Medicare</vt:lpstr>
      <vt:lpstr>Resource 2 Points of View from Presidential Contenders</vt:lpstr>
      <vt:lpstr>Resource 3 Your Social Security (Poster)</vt:lpstr>
      <vt:lpstr>Collaboration Board</vt:lpstr>
      <vt:lpstr>PowerPoint Presentation</vt:lpstr>
      <vt:lpstr>Resource 4 President Lyndon B. Johnson’s Remarks on the Medicare Bill</vt:lpstr>
      <vt:lpstr>What does the “American Way” mean to you?</vt:lpstr>
      <vt:lpstr>Resource 5 Varying Points of View</vt:lpstr>
      <vt:lpstr>Resource 6 The American Way: Two Perspectives</vt:lpstr>
      <vt:lpstr>Poll: Which do you most identify with?</vt:lpstr>
      <vt:lpstr>Resource 7 Medicare: Visualizing the Debate</vt:lpstr>
      <vt:lpstr>Wrap Up</vt:lpstr>
      <vt:lpstr>  The History of Medicare  Presented by Amanda Stiglbauer Blythewood High School Blythewood, SC December 14, 2020 astiglbauer@richland2.org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99</cp:revision>
  <dcterms:created xsi:type="dcterms:W3CDTF">2012-09-11T15:07:18Z</dcterms:created>
  <dcterms:modified xsi:type="dcterms:W3CDTF">2020-12-14T14:36:44Z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