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261" r:id="rId6"/>
    <p:sldId id="267" r:id="rId7"/>
    <p:sldId id="270" r:id="rId8"/>
    <p:sldId id="271" r:id="rId9"/>
    <p:sldId id="262" r:id="rId10"/>
    <p:sldId id="263" r:id="rId11"/>
    <p:sldId id="272" r:id="rId12"/>
    <p:sldId id="273" r:id="rId13"/>
    <p:sldId id="292" r:id="rId14"/>
    <p:sldId id="293" r:id="rId15"/>
    <p:sldId id="274" r:id="rId16"/>
    <p:sldId id="275" r:id="rId17"/>
    <p:sldId id="276" r:id="rId18"/>
    <p:sldId id="294" r:id="rId19"/>
    <p:sldId id="277" r:id="rId20"/>
    <p:sldId id="295" r:id="rId21"/>
    <p:sldId id="298" r:id="rId22"/>
    <p:sldId id="278" r:id="rId23"/>
    <p:sldId id="296" r:id="rId24"/>
    <p:sldId id="279" r:id="rId25"/>
    <p:sldId id="283" r:id="rId26"/>
    <p:sldId id="280" r:id="rId27"/>
    <p:sldId id="281" r:id="rId28"/>
    <p:sldId id="282" r:id="rId29"/>
    <p:sldId id="284" r:id="rId30"/>
    <p:sldId id="285" r:id="rId31"/>
    <p:sldId id="286" r:id="rId32"/>
    <p:sldId id="287" r:id="rId33"/>
    <p:sldId id="297" r:id="rId34"/>
    <p:sldId id="288" r:id="rId35"/>
    <p:sldId id="289" r:id="rId36"/>
    <p:sldId id="290" r:id="rId37"/>
    <p:sldId id="265" r:id="rId38"/>
    <p:sldId id="291" r:id="rId39"/>
    <p:sldId id="266" r:id="rId40"/>
    <p:sldId id="269"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0"/>
    <a:srgbClr val="7A9900"/>
    <a:srgbClr val="005CB8"/>
    <a:srgbClr val="8BAF00"/>
    <a:srgbClr val="C7C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3CC9B-83E9-4F3C-8B6F-13DC4A9795AD}" v="59" dt="2020-11-24T17:47:16.809"/>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78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11/24/2020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28965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8</a:t>
            </a:fld>
            <a:endParaRPr lang="en-US"/>
          </a:p>
        </p:txBody>
      </p:sp>
    </p:spTree>
    <p:extLst>
      <p:ext uri="{BB962C8B-B14F-4D97-AF65-F5344CB8AC3E}">
        <p14:creationId xmlns:p14="http://schemas.microsoft.com/office/powerpoint/2010/main" val="289650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34</a:t>
            </a:fld>
            <a:endParaRPr lang="en-US"/>
          </a:p>
        </p:txBody>
      </p:sp>
    </p:spTree>
    <p:extLst>
      <p:ext uri="{BB962C8B-B14F-4D97-AF65-F5344CB8AC3E}">
        <p14:creationId xmlns:p14="http://schemas.microsoft.com/office/powerpoint/2010/main" val="3331690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36</a:t>
            </a:fld>
            <a:endParaRPr lang="en-US"/>
          </a:p>
        </p:txBody>
      </p:sp>
    </p:spTree>
    <p:extLst>
      <p:ext uri="{BB962C8B-B14F-4D97-AF65-F5344CB8AC3E}">
        <p14:creationId xmlns:p14="http://schemas.microsoft.com/office/powerpoint/2010/main" val="357378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jfitzthum@stcloudstat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iPkJH6BT7d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icondoit.wordpress.com/2010/04/15/the-tax-man-cometh"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www.infoplease.com/histor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create.kahoot.it/share/e944119a-b9c2-4a5d-9ae2-482997171592"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quizlet.com/354157902/where-did-all-the-money-go-the-great-depression-mystery-flash-cards/"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conedlink.org/resources/where-did-all-the-money-go-the-great-depression-myster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marcocardinale.blogspot.com/2014/07/tips-for-job-applicants.html"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6000" dirty="0"/>
            </a:br>
            <a:br>
              <a:rPr lang="en-US" sz="6000" dirty="0"/>
            </a:br>
            <a:r>
              <a:rPr lang="en-US" sz="6000" dirty="0">
                <a:latin typeface="Calibri"/>
                <a:ea typeface="ＭＳ Ｐゴシック"/>
                <a:cs typeface="Calibri"/>
              </a:rPr>
              <a:t>Where Did All The </a:t>
            </a:r>
            <a:br>
              <a:rPr lang="en-US" sz="6000" dirty="0">
                <a:latin typeface="Calibri"/>
                <a:ea typeface="ＭＳ Ｐゴシック"/>
                <a:cs typeface="Calibri"/>
              </a:rPr>
            </a:br>
            <a:r>
              <a:rPr lang="en-US" sz="6000" dirty="0">
                <a:latin typeface="Calibri"/>
                <a:ea typeface="ＭＳ Ｐゴシック"/>
                <a:cs typeface="Calibri"/>
              </a:rPr>
              <a:t>Money Go? </a:t>
            </a:r>
            <a:br>
              <a:rPr lang="en-US" sz="6000" b="1" dirty="0">
                <a:ln w="11430"/>
                <a:effectLst>
                  <a:outerShdw blurRad="80000" dist="40000" dir="5040000" algn="tl">
                    <a:srgbClr val="000000">
                      <a:alpha val="0"/>
                    </a:srgbClr>
                  </a:outerShdw>
                </a:effectLst>
                <a:ea typeface="+mj-ea"/>
                <a:cs typeface="+mj-cs"/>
              </a:rPr>
            </a:br>
            <a:r>
              <a:rPr lang="en-US" sz="4400" dirty="0">
                <a:solidFill>
                  <a:srgbClr val="7A9900"/>
                </a:solidFill>
                <a:latin typeface="Calibri"/>
                <a:ea typeface="ＭＳ Ｐゴシック"/>
                <a:cs typeface="Calibri"/>
              </a:rPr>
              <a:t>The Great Depression Mystery</a:t>
            </a:r>
            <a:br>
              <a:rPr lang="en-US" sz="4400" dirty="0"/>
            </a:br>
            <a:r>
              <a:rPr lang="en-US" sz="2200" i="1" dirty="0">
                <a:solidFill>
                  <a:schemeClr val="tx1"/>
                </a:solidFill>
                <a:latin typeface="Calibri"/>
                <a:ea typeface="ＭＳ Ｐゴシック"/>
                <a:cs typeface="Calibri"/>
              </a:rPr>
              <a:t>Presented by Dr. Cindy Fitzthum</a:t>
            </a:r>
            <a:br>
              <a:rPr lang="en-US" sz="1600" dirty="0"/>
            </a:br>
            <a:r>
              <a:rPr lang="en-US" sz="1600" dirty="0"/>
              <a:t> </a:t>
            </a:r>
            <a:r>
              <a:rPr lang="en-US" sz="2200" dirty="0">
                <a:solidFill>
                  <a:schemeClr val="tx1"/>
                </a:solidFill>
                <a:latin typeface="Calibri"/>
                <a:ea typeface="ＭＳ Ｐゴシック"/>
                <a:cs typeface="Calibri"/>
              </a:rPr>
              <a:t>Monday, November 30</a:t>
            </a:r>
            <a:r>
              <a:rPr lang="en-US" sz="2200" baseline="30000" dirty="0">
                <a:solidFill>
                  <a:schemeClr val="tx1"/>
                </a:solidFill>
                <a:latin typeface="Calibri"/>
                <a:ea typeface="ＭＳ Ｐゴシック"/>
                <a:cs typeface="Calibri"/>
              </a:rPr>
              <a:t>th</a:t>
            </a:r>
            <a:r>
              <a:rPr lang="en-US" sz="2200" dirty="0">
                <a:solidFill>
                  <a:schemeClr val="tx1"/>
                </a:solidFill>
                <a:latin typeface="Calibri"/>
                <a:ea typeface="ＭＳ Ｐゴシック"/>
                <a:cs typeface="Calibri"/>
              </a:rPr>
              <a:t>, 2020</a:t>
            </a:r>
            <a:br>
              <a:rPr lang="en-US" sz="1600" dirty="0">
                <a:solidFill>
                  <a:schemeClr val="tx1"/>
                </a:solidFill>
                <a:latin typeface="Calibri"/>
                <a:ea typeface="ＭＳ Ｐゴシック"/>
                <a:cs typeface="Calibri"/>
              </a:rPr>
            </a:br>
            <a:r>
              <a:rPr lang="en-US" sz="2200" dirty="0">
                <a:solidFill>
                  <a:schemeClr val="tx1"/>
                </a:solidFill>
                <a:latin typeface="Calibri"/>
                <a:ea typeface="ＭＳ Ｐゴシック"/>
                <a:cs typeface="Calibri"/>
                <a:hlinkClick r:id="rId3"/>
              </a:rPr>
              <a:t>cjfitzthum@stcloudstate.edu</a:t>
            </a:r>
            <a:r>
              <a:rPr lang="en-US" sz="2200" dirty="0">
                <a:solidFill>
                  <a:schemeClr val="tx1"/>
                </a:solidFill>
                <a:latin typeface="Calibri"/>
                <a:ea typeface="ＭＳ Ｐゴシック"/>
                <a:cs typeface="Calibri"/>
              </a:rPr>
              <a:t> </a:t>
            </a:r>
            <a:endParaRPr lang="en-US" sz="2200" dirty="0">
              <a:ln w="11430"/>
              <a:solidFill>
                <a:schemeClr val="tx1"/>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0-11-23 at 6.05.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800" y="1219200"/>
            <a:ext cx="3695700" cy="4419600"/>
          </a:xfrm>
          <a:prstGeom prst="rect">
            <a:avLst/>
          </a:prstGeom>
        </p:spPr>
      </p:pic>
    </p:spTree>
    <p:extLst>
      <p:ext uri="{BB962C8B-B14F-4D97-AF65-F5344CB8AC3E}">
        <p14:creationId xmlns:p14="http://schemas.microsoft.com/office/powerpoint/2010/main" val="388981970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Summary</a:t>
            </a:r>
          </a:p>
        </p:txBody>
      </p:sp>
      <p:pic>
        <p:nvPicPr>
          <p:cNvPr id="4" name="Picture 3" descr="Screen Shot 2020-11-23 at 6.07.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78" y="2061478"/>
            <a:ext cx="8839200" cy="3708400"/>
          </a:xfrm>
          <a:prstGeom prst="rect">
            <a:avLst/>
          </a:prstGeom>
        </p:spPr>
      </p:pic>
    </p:spTree>
    <p:extLst>
      <p:ext uri="{BB962C8B-B14F-4D97-AF65-F5344CB8AC3E}">
        <p14:creationId xmlns:p14="http://schemas.microsoft.com/office/powerpoint/2010/main" val="188649971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2734"/>
            <a:ext cx="8229600" cy="1143000"/>
          </a:xfrm>
        </p:spPr>
        <p:txBody>
          <a:bodyPr/>
          <a:lstStyle/>
          <a:p>
            <a:r>
              <a:rPr lang="en-US" sz="4800" dirty="0"/>
              <a:t>Warm-Up</a:t>
            </a:r>
          </a:p>
        </p:txBody>
      </p:sp>
      <p:sp>
        <p:nvSpPr>
          <p:cNvPr id="3" name="Content Placeholder 2"/>
          <p:cNvSpPr>
            <a:spLocks noGrp="1"/>
          </p:cNvSpPr>
          <p:nvPr>
            <p:ph idx="1"/>
          </p:nvPr>
        </p:nvSpPr>
        <p:spPr/>
        <p:txBody>
          <a:bodyPr/>
          <a:lstStyle/>
          <a:p>
            <a:pPr marL="0" indent="0" algn="ctr">
              <a:buNone/>
            </a:pPr>
            <a:r>
              <a:rPr lang="en-US" dirty="0"/>
              <a:t>YouTube Clip: </a:t>
            </a:r>
            <a:r>
              <a:rPr lang="en-US" i="1" dirty="0">
                <a:solidFill>
                  <a:srgbClr val="7A9900"/>
                </a:solidFill>
              </a:rPr>
              <a:t>“It’s A Wonderful Life” </a:t>
            </a:r>
            <a:r>
              <a:rPr lang="en-US" dirty="0"/>
              <a:t>Bank Run</a:t>
            </a:r>
          </a:p>
          <a:p>
            <a:pPr marL="0" indent="0" algn="ctr">
              <a:buNone/>
            </a:pPr>
            <a:r>
              <a:rPr lang="en-US" dirty="0">
                <a:hlinkClick r:id="rId2"/>
              </a:rPr>
              <a:t>https://www.youtube.com/watch?v=iPkJH6BT7dM</a:t>
            </a:r>
            <a:endParaRPr lang="en-US" dirty="0"/>
          </a:p>
          <a:p>
            <a:r>
              <a:rPr lang="en-US" dirty="0"/>
              <a:t>What did you observe?</a:t>
            </a:r>
          </a:p>
          <a:p>
            <a:r>
              <a:rPr lang="en-US" dirty="0"/>
              <a:t>Highlight: Customers of the bank trying to get all of their money out of the bank at once- “bank run.”</a:t>
            </a:r>
          </a:p>
        </p:txBody>
      </p:sp>
    </p:spTree>
    <p:extLst>
      <p:ext uri="{BB962C8B-B14F-4D97-AF65-F5344CB8AC3E}">
        <p14:creationId xmlns:p14="http://schemas.microsoft.com/office/powerpoint/2010/main" val="242969310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ight&#10;&#10;Description automatically generated">
            <a:extLst>
              <a:ext uri="{FF2B5EF4-FFF2-40B4-BE49-F238E27FC236}">
                <a16:creationId xmlns:a16="http://schemas.microsoft.com/office/drawing/2014/main" id="{1A5819FF-19FF-4C99-B840-F05FB5B7D2DB}"/>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93751" y="1356360"/>
            <a:ext cx="4876800" cy="4876800"/>
          </a:xfrm>
          <a:prstGeom prst="rect">
            <a:avLst/>
          </a:prstGeom>
        </p:spPr>
      </p:pic>
      <p:sp>
        <p:nvSpPr>
          <p:cNvPr id="2" name="Title 1"/>
          <p:cNvSpPr>
            <a:spLocks noGrp="1"/>
          </p:cNvSpPr>
          <p:nvPr>
            <p:ph type="ctrTitle"/>
          </p:nvPr>
        </p:nvSpPr>
        <p:spPr>
          <a:xfrm>
            <a:off x="685800" y="1219200"/>
            <a:ext cx="7772400" cy="1470025"/>
          </a:xfrm>
        </p:spPr>
        <p:txBody>
          <a:bodyPr/>
          <a:lstStyle/>
          <a:p>
            <a:r>
              <a:rPr lang="en-US" sz="4800" dirty="0"/>
              <a:t>Mystery</a:t>
            </a:r>
            <a:r>
              <a:rPr lang="is-IS" sz="4800" dirty="0"/>
              <a:t>…</a:t>
            </a:r>
            <a:endParaRPr lang="en-US" sz="4800" dirty="0"/>
          </a:p>
        </p:txBody>
      </p:sp>
      <p:sp>
        <p:nvSpPr>
          <p:cNvPr id="3" name="Subtitle 2"/>
          <p:cNvSpPr>
            <a:spLocks noGrp="1"/>
          </p:cNvSpPr>
          <p:nvPr>
            <p:ph type="subTitle" idx="1"/>
          </p:nvPr>
        </p:nvSpPr>
        <p:spPr/>
        <p:txBody>
          <a:bodyPr/>
          <a:lstStyle/>
          <a:p>
            <a:r>
              <a:rPr lang="en-US" b="1" dirty="0">
                <a:solidFill>
                  <a:srgbClr val="7A9900"/>
                </a:solidFill>
              </a:rPr>
              <a:t>Where did all the money go?</a:t>
            </a:r>
          </a:p>
        </p:txBody>
      </p:sp>
    </p:spTree>
    <p:extLst>
      <p:ext uri="{BB962C8B-B14F-4D97-AF65-F5344CB8AC3E}">
        <p14:creationId xmlns:p14="http://schemas.microsoft.com/office/powerpoint/2010/main" val="11864820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Brief Background</a:t>
            </a:r>
          </a:p>
        </p:txBody>
      </p:sp>
      <p:sp>
        <p:nvSpPr>
          <p:cNvPr id="3" name="Content Placeholder 2"/>
          <p:cNvSpPr>
            <a:spLocks noGrp="1"/>
          </p:cNvSpPr>
          <p:nvPr>
            <p:ph idx="1"/>
          </p:nvPr>
        </p:nvSpPr>
        <p:spPr/>
        <p:txBody>
          <a:bodyPr/>
          <a:lstStyle/>
          <a:p>
            <a:r>
              <a:rPr lang="en-US" dirty="0"/>
              <a:t>During the </a:t>
            </a:r>
            <a:r>
              <a:rPr lang="en-US" b="1" dirty="0"/>
              <a:t>1920’s</a:t>
            </a:r>
            <a:r>
              <a:rPr lang="en-US" dirty="0"/>
              <a:t>, most people in the United States enjoyed prosperity (great to talk about </a:t>
            </a:r>
            <a:r>
              <a:rPr lang="en-US" dirty="0">
                <a:solidFill>
                  <a:srgbClr val="7A9900"/>
                </a:solidFill>
              </a:rPr>
              <a:t>equity and cultural changes </a:t>
            </a:r>
            <a:r>
              <a:rPr lang="en-US" dirty="0"/>
              <a:t>here).</a:t>
            </a:r>
          </a:p>
          <a:p>
            <a:r>
              <a:rPr lang="en-US" dirty="0"/>
              <a:t>During the </a:t>
            </a:r>
            <a:r>
              <a:rPr lang="en-US" b="1" dirty="0"/>
              <a:t>1930’s</a:t>
            </a:r>
            <a:r>
              <a:rPr lang="en-US" dirty="0"/>
              <a:t>, </a:t>
            </a:r>
            <a:r>
              <a:rPr lang="en-US" dirty="0">
                <a:solidFill>
                  <a:srgbClr val="7A9900"/>
                </a:solidFill>
              </a:rPr>
              <a:t>12 million </a:t>
            </a:r>
            <a:r>
              <a:rPr lang="en-US" dirty="0"/>
              <a:t>people were out of work and unprecedented misery. Why?</a:t>
            </a:r>
          </a:p>
          <a:p>
            <a:r>
              <a:rPr lang="en-US" dirty="0"/>
              <a:t> </a:t>
            </a:r>
            <a:r>
              <a:rPr lang="en-US" b="1" dirty="0">
                <a:solidFill>
                  <a:srgbClr val="7A9900"/>
                </a:solidFill>
              </a:rPr>
              <a:t>Reflect</a:t>
            </a:r>
            <a:r>
              <a:rPr lang="en-US" dirty="0"/>
              <a:t>: What might students brainstorm as “why”? (Journal and/or use chat now.)</a:t>
            </a:r>
          </a:p>
        </p:txBody>
      </p:sp>
    </p:spTree>
    <p:extLst>
      <p:ext uri="{BB962C8B-B14F-4D97-AF65-F5344CB8AC3E}">
        <p14:creationId xmlns:p14="http://schemas.microsoft.com/office/powerpoint/2010/main" val="184356536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Brief Background, Cont.</a:t>
            </a:r>
          </a:p>
        </p:txBody>
      </p:sp>
      <p:sp>
        <p:nvSpPr>
          <p:cNvPr id="3" name="Content Placeholder 2"/>
          <p:cNvSpPr>
            <a:spLocks noGrp="1"/>
          </p:cNvSpPr>
          <p:nvPr>
            <p:ph idx="1"/>
          </p:nvPr>
        </p:nvSpPr>
        <p:spPr/>
        <p:txBody>
          <a:bodyPr/>
          <a:lstStyle/>
          <a:p>
            <a:r>
              <a:rPr lang="en-US" dirty="0"/>
              <a:t>Gregory </a:t>
            </a:r>
            <a:r>
              <a:rPr lang="en-US" dirty="0" err="1"/>
              <a:t>Mankiw</a:t>
            </a:r>
            <a:r>
              <a:rPr lang="en-US" dirty="0"/>
              <a:t> (2003): </a:t>
            </a:r>
            <a:r>
              <a:rPr lang="en-US" dirty="0">
                <a:solidFill>
                  <a:srgbClr val="7A9900"/>
                </a:solidFill>
              </a:rPr>
              <a:t>“There are repeated periods during which real GDP falls, the most dramatic being in the early 1930s. Such periods are called recessions if they are mild and depressions if they are more severe.”</a:t>
            </a:r>
          </a:p>
          <a:p>
            <a:r>
              <a:rPr lang="en-US" dirty="0"/>
              <a:t>History.com: In 1933 about </a:t>
            </a:r>
            <a:r>
              <a:rPr lang="en-US" dirty="0">
                <a:solidFill>
                  <a:srgbClr val="7A9900"/>
                </a:solidFill>
              </a:rPr>
              <a:t>25% </a:t>
            </a:r>
            <a:r>
              <a:rPr lang="en-US" dirty="0"/>
              <a:t>of the US Workforce is unemployed, “Use it up, wear it out, make do or do without” motto, potluck entertainment, thrift gardens, Scrabble &amp; Monopoly introduced…</a:t>
            </a:r>
          </a:p>
        </p:txBody>
      </p:sp>
    </p:spTree>
    <p:extLst>
      <p:ext uri="{BB962C8B-B14F-4D97-AF65-F5344CB8AC3E}">
        <p14:creationId xmlns:p14="http://schemas.microsoft.com/office/powerpoint/2010/main" val="18150264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Background Continued</a:t>
            </a:r>
            <a:r>
              <a:rPr lang="is-IS" sz="4800" dirty="0"/>
              <a:t>…</a:t>
            </a:r>
            <a:endParaRPr lang="en-US" sz="4800" dirty="0"/>
          </a:p>
        </p:txBody>
      </p:sp>
      <p:sp>
        <p:nvSpPr>
          <p:cNvPr id="3" name="Content Placeholder 2"/>
          <p:cNvSpPr>
            <a:spLocks noGrp="1"/>
          </p:cNvSpPr>
          <p:nvPr>
            <p:ph idx="1"/>
          </p:nvPr>
        </p:nvSpPr>
        <p:spPr>
          <a:xfrm>
            <a:off x="457200" y="2057400"/>
            <a:ext cx="8229600" cy="3779520"/>
          </a:xfrm>
        </p:spPr>
        <p:txBody>
          <a:bodyPr/>
          <a:lstStyle/>
          <a:p>
            <a:r>
              <a:rPr lang="en-US" b="1" dirty="0">
                <a:solidFill>
                  <a:srgbClr val="7A9900"/>
                </a:solidFill>
              </a:rPr>
              <a:t>Major Reasons</a:t>
            </a:r>
            <a:r>
              <a:rPr lang="en-US" dirty="0"/>
              <a:t>: Overproduction, restrictive trade policy, speculation in the stock market based on buying stock on credit, problems with the banking system and tax policy.</a:t>
            </a:r>
          </a:p>
          <a:p>
            <a:r>
              <a:rPr lang="en-US" dirty="0"/>
              <a:t>Started as mild </a:t>
            </a:r>
            <a:r>
              <a:rPr lang="en-US" dirty="0">
                <a:solidFill>
                  <a:srgbClr val="7A9900"/>
                </a:solidFill>
              </a:rPr>
              <a:t>recession</a:t>
            </a:r>
            <a:r>
              <a:rPr lang="en-US" dirty="0"/>
              <a:t>, soon became a depression.</a:t>
            </a:r>
          </a:p>
          <a:p>
            <a:r>
              <a:rPr lang="en-US" dirty="0"/>
              <a:t>The amount of money in </a:t>
            </a:r>
            <a:r>
              <a:rPr lang="en-US" dirty="0">
                <a:solidFill>
                  <a:srgbClr val="7A9900"/>
                </a:solidFill>
              </a:rPr>
              <a:t>circulation</a:t>
            </a:r>
            <a:r>
              <a:rPr lang="en-US" dirty="0"/>
              <a:t> had drastically decreased.</a:t>
            </a:r>
          </a:p>
          <a:p>
            <a:r>
              <a:rPr lang="en-US" dirty="0"/>
              <a:t> </a:t>
            </a:r>
            <a:r>
              <a:rPr lang="en-US" b="1" dirty="0">
                <a:solidFill>
                  <a:srgbClr val="7A9900"/>
                </a:solidFill>
              </a:rPr>
              <a:t>Reflect</a:t>
            </a:r>
            <a:r>
              <a:rPr lang="en-US" dirty="0"/>
              <a:t>: Why did this happen? (Emphasize Mystery!)</a:t>
            </a:r>
          </a:p>
        </p:txBody>
      </p:sp>
    </p:spTree>
    <p:extLst>
      <p:ext uri="{BB962C8B-B14F-4D97-AF65-F5344CB8AC3E}">
        <p14:creationId xmlns:p14="http://schemas.microsoft.com/office/powerpoint/2010/main" val="36360660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0-11-23 at 6.16.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77" y="236668"/>
            <a:ext cx="8573845" cy="5895191"/>
          </a:xfrm>
          <a:prstGeom prst="rect">
            <a:avLst/>
          </a:prstGeom>
        </p:spPr>
      </p:pic>
    </p:spTree>
    <p:extLst>
      <p:ext uri="{BB962C8B-B14F-4D97-AF65-F5344CB8AC3E}">
        <p14:creationId xmlns:p14="http://schemas.microsoft.com/office/powerpoint/2010/main" val="52410748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sz="4800" dirty="0"/>
              <a:t>Group Activity</a:t>
            </a:r>
          </a:p>
        </p:txBody>
      </p:sp>
      <p:sp>
        <p:nvSpPr>
          <p:cNvPr id="3" name="Subtitle 2"/>
          <p:cNvSpPr>
            <a:spLocks noGrp="1"/>
          </p:cNvSpPr>
          <p:nvPr>
            <p:ph type="subTitle" idx="1"/>
          </p:nvPr>
        </p:nvSpPr>
        <p:spPr/>
        <p:txBody>
          <a:bodyPr/>
          <a:lstStyle/>
          <a:p>
            <a:r>
              <a:rPr lang="en-US" dirty="0">
                <a:solidFill>
                  <a:srgbClr val="7A9900"/>
                </a:solidFill>
              </a:rPr>
              <a:t>Cooperative learning instructional strategy to assess student understanding.</a:t>
            </a:r>
          </a:p>
        </p:txBody>
      </p:sp>
    </p:spTree>
    <p:extLst>
      <p:ext uri="{BB962C8B-B14F-4D97-AF65-F5344CB8AC3E}">
        <p14:creationId xmlns:p14="http://schemas.microsoft.com/office/powerpoint/2010/main" val="307462425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5007"/>
            <a:ext cx="8229600" cy="1143000"/>
          </a:xfrm>
        </p:spPr>
        <p:txBody>
          <a:bodyPr/>
          <a:lstStyle/>
          <a:p>
            <a:r>
              <a:rPr lang="en-US" sz="4800" dirty="0"/>
              <a:t>Jigsaw Group </a:t>
            </a:r>
            <a:r>
              <a:rPr lang="en-US" sz="4800" dirty="0" err="1"/>
              <a:t>Actibity</a:t>
            </a:r>
            <a:endParaRPr lang="en-US" sz="4800" dirty="0"/>
          </a:p>
        </p:txBody>
      </p:sp>
      <p:sp>
        <p:nvSpPr>
          <p:cNvPr id="3" name="Content Placeholder 2"/>
          <p:cNvSpPr>
            <a:spLocks noGrp="1"/>
          </p:cNvSpPr>
          <p:nvPr>
            <p:ph idx="1"/>
          </p:nvPr>
        </p:nvSpPr>
        <p:spPr/>
        <p:txBody>
          <a:bodyPr/>
          <a:lstStyle/>
          <a:p>
            <a:r>
              <a:rPr lang="en-US" dirty="0"/>
              <a:t>Groups to help </a:t>
            </a:r>
            <a:r>
              <a:rPr lang="en-US" dirty="0">
                <a:solidFill>
                  <a:srgbClr val="7A9900"/>
                </a:solidFill>
              </a:rPr>
              <a:t>solve the mystery</a:t>
            </a:r>
            <a:r>
              <a:rPr lang="en-US" dirty="0"/>
              <a:t>! (3 groups)</a:t>
            </a:r>
          </a:p>
          <a:p>
            <a:r>
              <a:rPr lang="en-US" dirty="0"/>
              <a:t>Read </a:t>
            </a:r>
            <a:r>
              <a:rPr lang="en-US" dirty="0">
                <a:solidFill>
                  <a:srgbClr val="7A9900"/>
                </a:solidFill>
              </a:rPr>
              <a:t>WHATDUNIT? </a:t>
            </a:r>
            <a:r>
              <a:rPr lang="en-US" dirty="0"/>
              <a:t>(focuses on the 1920s and 1930s).</a:t>
            </a:r>
          </a:p>
          <a:p>
            <a:r>
              <a:rPr lang="en-US" dirty="0"/>
              <a:t>Then, refer to the </a:t>
            </a:r>
            <a:r>
              <a:rPr lang="en-US" dirty="0">
                <a:solidFill>
                  <a:srgbClr val="7A9900"/>
                </a:solidFill>
              </a:rPr>
              <a:t>Almanac: History and Government </a:t>
            </a:r>
            <a:r>
              <a:rPr lang="en-US" dirty="0"/>
              <a:t>Website at </a:t>
            </a:r>
            <a:r>
              <a:rPr lang="en-US" dirty="0">
                <a:hlinkClick r:id="rId2"/>
              </a:rPr>
              <a:t>https://www.infoplease.com/history</a:t>
            </a:r>
            <a:endParaRPr lang="en-US" dirty="0"/>
          </a:p>
        </p:txBody>
      </p:sp>
    </p:spTree>
    <p:extLst>
      <p:ext uri="{BB962C8B-B14F-4D97-AF65-F5344CB8AC3E}">
        <p14:creationId xmlns:p14="http://schemas.microsoft.com/office/powerpoint/2010/main" val="260510833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0-11-23 at 6.45.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500" y="1307442"/>
            <a:ext cx="5514315" cy="4801257"/>
          </a:xfrm>
          <a:prstGeom prst="rect">
            <a:avLst/>
          </a:prstGeom>
        </p:spPr>
      </p:pic>
    </p:spTree>
    <p:extLst>
      <p:ext uri="{BB962C8B-B14F-4D97-AF65-F5344CB8AC3E}">
        <p14:creationId xmlns:p14="http://schemas.microsoft.com/office/powerpoint/2010/main" val="86995126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Jigsaw Groups</a:t>
            </a:r>
          </a:p>
        </p:txBody>
      </p:sp>
      <p:sp>
        <p:nvSpPr>
          <p:cNvPr id="3" name="Content Placeholder 2"/>
          <p:cNvSpPr>
            <a:spLocks noGrp="1"/>
          </p:cNvSpPr>
          <p:nvPr>
            <p:ph idx="1"/>
          </p:nvPr>
        </p:nvSpPr>
        <p:spPr/>
        <p:txBody>
          <a:bodyPr/>
          <a:lstStyle/>
          <a:p>
            <a:pPr marL="0" indent="0" algn="ctr">
              <a:buNone/>
            </a:pPr>
            <a:r>
              <a:rPr lang="en-US" dirty="0">
                <a:solidFill>
                  <a:srgbClr val="7A9900"/>
                </a:solidFill>
              </a:rPr>
              <a:t>1920-1924</a:t>
            </a:r>
          </a:p>
          <a:p>
            <a:pPr marL="0" indent="0" algn="ctr">
              <a:buNone/>
            </a:pPr>
            <a:r>
              <a:rPr lang="en-US" dirty="0">
                <a:solidFill>
                  <a:srgbClr val="7A9900"/>
                </a:solidFill>
              </a:rPr>
              <a:t>1925-1929</a:t>
            </a:r>
          </a:p>
          <a:p>
            <a:pPr marL="0" indent="0" algn="ctr">
              <a:buNone/>
            </a:pPr>
            <a:r>
              <a:rPr lang="en-US" dirty="0">
                <a:solidFill>
                  <a:srgbClr val="7A9900"/>
                </a:solidFill>
              </a:rPr>
              <a:t>1930-1935</a:t>
            </a:r>
          </a:p>
          <a:p>
            <a:r>
              <a:rPr lang="en-US" dirty="0"/>
              <a:t>Each student researches 5 years on the site and completes the </a:t>
            </a:r>
            <a:r>
              <a:rPr lang="en-US" dirty="0">
                <a:solidFill>
                  <a:srgbClr val="7A9900"/>
                </a:solidFill>
              </a:rPr>
              <a:t>Clue Sheet #1 </a:t>
            </a:r>
            <a:r>
              <a:rPr lang="en-US" dirty="0"/>
              <a:t>of that period (Handout)</a:t>
            </a:r>
          </a:p>
          <a:p>
            <a:r>
              <a:rPr lang="en-US" dirty="0"/>
              <a:t>There is a Teacher Guide for your reference </a:t>
            </a:r>
            <a:r>
              <a:rPr lang="en-US" dirty="0">
                <a:sym typeface="Wingdings"/>
              </a:rPr>
              <a:t></a:t>
            </a:r>
            <a:endParaRPr lang="en-US" dirty="0"/>
          </a:p>
        </p:txBody>
      </p:sp>
    </p:spTree>
    <p:extLst>
      <p:ext uri="{BB962C8B-B14F-4D97-AF65-F5344CB8AC3E}">
        <p14:creationId xmlns:p14="http://schemas.microsoft.com/office/powerpoint/2010/main" val="286830245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0-10-29 at 10.51.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06" y="227598"/>
            <a:ext cx="8772768" cy="6255216"/>
          </a:xfrm>
          <a:prstGeom prst="rect">
            <a:avLst/>
          </a:prstGeom>
        </p:spPr>
      </p:pic>
    </p:spTree>
    <p:extLst>
      <p:ext uri="{BB962C8B-B14F-4D97-AF65-F5344CB8AC3E}">
        <p14:creationId xmlns:p14="http://schemas.microsoft.com/office/powerpoint/2010/main" val="134469433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708" y="1219200"/>
            <a:ext cx="7772400" cy="1470025"/>
          </a:xfrm>
        </p:spPr>
        <p:txBody>
          <a:bodyPr/>
          <a:lstStyle/>
          <a:p>
            <a:r>
              <a:rPr lang="en-US" sz="4800" dirty="0"/>
              <a:t>Groups of Three</a:t>
            </a:r>
          </a:p>
        </p:txBody>
      </p:sp>
      <p:sp>
        <p:nvSpPr>
          <p:cNvPr id="3" name="Subtitle 2"/>
          <p:cNvSpPr>
            <a:spLocks noGrp="1"/>
          </p:cNvSpPr>
          <p:nvPr>
            <p:ph type="subTitle" idx="1"/>
          </p:nvPr>
        </p:nvSpPr>
        <p:spPr/>
        <p:txBody>
          <a:bodyPr/>
          <a:lstStyle/>
          <a:p>
            <a:r>
              <a:rPr lang="en-US" dirty="0">
                <a:solidFill>
                  <a:srgbClr val="7A9900"/>
                </a:solidFill>
              </a:rPr>
              <a:t>Place students in groups of three --- one per time period --- to share the information with one another, until each student has completed Clue Sheet #1.</a:t>
            </a:r>
          </a:p>
        </p:txBody>
      </p:sp>
    </p:spTree>
    <p:extLst>
      <p:ext uri="{BB962C8B-B14F-4D97-AF65-F5344CB8AC3E}">
        <p14:creationId xmlns:p14="http://schemas.microsoft.com/office/powerpoint/2010/main" val="267762967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Kahoot</a:t>
            </a:r>
            <a:r>
              <a:rPr lang="en-US" dirty="0"/>
              <a:t>!</a:t>
            </a:r>
          </a:p>
        </p:txBody>
      </p:sp>
      <p:sp>
        <p:nvSpPr>
          <p:cNvPr id="3" name="Subtitle 2"/>
          <p:cNvSpPr>
            <a:spLocks noGrp="1"/>
          </p:cNvSpPr>
          <p:nvPr>
            <p:ph type="subTitle" idx="1"/>
          </p:nvPr>
        </p:nvSpPr>
        <p:spPr>
          <a:xfrm>
            <a:off x="1371600" y="3429000"/>
            <a:ext cx="6400800" cy="1752600"/>
          </a:xfrm>
        </p:spPr>
        <p:txBody>
          <a:bodyPr/>
          <a:lstStyle/>
          <a:p>
            <a:r>
              <a:rPr lang="en-US" b="1" dirty="0">
                <a:solidFill>
                  <a:srgbClr val="7A9900"/>
                </a:solidFill>
              </a:rPr>
              <a:t>EdTech</a:t>
            </a:r>
            <a:r>
              <a:rPr lang="en-US" dirty="0">
                <a:solidFill>
                  <a:srgbClr val="7A9900"/>
                </a:solidFill>
              </a:rPr>
              <a:t> tool ready for you to use that will engage students in </a:t>
            </a:r>
            <a:r>
              <a:rPr lang="en-US" b="1" dirty="0">
                <a:solidFill>
                  <a:srgbClr val="7A9900"/>
                </a:solidFill>
              </a:rPr>
              <a:t>debriefing</a:t>
            </a:r>
            <a:r>
              <a:rPr lang="en-US" dirty="0">
                <a:solidFill>
                  <a:srgbClr val="7A9900"/>
                </a:solidFill>
              </a:rPr>
              <a:t> of the questions and assist you in checking for </a:t>
            </a:r>
            <a:r>
              <a:rPr lang="en-US" b="1" dirty="0">
                <a:solidFill>
                  <a:srgbClr val="7A9900"/>
                </a:solidFill>
              </a:rPr>
              <a:t>understanding</a:t>
            </a:r>
            <a:r>
              <a:rPr lang="en-US" dirty="0">
                <a:solidFill>
                  <a:srgbClr val="7A9900"/>
                </a:solidFill>
              </a:rPr>
              <a:t>.</a:t>
            </a:r>
          </a:p>
          <a:p>
            <a:r>
              <a:rPr lang="en-US" sz="2000" i="1" dirty="0">
                <a:solidFill>
                  <a:srgbClr val="004080"/>
                </a:solidFill>
                <a:hlinkClick r:id="rId2"/>
              </a:rPr>
              <a:t>https://create.kahoot.it/share/e944119a-b9c2-4a5d-9ae2-482997171592</a:t>
            </a:r>
            <a:endParaRPr lang="en-US" sz="2000" i="1" dirty="0">
              <a:solidFill>
                <a:srgbClr val="004080"/>
              </a:solidFill>
            </a:endParaRPr>
          </a:p>
        </p:txBody>
      </p:sp>
    </p:spTree>
    <p:extLst>
      <p:ext uri="{BB962C8B-B14F-4D97-AF65-F5344CB8AC3E}">
        <p14:creationId xmlns:p14="http://schemas.microsoft.com/office/powerpoint/2010/main" val="6511107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765"/>
            <a:ext cx="8229600" cy="1143000"/>
          </a:xfrm>
        </p:spPr>
        <p:txBody>
          <a:bodyPr/>
          <a:lstStyle/>
          <a:p>
            <a:r>
              <a:rPr lang="en-US" sz="4800" dirty="0"/>
              <a:t>Group Activity</a:t>
            </a:r>
          </a:p>
        </p:txBody>
      </p:sp>
      <p:sp>
        <p:nvSpPr>
          <p:cNvPr id="3" name="Content Placeholder 2"/>
          <p:cNvSpPr>
            <a:spLocks noGrp="1"/>
          </p:cNvSpPr>
          <p:nvPr>
            <p:ph idx="1"/>
          </p:nvPr>
        </p:nvSpPr>
        <p:spPr/>
        <p:txBody>
          <a:bodyPr/>
          <a:lstStyle/>
          <a:p>
            <a:pPr marL="0" indent="0" algn="ctr">
              <a:buNone/>
            </a:pPr>
            <a:r>
              <a:rPr lang="en-US" dirty="0"/>
              <a:t>Use the </a:t>
            </a:r>
            <a:r>
              <a:rPr lang="en-US" dirty="0">
                <a:solidFill>
                  <a:srgbClr val="7A9900"/>
                </a:solidFill>
              </a:rPr>
              <a:t>same groups of three </a:t>
            </a:r>
            <a:r>
              <a:rPr lang="en-US" dirty="0"/>
              <a:t>and assign each person a section from Clue Sheet #2 </a:t>
            </a:r>
          </a:p>
          <a:p>
            <a:pPr marL="0" indent="0" algn="ctr">
              <a:buNone/>
            </a:pPr>
            <a:r>
              <a:rPr lang="en-US" dirty="0"/>
              <a:t>Students will again research </a:t>
            </a:r>
          </a:p>
          <a:p>
            <a:pPr marL="0" indent="0" algn="ctr">
              <a:buNone/>
            </a:pPr>
            <a:r>
              <a:rPr lang="en-US" b="1" dirty="0">
                <a:solidFill>
                  <a:srgbClr val="7A9900"/>
                </a:solidFill>
              </a:rPr>
              <a:t>Reflect</a:t>
            </a:r>
            <a:r>
              <a:rPr lang="en-US" dirty="0"/>
              <a:t>: Students will examine factors and how they contributed to the Great Depression... </a:t>
            </a:r>
          </a:p>
          <a:p>
            <a:pPr marL="0" indent="0" algn="ctr">
              <a:buNone/>
            </a:pPr>
            <a:r>
              <a:rPr lang="en-US" i="1" dirty="0">
                <a:solidFill>
                  <a:srgbClr val="004080"/>
                </a:solidFill>
              </a:rPr>
              <a:t>What might they say/think about labor/employment, poverty, income and government policies?</a:t>
            </a:r>
          </a:p>
        </p:txBody>
      </p:sp>
    </p:spTree>
    <p:extLst>
      <p:ext uri="{BB962C8B-B14F-4D97-AF65-F5344CB8AC3E}">
        <p14:creationId xmlns:p14="http://schemas.microsoft.com/office/powerpoint/2010/main" val="335229082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0-10-29 at 10.53.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610" y="258184"/>
            <a:ext cx="8546779" cy="6141191"/>
          </a:xfrm>
          <a:prstGeom prst="rect">
            <a:avLst/>
          </a:prstGeom>
        </p:spPr>
      </p:pic>
    </p:spTree>
    <p:extLst>
      <p:ext uri="{BB962C8B-B14F-4D97-AF65-F5344CB8AC3E}">
        <p14:creationId xmlns:p14="http://schemas.microsoft.com/office/powerpoint/2010/main" val="376831172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Group Share (To Class)</a:t>
            </a:r>
          </a:p>
        </p:txBody>
      </p:sp>
      <p:sp>
        <p:nvSpPr>
          <p:cNvPr id="3" name="Content Placeholder 2"/>
          <p:cNvSpPr>
            <a:spLocks noGrp="1"/>
          </p:cNvSpPr>
          <p:nvPr>
            <p:ph idx="1"/>
          </p:nvPr>
        </p:nvSpPr>
        <p:spPr/>
        <p:txBody>
          <a:bodyPr/>
          <a:lstStyle/>
          <a:p>
            <a:r>
              <a:rPr lang="en-US" dirty="0"/>
              <a:t>How are the overall </a:t>
            </a:r>
            <a:r>
              <a:rPr lang="en-US" dirty="0">
                <a:solidFill>
                  <a:srgbClr val="7A9900"/>
                </a:solidFill>
              </a:rPr>
              <a:t>employment trends </a:t>
            </a:r>
            <a:r>
              <a:rPr lang="en-US" dirty="0"/>
              <a:t>related to income?</a:t>
            </a:r>
          </a:p>
          <a:p>
            <a:r>
              <a:rPr lang="en-US" dirty="0"/>
              <a:t>Why was </a:t>
            </a:r>
            <a:r>
              <a:rPr lang="en-US" dirty="0">
                <a:solidFill>
                  <a:srgbClr val="7A9900"/>
                </a:solidFill>
              </a:rPr>
              <a:t>farm income </a:t>
            </a:r>
            <a:r>
              <a:rPr lang="en-US" dirty="0"/>
              <a:t>depressed throughout the 1920s?</a:t>
            </a:r>
          </a:p>
          <a:p>
            <a:r>
              <a:rPr lang="en-US" dirty="0"/>
              <a:t>What caused the trends in </a:t>
            </a:r>
            <a:r>
              <a:rPr lang="en-US" dirty="0">
                <a:solidFill>
                  <a:srgbClr val="7A9900"/>
                </a:solidFill>
              </a:rPr>
              <a:t>government spending </a:t>
            </a:r>
            <a:r>
              <a:rPr lang="en-US" dirty="0"/>
              <a:t>during this time?</a:t>
            </a:r>
          </a:p>
        </p:txBody>
      </p:sp>
    </p:spTree>
    <p:extLst>
      <p:ext uri="{BB962C8B-B14F-4D97-AF65-F5344CB8AC3E}">
        <p14:creationId xmlns:p14="http://schemas.microsoft.com/office/powerpoint/2010/main" val="311182567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7A9900"/>
                </a:solidFill>
              </a:rPr>
              <a:t>Reflect: </a:t>
            </a:r>
            <a:r>
              <a:rPr lang="en-US" sz="4800" dirty="0"/>
              <a:t>Car Example</a:t>
            </a:r>
          </a:p>
        </p:txBody>
      </p:sp>
      <p:sp>
        <p:nvSpPr>
          <p:cNvPr id="3" name="Content Placeholder 2"/>
          <p:cNvSpPr>
            <a:spLocks noGrp="1"/>
          </p:cNvSpPr>
          <p:nvPr>
            <p:ph idx="1"/>
          </p:nvPr>
        </p:nvSpPr>
        <p:spPr/>
        <p:txBody>
          <a:bodyPr/>
          <a:lstStyle/>
          <a:p>
            <a:pPr marL="0" indent="0" algn="ctr">
              <a:buNone/>
            </a:pPr>
            <a:r>
              <a:rPr lang="en-US" dirty="0"/>
              <a:t>What businesses began or grew because of the mass production of the </a:t>
            </a:r>
            <a:r>
              <a:rPr lang="en-US" b="1" dirty="0"/>
              <a:t>automobile</a:t>
            </a:r>
            <a:r>
              <a:rPr lang="en-US" dirty="0"/>
              <a:t>?</a:t>
            </a:r>
          </a:p>
          <a:p>
            <a:r>
              <a:rPr lang="en-US" dirty="0"/>
              <a:t>Suppliers provide all the parts and materials needed to make a car and the car companies assemble those parts…</a:t>
            </a:r>
          </a:p>
          <a:p>
            <a:pPr marL="0" indent="0">
              <a:buNone/>
            </a:pPr>
            <a:r>
              <a:rPr lang="en-US" i="1" dirty="0">
                <a:solidFill>
                  <a:srgbClr val="7A9900"/>
                </a:solidFill>
              </a:rPr>
              <a:t>Capital Goods</a:t>
            </a:r>
            <a:r>
              <a:rPr lang="en-US" i="1" dirty="0"/>
              <a:t>: factory, tools, machines</a:t>
            </a:r>
          </a:p>
          <a:p>
            <a:pPr marL="0" indent="0">
              <a:buNone/>
            </a:pPr>
            <a:r>
              <a:rPr lang="en-US" i="1" dirty="0">
                <a:solidFill>
                  <a:srgbClr val="7A9900"/>
                </a:solidFill>
              </a:rPr>
              <a:t>Complementary Goods</a:t>
            </a:r>
            <a:r>
              <a:rPr lang="en-US" i="1" dirty="0"/>
              <a:t>: roads, gas stations, hotels</a:t>
            </a:r>
          </a:p>
          <a:p>
            <a:endParaRPr lang="en-US" dirty="0"/>
          </a:p>
        </p:txBody>
      </p:sp>
    </p:spTree>
    <p:extLst>
      <p:ext uri="{BB962C8B-B14F-4D97-AF65-F5344CB8AC3E}">
        <p14:creationId xmlns:p14="http://schemas.microsoft.com/office/powerpoint/2010/main" val="311300053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0-10-29 at 11.00.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12" y="344244"/>
            <a:ext cx="8994188" cy="5933405"/>
          </a:xfrm>
          <a:prstGeom prst="rect">
            <a:avLst/>
          </a:prstGeom>
        </p:spPr>
      </p:pic>
    </p:spTree>
    <p:extLst>
      <p:ext uri="{BB962C8B-B14F-4D97-AF65-F5344CB8AC3E}">
        <p14:creationId xmlns:p14="http://schemas.microsoft.com/office/powerpoint/2010/main" val="305904085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hlinkClick r:id="rId3"/>
              </a:rPr>
              <a:t>EconEdLink.org/professional-development/</a:t>
            </a:r>
            <a:endParaRPr lang="en-US" sz="16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Individual Assessment</a:t>
            </a:r>
          </a:p>
        </p:txBody>
      </p:sp>
      <p:sp>
        <p:nvSpPr>
          <p:cNvPr id="3" name="Subtitle 2"/>
          <p:cNvSpPr>
            <a:spLocks noGrp="1"/>
          </p:cNvSpPr>
          <p:nvPr>
            <p:ph type="subTitle" idx="1"/>
          </p:nvPr>
        </p:nvSpPr>
        <p:spPr/>
        <p:txBody>
          <a:bodyPr/>
          <a:lstStyle/>
          <a:p>
            <a:r>
              <a:rPr lang="en-US" dirty="0">
                <a:solidFill>
                  <a:srgbClr val="7A9900"/>
                </a:solidFill>
              </a:rPr>
              <a:t>Understanding how businesses are related to each other.</a:t>
            </a:r>
          </a:p>
        </p:txBody>
      </p:sp>
    </p:spTree>
    <p:extLst>
      <p:ext uri="{BB962C8B-B14F-4D97-AF65-F5344CB8AC3E}">
        <p14:creationId xmlns:p14="http://schemas.microsoft.com/office/powerpoint/2010/main" val="1877864080"/>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Individual Activity</a:t>
            </a:r>
          </a:p>
        </p:txBody>
      </p:sp>
      <p:sp>
        <p:nvSpPr>
          <p:cNvPr id="3" name="Content Placeholder 2"/>
          <p:cNvSpPr>
            <a:spLocks noGrp="1"/>
          </p:cNvSpPr>
          <p:nvPr>
            <p:ph idx="1"/>
          </p:nvPr>
        </p:nvSpPr>
        <p:spPr>
          <a:xfrm>
            <a:off x="457200" y="2057400"/>
            <a:ext cx="8229600" cy="3779520"/>
          </a:xfrm>
        </p:spPr>
        <p:txBody>
          <a:bodyPr/>
          <a:lstStyle/>
          <a:p>
            <a:pPr marL="0" indent="0">
              <a:buNone/>
            </a:pPr>
            <a:r>
              <a:rPr lang="en-US" sz="2400" dirty="0">
                <a:solidFill>
                  <a:srgbClr val="7A9900"/>
                </a:solidFill>
              </a:rPr>
              <a:t>Understanding how business are related to each other…</a:t>
            </a:r>
          </a:p>
          <a:p>
            <a:r>
              <a:rPr lang="en-US" sz="2400" dirty="0"/>
              <a:t>What types of jobs does any business need to function?</a:t>
            </a:r>
          </a:p>
          <a:p>
            <a:r>
              <a:rPr lang="en-US" sz="2400" dirty="0"/>
              <a:t>When these workers earn income from their jobs, what are the </a:t>
            </a:r>
            <a:r>
              <a:rPr lang="en-US" sz="2400" u="sng" dirty="0"/>
              <a:t>three major things </a:t>
            </a:r>
            <a:r>
              <a:rPr lang="en-US" sz="2400" dirty="0"/>
              <a:t>that workers do with their income?</a:t>
            </a:r>
          </a:p>
          <a:p>
            <a:r>
              <a:rPr lang="en-US" sz="2400" dirty="0"/>
              <a:t>When income declines, what happens to the three things you identified in the previous question?</a:t>
            </a:r>
          </a:p>
          <a:p>
            <a:r>
              <a:rPr lang="en-US" sz="2400" dirty="0"/>
              <a:t>When demand for cars declined in the late 20s, what kinds of companies’ business declined?</a:t>
            </a:r>
          </a:p>
          <a:p>
            <a:endParaRPr lang="en-US" dirty="0"/>
          </a:p>
        </p:txBody>
      </p:sp>
    </p:spTree>
    <p:extLst>
      <p:ext uri="{BB962C8B-B14F-4D97-AF65-F5344CB8AC3E}">
        <p14:creationId xmlns:p14="http://schemas.microsoft.com/office/powerpoint/2010/main" val="188433743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Quizlet</a:t>
            </a:r>
          </a:p>
        </p:txBody>
      </p:sp>
      <p:sp>
        <p:nvSpPr>
          <p:cNvPr id="3" name="Subtitle 2"/>
          <p:cNvSpPr>
            <a:spLocks noGrp="1"/>
          </p:cNvSpPr>
          <p:nvPr>
            <p:ph type="subTitle" idx="1"/>
          </p:nvPr>
        </p:nvSpPr>
        <p:spPr>
          <a:xfrm>
            <a:off x="1371600" y="3429000"/>
            <a:ext cx="6400800" cy="1752600"/>
          </a:xfrm>
        </p:spPr>
        <p:txBody>
          <a:bodyPr/>
          <a:lstStyle/>
          <a:p>
            <a:r>
              <a:rPr lang="en-US" dirty="0">
                <a:solidFill>
                  <a:srgbClr val="7A9900"/>
                </a:solidFill>
              </a:rPr>
              <a:t>Assess students by engaging them with a Quizlet Review Game (already created for you on </a:t>
            </a:r>
            <a:r>
              <a:rPr lang="en-US" dirty="0" err="1">
                <a:solidFill>
                  <a:srgbClr val="7A9900"/>
                </a:solidFill>
              </a:rPr>
              <a:t>EconEdlink</a:t>
            </a:r>
            <a:r>
              <a:rPr lang="en-US" dirty="0">
                <a:solidFill>
                  <a:srgbClr val="7A9900"/>
                </a:solidFill>
              </a:rPr>
              <a:t>!) </a:t>
            </a:r>
            <a:r>
              <a:rPr lang="en-US" dirty="0">
                <a:solidFill>
                  <a:srgbClr val="7A9900"/>
                </a:solidFill>
                <a:sym typeface="Wingdings"/>
              </a:rPr>
              <a:t></a:t>
            </a:r>
          </a:p>
          <a:p>
            <a:r>
              <a:rPr lang="en-US" sz="2400" i="1" dirty="0">
                <a:solidFill>
                  <a:srgbClr val="004080"/>
                </a:solidFill>
                <a:hlinkClick r:id="rId2"/>
              </a:rPr>
              <a:t>https://quizlet.com/354157902/where-did-all-the-money-go-the-great-depression-mystery-flash-cards/</a:t>
            </a:r>
            <a:endParaRPr lang="en-US" sz="2400" i="1" dirty="0">
              <a:solidFill>
                <a:srgbClr val="004080"/>
              </a:solidFill>
            </a:endParaRPr>
          </a:p>
        </p:txBody>
      </p:sp>
    </p:spTree>
    <p:extLst>
      <p:ext uri="{BB962C8B-B14F-4D97-AF65-F5344CB8AC3E}">
        <p14:creationId xmlns:p14="http://schemas.microsoft.com/office/powerpoint/2010/main" val="412561248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Extension</a:t>
            </a:r>
          </a:p>
        </p:txBody>
      </p:sp>
      <p:sp>
        <p:nvSpPr>
          <p:cNvPr id="3" name="Content Placeholder 2"/>
          <p:cNvSpPr>
            <a:spLocks noGrp="1"/>
          </p:cNvSpPr>
          <p:nvPr>
            <p:ph idx="1"/>
          </p:nvPr>
        </p:nvSpPr>
        <p:spPr/>
        <p:txBody>
          <a:bodyPr/>
          <a:lstStyle/>
          <a:p>
            <a:r>
              <a:rPr lang="en-US" dirty="0"/>
              <a:t>Have students create an </a:t>
            </a:r>
            <a:r>
              <a:rPr lang="en-US" dirty="0">
                <a:solidFill>
                  <a:srgbClr val="7A9900"/>
                </a:solidFill>
              </a:rPr>
              <a:t>Interdependence Web </a:t>
            </a:r>
            <a:r>
              <a:rPr lang="en-US" dirty="0"/>
              <a:t>that shows the businesses related to the </a:t>
            </a:r>
            <a:r>
              <a:rPr lang="en-US" u="sng" dirty="0"/>
              <a:t>smartphone</a:t>
            </a:r>
            <a:r>
              <a:rPr lang="en-US" dirty="0"/>
              <a:t> revolution.</a:t>
            </a:r>
          </a:p>
          <a:p>
            <a:r>
              <a:rPr lang="en-US" dirty="0"/>
              <a:t>Have students explain the relationships among these businesses and predict what would happen in the economy if </a:t>
            </a:r>
            <a:r>
              <a:rPr lang="en-US" dirty="0">
                <a:solidFill>
                  <a:srgbClr val="7A9900"/>
                </a:solidFill>
              </a:rPr>
              <a:t>interest rates rose by 5% </a:t>
            </a:r>
            <a:r>
              <a:rPr lang="en-US" dirty="0"/>
              <a:t>or more.</a:t>
            </a:r>
          </a:p>
          <a:p>
            <a:endParaRPr lang="en-US" dirty="0"/>
          </a:p>
        </p:txBody>
      </p:sp>
    </p:spTree>
    <p:extLst>
      <p:ext uri="{BB962C8B-B14F-4D97-AF65-F5344CB8AC3E}">
        <p14:creationId xmlns:p14="http://schemas.microsoft.com/office/powerpoint/2010/main" val="3185011523"/>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1514"/>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Assessments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1785771"/>
            <a:ext cx="7793915" cy="3098201"/>
          </a:xfrm>
        </p:spPr>
        <p:txBody>
          <a:bodyPr>
            <a:noAutofit/>
          </a:bodyPr>
          <a:lstStyle/>
          <a:p>
            <a:pPr marL="514350" indent="-514350" defTabSz="905255">
              <a:buFont typeface="+mj-lt"/>
              <a:buAutoNum type="arabicPeriod"/>
              <a:defRPr sz="3168"/>
            </a:pPr>
            <a:r>
              <a:rPr lang="en-US" sz="2750" dirty="0"/>
              <a:t>Wonderful Life Bank Run Clip</a:t>
            </a:r>
          </a:p>
          <a:p>
            <a:pPr marL="514350" indent="-514350" defTabSz="905255">
              <a:buFont typeface="+mj-lt"/>
              <a:buAutoNum type="arabicPeriod"/>
              <a:defRPr sz="3168"/>
            </a:pPr>
            <a:r>
              <a:rPr lang="en-US" sz="2750" dirty="0"/>
              <a:t>WHATDUNIT Reading</a:t>
            </a:r>
          </a:p>
          <a:p>
            <a:pPr marL="514350" indent="-514350" defTabSz="905255">
              <a:buFont typeface="+mj-lt"/>
              <a:buAutoNum type="arabicPeriod"/>
              <a:defRPr sz="3168"/>
            </a:pPr>
            <a:r>
              <a:rPr lang="en-US" sz="2750" dirty="0"/>
              <a:t>Almanac: History &amp; Government Website</a:t>
            </a:r>
          </a:p>
          <a:p>
            <a:pPr marL="514350" indent="-514350" defTabSz="905255">
              <a:buFont typeface="+mj-lt"/>
              <a:buAutoNum type="arabicPeriod"/>
              <a:defRPr sz="3168"/>
            </a:pPr>
            <a:r>
              <a:rPr lang="en-US" sz="2750" dirty="0"/>
              <a:t>Clue Sheet #1 and #2 (Handouts)</a:t>
            </a:r>
          </a:p>
          <a:p>
            <a:pPr marL="514350" indent="-514350" defTabSz="905255">
              <a:buFont typeface="+mj-lt"/>
              <a:buAutoNum type="arabicPeriod"/>
              <a:defRPr sz="3168"/>
            </a:pPr>
            <a:r>
              <a:rPr lang="en-US" sz="2750" dirty="0" err="1"/>
              <a:t>Kahoot</a:t>
            </a:r>
            <a:r>
              <a:rPr lang="en-US" sz="2750" dirty="0"/>
              <a:t> Game and </a:t>
            </a:r>
            <a:r>
              <a:rPr lang="en-US" sz="2750" dirty="0" err="1"/>
              <a:t>Quizlet</a:t>
            </a:r>
            <a:r>
              <a:rPr lang="en-US" sz="2750" dirty="0"/>
              <a:t> Activities</a:t>
            </a:r>
          </a:p>
          <a:p>
            <a:pPr marL="514350" indent="-514350" defTabSz="905255">
              <a:buFont typeface="+mj-lt"/>
              <a:buAutoNum type="arabicPeriod"/>
              <a:defRPr sz="3168"/>
            </a:pPr>
            <a:r>
              <a:rPr lang="en-US" sz="2750" dirty="0"/>
              <a:t>Interdependence Activity </a:t>
            </a:r>
          </a:p>
          <a:p>
            <a:pPr marL="0" indent="0" algn="ctr" defTabSz="905255">
              <a:buNone/>
              <a:defRPr sz="3168"/>
            </a:pPr>
            <a:r>
              <a:rPr lang="en-US" sz="1800" i="1" dirty="0">
                <a:solidFill>
                  <a:srgbClr val="7A9900"/>
                </a:solidFill>
              </a:rPr>
              <a:t>See original lesson on </a:t>
            </a:r>
            <a:r>
              <a:rPr lang="en-US" sz="1800" b="1" i="1" dirty="0">
                <a:solidFill>
                  <a:srgbClr val="7A9900"/>
                </a:solidFill>
              </a:rPr>
              <a:t>EconEdLink</a:t>
            </a:r>
            <a:r>
              <a:rPr lang="en-US" sz="1800" b="1" i="1" dirty="0"/>
              <a:t>: </a:t>
            </a:r>
            <a:br>
              <a:rPr lang="en-US" sz="1800" b="1" i="1" dirty="0"/>
            </a:br>
            <a:r>
              <a:rPr lang="en-US" sz="1800" b="1" i="1" dirty="0">
                <a:hlinkClick r:id="rId3"/>
              </a:rPr>
              <a:t>https://econedlink.org/resources/where-did-all-the-money-go-the-great-depression-mystery/</a:t>
            </a:r>
            <a:endParaRPr lang="en-US" sz="1800" b="1" i="1" dirty="0"/>
          </a:p>
        </p:txBody>
      </p:sp>
    </p:spTree>
    <p:extLst>
      <p:ext uri="{BB962C8B-B14F-4D97-AF65-F5344CB8AC3E}">
        <p14:creationId xmlns:p14="http://schemas.microsoft.com/office/powerpoint/2010/main" val="12873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 and A</a:t>
            </a:r>
          </a:p>
        </p:txBody>
      </p:sp>
      <p:sp>
        <p:nvSpPr>
          <p:cNvPr id="3" name="Subtitle 2"/>
          <p:cNvSpPr>
            <a:spLocks noGrp="1"/>
          </p:cNvSpPr>
          <p:nvPr>
            <p:ph type="subTitle" idx="1"/>
          </p:nvPr>
        </p:nvSpPr>
        <p:spPr/>
        <p:txBody>
          <a:bodyPr/>
          <a:lstStyle/>
          <a:p>
            <a:r>
              <a:rPr lang="en-US" dirty="0">
                <a:solidFill>
                  <a:srgbClr val="7A9900"/>
                </a:solidFill>
              </a:rPr>
              <a:t>Thank you for attending!</a:t>
            </a:r>
          </a:p>
        </p:txBody>
      </p:sp>
    </p:spTree>
    <p:extLst>
      <p:ext uri="{BB962C8B-B14F-4D97-AF65-F5344CB8AC3E}">
        <p14:creationId xmlns:p14="http://schemas.microsoft.com/office/powerpoint/2010/main" val="2907728019"/>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800" dirty="0"/>
              <a:t>Agenda</a:t>
            </a:r>
            <a:endParaRPr lang="en-US" sz="4800" b="1" dirty="0">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377441"/>
            <a:ext cx="8229600" cy="4175760"/>
          </a:xfrm>
        </p:spPr>
        <p:txBody>
          <a:bodyPr/>
          <a:lstStyle/>
          <a:p>
            <a:r>
              <a:rPr lang="en-US" sz="2500" dirty="0">
                <a:latin typeface="Calibri Light"/>
                <a:ea typeface="ＭＳ Ｐゴシック"/>
                <a:cs typeface="Calibri Light"/>
              </a:rPr>
              <a:t>Objectives</a:t>
            </a:r>
          </a:p>
          <a:p>
            <a:r>
              <a:rPr lang="en-US" sz="2500" dirty="0">
                <a:latin typeface="Calibri Light"/>
                <a:ea typeface="ＭＳ Ｐゴシック"/>
                <a:cs typeface="Calibri Light"/>
              </a:rPr>
              <a:t>Standards</a:t>
            </a:r>
          </a:p>
          <a:p>
            <a:r>
              <a:rPr lang="en-US" sz="2500" dirty="0">
                <a:latin typeface="Calibri Light"/>
                <a:ea typeface="ＭＳ Ｐゴシック"/>
                <a:cs typeface="Calibri Light"/>
              </a:rPr>
              <a:t>Lesson Overview &amp; Application Ideas</a:t>
            </a:r>
          </a:p>
          <a:p>
            <a:r>
              <a:rPr lang="en-US" sz="2500" dirty="0">
                <a:latin typeface="Calibri Light"/>
                <a:ea typeface="ＭＳ Ｐゴシック"/>
                <a:cs typeface="Calibri Light"/>
              </a:rPr>
              <a:t>Assessments</a:t>
            </a:r>
          </a:p>
          <a:p>
            <a:r>
              <a:rPr lang="en-US" sz="2500" dirty="0">
                <a:latin typeface="Calibri Light"/>
                <a:ea typeface="ＭＳ Ｐゴシック"/>
                <a:cs typeface="Calibri Light"/>
              </a:rPr>
              <a:t>Resources</a:t>
            </a:r>
          </a:p>
          <a:p>
            <a:r>
              <a:rPr lang="en-US" sz="2500" dirty="0">
                <a:latin typeface="Calibri Light"/>
                <a:ea typeface="ＭＳ Ｐゴシック"/>
                <a:cs typeface="Calibri Light"/>
              </a:rPr>
              <a:t>Q and A</a:t>
            </a:r>
            <a:endParaRPr lang="en-US" sz="2500" dirty="0"/>
          </a:p>
        </p:txBody>
      </p:sp>
    </p:spTree>
    <p:extLst>
      <p:ext uri="{BB962C8B-B14F-4D97-AF65-F5344CB8AC3E}">
        <p14:creationId xmlns:p14="http://schemas.microsoft.com/office/powerpoint/2010/main" val="381356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523"/>
            <a:ext cx="8229600" cy="1143000"/>
          </a:xfrm>
        </p:spPr>
        <p:txBody>
          <a:bodyPr/>
          <a:lstStyle/>
          <a:p>
            <a:r>
              <a:rPr lang="en-US" sz="4800" dirty="0"/>
              <a:t>Reflection Journal</a:t>
            </a:r>
          </a:p>
        </p:txBody>
      </p:sp>
      <p:sp>
        <p:nvSpPr>
          <p:cNvPr id="3" name="Content Placeholder 2"/>
          <p:cNvSpPr>
            <a:spLocks noGrp="1"/>
          </p:cNvSpPr>
          <p:nvPr>
            <p:ph idx="1"/>
          </p:nvPr>
        </p:nvSpPr>
        <p:spPr/>
        <p:txBody>
          <a:bodyPr/>
          <a:lstStyle/>
          <a:p>
            <a:r>
              <a:rPr lang="en-US" dirty="0"/>
              <a:t>Written on </a:t>
            </a:r>
            <a:r>
              <a:rPr lang="en-US" dirty="0">
                <a:solidFill>
                  <a:srgbClr val="7A9900"/>
                </a:solidFill>
              </a:rPr>
              <a:t>Paper</a:t>
            </a:r>
            <a:r>
              <a:rPr lang="en-US" dirty="0"/>
              <a:t> or as a Word </a:t>
            </a:r>
            <a:r>
              <a:rPr lang="en-US" dirty="0">
                <a:solidFill>
                  <a:srgbClr val="7A9900"/>
                </a:solidFill>
              </a:rPr>
              <a:t>Document</a:t>
            </a:r>
          </a:p>
          <a:p>
            <a:r>
              <a:rPr lang="en-US" dirty="0"/>
              <a:t>Pause and reflect:</a:t>
            </a:r>
          </a:p>
          <a:p>
            <a:pPr lvl="1"/>
            <a:r>
              <a:rPr lang="en-US" dirty="0">
                <a:solidFill>
                  <a:srgbClr val="7A9900"/>
                </a:solidFill>
              </a:rPr>
              <a:t>Answer</a:t>
            </a:r>
            <a:r>
              <a:rPr lang="en-US" dirty="0"/>
              <a:t> the questions</a:t>
            </a:r>
          </a:p>
          <a:p>
            <a:pPr lvl="1"/>
            <a:r>
              <a:rPr lang="en-US" dirty="0">
                <a:solidFill>
                  <a:srgbClr val="7A9900"/>
                </a:solidFill>
              </a:rPr>
              <a:t>Make connections </a:t>
            </a:r>
            <a:r>
              <a:rPr lang="en-US" dirty="0"/>
              <a:t>to your situation</a:t>
            </a:r>
          </a:p>
          <a:p>
            <a:pPr lvl="1"/>
            <a:r>
              <a:rPr lang="en-US" dirty="0">
                <a:solidFill>
                  <a:srgbClr val="7A9900"/>
                </a:solidFill>
              </a:rPr>
              <a:t>Question</a:t>
            </a:r>
            <a:r>
              <a:rPr lang="en-US" dirty="0"/>
              <a:t> what you want to research further</a:t>
            </a:r>
          </a:p>
        </p:txBody>
      </p:sp>
    </p:spTree>
    <p:extLst>
      <p:ext uri="{BB962C8B-B14F-4D97-AF65-F5344CB8AC3E}">
        <p14:creationId xmlns:p14="http://schemas.microsoft.com/office/powerpoint/2010/main" val="31806969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800" dirty="0"/>
              <a:t>Objectives</a:t>
            </a:r>
            <a:endParaRPr lang="en-US" sz="48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defTabSz="905255">
              <a:defRPr sz="3168"/>
            </a:pPr>
            <a:r>
              <a:rPr lang="en-US" sz="2500" dirty="0">
                <a:latin typeface="Calibri"/>
                <a:ea typeface="ＭＳ Ｐゴシック"/>
                <a:cs typeface="Calibri"/>
              </a:rPr>
              <a:t>Students will be able to </a:t>
            </a:r>
            <a:r>
              <a:rPr lang="en-US" sz="2500" dirty="0">
                <a:solidFill>
                  <a:srgbClr val="7A9900"/>
                </a:solidFill>
                <a:latin typeface="Calibri"/>
                <a:ea typeface="ＭＳ Ｐゴシック"/>
                <a:cs typeface="Calibri"/>
              </a:rPr>
              <a:t>analyze</a:t>
            </a:r>
            <a:r>
              <a:rPr lang="en-US" sz="2500" dirty="0">
                <a:latin typeface="Calibri"/>
                <a:ea typeface="ＭＳ Ｐゴシック"/>
                <a:cs typeface="Calibri"/>
              </a:rPr>
              <a:t> the relationship between increases and decreases in employment and consumer spending.</a:t>
            </a:r>
          </a:p>
          <a:p>
            <a:pPr defTabSz="905255">
              <a:defRPr sz="3168"/>
            </a:pPr>
            <a:r>
              <a:rPr lang="en-US" sz="2500" dirty="0">
                <a:latin typeface="Calibri"/>
                <a:ea typeface="ＭＳ Ｐゴシック"/>
                <a:cs typeface="Calibri"/>
              </a:rPr>
              <a:t>Define and </a:t>
            </a:r>
            <a:r>
              <a:rPr lang="en-US" sz="2500" dirty="0">
                <a:solidFill>
                  <a:srgbClr val="7A9900"/>
                </a:solidFill>
                <a:latin typeface="Calibri"/>
                <a:ea typeface="ＭＳ Ｐゴシック"/>
                <a:cs typeface="Calibri"/>
              </a:rPr>
              <a:t>identify</a:t>
            </a:r>
            <a:r>
              <a:rPr lang="en-US" sz="2500" dirty="0">
                <a:latin typeface="Calibri"/>
                <a:ea typeface="ＭＳ Ｐゴシック"/>
                <a:cs typeface="Calibri"/>
              </a:rPr>
              <a:t> interdependence within a market economy.</a:t>
            </a:r>
          </a:p>
          <a:p>
            <a:pPr defTabSz="905255">
              <a:defRPr sz="3168"/>
            </a:pPr>
            <a:r>
              <a:rPr lang="en-US" sz="2500" dirty="0">
                <a:latin typeface="Calibri"/>
                <a:ea typeface="ＭＳ Ｐゴシック"/>
                <a:cs typeface="Calibri"/>
              </a:rPr>
              <a:t> </a:t>
            </a:r>
            <a:r>
              <a:rPr lang="en-US" sz="2500" dirty="0">
                <a:solidFill>
                  <a:srgbClr val="7A9900"/>
                </a:solidFill>
                <a:latin typeface="Calibri"/>
                <a:ea typeface="ＭＳ Ｐゴシック"/>
                <a:cs typeface="Calibri"/>
              </a:rPr>
              <a:t>Describe</a:t>
            </a:r>
            <a:r>
              <a:rPr lang="en-US" sz="2500" dirty="0">
                <a:latin typeface="Calibri"/>
                <a:ea typeface="ＭＳ Ｐゴシック"/>
                <a:cs typeface="Calibri"/>
              </a:rPr>
              <a:t> how the policies of the Federal Reserve System during the 20s and 30s affected the Great Depression.</a:t>
            </a:r>
            <a:endParaRPr lang="en-US" sz="2500" dirty="0"/>
          </a:p>
          <a:p>
            <a:pPr marL="0" indent="0" defTabSz="905255">
              <a:buNone/>
              <a:defRPr sz="3168"/>
            </a:pPr>
            <a:endParaRPr lang="en-US" sz="2750" dirty="0"/>
          </a:p>
        </p:txBody>
      </p:sp>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37" y="957977"/>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800" dirty="0"/>
              <a:t>National Standards</a:t>
            </a:r>
            <a:endParaRPr lang="en-US" sz="4800" b="1" dirty="0">
              <a:ln w="11430">
                <a:noFill/>
              </a:ln>
              <a:effectLst>
                <a:outerShdw blurRad="80000" dist="40000" dir="5040000" algn="tl">
                  <a:srgbClr val="000000">
                    <a:alpha val="0"/>
                  </a:srgbClr>
                </a:outerShdw>
              </a:effectLst>
              <a:ea typeface="+mj-ea"/>
              <a:cs typeface="+mj-cs"/>
            </a:endParaRPr>
          </a:p>
        </p:txBody>
      </p:sp>
      <p:sp>
        <p:nvSpPr>
          <p:cNvPr id="5" name="Rectangle 4"/>
          <p:cNvSpPr/>
          <p:nvPr/>
        </p:nvSpPr>
        <p:spPr>
          <a:xfrm>
            <a:off x="230900" y="1885533"/>
            <a:ext cx="8716474" cy="2462213"/>
          </a:xfrm>
          <a:prstGeom prst="rect">
            <a:avLst/>
          </a:prstGeom>
        </p:spPr>
        <p:txBody>
          <a:bodyPr wrap="square">
            <a:spAutoFit/>
          </a:bodyPr>
          <a:lstStyle/>
          <a:p>
            <a:r>
              <a:rPr lang="en-US" sz="1400" dirty="0"/>
              <a:t>Name: Economic Fluctuations</a:t>
            </a:r>
          </a:p>
          <a:p>
            <a:endParaRPr lang="en-US" sz="1400" dirty="0"/>
          </a:p>
          <a:p>
            <a:r>
              <a:rPr lang="en-US" sz="1400" dirty="0"/>
              <a:t>Standard: 18</a:t>
            </a:r>
          </a:p>
          <a:p>
            <a:endParaRPr lang="en-US" sz="1400" dirty="0"/>
          </a:p>
          <a:p>
            <a:r>
              <a:rPr lang="en-US" sz="1400" dirty="0"/>
              <a:t>Students will understand that: Fluctuations in a nation's overall levels of income, employment, and prices are determined by the interaction of spending and production decisions made by all households, firms, government agencies, and others in the economy. Recessions occur when overall levels of income and employment decline.</a:t>
            </a:r>
          </a:p>
          <a:p>
            <a:r>
              <a:rPr lang="en-US" sz="1400" dirty="0"/>
              <a:t>Students will be able to use this knowledge to: Interpret media reports about current economic conditions and explain how these conditions can influence decisions made by consumers, producers, and government policy makers.</a:t>
            </a:r>
          </a:p>
        </p:txBody>
      </p:sp>
      <p:sp>
        <p:nvSpPr>
          <p:cNvPr id="6" name="Rectangle 5"/>
          <p:cNvSpPr/>
          <p:nvPr/>
        </p:nvSpPr>
        <p:spPr>
          <a:xfrm>
            <a:off x="216469" y="4292570"/>
            <a:ext cx="8687611" cy="2246769"/>
          </a:xfrm>
          <a:prstGeom prst="rect">
            <a:avLst/>
          </a:prstGeom>
        </p:spPr>
        <p:txBody>
          <a:bodyPr wrap="square">
            <a:spAutoFit/>
          </a:bodyPr>
          <a:lstStyle/>
          <a:p>
            <a:r>
              <a:rPr lang="en-US" sz="1400" dirty="0"/>
              <a:t>Name: Role of Government and Market Failure</a:t>
            </a:r>
          </a:p>
          <a:p>
            <a:endParaRPr lang="en-US" sz="1400" dirty="0"/>
          </a:p>
          <a:p>
            <a:r>
              <a:rPr lang="en-US" sz="1400" dirty="0"/>
              <a:t>Standard: 16</a:t>
            </a:r>
          </a:p>
          <a:p>
            <a:endParaRPr lang="en-US" sz="1400" dirty="0"/>
          </a:p>
          <a:p>
            <a:r>
              <a:rPr lang="en-US" sz="1400" dirty="0"/>
              <a:t>Students will understand that: There is an economic role for government in a market economy whenever the benefits of a government policy outweigh its costs. Governments often provide for national defense, address environmental concerns, define and protect property rights, and attempt to make markets more competitive. Most government policies also have direct or indirect effects on people's incomes.</a:t>
            </a:r>
          </a:p>
          <a:p>
            <a:r>
              <a:rPr lang="en-US" sz="1400" dirty="0"/>
              <a:t>Students will be able to use this knowledge to: Identify and evaluate the benefits and costs of alternative public policies, and assess who enjoys the benefits and who bears the costs.</a:t>
            </a:r>
          </a:p>
        </p:txBody>
      </p:sp>
    </p:spTree>
    <p:extLst>
      <p:ext uri="{BB962C8B-B14F-4D97-AF65-F5344CB8AC3E}">
        <p14:creationId xmlns:p14="http://schemas.microsoft.com/office/powerpoint/2010/main" val="4850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800" dirty="0"/>
              <a:t>National Standards</a:t>
            </a:r>
            <a:endParaRPr lang="en-US" sz="4800" b="1" dirty="0">
              <a:ln w="11430">
                <a:noFill/>
              </a:ln>
              <a:effectLst>
                <a:outerShdw blurRad="80000" dist="40000" dir="5040000" algn="tl">
                  <a:srgbClr val="000000">
                    <a:alpha val="0"/>
                  </a:srgbClr>
                </a:outerShdw>
              </a:effectLst>
              <a:ea typeface="+mj-ea"/>
              <a:cs typeface="+mj-cs"/>
            </a:endParaRPr>
          </a:p>
        </p:txBody>
      </p:sp>
      <p:sp>
        <p:nvSpPr>
          <p:cNvPr id="3" name="Rectangle 2"/>
          <p:cNvSpPr/>
          <p:nvPr/>
        </p:nvSpPr>
        <p:spPr>
          <a:xfrm>
            <a:off x="548387" y="2176963"/>
            <a:ext cx="8110362" cy="2862323"/>
          </a:xfrm>
          <a:prstGeom prst="rect">
            <a:avLst/>
          </a:prstGeom>
        </p:spPr>
        <p:txBody>
          <a:bodyPr wrap="square">
            <a:spAutoFit/>
          </a:bodyPr>
          <a:lstStyle/>
          <a:p>
            <a:r>
              <a:rPr lang="en-US" dirty="0"/>
              <a:t>Name: Unemployment and Inflation</a:t>
            </a:r>
          </a:p>
          <a:p>
            <a:endParaRPr lang="en-US" dirty="0"/>
          </a:p>
          <a:p>
            <a:r>
              <a:rPr lang="en-US" dirty="0"/>
              <a:t>Standard: 19</a:t>
            </a:r>
          </a:p>
          <a:p>
            <a:endParaRPr lang="en-US" dirty="0"/>
          </a:p>
          <a:p>
            <a:r>
              <a:rPr lang="en-US" dirty="0"/>
              <a:t>Students will understand that: Unemployment imposes costs on individuals and the overall economy. Inflation, both expected and unexpected, also imposes costs on individuals and the overall economy. Unemployment increases during recessions and decreases during recoveries.</a:t>
            </a:r>
          </a:p>
          <a:p>
            <a:r>
              <a:rPr lang="en-US" dirty="0"/>
              <a:t>Students will be able to use this knowledge to: Make informed decisions by anticipating the consequences of inflation and unemployment.</a:t>
            </a:r>
          </a:p>
        </p:txBody>
      </p:sp>
    </p:spTree>
    <p:extLst>
      <p:ext uri="{BB962C8B-B14F-4D97-AF65-F5344CB8AC3E}">
        <p14:creationId xmlns:p14="http://schemas.microsoft.com/office/powerpoint/2010/main" val="86565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accessory&#10;&#10;Description automatically generated">
            <a:extLst>
              <a:ext uri="{FF2B5EF4-FFF2-40B4-BE49-F238E27FC236}">
                <a16:creationId xmlns:a16="http://schemas.microsoft.com/office/drawing/2014/main" id="{4A9551A7-01A1-42A9-91DA-ED665B8D91F0}"/>
              </a:ext>
            </a:extLst>
          </p:cNvPr>
          <p:cNvPicPr>
            <a:picLocks noChangeAspect="1"/>
          </p:cNvPicPr>
          <p:nvPr/>
        </p:nvPicPr>
        <p:blipFill>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34292" y="1783080"/>
            <a:ext cx="4875415" cy="3657600"/>
          </a:xfrm>
          <a:prstGeom prst="rect">
            <a:avLst/>
          </a:prstGeom>
        </p:spPr>
      </p:pic>
      <p:sp>
        <p:nvSpPr>
          <p:cNvPr id="2" name="Title 1"/>
          <p:cNvSpPr>
            <a:spLocks noGrp="1"/>
          </p:cNvSpPr>
          <p:nvPr>
            <p:ph type="ctrTitle"/>
          </p:nvPr>
        </p:nvSpPr>
        <p:spPr>
          <a:xfrm>
            <a:off x="685800" y="1219200"/>
            <a:ext cx="7772400" cy="1470025"/>
          </a:xfrm>
        </p:spPr>
        <p:txBody>
          <a:bodyPr/>
          <a:lstStyle/>
          <a:p>
            <a:r>
              <a:rPr lang="en-US" sz="4800" dirty="0"/>
              <a:t>Lesson Overview</a:t>
            </a:r>
          </a:p>
        </p:txBody>
      </p:sp>
      <p:sp>
        <p:nvSpPr>
          <p:cNvPr id="3" name="Subtitle 2"/>
          <p:cNvSpPr>
            <a:spLocks noGrp="1"/>
          </p:cNvSpPr>
          <p:nvPr>
            <p:ph type="subTitle" idx="1"/>
          </p:nvPr>
        </p:nvSpPr>
        <p:spPr/>
        <p:txBody>
          <a:bodyPr/>
          <a:lstStyle/>
          <a:p>
            <a:r>
              <a:rPr lang="en-US" b="1" dirty="0">
                <a:solidFill>
                  <a:srgbClr val="7A9900"/>
                </a:solidFill>
              </a:rPr>
              <a:t>Students will identify conditions in the economy to learn about the Great Depression.</a:t>
            </a:r>
          </a:p>
        </p:txBody>
      </p:sp>
    </p:spTree>
    <p:extLst>
      <p:ext uri="{BB962C8B-B14F-4D97-AF65-F5344CB8AC3E}">
        <p14:creationId xmlns:p14="http://schemas.microsoft.com/office/powerpoint/2010/main" val="3173514729"/>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8332A4-542C-494D-8506-1C720B46413C}">
  <ds:schemaRefs>
    <ds:schemaRef ds:uri="http://schemas.microsoft.com/office/infopath/2007/PartnerControls"/>
    <ds:schemaRef ds:uri="http://schemas.microsoft.com/office/2006/documentManagement/types"/>
    <ds:schemaRef ds:uri="bfa4db11-c700-41fb-b639-f7e6b4e680b5"/>
    <ds:schemaRef ds:uri="http://purl.org/dc/terms/"/>
    <ds:schemaRef ds:uri="http://schemas.openxmlformats.org/package/2006/metadata/core-properties"/>
    <ds:schemaRef ds:uri="http://purl.org/dc/elements/1.1/"/>
    <ds:schemaRef ds:uri="http://purl.org/dc/dcmitype/"/>
    <ds:schemaRef ds:uri="http://www.w3.org/XML/1998/namespace"/>
    <ds:schemaRef ds:uri="9cd82c5b-74c9-4827-94f1-5bf219ae6b20"/>
    <ds:schemaRef ds:uri="http://schemas.microsoft.com/office/2006/metadata/properties"/>
  </ds:schemaRefs>
</ds:datastoreItem>
</file>

<file path=customXml/itemProps2.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3.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1175</TotalTime>
  <Words>1437</Words>
  <Application>Microsoft Office PowerPoint</Application>
  <PresentationFormat>On-screen Show (4:3)</PresentationFormat>
  <Paragraphs>146</Paragraphs>
  <Slides>37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Arial,Sans-Serif</vt:lpstr>
      <vt:lpstr>Calibri</vt:lpstr>
      <vt:lpstr>Calibri Light</vt:lpstr>
      <vt:lpstr>Times New Roman</vt:lpstr>
      <vt:lpstr>Office Theme</vt:lpstr>
      <vt:lpstr>  Where Did All The  Money Go?  The Great Depression Mystery Presented by Dr. Cindy Fitzthum  Monday, November 30th, 2020 cjfitzthum@stcloudstate.edu </vt:lpstr>
      <vt:lpstr>EconEdLink Membership</vt:lpstr>
      <vt:lpstr>Professional Development Certificate</vt:lpstr>
      <vt:lpstr>Agenda</vt:lpstr>
      <vt:lpstr>Reflection Journal</vt:lpstr>
      <vt:lpstr>Objectives</vt:lpstr>
      <vt:lpstr>National Standards</vt:lpstr>
      <vt:lpstr>National Standards</vt:lpstr>
      <vt:lpstr>Lesson Overview</vt:lpstr>
      <vt:lpstr>PowerPoint Presentation</vt:lpstr>
      <vt:lpstr>Summary</vt:lpstr>
      <vt:lpstr>Warm-Up</vt:lpstr>
      <vt:lpstr>Mystery…</vt:lpstr>
      <vt:lpstr>Brief Background</vt:lpstr>
      <vt:lpstr>Brief Background, Cont.</vt:lpstr>
      <vt:lpstr>Background Continued…</vt:lpstr>
      <vt:lpstr>PowerPoint Presentation</vt:lpstr>
      <vt:lpstr>Group Activity</vt:lpstr>
      <vt:lpstr>Jigsaw Group Actibity</vt:lpstr>
      <vt:lpstr>PowerPoint Presentation</vt:lpstr>
      <vt:lpstr>Jigsaw Groups</vt:lpstr>
      <vt:lpstr>PowerPoint Presentation</vt:lpstr>
      <vt:lpstr>Groups of Three</vt:lpstr>
      <vt:lpstr>Kahoot!</vt:lpstr>
      <vt:lpstr>Group Activity</vt:lpstr>
      <vt:lpstr>PowerPoint Presentation</vt:lpstr>
      <vt:lpstr>Group Share (To Class)</vt:lpstr>
      <vt:lpstr>Reflect: Car Example</vt:lpstr>
      <vt:lpstr>PowerPoint Presentation</vt:lpstr>
      <vt:lpstr>Individual Assessment</vt:lpstr>
      <vt:lpstr>Individual Activity</vt:lpstr>
      <vt:lpstr>Quizlet</vt:lpstr>
      <vt:lpstr>Extension</vt:lpstr>
      <vt:lpstr>Assessments</vt:lpstr>
      <vt:lpstr>Q and A</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117</cp:revision>
  <dcterms:created xsi:type="dcterms:W3CDTF">2012-09-11T15:07:18Z</dcterms:created>
  <dcterms:modified xsi:type="dcterms:W3CDTF">2020-11-24T17:48:11Z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