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7"/>
  </p:notesMasterIdLst>
  <p:sldIdLst>
    <p:sldId id="256" r:id="rId5"/>
    <p:sldId id="261" r:id="rId6"/>
    <p:sldId id="267" r:id="rId7"/>
    <p:sldId id="369" r:id="rId8"/>
    <p:sldId id="522" r:id="rId9"/>
    <p:sldId id="343" r:id="rId10"/>
    <p:sldId id="533" r:id="rId11"/>
    <p:sldId id="344" r:id="rId12"/>
    <p:sldId id="536" r:id="rId13"/>
    <p:sldId id="374" r:id="rId14"/>
    <p:sldId id="321" r:id="rId15"/>
    <p:sldId id="302" r:id="rId16"/>
    <p:sldId id="379" r:id="rId17"/>
    <p:sldId id="314" r:id="rId18"/>
    <p:sldId id="317" r:id="rId19"/>
    <p:sldId id="377" r:id="rId20"/>
    <p:sldId id="543" r:id="rId21"/>
    <p:sldId id="546" r:id="rId22"/>
    <p:sldId id="284" r:id="rId23"/>
    <p:sldId id="341" r:id="rId24"/>
    <p:sldId id="542" r:id="rId25"/>
    <p:sldId id="337" r:id="rId26"/>
    <p:sldId id="300" r:id="rId27"/>
    <p:sldId id="339" r:id="rId28"/>
    <p:sldId id="376" r:id="rId29"/>
    <p:sldId id="322" r:id="rId30"/>
    <p:sldId id="540" r:id="rId31"/>
    <p:sldId id="371" r:id="rId32"/>
    <p:sldId id="378" r:id="rId33"/>
    <p:sldId id="309" r:id="rId34"/>
    <p:sldId id="277" r:id="rId35"/>
    <p:sldId id="325" r:id="rId36"/>
    <p:sldId id="535" r:id="rId37"/>
    <p:sldId id="541" r:id="rId38"/>
    <p:sldId id="326" r:id="rId39"/>
    <p:sldId id="547" r:id="rId40"/>
    <p:sldId id="537" r:id="rId41"/>
    <p:sldId id="538" r:id="rId42"/>
    <p:sldId id="370" r:id="rId43"/>
    <p:sldId id="266" r:id="rId44"/>
    <p:sldId id="352" r:id="rId45"/>
    <p:sldId id="269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ug Young" initials="DY" lastIdx="3" clrIdx="0">
    <p:extLst>
      <p:ext uri="{19B8F6BF-5375-455C-9EA6-DF929625EA0E}">
        <p15:presenceInfo xmlns:p15="http://schemas.microsoft.com/office/powerpoint/2012/main" userId="Doug You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B8"/>
    <a:srgbClr val="8BAF00"/>
    <a:srgbClr val="7A9900"/>
    <a:srgbClr val="C7C6F8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179831-1745-4068-9D39-F66467E14D0B}" v="9" dt="2020-10-19T17:11:17.113"/>
  </p1510:revLst>
</p1510:revInfo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 snapToGrid="0">
      <p:cViewPr varScale="1">
        <p:scale>
          <a:sx n="76" d="100"/>
          <a:sy n="76" d="100"/>
        </p:scale>
        <p:origin x="164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3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AA5DFF-1E16-7F4C-8980-AB1611AD8891}" type="datetime1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67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B50775-0BB8-494A-8426-418F0598E917}" type="slidenum">
              <a:rPr lang="en-US"/>
              <a:pPr/>
              <a:t>19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997" y="4459526"/>
            <a:ext cx="5208482" cy="4224814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</a:rPr>
              <a:t>U.S. savings bonds:</a:t>
            </a:r>
          </a:p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</a:rPr>
              <a:t>- Savings bonds can be purchased in denominations ranging from $50 to $10,000.</a:t>
            </a:r>
          </a:p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</a:rPr>
              <a:t>- The earnings on savings bonds are not taxable.</a:t>
            </a:r>
          </a:p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</a:rPr>
              <a:t>- You buy the bonds at a discount (a percentage of their value at maturity).</a:t>
            </a:r>
          </a:p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</a:rPr>
              <a:t>- Savings bonds are payable only to the person to whom they are registered.</a:t>
            </a:r>
          </a:p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</a:rPr>
              <a:t>- They earn interest for up to 30 years, but after one year from their issue date you can cash them for their current value.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86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65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87EA27-D4F2-41F0-9BF4-11E6E9576299}" type="slidenum">
              <a:rPr lang="en-US"/>
              <a:pPr/>
              <a:t>23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08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1271" indent="-2889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5802" indent="-2311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122" indent="-2311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0443" indent="-23116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2764" indent="-2311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084" indent="-2311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405" indent="-2311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9725" indent="-23116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C31A89-A8AE-4AC0-A137-972F7BA1F133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410" y="4460167"/>
            <a:ext cx="5095254" cy="42244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How can you increase your chances of making money in the stock market?</a:t>
            </a:r>
          </a:p>
          <a:p>
            <a:pPr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- Many advisors feel that stock market investments should be for the long term.</a:t>
            </a:r>
          </a:p>
          <a:p>
            <a:pPr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- By sticking with your investment for the long term, you may increase your chances of a solid return.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123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31B556-3F47-42D7-9B7A-B871D2BE8FF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84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5E4A7E-A030-45C4-97A5-978F3CA7B85D}" type="slidenum">
              <a:rPr lang="en-US"/>
              <a:pPr/>
              <a:t>30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375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62A380-811F-4299-BE0B-C0D2FBC9F40F}" type="slidenum">
              <a:rPr lang="en-US"/>
              <a:pPr/>
              <a:t>31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997" y="4459526"/>
            <a:ext cx="5208482" cy="4224814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</a:rPr>
              <a:t>Mutual funds: Mutual funds are portfolios of stocks, bonds and other securities in which the public can buy shares.</a:t>
            </a:r>
          </a:p>
          <a:p>
            <a:pPr>
              <a:spcBef>
                <a:spcPct val="0"/>
              </a:spcBef>
            </a:pPr>
            <a:endParaRPr lang="en-US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</a:rPr>
              <a:t>Each investor in a fund shares in the fund’s gains, losses and expenses.</a:t>
            </a:r>
          </a:p>
          <a:p>
            <a:pPr>
              <a:spcBef>
                <a:spcPct val="0"/>
              </a:spcBef>
            </a:pPr>
            <a:endParaRPr lang="en-US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</a:rPr>
              <a:t>Many individuals invest in mutual funds to “diversify,” or spread out the risk of investing in stocks.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22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835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56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4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91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9D5FA-0CB9-4ECF-AAE3-DB77C415C8C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05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1112097-FD83-4A66-BA65-025E75F76A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495A96EF-1CF7-45AB-9BFD-D602205ABD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D7780E-B414-41FA-A41E-34ECD218100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16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BF2453-048B-4FBB-AA66-2506EFC6CE36}" type="slidenum">
              <a:rPr lang="en-US"/>
              <a:pPr/>
              <a:t>12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303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FBF59C5-1C47-45CA-B49B-17D518CEA5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33FEDC3-E6EF-440C-B2D0-DAD5811F8B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4807" y="4461771"/>
            <a:ext cx="5558459" cy="42228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FBDBB97-D491-4F08-BBF1-5333D4E8BE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8B3D000-762C-460F-B0FA-30E3C2877A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418013"/>
            <a:ext cx="5486400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6600" b="1" i="0">
                <a:solidFill>
                  <a:srgbClr val="005CB8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752600"/>
            <a:ext cx="7086600" cy="3657600"/>
          </a:xfrm>
          <a:prstGeom prst="rect">
            <a:avLst/>
          </a:prstGeom>
        </p:spPr>
        <p:txBody>
          <a:bodyPr lIns="91440" rIns="91440"/>
          <a:lstStyle>
            <a:lvl1pPr>
              <a:buFont typeface="Arial"/>
              <a:buChar char="•"/>
              <a:defRPr sz="1800">
                <a:solidFill>
                  <a:srgbClr val="6EA92C"/>
                </a:solidFill>
                <a:latin typeface="Gill Sans"/>
                <a:cs typeface="Gill Sans"/>
              </a:defRPr>
            </a:lvl1pPr>
            <a:lvl2pPr marL="0" indent="-365760" algn="l">
              <a:buClr>
                <a:srgbClr val="004A80"/>
              </a:buClr>
              <a:buFont typeface="BankGothic Md BT"/>
              <a:buChar char="»"/>
              <a:defRPr sz="1800">
                <a:solidFill>
                  <a:srgbClr val="004A80"/>
                </a:solidFill>
                <a:latin typeface="Gill Sans"/>
                <a:cs typeface="Gill Sans"/>
              </a:defRPr>
            </a:lvl2pPr>
            <a:lvl3pPr>
              <a:defRPr>
                <a:solidFill>
                  <a:srgbClr val="6EA92C"/>
                </a:solidFill>
                <a:latin typeface="Gill Sans"/>
                <a:cs typeface="Gill Sans"/>
              </a:defRPr>
            </a:lvl3pPr>
            <a:lvl4pPr>
              <a:defRPr>
                <a:solidFill>
                  <a:srgbClr val="6EA92C"/>
                </a:solidFill>
                <a:latin typeface="Gill Sans"/>
                <a:cs typeface="Gill Sans"/>
              </a:defRPr>
            </a:lvl4pPr>
            <a:lvl5pPr>
              <a:defRPr>
                <a:solidFill>
                  <a:srgbClr val="6EA92C"/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vert="horz" anchor="t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755945" y="6324600"/>
            <a:ext cx="7896131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6553200" y="6477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36A2A04-44CB-4FD5-A22C-EC7DA5CF840D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81217"/>
            <a:ext cx="1905000" cy="71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12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7440"/>
            <a:ext cx="8229600" cy="3779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698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2055038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/>
  <p:txStyles>
    <p:titleStyle>
      <a:lvl1pPr algn="ctr" rtl="0" fontAlgn="base">
        <a:lnSpc>
          <a:spcPts val="5700"/>
        </a:lnSpc>
        <a:spcBef>
          <a:spcPct val="0"/>
        </a:spcBef>
        <a:spcAft>
          <a:spcPct val="0"/>
        </a:spcAft>
        <a:defRPr sz="6600" b="1" i="0" kern="1200">
          <a:solidFill>
            <a:srgbClr val="005CB8"/>
          </a:solidFill>
          <a:effectLst>
            <a:glow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latin typeface="Calibri" panose="020F0502020204030204" pitchFamily="34" charset="0"/>
          <a:ea typeface="ＭＳ Ｐゴシック" pitchFamily="-108" charset="-128"/>
          <a:cs typeface="Calibri" panose="020F050202020403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1pPr>
      <a:lvl2pPr marL="742950" indent="-28575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2pPr>
      <a:lvl3pPr marL="11430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3pPr>
      <a:lvl4pPr marL="16002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4pPr>
      <a:lvl5pPr marL="20574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»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conedlink.org/resources/compound-interest-calculator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conedlink.org/resources/the-benefits-of-investing-early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edlink.org/membershi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onedlink.org/professional-development/professional-development-upcoming/?view-by=dayGridMonth&amp;currentStart=2020-Mar-1&amp;activeStart=2020-Mar-1&amp;activeEnd=2020-Apr-11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edlink.org/resources/fffl-chapter-21/" TargetMode="External"/><Relationship Id="rId7" Type="http://schemas.openxmlformats.org/officeDocument/2006/relationships/hyperlink" Target="https://www.econedlink.org/resources/compound-interest-calculator/" TargetMode="External"/><Relationship Id="rId2" Type="http://schemas.openxmlformats.org/officeDocument/2006/relationships/hyperlink" Target="https://www.econedlink.org/resources/the-five-stages-of-investin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conedlink.org/resources/retirement-calculators/" TargetMode="External"/><Relationship Id="rId5" Type="http://schemas.openxmlformats.org/officeDocument/2006/relationships/hyperlink" Target="https://www.econedlink.org/resources/financial-management-investing/" TargetMode="External"/><Relationship Id="rId4" Type="http://schemas.openxmlformats.org/officeDocument/2006/relationships/hyperlink" Target="https://www.econedlink.org/resources/fffl-chapter-22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ncilforeconed.org/resources/local-affiliates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doug.n.young@gmail.co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4463589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sz="6000" dirty="0"/>
            </a:br>
            <a:br>
              <a:rPr lang="en-US" sz="6000" dirty="0"/>
            </a:br>
            <a:r>
              <a:rPr lang="en-US" sz="6000" dirty="0"/>
              <a:t>  </a:t>
            </a:r>
            <a:br>
              <a:rPr lang="en-US" sz="6000" b="1" dirty="0">
                <a:ln w="11430"/>
                <a:solidFill>
                  <a:srgbClr val="005CB8"/>
                </a:solidFill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400" dirty="0">
                <a:solidFill>
                  <a:schemeClr val="tx1"/>
                </a:solidFill>
              </a:rPr>
              <a:t> </a:t>
            </a:r>
            <a:br>
              <a:rPr lang="en-US" sz="4400" dirty="0">
                <a:solidFill>
                  <a:schemeClr val="tx1"/>
                </a:solidFill>
              </a:rPr>
            </a:br>
            <a:endParaRPr lang="en-US" sz="16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573DBE-A703-45A3-B282-929ECE51E00C}"/>
              </a:ext>
            </a:extLst>
          </p:cNvPr>
          <p:cNvSpPr txBox="1"/>
          <p:nvPr/>
        </p:nvSpPr>
        <p:spPr>
          <a:xfrm>
            <a:off x="562708" y="1100183"/>
            <a:ext cx="80185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Asset Building: Banking, Saving and Investing</a:t>
            </a:r>
            <a:endParaRPr lang="en-US" sz="3200" dirty="0">
              <a:solidFill>
                <a:srgbClr val="00B050"/>
              </a:solidFill>
            </a:endParaRPr>
          </a:p>
        </p:txBody>
      </p:sp>
      <p:pic>
        <p:nvPicPr>
          <p:cNvPr id="6" name="Picture 5" descr="http://www.cfpe2004.org/images/where-you-will-invest.jpg">
            <a:extLst>
              <a:ext uri="{FF2B5EF4-FFF2-40B4-BE49-F238E27FC236}">
                <a16:creationId xmlns:a16="http://schemas.microsoft.com/office/drawing/2014/main" id="{2315450D-3B88-487B-BE2F-CE48C89DB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184" y="1724422"/>
            <a:ext cx="1981200" cy="265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9CA614-2C6C-44E6-8B74-89C897CA4028}"/>
              </a:ext>
            </a:extLst>
          </p:cNvPr>
          <p:cNvSpPr txBox="1"/>
          <p:nvPr/>
        </p:nvSpPr>
        <p:spPr>
          <a:xfrm>
            <a:off x="1501726" y="4467385"/>
            <a:ext cx="70795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“This year, the best investment you can make is in yourself</a:t>
            </a:r>
            <a:r>
              <a:rPr lang="en-US" sz="1400" b="1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.”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E85230-A78D-4054-83E8-517AE7E92D58}"/>
              </a:ext>
            </a:extLst>
          </p:cNvPr>
          <p:cNvSpPr txBox="1"/>
          <p:nvPr/>
        </p:nvSpPr>
        <p:spPr>
          <a:xfrm>
            <a:off x="2125393" y="5068724"/>
            <a:ext cx="4318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Doug Young</a:t>
            </a:r>
          </a:p>
          <a:p>
            <a:pPr algn="ctr"/>
            <a:r>
              <a:rPr lang="en-US" sz="2000" dirty="0"/>
              <a:t>THE WISER CHOICE</a:t>
            </a:r>
          </a:p>
          <a:p>
            <a:pPr algn="ctr"/>
            <a:r>
              <a:rPr lang="en-US" sz="2000" dirty="0"/>
              <a:t>October 2020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A08B3-92CF-4784-942D-019E66274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60612"/>
          </a:xfrm>
        </p:spPr>
        <p:txBody>
          <a:bodyPr/>
          <a:lstStyle/>
          <a:p>
            <a:r>
              <a:rPr lang="en-US" sz="4000" dirty="0">
                <a:solidFill>
                  <a:srgbClr val="00B050"/>
                </a:solidFill>
              </a:rPr>
              <a:t>Four Stages of Saving</a:t>
            </a:r>
          </a:p>
        </p:txBody>
      </p:sp>
      <p:pic>
        <p:nvPicPr>
          <p:cNvPr id="3074" name="Picture 2" descr="Four Phases of Saving And Investing For Retirement: Earn, Save, Grow, Preserve">
            <a:extLst>
              <a:ext uri="{FF2B5EF4-FFF2-40B4-BE49-F238E27FC236}">
                <a16:creationId xmlns:a16="http://schemas.microsoft.com/office/drawing/2014/main" id="{29573F38-62C5-4D54-91C1-E4DA412FA1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69141"/>
            <a:ext cx="8229600" cy="454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567262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762" y="2765817"/>
            <a:ext cx="8229600" cy="323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906462" y="1048877"/>
            <a:ext cx="733107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Rule of 72</a:t>
            </a:r>
          </a:p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</a:rPr>
              <a:t>……states that 72 divided by the interest rate will result in the number of years it will take your investment to double…...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5BF021-108D-46AE-8A24-807BB8E993D7}"/>
              </a:ext>
            </a:extLst>
          </p:cNvPr>
          <p:cNvSpPr txBox="1"/>
          <p:nvPr/>
        </p:nvSpPr>
        <p:spPr>
          <a:xfrm>
            <a:off x="906462" y="61722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https://www.econedlink.org/resources/compound-interest-calculator/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24090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Picture 4" descr="compoundint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228601"/>
            <a:ext cx="8305800" cy="5715000"/>
          </a:xfrm>
          <a:noFill/>
          <a:ln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DEBEB0-571D-4909-A772-558CC606A6B3}"/>
              </a:ext>
            </a:extLst>
          </p:cNvPr>
          <p:cNvSpPr txBox="1"/>
          <p:nvPr/>
        </p:nvSpPr>
        <p:spPr>
          <a:xfrm>
            <a:off x="1052996" y="6044096"/>
            <a:ext cx="783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https://www.econedlink.org/resources/the-benefits-of-investing-early/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7693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NTRODUCTION TO INVESTING - ppt video online download">
            <a:extLst>
              <a:ext uri="{FF2B5EF4-FFF2-40B4-BE49-F238E27FC236}">
                <a16:creationId xmlns:a16="http://schemas.microsoft.com/office/drawing/2014/main" id="{97C1FC45-5515-4B33-B322-3F7367AC2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419"/>
            <a:ext cx="9144000" cy="617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715122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FB87ED4-4C98-4556-8EE4-9ED952C91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63" y="803868"/>
            <a:ext cx="8229600" cy="792162"/>
          </a:xfrm>
        </p:spPr>
        <p:txBody>
          <a:bodyPr/>
          <a:lstStyle/>
          <a:p>
            <a:r>
              <a:rPr lang="en-US" altLang="en-US" sz="3600" dirty="0">
                <a:solidFill>
                  <a:srgbClr val="00B050"/>
                </a:solidFill>
              </a:rPr>
              <a:t>Basic Banking</a:t>
            </a:r>
          </a:p>
        </p:txBody>
      </p:sp>
      <p:pic>
        <p:nvPicPr>
          <p:cNvPr id="5123" name="Picture 3" descr="7353_banking_cartoon">
            <a:extLst>
              <a:ext uri="{FF2B5EF4-FFF2-40B4-BE49-F238E27FC236}">
                <a16:creationId xmlns:a16="http://schemas.microsoft.com/office/drawing/2014/main" id="{00A022F3-37B8-457B-977A-4A1CE21A9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416" y="1523682"/>
            <a:ext cx="588029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8A7DEB8-BDAE-4A30-8CDA-D79B50F7D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74" y="1174970"/>
            <a:ext cx="8229600" cy="508000"/>
          </a:xfrm>
        </p:spPr>
        <p:txBody>
          <a:bodyPr/>
          <a:lstStyle/>
          <a:p>
            <a:r>
              <a:rPr lang="en-US" altLang="en-US" sz="4000" dirty="0">
                <a:solidFill>
                  <a:srgbClr val="00B050"/>
                </a:solidFill>
              </a:rPr>
              <a:t>Four Main Types of Banks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BF8863D-7DD5-428A-B6FA-5D21BCC58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903509"/>
            <a:ext cx="8229600" cy="4004921"/>
          </a:xfrm>
        </p:spPr>
        <p:txBody>
          <a:bodyPr/>
          <a:lstStyle/>
          <a:p>
            <a:pPr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/>
              <a:t>Commercial (Wells, Chase, Citi, etc.)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Ø"/>
            </a:pPr>
            <a:endParaRPr lang="en-US" altLang="en-US" sz="2400" b="1" dirty="0"/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/>
              <a:t>Savings and Loan (Sunnyside)</a:t>
            </a:r>
          </a:p>
          <a:p>
            <a:pPr marL="0" indent="0">
              <a:buClr>
                <a:srgbClr val="FF3300"/>
              </a:buClr>
              <a:buNone/>
            </a:pPr>
            <a:endParaRPr lang="en-US" altLang="en-US" sz="2400" b="1" dirty="0"/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/>
              <a:t>Credit Union (Westchester Federal)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Ø"/>
            </a:pPr>
            <a:endParaRPr lang="en-US" altLang="en-US" sz="2400" b="1" dirty="0"/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/>
              <a:t>On-Line Banks (ING)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A64D6-35C7-43DB-8FF4-CFD60AF73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4410"/>
            <a:ext cx="8229600" cy="765810"/>
          </a:xfrm>
        </p:spPr>
        <p:txBody>
          <a:bodyPr/>
          <a:lstStyle/>
          <a:p>
            <a:r>
              <a:rPr lang="en-US" sz="3600" dirty="0">
                <a:solidFill>
                  <a:srgbClr val="00B050"/>
                </a:solidFill>
                <a:effectLst>
                  <a:glow>
                    <a:schemeClr val="accent1">
                      <a:alpha val="0"/>
                    </a:schemeClr>
                  </a:glow>
                  <a:reflection stA="0" endPos="65000" dist="50800" dir="5400000" sy="-100000" algn="bl" rotWithShape="0"/>
                </a:effectLst>
              </a:rPr>
              <a:t>Saving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D1DCC-3FD4-4FDD-9FD0-A294D0623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210" y="1863090"/>
            <a:ext cx="8229600" cy="450342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</a:rPr>
              <a:t>Cash, Savings Bonds, piggy banks, hidden spots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</a:rPr>
              <a:t>Bank Checking and Savings Accounts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</a:rPr>
              <a:t>Money Market Funds and C.D.’s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</a:rPr>
              <a:t>Government Bonds: Savings, Notes, Bills and Treasuries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</a:rPr>
              <a:t>Distributions from Tax Deferred Accounts(403b, 401K)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</a:rPr>
              <a:t>Life Insurance Policies (Term, Whole Life, Universal)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</a:rPr>
              <a:t>Income from Reverse Mortgage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783779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AFDE-DA18-4A31-B3B3-435E71114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61391"/>
          </a:xfrm>
        </p:spPr>
        <p:txBody>
          <a:bodyPr/>
          <a:lstStyle/>
          <a:p>
            <a:r>
              <a:rPr lang="en-US" sz="3600" b="1" i="0" dirty="0">
                <a:solidFill>
                  <a:srgbClr val="00B050"/>
                </a:solidFill>
                <a:effectLst/>
                <a:latin typeface="+mn-lt"/>
              </a:rPr>
              <a:t>Top 10 Secret Hiding Places For Money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643E8-4E64-4248-A9A7-61436EAF0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791"/>
            <a:ext cx="8229600" cy="4651513"/>
          </a:xfrm>
        </p:spPr>
        <p:txBody>
          <a:bodyPr/>
          <a:lstStyle/>
          <a:p>
            <a:pPr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400" b="0" i="0" dirty="0">
                <a:solidFill>
                  <a:srgbClr val="222222"/>
                </a:solidFill>
                <a:effectLst/>
                <a:latin typeface="+mn-lt"/>
              </a:rPr>
              <a:t>The Tank:  Yes, the toilet's water tank where cash, jewelry and gold coins. </a:t>
            </a:r>
          </a:p>
          <a:p>
            <a:pPr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400" b="0" i="0" dirty="0">
                <a:solidFill>
                  <a:srgbClr val="222222"/>
                </a:solidFill>
                <a:effectLst/>
                <a:latin typeface="+mn-lt"/>
              </a:rPr>
              <a:t>The Freezer:  Cold, hard </a:t>
            </a:r>
            <a:r>
              <a:rPr lang="en-US" sz="1400" b="1" i="0" dirty="0">
                <a:solidFill>
                  <a:srgbClr val="222222"/>
                </a:solidFill>
                <a:effectLst/>
                <a:latin typeface="+mn-lt"/>
              </a:rPr>
              <a:t>cash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n-lt"/>
              </a:rPr>
              <a:t> isn't just a cliché. </a:t>
            </a:r>
          </a:p>
          <a:p>
            <a:pPr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400" b="0" i="0" dirty="0">
                <a:solidFill>
                  <a:srgbClr val="222222"/>
                </a:solidFill>
                <a:effectLst/>
                <a:latin typeface="+mn-lt"/>
              </a:rPr>
              <a:t>The Pantry:  Look inside every cereal box, flour bag and coffee can. ...</a:t>
            </a:r>
          </a:p>
          <a:p>
            <a:pPr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400" b="0" i="0" dirty="0">
                <a:solidFill>
                  <a:srgbClr val="222222"/>
                </a:solidFill>
                <a:effectLst/>
                <a:latin typeface="+mn-lt"/>
              </a:rPr>
              <a:t>The Bookshelves:</a:t>
            </a:r>
            <a:r>
              <a:rPr lang="en-US" sz="1400" b="0" i="0" dirty="0">
                <a:solidFill>
                  <a:srgbClr val="4A4E57"/>
                </a:solidFill>
                <a:effectLst/>
                <a:latin typeface="+mn-lt"/>
              </a:rPr>
              <a:t>  </a:t>
            </a:r>
            <a:r>
              <a:rPr lang="en-US" sz="1400" dirty="0">
                <a:solidFill>
                  <a:srgbClr val="4A4E57"/>
                </a:solidFill>
                <a:latin typeface="+mn-lt"/>
              </a:rPr>
              <a:t>Ch</a:t>
            </a:r>
            <a:r>
              <a:rPr lang="en-US" sz="1400" b="0" i="0" dirty="0">
                <a:solidFill>
                  <a:srgbClr val="4A4E57"/>
                </a:solidFill>
                <a:effectLst/>
                <a:latin typeface="+mn-lt"/>
              </a:rPr>
              <a:t>eck for those hollowed-out bibles and dictionaries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n-lt"/>
              </a:rPr>
              <a:t> </a:t>
            </a:r>
          </a:p>
          <a:p>
            <a:pPr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400" b="0" i="0" dirty="0">
                <a:solidFill>
                  <a:srgbClr val="222222"/>
                </a:solidFill>
                <a:effectLst/>
                <a:latin typeface="+mn-lt"/>
              </a:rPr>
              <a:t>Under the Floorboards:  </a:t>
            </a:r>
            <a:r>
              <a:rPr lang="en-US" sz="1400" b="0" i="0" dirty="0">
                <a:solidFill>
                  <a:srgbClr val="4A4E57"/>
                </a:solidFill>
                <a:effectLst/>
                <a:latin typeface="+mn-lt"/>
              </a:rPr>
              <a:t>Check for loose boards under throw rugs and new nails that look out of place,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n-lt"/>
              </a:rPr>
              <a:t> </a:t>
            </a:r>
          </a:p>
          <a:p>
            <a:pPr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400" b="0" i="0" dirty="0">
                <a:solidFill>
                  <a:srgbClr val="222222"/>
                </a:solidFill>
                <a:effectLst/>
                <a:latin typeface="+mn-lt"/>
              </a:rPr>
              <a:t>Old Suitcases:  </a:t>
            </a:r>
            <a:r>
              <a:rPr lang="en-US" sz="1400" dirty="0">
                <a:solidFill>
                  <a:srgbClr val="4A4E57"/>
                </a:solidFill>
                <a:latin typeface="+mn-lt"/>
              </a:rPr>
              <a:t>V</a:t>
            </a:r>
            <a:r>
              <a:rPr lang="en-US" sz="1400" b="0" i="0" dirty="0">
                <a:solidFill>
                  <a:srgbClr val="4A4E57"/>
                </a:solidFill>
                <a:effectLst/>
                <a:latin typeface="+mn-lt"/>
              </a:rPr>
              <a:t>intage suitcases packed with cash as many have false bottoms.</a:t>
            </a:r>
            <a:endParaRPr lang="en-US" sz="1400" b="0" i="0" dirty="0">
              <a:solidFill>
                <a:srgbClr val="222222"/>
              </a:solidFill>
              <a:effectLst/>
              <a:latin typeface="+mn-lt"/>
            </a:endParaRPr>
          </a:p>
          <a:p>
            <a:pPr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400" b="0" i="0" dirty="0">
                <a:solidFill>
                  <a:srgbClr val="222222"/>
                </a:solidFill>
                <a:effectLst/>
                <a:latin typeface="+mn-lt"/>
              </a:rPr>
              <a:t>Closets:  Money </a:t>
            </a:r>
            <a:r>
              <a:rPr lang="en-US" sz="1400" b="0" i="0" dirty="0">
                <a:solidFill>
                  <a:srgbClr val="4A4E57"/>
                </a:solidFill>
                <a:effectLst/>
                <a:latin typeface="+mn-lt"/>
              </a:rPr>
              <a:t>in shoeboxes, cigar boxes and inside the pockets and lining of old jackets.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n-lt"/>
              </a:rPr>
              <a:t>  </a:t>
            </a:r>
          </a:p>
          <a:p>
            <a:pPr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222222"/>
                </a:solidFill>
                <a:latin typeface="+mn-lt"/>
              </a:rPr>
              <a:t>Bureaus: </a:t>
            </a:r>
            <a:r>
              <a:rPr lang="en-US" sz="1400" dirty="0">
                <a:solidFill>
                  <a:srgbClr val="4A4E57"/>
                </a:solidFill>
                <a:latin typeface="+mn-lt"/>
              </a:rPr>
              <a:t>T</a:t>
            </a:r>
            <a:r>
              <a:rPr lang="en-US" sz="1400" b="0" i="0" dirty="0">
                <a:solidFill>
                  <a:srgbClr val="4A4E57"/>
                </a:solidFill>
                <a:effectLst/>
                <a:latin typeface="+mn-lt"/>
              </a:rPr>
              <a:t>aped to the bottom or the back of furniture with chests of drawers offer unique hiding places.</a:t>
            </a:r>
          </a:p>
          <a:p>
            <a:pPr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400" b="0" i="0" dirty="0">
                <a:solidFill>
                  <a:srgbClr val="4A4E57"/>
                </a:solidFill>
                <a:effectLst/>
                <a:latin typeface="+mn-lt"/>
              </a:rPr>
              <a:t>Birthday cards and Church Envelopes:  </a:t>
            </a:r>
            <a:r>
              <a:rPr lang="en-US" sz="1400" dirty="0">
                <a:solidFill>
                  <a:srgbClr val="4A4E57"/>
                </a:solidFill>
                <a:latin typeface="+mn-lt"/>
              </a:rPr>
              <a:t>Many have been pre-loaded and then forgotten. </a:t>
            </a:r>
            <a:endParaRPr lang="en-US" sz="1400" b="0" i="0" dirty="0">
              <a:solidFill>
                <a:srgbClr val="222222"/>
              </a:solidFill>
              <a:effectLst/>
              <a:latin typeface="+mn-lt"/>
            </a:endParaRPr>
          </a:p>
          <a:p>
            <a:pPr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222222"/>
                </a:solidFill>
                <a:latin typeface="+mn-lt"/>
              </a:rPr>
              <a:t>Backyard:  P</a:t>
            </a:r>
            <a:r>
              <a:rPr lang="en-US" sz="1400" b="0" i="0" dirty="0">
                <a:solidFill>
                  <a:srgbClr val="4A4E57"/>
                </a:solidFill>
                <a:effectLst/>
                <a:latin typeface="+mn-lt"/>
              </a:rPr>
              <a:t>eople still bury canning jars filled with rolled up $20 bills in the yard.</a:t>
            </a:r>
            <a:endParaRPr lang="en-US" sz="1400" b="1" cap="all" dirty="0">
              <a:solidFill>
                <a:srgbClr val="232E69"/>
              </a:solidFill>
              <a:latin typeface="+mn-lt"/>
            </a:endParaRPr>
          </a:p>
          <a:p>
            <a:pPr algn="l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222222"/>
              </a:solidFill>
              <a:latin typeface="Roboto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222222"/>
              </a:solidFill>
              <a:latin typeface="Roboto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rgbClr val="222222"/>
              </a:solidFill>
              <a:effectLst/>
              <a:latin typeface="Roboto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742876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12976B-F733-4A65-B8D7-91E5A925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4000"/>
            <a:ext cx="8229600" cy="652935"/>
          </a:xfrm>
        </p:spPr>
        <p:txBody>
          <a:bodyPr/>
          <a:lstStyle/>
          <a:p>
            <a:r>
              <a:rPr lang="en-US" sz="3200" dirty="0">
                <a:solidFill>
                  <a:srgbClr val="00B050"/>
                </a:solidFill>
              </a:rPr>
              <a:t>Pros and Cons of Short Term Saving Options </a:t>
            </a:r>
            <a:endParaRPr lang="en-US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785756-3387-49E0-85A9-19CD644EA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08798"/>
            <a:ext cx="2312504" cy="392314"/>
          </a:xfrm>
        </p:spPr>
        <p:txBody>
          <a:bodyPr/>
          <a:lstStyle/>
          <a:p>
            <a:r>
              <a:rPr lang="en-US" sz="2000" dirty="0">
                <a:latin typeface="+mn-lt"/>
              </a:rPr>
              <a:t>Savings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3D8AE6-4EB8-4609-A85A-8511008DA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201113"/>
            <a:ext cx="2312504" cy="3925050"/>
          </a:xfrm>
        </p:spPr>
        <p:txBody>
          <a:bodyPr/>
          <a:lstStyle/>
          <a:p>
            <a:pPr marL="0" indent="0">
              <a:spcAft>
                <a:spcPts val="400"/>
              </a:spcAft>
              <a:buNone/>
            </a:pPr>
            <a:r>
              <a:rPr lang="en-US" sz="1600" b="1" u="sng" dirty="0">
                <a:latin typeface="+mn-lt"/>
              </a:rPr>
              <a:t>PROS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en-US" sz="1600" dirty="0">
                <a:latin typeface="+mn-lt"/>
              </a:rPr>
              <a:t>Unlimited withdrawals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en-US" sz="1600" dirty="0">
                <a:latin typeface="+mn-lt"/>
              </a:rPr>
              <a:t>Low minimum 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en-US" sz="1600" dirty="0">
                <a:latin typeface="+mn-lt"/>
              </a:rPr>
              <a:t>Low or no fees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en-US" sz="1600" dirty="0">
                <a:latin typeface="+mn-lt"/>
              </a:rPr>
              <a:t> Access to ATM’s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en-US" sz="1600" dirty="0">
                <a:latin typeface="+mn-lt"/>
              </a:rPr>
              <a:t> Electronic transfers</a:t>
            </a:r>
          </a:p>
          <a:p>
            <a:pPr marL="0" indent="0">
              <a:spcAft>
                <a:spcPts val="400"/>
              </a:spcAft>
              <a:buNone/>
            </a:pPr>
            <a:endParaRPr lang="en-US" sz="1600" dirty="0">
              <a:latin typeface="+mn-lt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1600" b="1" u="sng" dirty="0"/>
              <a:t>CONS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600" dirty="0">
                <a:latin typeface="+mn-lt"/>
              </a:rPr>
              <a:t>Very low interest rate.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600" dirty="0">
                <a:latin typeface="+mn-lt"/>
              </a:rPr>
              <a:t>Limited monthly                     withdrawals</a:t>
            </a:r>
          </a:p>
          <a:p>
            <a:pPr marL="0" indent="0">
              <a:buNone/>
            </a:pPr>
            <a:r>
              <a:rPr lang="en-US" sz="1600" b="1" dirty="0"/>
              <a:t>    </a:t>
            </a:r>
          </a:p>
          <a:p>
            <a:pPr marL="0" indent="0">
              <a:buNone/>
            </a:pPr>
            <a:r>
              <a:rPr lang="en-US" sz="1600" b="1" dirty="0"/>
              <a:t>    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90A7E9-D56F-4A05-8C0C-AF1B554DFF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150705" y="1808798"/>
            <a:ext cx="1782417" cy="392315"/>
          </a:xfrm>
        </p:spPr>
        <p:txBody>
          <a:bodyPr/>
          <a:lstStyle/>
          <a:p>
            <a:r>
              <a:rPr lang="en-US" sz="2000" dirty="0">
                <a:latin typeface="+mn-lt"/>
              </a:rPr>
              <a:t>Money Market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7AB97C4-3505-4614-BFE5-928A8FD459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97696" y="2228619"/>
            <a:ext cx="2312504" cy="4039658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1600" b="1" u="sng" dirty="0">
                <a:latin typeface="+mn-lt"/>
              </a:rPr>
              <a:t>PROS</a:t>
            </a:r>
            <a:r>
              <a:rPr lang="en-US" sz="1600" b="1" dirty="0">
                <a:latin typeface="+mn-lt"/>
              </a:rPr>
              <a:t> </a:t>
            </a:r>
            <a:r>
              <a:rPr lang="en-US" sz="1800" b="1" dirty="0">
                <a:latin typeface="+mn-lt"/>
              </a:rPr>
              <a:t>                             </a:t>
            </a:r>
            <a:r>
              <a:rPr lang="en-US" sz="1600" dirty="0">
                <a:latin typeface="+mn-lt"/>
              </a:rPr>
              <a:t>Higher interest rates    compared to savings and checking accounts.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600" dirty="0">
                <a:latin typeface="+mn-lt"/>
              </a:rPr>
              <a:t>Ability to write checks, make ATM withdrawals and make transfers.</a:t>
            </a:r>
          </a:p>
          <a:p>
            <a:pPr marL="0" indent="0">
              <a:spcAft>
                <a:spcPts val="600"/>
              </a:spcAft>
              <a:buNone/>
            </a:pPr>
            <a:endParaRPr lang="en-US" sz="1600" dirty="0">
              <a:latin typeface="+mn-lt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1600" b="1" u="sng" dirty="0">
                <a:latin typeface="+mn-lt"/>
              </a:rPr>
              <a:t>CONS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600" dirty="0">
                <a:latin typeface="+mn-lt"/>
              </a:rPr>
              <a:t>High minimum deposit to avoid monthly fees.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600" dirty="0">
                <a:latin typeface="+mn-lt"/>
              </a:rPr>
              <a:t>Limited number of withdrawals per month.</a:t>
            </a:r>
          </a:p>
          <a:p>
            <a:pPr marL="0" indent="0">
              <a:spcAft>
                <a:spcPts val="600"/>
              </a:spcAft>
              <a:buNone/>
            </a:pPr>
            <a:endParaRPr lang="en-US" sz="1600" b="1" dirty="0">
              <a:latin typeface="+mn-lt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1600" b="1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028B35-2FFE-4BF7-98EF-F11F1B761FC9}"/>
              </a:ext>
            </a:extLst>
          </p:cNvPr>
          <p:cNvSpPr txBox="1"/>
          <p:nvPr/>
        </p:nvSpPr>
        <p:spPr>
          <a:xfrm>
            <a:off x="5738192" y="1789001"/>
            <a:ext cx="2710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n-lt"/>
              </a:rPr>
              <a:t>Certificate of Deposits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A76401-387D-4798-80C7-4D4738660CAE}"/>
              </a:ext>
            </a:extLst>
          </p:cNvPr>
          <p:cNvSpPr txBox="1"/>
          <p:nvPr/>
        </p:nvSpPr>
        <p:spPr>
          <a:xfrm>
            <a:off x="5738192" y="2324845"/>
            <a:ext cx="282933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u="sng" dirty="0">
                <a:latin typeface="+mn-lt"/>
              </a:rPr>
              <a:t>PROS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+mn-lt"/>
              </a:rPr>
              <a:t>Higher interest rates than savings accounts</a:t>
            </a:r>
            <a:r>
              <a:rPr lang="en-US" sz="1600" b="1" dirty="0">
                <a:latin typeface="+mn-lt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+mn-lt"/>
              </a:rPr>
              <a:t>Interest rate doesn't change during the term of the account.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+mn-lt"/>
              </a:rPr>
              <a:t>No fees when you hold your account to maturity.</a:t>
            </a:r>
          </a:p>
          <a:p>
            <a:endParaRPr lang="en-US" sz="1600" dirty="0">
              <a:latin typeface="+mn-lt"/>
            </a:endParaRPr>
          </a:p>
          <a:p>
            <a:r>
              <a:rPr lang="en-US" sz="1600" b="1" u="sng" dirty="0">
                <a:latin typeface="+mn-lt"/>
              </a:rPr>
              <a:t>CONS</a:t>
            </a:r>
          </a:p>
          <a:p>
            <a:r>
              <a:rPr lang="en-US" sz="1600" dirty="0">
                <a:latin typeface="+mn-lt"/>
              </a:rPr>
              <a:t>Penalties for early withdrawal making funds illiquid.</a:t>
            </a:r>
          </a:p>
          <a:p>
            <a:endParaRPr lang="en-US" sz="1600" dirty="0">
              <a:latin typeface="+mn-lt"/>
            </a:endParaRPr>
          </a:p>
          <a:p>
            <a:r>
              <a:rPr lang="en-US" sz="1600" dirty="0">
                <a:latin typeface="+mn-lt"/>
              </a:rPr>
              <a:t>No access to your deposit, ATM’s or electronic transfers.</a:t>
            </a:r>
          </a:p>
        </p:txBody>
      </p:sp>
    </p:spTree>
    <p:extLst>
      <p:ext uri="{BB962C8B-B14F-4D97-AF65-F5344CB8AC3E}">
        <p14:creationId xmlns:p14="http://schemas.microsoft.com/office/powerpoint/2010/main" val="4243215024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51877"/>
            <a:ext cx="8229600" cy="868363"/>
          </a:xfrm>
        </p:spPr>
        <p:txBody>
          <a:bodyPr/>
          <a:lstStyle/>
          <a:p>
            <a:r>
              <a:rPr lang="en-US" sz="4000" dirty="0">
                <a:solidFill>
                  <a:srgbClr val="00B050"/>
                </a:solidFill>
              </a:rPr>
              <a:t>U.S. Savings Bonds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66468"/>
            <a:ext cx="8534400" cy="387096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</a:rPr>
              <a:t>Interest can vary, but you are guaranteed a minimum return.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</a:rPr>
              <a:t>Dominations ranging from $50 to $10,000.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</a:rPr>
              <a:t>Maximum purchase in one year is $5,000.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</a:rPr>
              <a:t>Redeemable only to the person to whom they are registered.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</a:rPr>
              <a:t>Earnings on savings are not tax deductible.</a:t>
            </a:r>
          </a:p>
        </p:txBody>
      </p:sp>
    </p:spTree>
    <p:extLst>
      <p:ext uri="{BB962C8B-B14F-4D97-AF65-F5344CB8AC3E}">
        <p14:creationId xmlns:p14="http://schemas.microsoft.com/office/powerpoint/2010/main" val="3004472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62" y="914045"/>
            <a:ext cx="8229600" cy="918461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Aft>
                <a:spcPts val="0"/>
              </a:spcAft>
              <a:defRPr/>
            </a:pPr>
            <a:r>
              <a:rPr lang="en-US" sz="4000" dirty="0" err="1">
                <a:solidFill>
                  <a:srgbClr val="00B050"/>
                </a:solidFill>
                <a:latin typeface="Calibri"/>
                <a:ea typeface="ＭＳ Ｐゴシック"/>
                <a:cs typeface="Calibri"/>
              </a:rPr>
              <a:t>EconEdLink</a:t>
            </a:r>
            <a:r>
              <a:rPr lang="en-US" sz="4000" dirty="0">
                <a:solidFill>
                  <a:srgbClr val="00B050"/>
                </a:solidFill>
                <a:latin typeface="Calibri"/>
                <a:ea typeface="ＭＳ Ｐゴシック"/>
                <a:cs typeface="Calibri"/>
              </a:rPr>
              <a:t> Membership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3714B-F9E8-8C44-9AF8-383F3F244D95}"/>
              </a:ext>
            </a:extLst>
          </p:cNvPr>
          <p:cNvSpPr txBox="1"/>
          <p:nvPr/>
        </p:nvSpPr>
        <p:spPr>
          <a:xfrm>
            <a:off x="536967" y="1832506"/>
            <a:ext cx="8175171" cy="45243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Arial"/>
                <a:ea typeface="ＭＳ Ｐゴシック"/>
                <a:cs typeface="Arial"/>
              </a:rPr>
              <a:t>You can now access CEE’s professional development webinars directly on EconEdLink.org! To receive these new professional development benefits, </a:t>
            </a:r>
            <a:r>
              <a:rPr lang="en-US" b="1" dirty="0">
                <a:latin typeface="Arial"/>
                <a:ea typeface="ＭＳ Ｐゴシック"/>
                <a:cs typeface="Arial"/>
              </a:rPr>
              <a:t>become an </a:t>
            </a:r>
            <a:r>
              <a:rPr lang="en-US" b="1" dirty="0" err="1">
                <a:latin typeface="Arial"/>
                <a:ea typeface="ＭＳ Ｐゴシック"/>
                <a:cs typeface="Arial"/>
              </a:rPr>
              <a:t>EconEdLink</a:t>
            </a:r>
            <a:r>
              <a:rPr lang="en-US" b="1" dirty="0">
                <a:latin typeface="Arial"/>
                <a:ea typeface="ＭＳ Ｐゴシック"/>
                <a:cs typeface="Arial"/>
              </a:rPr>
              <a:t> </a:t>
            </a:r>
            <a:r>
              <a:rPr lang="en-US" b="1" dirty="0">
                <a:latin typeface="Arial"/>
                <a:ea typeface="ＭＳ Ｐゴシック"/>
                <a:cs typeface="Arial"/>
                <a:hlinkClick r:id="rId3"/>
              </a:rPr>
              <a:t>member</a:t>
            </a:r>
            <a:r>
              <a:rPr lang="en-US" dirty="0">
                <a:latin typeface="Arial"/>
                <a:ea typeface="ＭＳ Ｐゴシック"/>
                <a:cs typeface="Arial"/>
              </a:rPr>
              <a:t>. As a member, you will now be able to: 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Automatically receive a professional development certificate via e-mail within 24 hours after viewing any webinar for a minimum of 45 minutes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Register for upcoming webinars with a simple one-click process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Easily download presentations, lesson plan materials, and activities for each webinar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Search and view all webinars at your convenience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Save webinars to your </a:t>
            </a:r>
            <a:r>
              <a:rPr lang="en-US" dirty="0" err="1">
                <a:latin typeface="Arial"/>
                <a:ea typeface="ＭＳ Ｐゴシック"/>
                <a:cs typeface="Arial"/>
              </a:rPr>
              <a:t>EconEdLink</a:t>
            </a:r>
            <a:r>
              <a:rPr lang="en-US" dirty="0">
                <a:latin typeface="Arial"/>
                <a:ea typeface="ＭＳ Ｐゴシック"/>
                <a:cs typeface="Arial"/>
              </a:rPr>
              <a:t> dashboard for easy access to the event</a:t>
            </a:r>
            <a:endParaRPr lang="en-US" dirty="0"/>
          </a:p>
          <a:p>
            <a:endParaRPr lang="en-US" dirty="0">
              <a:latin typeface="Arial"/>
              <a:ea typeface="ＭＳ Ｐゴシック"/>
              <a:cs typeface="Arial"/>
            </a:endParaRPr>
          </a:p>
          <a:p>
            <a:endParaRPr lang="en-US" dirty="0">
              <a:latin typeface="Arial"/>
              <a:ea typeface="ＭＳ Ｐゴシック"/>
              <a:cs typeface="Arial"/>
            </a:endParaRPr>
          </a:p>
          <a:p>
            <a:pPr algn="ctr"/>
            <a:r>
              <a:rPr lang="en-US" dirty="0">
                <a:latin typeface="Arial"/>
                <a:ea typeface="ＭＳ Ｐゴシック"/>
                <a:cs typeface="Arial"/>
              </a:rPr>
              <a:t>You may access our new Professional Development page </a:t>
            </a:r>
            <a:r>
              <a:rPr lang="en-US" dirty="0">
                <a:latin typeface="Arial"/>
                <a:ea typeface="ＭＳ Ｐゴシック"/>
                <a:cs typeface="Arial"/>
                <a:hlinkClick r:id="rId4"/>
              </a:rPr>
              <a:t>here</a:t>
            </a:r>
            <a:endParaRPr lang="en-US" dirty="0">
              <a:latin typeface="Arial"/>
              <a:ea typeface="ＭＳ Ｐゴシック"/>
              <a:cs typeface="Arial"/>
            </a:endParaRPr>
          </a:p>
          <a:p>
            <a:endParaRPr lang="en-US" dirty="0"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433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15962"/>
          </a:xfrm>
        </p:spPr>
        <p:txBody>
          <a:bodyPr/>
          <a:lstStyle/>
          <a:p>
            <a:r>
              <a:rPr lang="en-US" sz="3600" b="1" dirty="0">
                <a:solidFill>
                  <a:srgbClr val="00B050"/>
                </a:solidFill>
              </a:rPr>
              <a:t>Ways to Save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82493"/>
            <a:ext cx="8229600" cy="5191539"/>
          </a:xfrm>
        </p:spPr>
        <p:txBody>
          <a:bodyPr/>
          <a:lstStyle/>
          <a:p>
            <a:pPr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+mn-lt"/>
              </a:rPr>
              <a:t>Buy a pre-owned or year old (20% plus savings).</a:t>
            </a:r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+mn-lt"/>
              </a:rPr>
              <a:t>Re-finance home if interest rate drops 0.5% or more.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+mn-lt"/>
              </a:rPr>
              <a:t>Check with insurance agents for ways to reduce premiums on all 3 policies. </a:t>
            </a:r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+mn-lt"/>
              </a:rPr>
              <a:t>Pay cash and stay away from plastic (people spend less this way).</a:t>
            </a:r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+mn-lt"/>
              </a:rPr>
              <a:t>Negotiate when buying anything.  Do your pricing homework, “Caveat Emptor”. </a:t>
            </a:r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+mn-lt"/>
              </a:rPr>
              <a:t>Have utility company energy analysis on HVOC and start a level billing plan.</a:t>
            </a:r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+mn-lt"/>
              </a:rPr>
              <a:t>Lower your water heater temperature setting.  Saves a lot of money.</a:t>
            </a:r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+mn-lt"/>
              </a:rPr>
              <a:t>Have a credit card with rewards, otherwise, pay cash or get a pre-paid card.</a:t>
            </a:r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+mn-lt"/>
              </a:rPr>
              <a:t>Have a piggy bank.  You will be amazed how much you will save.</a:t>
            </a:r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+mn-lt"/>
              </a:rPr>
              <a:t>Don’t rent-to-own big toys.</a:t>
            </a:r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+mn-lt"/>
              </a:rPr>
              <a:t>Re-do your cell phone account as you have probably been over paying.</a:t>
            </a:r>
          </a:p>
          <a:p>
            <a:endParaRPr lang="en-US" sz="16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61835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The Financial System STOCKS, BONDS, MUTUAL FUNDS &amp; OPTIONS - ppt download">
            <a:extLst>
              <a:ext uri="{FF2B5EF4-FFF2-40B4-BE49-F238E27FC236}">
                <a16:creationId xmlns:a16="http://schemas.microsoft.com/office/drawing/2014/main" id="{0ED00207-F8B4-4F95-8F77-4FA7BE7C56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190"/>
            <a:ext cx="9144000" cy="569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940598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/>
          </p:cNvSpPr>
          <p:nvPr>
            <p:ph type="title"/>
          </p:nvPr>
        </p:nvSpPr>
        <p:spPr>
          <a:xfrm>
            <a:off x="616035" y="1240093"/>
            <a:ext cx="8229600" cy="733552"/>
          </a:xfrm>
        </p:spPr>
        <p:txBody>
          <a:bodyPr/>
          <a:lstStyle/>
          <a:p>
            <a:r>
              <a:rPr lang="en-US" altLang="en-US" sz="3600" dirty="0">
                <a:solidFill>
                  <a:srgbClr val="00B050"/>
                </a:solidFill>
              </a:rPr>
              <a:t>What Type of Investor Are Yo</a:t>
            </a:r>
            <a:r>
              <a:rPr lang="en-US" altLang="en-US" sz="3600" b="0" dirty="0">
                <a:solidFill>
                  <a:srgbClr val="00B050"/>
                </a:solidFill>
              </a:rPr>
              <a:t>u</a:t>
            </a:r>
            <a:r>
              <a:rPr lang="en-US" altLang="en-US" sz="3600" dirty="0">
                <a:solidFill>
                  <a:srgbClr val="00B050"/>
                </a:solidFill>
              </a:rPr>
              <a:t>?</a:t>
            </a:r>
          </a:p>
        </p:txBody>
      </p:sp>
      <p:pic>
        <p:nvPicPr>
          <p:cNvPr id="1026" name="Picture 2" descr="The Slaughtered Lamb | ReverbNation">
            <a:extLst>
              <a:ext uri="{FF2B5EF4-FFF2-40B4-BE49-F238E27FC236}">
                <a16:creationId xmlns:a16="http://schemas.microsoft.com/office/drawing/2014/main" id="{F23DBE66-4760-4471-B7F9-B5E662C43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4" y="4628112"/>
            <a:ext cx="24288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arging Bull - Wikipedia">
            <a:extLst>
              <a:ext uri="{FF2B5EF4-FFF2-40B4-BE49-F238E27FC236}">
                <a16:creationId xmlns:a16="http://schemas.microsoft.com/office/drawing/2014/main" id="{4DCC31A1-F722-4B69-B656-46B5A04E07C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89" y="2490787"/>
            <a:ext cx="24288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at happened when I tried to short the Dow with my 401(k).">
            <a:extLst>
              <a:ext uri="{FF2B5EF4-FFF2-40B4-BE49-F238E27FC236}">
                <a16:creationId xmlns:a16="http://schemas.microsoft.com/office/drawing/2014/main" id="{4025B8A3-E77B-4E17-8322-A63081AE931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459" y="2490787"/>
            <a:ext cx="2908852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toon of a Greedy Pig Holding a Wad of Cash - Royalty Free Clip Art Image">
            <a:extLst>
              <a:ext uri="{FF2B5EF4-FFF2-40B4-BE49-F238E27FC236}">
                <a16:creationId xmlns:a16="http://schemas.microsoft.com/office/drawing/2014/main" id="{D4FDDE8A-60BE-457A-A248-4068A5546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364" y="3429000"/>
            <a:ext cx="2428875" cy="182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hick Cartoon Images, Stock Photos &amp; Vectors | Shutterstock">
            <a:extLst>
              <a:ext uri="{FF2B5EF4-FFF2-40B4-BE49-F238E27FC236}">
                <a16:creationId xmlns:a16="http://schemas.microsoft.com/office/drawing/2014/main" id="{46BB1804-4110-4FDB-BBF0-19E791451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774" y="4647162"/>
            <a:ext cx="2908852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74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15916"/>
            <a:ext cx="8732519" cy="69019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600" dirty="0">
                <a:solidFill>
                  <a:srgbClr val="FF0000"/>
                </a:solidFill>
              </a:rPr>
              <a:t>        </a:t>
            </a:r>
            <a:r>
              <a:rPr lang="en-US" sz="3200" dirty="0">
                <a:solidFill>
                  <a:srgbClr val="00B050"/>
                </a:solidFill>
                <a:effectLst>
                  <a:glow>
                    <a:schemeClr val="accent1">
                      <a:alpha val="0"/>
                    </a:schemeClr>
                  </a:glow>
                  <a:reflection stA="0" endPos="65000" dist="50800" dir="5400000" sy="-100000" algn="bl" rotWithShape="0"/>
                </a:effectLst>
                <a:latin typeface="+mn-lt"/>
              </a:rPr>
              <a:t>Questions a Financial Advisor Should Ask You</a:t>
            </a:r>
            <a:endParaRPr lang="en-US" sz="1800" dirty="0">
              <a:solidFill>
                <a:srgbClr val="00B050"/>
              </a:solidFill>
              <a:effectLst>
                <a:glow>
                  <a:schemeClr val="accent1">
                    <a:alpha val="0"/>
                  </a:schemeClr>
                </a:glow>
                <a:reflection stA="0" endPos="65000" dist="50800" dir="5400000" sy="-100000" algn="bl" rotWithShape="0"/>
              </a:effectLst>
              <a:latin typeface="+mn-lt"/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315" y="2097502"/>
            <a:ext cx="8229600" cy="3165231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</a:rPr>
              <a:t>How much do you want to invest?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</a:rPr>
              <a:t>For how long do you want to invest?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</a:rPr>
              <a:t>How’s your risk tolerance (stomach)?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+mn-lt"/>
              </a:rPr>
              <a:t>Can you handle volatility over the long period of investing?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+mn-lt"/>
              </a:rPr>
              <a:t>Is this money you need or money you want! </a:t>
            </a:r>
          </a:p>
        </p:txBody>
      </p:sp>
      <p:pic>
        <p:nvPicPr>
          <p:cNvPr id="2" name="Picture 7" descr="http://i.nuseek.com/images/template/360x318/hk_20080207_insurance1.jpg">
            <a:extLst>
              <a:ext uri="{FF2B5EF4-FFF2-40B4-BE49-F238E27FC236}">
                <a16:creationId xmlns:a16="http://schemas.microsoft.com/office/drawing/2014/main" id="{095CB931-70F1-4EDA-9FB0-9B1F8B4A5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032" y="1844968"/>
            <a:ext cx="2078038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http://www.thedividendguyblog.com/wp-content/themes/leia-en/imagenes/2008/02/managing-risk.jpg">
            <a:extLst>
              <a:ext uri="{FF2B5EF4-FFF2-40B4-BE49-F238E27FC236}">
                <a16:creationId xmlns:a16="http://schemas.microsoft.com/office/drawing/2014/main" id="{23165612-EB2E-4E56-8E56-1A284C1D5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186" y="4953094"/>
            <a:ext cx="2411729" cy="158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535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1355"/>
            <a:ext cx="8229600" cy="61541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00B050"/>
                </a:solidFill>
              </a:rPr>
              <a:t>Stock Market and Risk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72278" y="5614718"/>
            <a:ext cx="8514522" cy="693317"/>
          </a:xfrm>
        </p:spPr>
        <p:txBody>
          <a:bodyPr/>
          <a:lstStyle/>
          <a:p>
            <a:pPr algn="ctr" eaLnBrk="1" hangingPunct="1">
              <a:spcAft>
                <a:spcPts val="6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latin typeface="+mn-lt"/>
              </a:rPr>
              <a:t>No guarantee that stock prices will go up or that you will make money in the market. </a:t>
            </a:r>
          </a:p>
          <a:p>
            <a:pPr algn="ctr" eaLnBrk="1" hangingPunct="1">
              <a:spcAft>
                <a:spcPts val="600"/>
              </a:spcAft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FF0000"/>
                </a:solidFill>
                <a:latin typeface="+mn-lt"/>
              </a:rPr>
              <a:t>BE AWARE</a:t>
            </a:r>
            <a:r>
              <a:rPr lang="en-US" altLang="en-US" sz="1800" dirty="0">
                <a:latin typeface="+mn-lt"/>
              </a:rPr>
              <a:t>!  </a:t>
            </a:r>
            <a:r>
              <a:rPr lang="en-US" altLang="en-US" sz="1800" dirty="0">
                <a:solidFill>
                  <a:srgbClr val="FF0000"/>
                </a:solidFill>
                <a:latin typeface="+mn-lt"/>
              </a:rPr>
              <a:t>Volatility can be bad and/or good!</a:t>
            </a:r>
          </a:p>
        </p:txBody>
      </p:sp>
      <p:pic>
        <p:nvPicPr>
          <p:cNvPr id="3074" name="Picture 2" descr="Editorial cartoon: Wall Street vs. Main Street - The Boston Globe">
            <a:extLst>
              <a:ext uri="{FF2B5EF4-FFF2-40B4-BE49-F238E27FC236}">
                <a16:creationId xmlns:a16="http://schemas.microsoft.com/office/drawing/2014/main" id="{99D2D097-F57D-4239-81EB-910738710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6435"/>
            <a:ext cx="9144000" cy="410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963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conomic Outlook Recap and Updated Quilt 2020 — Boyd Wealth Management">
            <a:extLst>
              <a:ext uri="{FF2B5EF4-FFF2-40B4-BE49-F238E27FC236}">
                <a16:creationId xmlns:a16="http://schemas.microsoft.com/office/drawing/2014/main" id="{AAA9AA03-7745-4C28-948B-CEF43A1C6E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14" y="940904"/>
            <a:ext cx="8764171" cy="620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447286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0080" y="5211773"/>
            <a:ext cx="7475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000" dirty="0"/>
              <a:t>  </a:t>
            </a:r>
          </a:p>
        </p:txBody>
      </p:sp>
      <p:pic>
        <p:nvPicPr>
          <p:cNvPr id="1026" name="Picture 2" descr="The Importance of Investment Diversification | Pacific Life">
            <a:extLst>
              <a:ext uri="{FF2B5EF4-FFF2-40B4-BE49-F238E27FC236}">
                <a16:creationId xmlns:a16="http://schemas.microsoft.com/office/drawing/2014/main" id="{B5B4DCE4-065F-4892-B0DA-2C8950003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6764"/>
            <a:ext cx="9144000" cy="495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E1AAB6-5636-4C08-828E-98C542182761}"/>
              </a:ext>
            </a:extLst>
          </p:cNvPr>
          <p:cNvSpPr txBox="1"/>
          <p:nvPr/>
        </p:nvSpPr>
        <p:spPr>
          <a:xfrm>
            <a:off x="2372139" y="1031989"/>
            <a:ext cx="4810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+mn-lt"/>
              </a:rPr>
              <a:t>Your Financial Basket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B3CCF-62DB-4BBE-A1B2-E02B8B546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81878"/>
          </a:xfrm>
        </p:spPr>
        <p:txBody>
          <a:bodyPr/>
          <a:lstStyle/>
          <a:p>
            <a:r>
              <a:rPr lang="en-US" sz="3600" dirty="0"/>
              <a:t>Asset Allocation as One Ages</a:t>
            </a:r>
          </a:p>
        </p:txBody>
      </p:sp>
      <p:pic>
        <p:nvPicPr>
          <p:cNvPr id="2050" name="Picture 2" descr="Guide to diversification | Fidelity">
            <a:extLst>
              <a:ext uri="{FF2B5EF4-FFF2-40B4-BE49-F238E27FC236}">
                <a16:creationId xmlns:a16="http://schemas.microsoft.com/office/drawing/2014/main" id="{D61B0EE8-AF40-4F5E-A50E-4AC330FE56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229600" cy="458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366235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39443-49A4-4CDA-AEDB-CF1AE6624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7827"/>
            <a:ext cx="8229600" cy="887104"/>
          </a:xfrm>
        </p:spPr>
        <p:txBody>
          <a:bodyPr/>
          <a:lstStyle/>
          <a:p>
            <a:r>
              <a:rPr lang="en-US" sz="3200" dirty="0">
                <a:solidFill>
                  <a:srgbClr val="00B050"/>
                </a:solidFill>
              </a:rPr>
              <a:t>Five Stages of Investing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FC3D6-F0B3-40E4-A499-1D2B6D2EB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4931"/>
            <a:ext cx="8229600" cy="4845078"/>
          </a:xfrm>
        </p:spPr>
        <p:txBody>
          <a:bodyPr/>
          <a:lstStyle/>
          <a:p>
            <a:pPr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b="1" i="0" dirty="0">
                <a:solidFill>
                  <a:srgbClr val="222222"/>
                </a:solidFill>
                <a:effectLst/>
                <a:latin typeface="+mn-lt"/>
              </a:rPr>
              <a:t>Step </a:t>
            </a:r>
            <a:r>
              <a:rPr lang="en-US" sz="1600" b="1" i="0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+mn-lt"/>
              </a:rPr>
              <a:t>One</a:t>
            </a:r>
            <a:r>
              <a:rPr lang="en-US" sz="1600" b="1" i="0" dirty="0">
                <a:solidFill>
                  <a:srgbClr val="222222"/>
                </a:solidFill>
                <a:effectLst/>
                <a:latin typeface="+mn-lt"/>
              </a:rPr>
              <a:t>: Put-and-Take Account</a:t>
            </a:r>
            <a:r>
              <a:rPr lang="en-US" sz="1600" b="1" dirty="0">
                <a:solidFill>
                  <a:srgbClr val="222222"/>
                </a:solidFill>
                <a:latin typeface="+mn-lt"/>
              </a:rPr>
              <a:t> (</a:t>
            </a:r>
            <a:r>
              <a:rPr lang="en-US" sz="1600" dirty="0">
                <a:latin typeface="+mn-lt"/>
              </a:rPr>
              <a:t>a checking account).				Money for immediate bills, plus a little padding for emergencies. 			Experts recommend that you set aside three to six months' net pay in this fund.</a:t>
            </a:r>
            <a:endParaRPr lang="en-US" sz="1600" i="0" dirty="0">
              <a:solidFill>
                <a:srgbClr val="222222"/>
              </a:solidFill>
              <a:effectLst/>
              <a:latin typeface="+mn-lt"/>
            </a:endParaRPr>
          </a:p>
          <a:p>
            <a:pPr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b="1" i="0" dirty="0">
                <a:solidFill>
                  <a:srgbClr val="222222"/>
                </a:solidFill>
                <a:effectLst/>
                <a:latin typeface="+mn-lt"/>
              </a:rPr>
              <a:t>Step </a:t>
            </a:r>
            <a:r>
              <a:rPr lang="en-US" sz="1600" b="1" i="0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+mn-lt"/>
              </a:rPr>
              <a:t>Two</a:t>
            </a:r>
            <a:r>
              <a:rPr lang="en-US" sz="1600" b="1" i="0" dirty="0">
                <a:solidFill>
                  <a:srgbClr val="222222"/>
                </a:solidFill>
                <a:effectLst/>
                <a:latin typeface="+mn-lt"/>
              </a:rPr>
              <a:t>: Beginning to Invest. 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+mn-lt"/>
              </a:rPr>
              <a:t>						</a:t>
            </a:r>
            <a:r>
              <a:rPr lang="en-US" sz="1600" dirty="0">
                <a:latin typeface="+mn-lt"/>
              </a:rPr>
              <a:t>These first investments should be low-risk so you're not very likely to lose money on. 	Earning may be at lower rate of return, but it's worth it at this stage (compounding).</a:t>
            </a:r>
            <a:endParaRPr lang="en-US" sz="1600" b="0" i="0" dirty="0">
              <a:solidFill>
                <a:srgbClr val="222222"/>
              </a:solidFill>
              <a:effectLst/>
              <a:latin typeface="+mn-lt"/>
            </a:endParaRPr>
          </a:p>
          <a:p>
            <a:pPr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b="1" i="0" dirty="0">
                <a:solidFill>
                  <a:srgbClr val="222222"/>
                </a:solidFill>
                <a:effectLst/>
                <a:latin typeface="+mn-lt"/>
              </a:rPr>
              <a:t>Step </a:t>
            </a:r>
            <a:r>
              <a:rPr lang="en-US" sz="1600" b="1" i="0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+mn-lt"/>
              </a:rPr>
              <a:t>Three</a:t>
            </a:r>
            <a:r>
              <a:rPr lang="en-US" sz="1600" b="1" i="0" dirty="0">
                <a:solidFill>
                  <a:srgbClr val="222222"/>
                </a:solidFill>
                <a:effectLst/>
                <a:latin typeface="+mn-lt"/>
              </a:rPr>
              <a:t>: Systematic Investing. 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+mn-lt"/>
              </a:rPr>
              <a:t>						</a:t>
            </a:r>
            <a:r>
              <a:rPr lang="en-US" sz="1600" dirty="0">
                <a:solidFill>
                  <a:srgbClr val="222222"/>
                </a:solidFill>
                <a:latin typeface="+mn-lt"/>
              </a:rPr>
              <a:t>M</a:t>
            </a:r>
            <a:r>
              <a:rPr lang="en-US" sz="1600" dirty="0">
                <a:latin typeface="+mn-lt"/>
              </a:rPr>
              <a:t>ove on to a long range, planned and regular investing plan.			Commit to invest a set dollar  in safe stocks, mutual funds, etc. 	</a:t>
            </a:r>
          </a:p>
          <a:p>
            <a:pPr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b="1" i="0" dirty="0">
                <a:solidFill>
                  <a:srgbClr val="222222"/>
                </a:solidFill>
                <a:effectLst/>
                <a:latin typeface="+mn-lt"/>
              </a:rPr>
              <a:t>Step </a:t>
            </a:r>
            <a:r>
              <a:rPr lang="en-US" sz="1600" b="1" i="0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+mn-lt"/>
              </a:rPr>
              <a:t>Four</a:t>
            </a:r>
            <a:r>
              <a:rPr lang="en-US" sz="1600" b="1" i="0" dirty="0">
                <a:solidFill>
                  <a:srgbClr val="222222"/>
                </a:solidFill>
                <a:effectLst/>
                <a:latin typeface="+mn-lt"/>
              </a:rPr>
              <a:t>: Strategic Investing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+mn-lt"/>
              </a:rPr>
              <a:t>. 						E</a:t>
            </a:r>
            <a:r>
              <a:rPr lang="en-US" sz="1600" dirty="0">
                <a:latin typeface="+mn-lt"/>
              </a:rPr>
              <a:t>xtra money. You can begin strategic investing, which is managing your portfolio.	The key here is diversification and greater asset allocation.</a:t>
            </a:r>
            <a:endParaRPr lang="en-US" sz="1600" b="0" i="0" dirty="0">
              <a:solidFill>
                <a:srgbClr val="222222"/>
              </a:solidFill>
              <a:effectLst/>
              <a:latin typeface="+mn-lt"/>
            </a:endParaRPr>
          </a:p>
          <a:p>
            <a:pPr algn="l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b="1" i="0" dirty="0">
                <a:solidFill>
                  <a:srgbClr val="222222"/>
                </a:solidFill>
                <a:effectLst/>
                <a:latin typeface="+mn-lt"/>
              </a:rPr>
              <a:t>Step </a:t>
            </a:r>
            <a:r>
              <a:rPr lang="en-US" sz="1600" b="1" i="0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+mn-lt"/>
              </a:rPr>
              <a:t>Five</a:t>
            </a:r>
            <a:r>
              <a:rPr lang="en-US" sz="1600" b="1" i="0" dirty="0">
                <a:solidFill>
                  <a:srgbClr val="222222"/>
                </a:solidFill>
                <a:effectLst/>
                <a:latin typeface="+mn-lt"/>
              </a:rPr>
              <a:t>: Speculative Investing.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+mn-lt"/>
              </a:rPr>
              <a:t>						</a:t>
            </a:r>
            <a:r>
              <a:rPr lang="en-US" sz="1600" dirty="0">
                <a:latin typeface="+mn-lt"/>
              </a:rPr>
              <a:t>Some people never get to this step, as it involves involves the highest risk factor.	It's also the stage at which you stand to gain the most amount of money. </a:t>
            </a:r>
            <a:endParaRPr lang="en-US" sz="1600" b="0" i="0" dirty="0">
              <a:solidFill>
                <a:srgbClr val="222222"/>
              </a:solidFill>
              <a:effectLst/>
              <a:latin typeface="+mn-lt"/>
            </a:endParaRPr>
          </a:p>
          <a:p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86787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A64D6-35C7-43DB-8FF4-CFD60AF73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43720"/>
            <a:ext cx="8229600" cy="765810"/>
          </a:xfrm>
        </p:spPr>
        <p:txBody>
          <a:bodyPr/>
          <a:lstStyle/>
          <a:p>
            <a:r>
              <a:rPr lang="en-US" sz="4000" dirty="0">
                <a:solidFill>
                  <a:srgbClr val="00B050"/>
                </a:solidFill>
                <a:effectLst>
                  <a:glow>
                    <a:schemeClr val="accent1">
                      <a:alpha val="0"/>
                    </a:schemeClr>
                  </a:glow>
                  <a:reflection stA="0" endPos="65000" dist="50800" dir="5400000" sy="-100000" algn="bl" rotWithShape="0"/>
                </a:effectLst>
              </a:rPr>
              <a:t>Investing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D1DCC-3FD4-4FDD-9FD0-A294D0623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9530"/>
            <a:ext cx="8229600" cy="4651512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700" b="1" dirty="0">
                <a:latin typeface="+mn-lt"/>
              </a:rPr>
              <a:t>Growth Tools (average returns over ten years)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700" dirty="0">
                <a:latin typeface="+mn-lt"/>
              </a:rPr>
              <a:t>Annuities:  3-5% (depending on type of annuity)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700" dirty="0">
                <a:latin typeface="+mn-lt"/>
              </a:rPr>
              <a:t>Stocks:  9.2% return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700" dirty="0">
                <a:latin typeface="+mn-lt"/>
              </a:rPr>
              <a:t>Bonds:  5-6% return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700" dirty="0">
                <a:latin typeface="+mn-lt"/>
              </a:rPr>
              <a:t>Mutual and Index Funds:  7.5% return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700" b="1" dirty="0">
                <a:latin typeface="+mn-lt"/>
              </a:rPr>
              <a:t>Speculative Tools (average returns over ten years)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700" dirty="0">
                <a:latin typeface="+mn-lt"/>
              </a:rPr>
              <a:t>Options, Futures and Currency:  @5.1%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700" dirty="0">
                <a:latin typeface="+mn-lt"/>
              </a:rPr>
              <a:t>Collectibles (art, furniture, barbie dolls, Babe Ruth card):  @4%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700" dirty="0">
                <a:latin typeface="+mn-lt"/>
              </a:rPr>
              <a:t>Commodities (agriculture, energy and metals):  4.5%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700" dirty="0">
                <a:latin typeface="+mn-lt"/>
              </a:rPr>
              <a:t>Real Estate</a:t>
            </a:r>
            <a:r>
              <a:rPr lang="en-US" sz="1800" dirty="0">
                <a:latin typeface="+mn-lt"/>
              </a:rPr>
              <a:t>:  @10-12%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+mn-lt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+mn-lt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+mn-lt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876012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51" y="1061966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rgbClr val="00B050"/>
                </a:solidFill>
                <a:latin typeface="Calibri"/>
                <a:ea typeface="ＭＳ Ｐゴシック"/>
                <a:cs typeface="Calibri"/>
              </a:rPr>
              <a:t>Professional Development Certificate</a:t>
            </a:r>
            <a:endParaRPr lang="en-US" sz="4000" b="1" dirty="0">
              <a:solidFill>
                <a:srgbClr val="00B050"/>
              </a:solidFill>
              <a:effectLst>
                <a:glow>
                  <a:srgbClr val="4F81BD">
                    <a:alpha val="0"/>
                  </a:srgbClr>
                </a:glow>
                <a:outerShdw blurRad="50800" dist="50800" dir="5400000" algn="ctr" rotWithShape="0">
                  <a:srgbClr val="000000">
                    <a:alpha val="0"/>
                  </a:srgbClr>
                </a:outerShdw>
                <a:reflection stA="0" endPos="65000" dist="50800" dir="5400000" sy="-100000" algn="bl" rotWithShape="0"/>
              </a:effectLst>
              <a:ea typeface="ＭＳ Ｐゴシック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3714B-F9E8-8C44-9AF8-383F3F244D95}"/>
              </a:ext>
            </a:extLst>
          </p:cNvPr>
          <p:cNvSpPr txBox="1"/>
          <p:nvPr/>
        </p:nvSpPr>
        <p:spPr>
          <a:xfrm>
            <a:off x="588955" y="2359260"/>
            <a:ext cx="8175171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Arial"/>
                <a:ea typeface="ＭＳ Ｐゴシック"/>
              </a:rPr>
              <a:t>To earn your professional development certificate for this webinar, you must:</a:t>
            </a:r>
          </a:p>
          <a:p>
            <a:endParaRPr lang="en-US" dirty="0">
              <a:latin typeface="Arial"/>
              <a:ea typeface="ＭＳ Ｐゴシック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</a:rPr>
              <a:t>Watch a minimum of 45-minutes and you will automatically receive a professional development certificate via e-mail within 24 hours.</a:t>
            </a:r>
          </a:p>
          <a:p>
            <a:endParaRPr lang="en-US" dirty="0">
              <a:latin typeface="Arial"/>
              <a:ea typeface="ＭＳ Ｐゴシック"/>
            </a:endParaRPr>
          </a:p>
          <a:p>
            <a:r>
              <a:rPr lang="en-US" dirty="0">
                <a:latin typeface="Arial"/>
                <a:ea typeface="ＭＳ Ｐゴシック"/>
                <a:cs typeface="Arial"/>
              </a:rPr>
              <a:t>Accessing resources: </a:t>
            </a:r>
            <a:endParaRPr lang="en-US" dirty="0"/>
          </a:p>
          <a:p>
            <a:endParaRPr lang="en-US" dirty="0"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You can now easily download presentations, lesson plan materials, and activities for each webinar from EconEdLink.org/professional-development/</a:t>
            </a:r>
          </a:p>
          <a:p>
            <a:endParaRPr lang="en-US" dirty="0"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858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16523" y="912056"/>
            <a:ext cx="8229600" cy="762000"/>
          </a:xfrm>
        </p:spPr>
        <p:txBody>
          <a:bodyPr/>
          <a:lstStyle/>
          <a:p>
            <a:r>
              <a:rPr lang="en-US" sz="4000" dirty="0">
                <a:solidFill>
                  <a:srgbClr val="00B050"/>
                </a:solidFill>
              </a:rPr>
              <a:t>Bonds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9742" y="1873348"/>
            <a:ext cx="8229600" cy="4684541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+mn-lt"/>
              </a:rPr>
              <a:t>U.S. Government Bonds (Treasuries):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+mn-lt"/>
              </a:rPr>
              <a:t>Exempt from state and local taxes.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+mn-lt"/>
              </a:rPr>
              <a:t>U.S. Treasury bills -- maturities from 90 days to one year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+mn-lt"/>
              </a:rPr>
              <a:t>U.S. Treasury notes (coupons) -- maturities from two to 10 years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+mn-lt"/>
              </a:rPr>
              <a:t>U.S. Treasury bonds -- maturities from 10 to 30 years</a:t>
            </a:r>
            <a:endParaRPr lang="en-US" sz="1800" dirty="0">
              <a:latin typeface="+mn-lt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+mn-lt"/>
              </a:rPr>
              <a:t>Municipal Bonds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+mn-lt"/>
              </a:rPr>
              <a:t>Many muni’s are safe from city, state and federal taxes. 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+mn-lt"/>
              </a:rPr>
              <a:t>Corporate Bonds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+mn-lt"/>
              </a:rPr>
              <a:t>Riskiest fixed-income securities.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+mn-lt"/>
              </a:rPr>
              <a:t>Susceptible to economic problems, mismanagement and competition.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+mn-lt"/>
              </a:rPr>
              <a:t>Pan Am and Chrysler bankruptcies of 1979 come to mind.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93409"/>
            <a:ext cx="8229600" cy="838200"/>
          </a:xfrm>
        </p:spPr>
        <p:txBody>
          <a:bodyPr/>
          <a:lstStyle/>
          <a:p>
            <a:r>
              <a:rPr lang="en-US" sz="4000" dirty="0">
                <a:solidFill>
                  <a:srgbClr val="00B050"/>
                </a:solidFill>
              </a:rPr>
              <a:t>Mutual/Index Funds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95025"/>
            <a:ext cx="8229600" cy="3119511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Are a portfolio of stocks, bonds, and other securities.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Run by a fund manager who gets a commission.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Each investor in a fund shares in the fund’s gains, losses and expenses.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A way to “diversify” or spread out your risk.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1"/>
            <a:ext cx="8229600" cy="694764"/>
          </a:xfrm>
        </p:spPr>
        <p:txBody>
          <a:bodyPr/>
          <a:lstStyle/>
          <a:p>
            <a:r>
              <a:rPr lang="en-US" sz="4000" b="1" dirty="0">
                <a:solidFill>
                  <a:srgbClr val="00B050"/>
                </a:solidFill>
                <a:latin typeface="+mn-lt"/>
              </a:rPr>
              <a:t>401(k)/403(b) Retirement Plans</a:t>
            </a:r>
            <a:endParaRPr lang="en-US" sz="40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043953"/>
            <a:ext cx="8229600" cy="4172814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rgbClr val="222222"/>
                </a:solidFill>
                <a:effectLst/>
                <a:latin typeface="+mn-lt"/>
              </a:rPr>
              <a:t>Employer-sponsored pre-tax retirement accounts.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</a:rPr>
              <a:t>The 403(b) plan mirrors the 401(k) almost exactly, save for identifying the 	organization as a non-profit entity like a church or school</a:t>
            </a:r>
            <a:endParaRPr lang="en-US" sz="2000" b="0" i="0" dirty="0">
              <a:solidFill>
                <a:srgbClr val="222222"/>
              </a:solidFill>
              <a:effectLst/>
              <a:latin typeface="+mn-lt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b="0" i="0" dirty="0">
                <a:solidFill>
                  <a:srgbClr val="222222"/>
                </a:solidFill>
                <a:effectLst/>
                <a:latin typeface="+mn-lt"/>
              </a:rPr>
              <a:t> It allows an employee to dedicate a percentage of their pre-tax salary to a 	retirement account.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222222"/>
                </a:solidFill>
                <a:latin typeface="+mn-lt"/>
              </a:rPr>
              <a:t>F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+mn-lt"/>
              </a:rPr>
              <a:t>unds are invested in a range of vehicles like stocks, </a:t>
            </a:r>
            <a:r>
              <a:rPr lang="en-US" sz="2000" i="0" dirty="0">
                <a:solidFill>
                  <a:srgbClr val="222222"/>
                </a:solidFill>
                <a:effectLst/>
                <a:latin typeface="+mn-lt"/>
              </a:rPr>
              <a:t>bonds, 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+mn-lt"/>
              </a:rPr>
              <a:t>mutual funds, 	and cash.</a:t>
            </a:r>
            <a:endParaRPr lang="en-US" sz="2000" dirty="0">
              <a:latin typeface="+mn-lt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</a:rPr>
              <a:t>Some have matching deposits from the employer up to a certain percent.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</a:rPr>
              <a:t>Any account growth remains untaxed until proceeds are withdrawn.</a:t>
            </a:r>
            <a:br>
              <a:rPr lang="en-US" sz="2000" dirty="0">
                <a:latin typeface="+mn-lt"/>
              </a:rPr>
            </a:br>
            <a:br>
              <a:rPr lang="en-US" sz="1600" dirty="0"/>
            </a:b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38926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552EA-EFEB-41C3-8B0D-506494E4F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479" y="0"/>
            <a:ext cx="8229600" cy="1143000"/>
          </a:xfrm>
        </p:spPr>
        <p:txBody>
          <a:bodyPr/>
          <a:lstStyle/>
          <a:p>
            <a:r>
              <a:rPr lang="en-US" sz="3200" dirty="0">
                <a:solidFill>
                  <a:srgbClr val="00B050"/>
                </a:solidFill>
              </a:rPr>
              <a:t>Rookie’s Guide to Index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EE0AE-75FF-4992-9920-DEFCB3640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263" y="1302843"/>
            <a:ext cx="8057321" cy="5203973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</a:rPr>
              <a:t>Exchange Traded Funds (ETF’s) are: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Similar to mutual funds spreading, buying in stock and bond markets.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Lower cost, fuss-free, relatively conservative global investments.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</a:rPr>
              <a:t>How they perform?					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These hand-offs funds charge an average of only 0.15% annually.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Actively managed funds typically charge 0.67%, but can go to 2.5%.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</a:rPr>
              <a:t>How to buy?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Online, directly through a mutual fund company or your broker.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If done online you can manage your own portfolio.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</a:rPr>
              <a:t>What to buy?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Talk to your broker as there are hundred’s of index funds.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Minimum investments sometimes apply.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800" dirty="0">
              <a:latin typeface="+mn-lt"/>
            </a:endParaRP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800" dirty="0">
              <a:latin typeface="+mn-lt"/>
            </a:endParaRP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778463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0FB6A-0360-4783-9948-4C686E221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34887"/>
          </a:xfrm>
        </p:spPr>
        <p:txBody>
          <a:bodyPr/>
          <a:lstStyle/>
          <a:p>
            <a:r>
              <a:rPr lang="en-US" sz="4000" dirty="0">
                <a:solidFill>
                  <a:srgbClr val="00B050"/>
                </a:solidFill>
                <a:latin typeface="+mn-lt"/>
              </a:rPr>
              <a:t>Pitfalls of Pre-tax Retirement Saving</a:t>
            </a:r>
            <a:r>
              <a:rPr lang="en-US" sz="4000" dirty="0">
                <a:solidFill>
                  <a:srgbClr val="00B050"/>
                </a:solidFill>
              </a:rPr>
              <a:t>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639F7-17F5-4852-AA5C-4B9A8AEF9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1808"/>
            <a:ext cx="8229600" cy="4611757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</a:rPr>
              <a:t>Best used when supplementing other investment vehicles.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</a:rPr>
              <a:t>Qualifying withdrawals are taxed as ordinary income.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</a:rPr>
              <a:t>This may put retirees into higher tax brackets.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</a:rPr>
              <a:t>Retirement accounts are functionally illiquid. 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+mn-lt"/>
              </a:rPr>
              <a:t>Early withdrawal are both taxed and a 10% penalty.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+mn-lt"/>
              </a:rPr>
              <a:t>There are exceptions but use these funds as last resort.</a:t>
            </a:r>
          </a:p>
          <a:p>
            <a:pPr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</a:rPr>
              <a:t>Stuck with the terms of the employers plan.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+mn-lt"/>
              </a:rPr>
              <a:t>Employers dictate institution, programs and conditions.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+mn-lt"/>
              </a:rPr>
              <a:t>Employees have little input into features and fees. </a:t>
            </a:r>
          </a:p>
        </p:txBody>
      </p:sp>
    </p:spTree>
    <p:extLst>
      <p:ext uri="{BB962C8B-B14F-4D97-AF65-F5344CB8AC3E}">
        <p14:creationId xmlns:p14="http://schemas.microsoft.com/office/powerpoint/2010/main" val="1578460030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2" y="1189038"/>
            <a:ext cx="8229600" cy="792162"/>
          </a:xfrm>
        </p:spPr>
        <p:txBody>
          <a:bodyPr/>
          <a:lstStyle/>
          <a:p>
            <a:r>
              <a:rPr lang="en-US" sz="4000" b="1" dirty="0">
                <a:solidFill>
                  <a:srgbClr val="00B050"/>
                </a:solidFill>
                <a:effectLst>
                  <a:glow>
                    <a:schemeClr val="accent1">
                      <a:alpha val="0"/>
                    </a:schemeClr>
                  </a:glow>
                  <a:reflection stA="0" endPos="65000" dist="50800" dir="5400000" sy="-100000" algn="bl" rotWithShape="0"/>
                </a:effectLst>
              </a:rPr>
              <a:t>IRA/Roth IRA</a:t>
            </a:r>
            <a:endParaRPr lang="en-US" sz="4000" dirty="0">
              <a:solidFill>
                <a:srgbClr val="00B050"/>
              </a:solidFill>
              <a:effectLst>
                <a:glow>
                  <a:schemeClr val="accent1">
                    <a:alpha val="0"/>
                  </a:schemeClr>
                </a:glow>
                <a:reflection stA="0" endPos="65000" dist="508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6706"/>
            <a:ext cx="8229600" cy="4361329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Are one of the public's most popular retirement plans for individuals.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Funding for IRA's and Roth IRA's comes directly from the account owner and no one else.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Both types of IRA plans allow a nearly unlimited number of investment options within which the account owner's contributions can be allocated.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Traditional IRA deposits result in dollar-for-dollar income tax deductions, tax-deferred growth, and fully taxable withdrawals.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Roth IRA deposits, on the other hand, do not result in a current year deduction, also accumulate untaxed, yet do not result in an increase in taxable earnings for the year in which withdrawals occurred.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399549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116B8-973F-445A-8852-931970792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13182"/>
            <a:ext cx="8229600" cy="785191"/>
          </a:xfrm>
        </p:spPr>
        <p:txBody>
          <a:bodyPr/>
          <a:lstStyle/>
          <a:p>
            <a:r>
              <a:rPr lang="en-US" sz="4000" dirty="0">
                <a:solidFill>
                  <a:srgbClr val="00B050"/>
                </a:solidFill>
                <a:effectLst>
                  <a:glow>
                    <a:schemeClr val="accent1">
                      <a:alpha val="0"/>
                    </a:schemeClr>
                  </a:glow>
                  <a:reflection stA="0" endPos="65000" dist="50800" dir="5400000" sy="-100000" algn="bl" rotWithShape="0"/>
                </a:effectLst>
              </a:rPr>
              <a:t>Traditional v. Roth IRA</a:t>
            </a:r>
            <a:endParaRPr lang="en-US" sz="4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A44271-E1C6-4908-9C10-DE9DD19DC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6" y="2085837"/>
            <a:ext cx="8328991" cy="4261954"/>
          </a:xfrm>
        </p:spPr>
      </p:pic>
    </p:spTree>
    <p:extLst>
      <p:ext uri="{BB962C8B-B14F-4D97-AF65-F5344CB8AC3E}">
        <p14:creationId xmlns:p14="http://schemas.microsoft.com/office/powerpoint/2010/main" val="4010398482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nuities Pros and Cons - The Complete Guide | Pure Financial">
            <a:extLst>
              <a:ext uri="{FF2B5EF4-FFF2-40B4-BE49-F238E27FC236}">
                <a16:creationId xmlns:a16="http://schemas.microsoft.com/office/drawing/2014/main" id="{0A3361E5-EEC7-44DB-AA8E-85885F5F9104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7" y="4043636"/>
            <a:ext cx="6335484" cy="254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7BD2E5-5636-4A64-8424-BCBB5112180D}"/>
              </a:ext>
            </a:extLst>
          </p:cNvPr>
          <p:cNvSpPr txBox="1"/>
          <p:nvPr/>
        </p:nvSpPr>
        <p:spPr>
          <a:xfrm>
            <a:off x="418012" y="1610634"/>
            <a:ext cx="850391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333333"/>
                </a:solidFill>
                <a:effectLst/>
                <a:latin typeface="+mn-lt"/>
              </a:rPr>
              <a:t>The annuity serves as a complement </a:t>
            </a:r>
            <a:r>
              <a:rPr lang="en-US" i="0" dirty="0">
                <a:effectLst/>
                <a:latin typeface="+mn-lt"/>
              </a:rPr>
              <a:t>to </a:t>
            </a:r>
            <a:r>
              <a:rPr lang="en-US" i="0" strike="noStrike" dirty="0">
                <a:effectLst/>
                <a:latin typeface="+mn-lt"/>
              </a:rPr>
              <a:t>Social Security and pension plans.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b="0" i="0" dirty="0">
              <a:solidFill>
                <a:srgbClr val="222222"/>
              </a:solidFill>
              <a:effectLst/>
              <a:latin typeface="+mn-lt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222222"/>
                </a:solidFill>
                <a:effectLst/>
                <a:latin typeface="+mn-lt"/>
              </a:rPr>
              <a:t>An </a:t>
            </a:r>
            <a:r>
              <a:rPr lang="en-US" i="0" dirty="0">
                <a:solidFill>
                  <a:srgbClr val="222222"/>
                </a:solidFill>
                <a:effectLst/>
                <a:latin typeface="+mn-lt"/>
              </a:rPr>
              <a:t>annuity works by </a:t>
            </a:r>
            <a:r>
              <a:rPr lang="en-US" b="0" i="0" dirty="0">
                <a:solidFill>
                  <a:srgbClr val="222222"/>
                </a:solidFill>
                <a:effectLst/>
                <a:latin typeface="+mn-lt"/>
              </a:rPr>
              <a:t>transferring risk from owner to the insurance company.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b="0" i="0" dirty="0">
              <a:solidFill>
                <a:srgbClr val="222222"/>
              </a:solidFill>
              <a:effectLst/>
              <a:latin typeface="+mn-lt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222222"/>
                </a:solidFill>
                <a:latin typeface="+mn-lt"/>
              </a:rPr>
              <a:t>Y</a:t>
            </a:r>
            <a:r>
              <a:rPr lang="en-US" b="0" i="0" dirty="0">
                <a:solidFill>
                  <a:srgbClr val="222222"/>
                </a:solidFill>
                <a:effectLst/>
                <a:latin typeface="+mn-lt"/>
              </a:rPr>
              <a:t>ou pay the </a:t>
            </a:r>
            <a:r>
              <a:rPr lang="en-US" i="0" dirty="0">
                <a:solidFill>
                  <a:srgbClr val="222222"/>
                </a:solidFill>
                <a:effectLst/>
                <a:latin typeface="+mn-lt"/>
              </a:rPr>
              <a:t>annuity</a:t>
            </a:r>
            <a:r>
              <a:rPr lang="en-US" b="0" i="0" dirty="0">
                <a:solidFill>
                  <a:srgbClr val="222222"/>
                </a:solidFill>
                <a:effectLst/>
                <a:latin typeface="+mn-lt"/>
              </a:rPr>
              <a:t> company premiums to bear this risk.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b="0" i="0" dirty="0">
              <a:solidFill>
                <a:srgbClr val="222222"/>
              </a:solidFill>
              <a:effectLst/>
              <a:latin typeface="+mn-lt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222222"/>
                </a:solidFill>
                <a:effectLst/>
                <a:latin typeface="+mn-lt"/>
              </a:rPr>
              <a:t>Premiums can be a single lump sum or a series of payments.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endParaRPr lang="en-US" b="0" i="0" dirty="0">
              <a:solidFill>
                <a:srgbClr val="222222"/>
              </a:solidFill>
              <a:effectLst/>
              <a:latin typeface="+mn-lt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Most insurance carrier's annuity products. </a:t>
            </a:r>
          </a:p>
          <a:p>
            <a:br>
              <a:rPr lang="en-US" sz="1800" dirty="0">
                <a:latin typeface="+mn-lt"/>
              </a:rPr>
            </a:br>
            <a:endParaRPr lang="en-US" sz="1800" dirty="0">
              <a:latin typeface="+mn-lt"/>
            </a:endParaRPr>
          </a:p>
          <a:p>
            <a:endParaRPr lang="en-US" sz="1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en-US" sz="1400" b="0" i="0" dirty="0">
              <a:solidFill>
                <a:srgbClr val="222222"/>
              </a:solidFill>
              <a:effectLst/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DFCEF7-1AD7-4D2E-95B7-96DF7E706027}"/>
              </a:ext>
            </a:extLst>
          </p:cNvPr>
          <p:cNvSpPr txBox="1"/>
          <p:nvPr/>
        </p:nvSpPr>
        <p:spPr>
          <a:xfrm>
            <a:off x="3337560" y="1025859"/>
            <a:ext cx="2468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Annuities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08400590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F36E6-7865-4B63-9456-0C572727E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63613"/>
            <a:ext cx="8229600" cy="639762"/>
          </a:xfrm>
        </p:spPr>
        <p:txBody>
          <a:bodyPr/>
          <a:lstStyle/>
          <a:p>
            <a:r>
              <a:rPr lang="en-US" sz="3600" dirty="0">
                <a:solidFill>
                  <a:srgbClr val="00B050"/>
                </a:solidFill>
              </a:rPr>
              <a:t>Annuities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9925F-0CC8-44A8-B9B8-0C5D5026D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26100"/>
            <a:ext cx="2140364" cy="639762"/>
          </a:xfrm>
        </p:spPr>
        <p:txBody>
          <a:bodyPr/>
          <a:lstStyle/>
          <a:p>
            <a:pPr algn="ctr"/>
            <a:r>
              <a:rPr lang="en-US" u="sng" dirty="0"/>
              <a:t>Advantages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CB1A93-B7C2-492D-B360-AFC375DE2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788" y="2455817"/>
            <a:ext cx="4040188" cy="4560342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/>
              <a:t>Security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/>
              <a:t>Defer taxes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/>
              <a:t>Death benefits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/>
              <a:t>Flexible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/>
              <a:t>Opportunities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139BAA-9166-448D-AF33-B4D883DAF8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652789"/>
            <a:ext cx="2776055" cy="639762"/>
          </a:xfrm>
        </p:spPr>
        <p:txBody>
          <a:bodyPr/>
          <a:lstStyle/>
          <a:p>
            <a:pPr algn="ctr"/>
            <a:r>
              <a:rPr lang="en-US" u="sng" dirty="0"/>
              <a:t>Disadvantages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1623E8-733A-4E63-9ABF-ECF40E46C8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455817"/>
            <a:ext cx="4041775" cy="4527776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Expensive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Slow growth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Lack of liquidity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Penalties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Tax issues</a:t>
            </a:r>
          </a:p>
        </p:txBody>
      </p:sp>
    </p:spTree>
    <p:extLst>
      <p:ext uri="{BB962C8B-B14F-4D97-AF65-F5344CB8AC3E}">
        <p14:creationId xmlns:p14="http://schemas.microsoft.com/office/powerpoint/2010/main" val="3389411262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A90E8-155E-45AB-A0B3-450EE9A67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solidFill>
                  <a:srgbClr val="00B050"/>
                </a:solidFill>
              </a:rPr>
              <a:t>EconedLink</a:t>
            </a:r>
            <a:r>
              <a:rPr lang="en-US" sz="4000" dirty="0">
                <a:solidFill>
                  <a:srgbClr val="00B050"/>
                </a:solidFill>
              </a:rPr>
              <a:t> Lessons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A9F93-6874-4BBF-95BA-6D858A845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29008"/>
            <a:ext cx="8229600" cy="4227952"/>
          </a:xfrm>
        </p:spPr>
        <p:txBody>
          <a:bodyPr/>
          <a:lstStyle/>
          <a:p>
            <a:r>
              <a:rPr lang="en-US" sz="1600" dirty="0">
                <a:latin typeface="+mn-lt"/>
              </a:rPr>
              <a:t>The Five Stages of Investing:			</a:t>
            </a:r>
            <a:r>
              <a:rPr lang="en-US" sz="1600" dirty="0">
                <a:latin typeface="+mn-lt"/>
                <a:hlinkClick r:id="rId2"/>
              </a:rPr>
              <a:t>https://www.econedlink.org/resources/the-five-stages-of-investing/</a:t>
            </a:r>
            <a:r>
              <a:rPr lang="en-US" sz="1600" dirty="0">
                <a:latin typeface="+mn-lt"/>
              </a:rPr>
              <a:t> </a:t>
            </a:r>
          </a:p>
          <a:p>
            <a:r>
              <a:rPr lang="en-US" sz="1600" dirty="0">
                <a:latin typeface="+mn-lt"/>
              </a:rPr>
              <a:t>No Free Lunch in Investing: 			</a:t>
            </a:r>
            <a:r>
              <a:rPr lang="en-US" sz="1600" dirty="0">
                <a:latin typeface="+mn-lt"/>
                <a:hlinkClick r:id="rId3"/>
              </a:rPr>
              <a:t>https://www.econedlink.org/resources/fffl-chapter-21/</a:t>
            </a:r>
            <a:r>
              <a:rPr lang="en-US" sz="1600" dirty="0">
                <a:latin typeface="+mn-lt"/>
              </a:rPr>
              <a:t>  </a:t>
            </a:r>
          </a:p>
          <a:p>
            <a:r>
              <a:rPr lang="en-US" sz="1600" dirty="0">
                <a:latin typeface="+mn-lt"/>
              </a:rPr>
              <a:t>Financial Investing:						 	</a:t>
            </a:r>
            <a:r>
              <a:rPr lang="en-US" sz="1600" dirty="0">
                <a:latin typeface="+mn-lt"/>
                <a:hlinkClick r:id="rId4"/>
              </a:rPr>
              <a:t>https://www.econedlink.org/resources/fffl-chapter-22/</a:t>
            </a:r>
            <a:r>
              <a:rPr lang="en-US" sz="1600" dirty="0">
                <a:latin typeface="+mn-lt"/>
              </a:rPr>
              <a:t> </a:t>
            </a:r>
          </a:p>
          <a:p>
            <a:r>
              <a:rPr lang="en-US" sz="1600" dirty="0">
                <a:latin typeface="+mn-lt"/>
              </a:rPr>
              <a:t>Financial Management: Investing:		</a:t>
            </a:r>
            <a:r>
              <a:rPr lang="en-US" sz="1600" dirty="0">
                <a:latin typeface="+mn-lt"/>
                <a:hlinkClick r:id="rId5"/>
              </a:rPr>
              <a:t>https://www.econedlink.org/resources/financial-management-investing/</a:t>
            </a:r>
            <a:r>
              <a:rPr lang="en-US" sz="1600" dirty="0">
                <a:latin typeface="+mn-lt"/>
              </a:rPr>
              <a:t> </a:t>
            </a:r>
          </a:p>
          <a:p>
            <a:r>
              <a:rPr lang="en-US" sz="1600" dirty="0">
                <a:latin typeface="+mn-lt"/>
              </a:rPr>
              <a:t>Retirement Calculator:			</a:t>
            </a:r>
            <a:r>
              <a:rPr lang="en-US" sz="1600" dirty="0">
                <a:latin typeface="+mn-lt"/>
                <a:hlinkClick r:id="rId6"/>
              </a:rPr>
              <a:t>https://www.econedlink.org/resources/retirement-calculators/</a:t>
            </a:r>
            <a:r>
              <a:rPr lang="en-US" sz="1600" dirty="0">
                <a:latin typeface="+mn-lt"/>
              </a:rPr>
              <a:t> </a:t>
            </a:r>
          </a:p>
          <a:p>
            <a:r>
              <a:rPr lang="en-US" sz="1600" b="0" i="0" dirty="0">
                <a:solidFill>
                  <a:srgbClr val="474747"/>
                </a:solidFill>
                <a:effectLst/>
                <a:latin typeface="+mn-lt"/>
              </a:rPr>
              <a:t>Compound Interest Calculator:		</a:t>
            </a:r>
            <a:r>
              <a:rPr lang="en-US" sz="1600" b="0" i="0" dirty="0">
                <a:solidFill>
                  <a:srgbClr val="474747"/>
                </a:solidFill>
                <a:effectLst/>
                <a:latin typeface="+mn-lt"/>
                <a:hlinkClick r:id="rId7"/>
              </a:rPr>
              <a:t>https://www.econedlink.org/resources/compound-interest-calculator/</a:t>
            </a:r>
            <a:r>
              <a:rPr lang="en-US" sz="1600" b="0" i="0" dirty="0">
                <a:solidFill>
                  <a:srgbClr val="474747"/>
                </a:solidFill>
                <a:effectLst/>
                <a:latin typeface="+mn-lt"/>
              </a:rPr>
              <a:t> 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132680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E5C24-1BCC-4C90-8B26-286E9C22B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00110"/>
            <a:ext cx="8229600" cy="858129"/>
          </a:xfrm>
        </p:spPr>
        <p:txBody>
          <a:bodyPr/>
          <a:lstStyle/>
          <a:p>
            <a:r>
              <a:rPr lang="en-US" sz="4000" dirty="0">
                <a:solidFill>
                  <a:srgbClr val="00B050"/>
                </a:solidFill>
                <a:latin typeface="+mn-lt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E2F39-ABDB-4CD7-A0B1-142A48DEA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66123"/>
            <a:ext cx="8229600" cy="3988904"/>
          </a:xfrm>
        </p:spPr>
        <p:txBody>
          <a:bodyPr/>
          <a:lstStyle/>
          <a:p>
            <a:pPr algn="l" fontAlgn="base" latinLnBrk="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b="1" i="0" u="sng" dirty="0">
                <a:effectLst/>
                <a:latin typeface="+mn-lt"/>
              </a:rPr>
              <a:t>Describe</a:t>
            </a:r>
            <a:r>
              <a:rPr lang="en-US" sz="1800" b="0" i="0" dirty="0">
                <a:effectLst/>
                <a:latin typeface="+mn-lt"/>
              </a:rPr>
              <a:t> key investment strategies including index funds and dollar-cost averaging.</a:t>
            </a:r>
          </a:p>
          <a:p>
            <a:pPr algn="l" fontAlgn="base" latinLnBrk="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b="1" i="0" u="sng" dirty="0">
                <a:solidFill>
                  <a:srgbClr val="545454"/>
                </a:solidFill>
                <a:effectLst/>
                <a:latin typeface="+mn-lt"/>
              </a:rPr>
              <a:t>Explain </a:t>
            </a:r>
            <a:r>
              <a:rPr lang="en-US" sz="1800" b="0" i="0" dirty="0">
                <a:solidFill>
                  <a:srgbClr val="545454"/>
                </a:solidFill>
                <a:effectLst/>
                <a:latin typeface="+mn-lt"/>
              </a:rPr>
              <a:t>the importance of diversifying an investment portfolio.  </a:t>
            </a:r>
          </a:p>
          <a:p>
            <a:pPr algn="l" fontAlgn="base" latinLnBrk="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b="1" i="0" u="sng" dirty="0">
                <a:solidFill>
                  <a:srgbClr val="545454"/>
                </a:solidFill>
                <a:effectLst/>
                <a:latin typeface="+mn-lt"/>
              </a:rPr>
              <a:t>Identify</a:t>
            </a:r>
            <a:r>
              <a:rPr lang="en-US" sz="1800" b="0" i="0" dirty="0">
                <a:solidFill>
                  <a:srgbClr val="545454"/>
                </a:solidFill>
                <a:effectLst/>
                <a:latin typeface="+mn-lt"/>
              </a:rPr>
              <a:t> obstacles to achieving financial goals.   Evaluate alternatives.</a:t>
            </a:r>
          </a:p>
          <a:p>
            <a:pPr algn="l" fontAlgn="base" latinLnBrk="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b="1" i="0" u="sng" dirty="0">
                <a:solidFill>
                  <a:srgbClr val="545454"/>
                </a:solidFill>
                <a:effectLst/>
                <a:latin typeface="+mn-lt"/>
              </a:rPr>
              <a:t>Evaluate</a:t>
            </a:r>
            <a:r>
              <a:rPr lang="en-US" sz="1800" b="0" i="0" dirty="0">
                <a:solidFill>
                  <a:srgbClr val="545454"/>
                </a:solidFill>
                <a:effectLst/>
                <a:latin typeface="+mn-lt"/>
              </a:rPr>
              <a:t> the benefits of investing early for retirement.</a:t>
            </a:r>
          </a:p>
          <a:p>
            <a:pPr algn="l" fontAlgn="base" latinLnBrk="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b="1" u="sng" dirty="0">
                <a:solidFill>
                  <a:srgbClr val="545454"/>
                </a:solidFill>
                <a:effectLst/>
                <a:latin typeface="+mn-lt"/>
              </a:rPr>
              <a:t>Explain</a:t>
            </a:r>
            <a:r>
              <a:rPr lang="en-US" sz="1800" b="0" i="0" dirty="0">
                <a:solidFill>
                  <a:srgbClr val="545454"/>
                </a:solidFill>
                <a:effectLst/>
                <a:latin typeface="+mn-lt"/>
              </a:rPr>
              <a:t> the different types of assets.</a:t>
            </a:r>
            <a:endParaRPr lang="en-US" sz="1800" b="0" i="0" dirty="0">
              <a:solidFill>
                <a:srgbClr val="474747"/>
              </a:solidFill>
              <a:effectLst/>
              <a:latin typeface="+mn-lt"/>
            </a:endParaRPr>
          </a:p>
          <a:p>
            <a:pPr algn="l" fontAlgn="base" latinLnBrk="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b="1" i="0" u="sng" dirty="0">
                <a:solidFill>
                  <a:srgbClr val="545454"/>
                </a:solidFill>
                <a:effectLst/>
                <a:latin typeface="+mn-lt"/>
              </a:rPr>
              <a:t>Compare</a:t>
            </a:r>
            <a:r>
              <a:rPr lang="en-US" sz="1800" b="0" i="0" dirty="0">
                <a:solidFill>
                  <a:srgbClr val="545454"/>
                </a:solidFill>
                <a:effectLst/>
                <a:latin typeface="+mn-lt"/>
              </a:rPr>
              <a:t> rates of risk and return on a variety of different opportunities.</a:t>
            </a:r>
            <a:endParaRPr lang="en-US" sz="1800" b="0" i="0" dirty="0">
              <a:solidFill>
                <a:srgbClr val="474747"/>
              </a:solidFill>
              <a:effectLst/>
              <a:latin typeface="+mn-lt"/>
            </a:endParaRPr>
          </a:p>
          <a:p>
            <a:pPr algn="l" fontAlgn="base" latinLnBrk="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b="1" i="0" u="sng" dirty="0">
                <a:solidFill>
                  <a:srgbClr val="474747"/>
                </a:solidFill>
                <a:effectLst/>
                <a:latin typeface="+mn-lt"/>
              </a:rPr>
              <a:t>Analyze</a:t>
            </a:r>
            <a:r>
              <a:rPr lang="en-US" sz="1800" b="0" i="0" dirty="0">
                <a:solidFill>
                  <a:srgbClr val="474747"/>
                </a:solidFill>
                <a:effectLst/>
                <a:latin typeface="+mn-lt"/>
              </a:rPr>
              <a:t> </a:t>
            </a:r>
            <a:r>
              <a:rPr lang="en-US" sz="1800" i="0" dirty="0">
                <a:solidFill>
                  <a:srgbClr val="474747"/>
                </a:solidFill>
                <a:effectLst/>
                <a:latin typeface="+mn-lt"/>
              </a:rPr>
              <a:t>different investment engines which can grow one’s money.</a:t>
            </a:r>
          </a:p>
          <a:p>
            <a:pPr algn="l" fontAlgn="base" latinLnBrk="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b="1" i="0" u="sng" dirty="0">
                <a:solidFill>
                  <a:srgbClr val="474747"/>
                </a:solidFill>
                <a:effectLst/>
                <a:latin typeface="+mn-lt"/>
              </a:rPr>
              <a:t>Understand</a:t>
            </a:r>
            <a:r>
              <a:rPr lang="en-US" sz="1800" b="0" i="0" dirty="0">
                <a:solidFill>
                  <a:srgbClr val="474747"/>
                </a:solidFill>
                <a:effectLst/>
                <a:latin typeface="+mn-lt"/>
              </a:rPr>
              <a:t> the importance of investing and building retirement accounts young.</a:t>
            </a:r>
          </a:p>
          <a:p>
            <a:pPr algn="l" fontAlgn="base" latinLnBrk="0">
              <a:buFont typeface="Arial" panose="020B0604020202020204" pitchFamily="34" charset="0"/>
              <a:buChar char="•"/>
            </a:pPr>
            <a:endParaRPr lang="en-US" sz="1000" b="0" i="0" dirty="0">
              <a:solidFill>
                <a:srgbClr val="545454"/>
              </a:solidFill>
              <a:effectLst/>
              <a:latin typeface="effra"/>
            </a:endParaRPr>
          </a:p>
          <a:p>
            <a:pPr algn="l" fontAlgn="base" latinLnBrk="0">
              <a:buFont typeface="Arial" panose="020B0604020202020204" pitchFamily="34" charset="0"/>
              <a:buChar char="•"/>
            </a:pPr>
            <a:endParaRPr lang="en-US" sz="1100" b="0" i="0" dirty="0">
              <a:solidFill>
                <a:srgbClr val="545454"/>
              </a:solidFill>
              <a:effectLst/>
              <a:latin typeface="effra"/>
            </a:endParaRPr>
          </a:p>
          <a:p>
            <a:pPr algn="l" fontAlgn="base" latinLnBrk="0">
              <a:buFont typeface="Arial" panose="020B0604020202020204" pitchFamily="34" charset="0"/>
              <a:buChar char="•"/>
            </a:pPr>
            <a:endParaRPr lang="en-US" sz="1600" b="0" i="0" dirty="0">
              <a:solidFill>
                <a:srgbClr val="545454"/>
              </a:solidFill>
              <a:effectLst/>
              <a:latin typeface="+mn-lt"/>
            </a:endParaRPr>
          </a:p>
          <a:p>
            <a:pPr algn="l" fontAlgn="base" latinLnBrk="0">
              <a:buFont typeface="Arial" panose="020B0604020202020204" pitchFamily="34" charset="0"/>
              <a:buChar char="•"/>
            </a:pPr>
            <a:endParaRPr lang="en-US" sz="1400" b="0" i="0" dirty="0">
              <a:solidFill>
                <a:srgbClr val="545454"/>
              </a:solidFill>
              <a:effectLst/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308932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noFill/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 dirty="0">
                <a:solidFill>
                  <a:srgbClr val="00B050"/>
                </a:solidFill>
                <a:latin typeface="Calibri"/>
                <a:ea typeface="ＭＳ Ｐゴシック"/>
                <a:cs typeface="Calibri"/>
              </a:rPr>
              <a:t>CEE Affiliates</a:t>
            </a:r>
            <a:endParaRPr lang="en-US" sz="5500" b="1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AF44DA-7F29-495C-9279-01A773172FC7}"/>
              </a:ext>
            </a:extLst>
          </p:cNvPr>
          <p:cNvSpPr txBox="1"/>
          <p:nvPr/>
        </p:nvSpPr>
        <p:spPr>
          <a:xfrm>
            <a:off x="1501666" y="5134678"/>
            <a:ext cx="614066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  <a:hlinkClick r:id="rId3"/>
              </a:rPr>
              <a:t>https://www.councilforeconed.org/resources/local-affiliates/</a:t>
            </a:r>
            <a:endParaRPr lang="en-US"/>
          </a:p>
          <a:p>
            <a:pPr algn="l"/>
            <a:endParaRPr lang="en-US"/>
          </a:p>
        </p:txBody>
      </p:sp>
      <p:pic>
        <p:nvPicPr>
          <p:cNvPr id="4" name="Picture 4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85988BD1-7DE7-45DD-9D4C-654DA4937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2335947"/>
            <a:ext cx="6095999" cy="240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1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01455" y="4125576"/>
            <a:ext cx="7086600" cy="1764236"/>
          </a:xfrm>
        </p:spPr>
        <p:txBody>
          <a:bodyPr/>
          <a:lstStyle/>
          <a:p>
            <a:pPr lvl="5" indent="-342900">
              <a:buNone/>
            </a:pPr>
            <a:r>
              <a:rPr lang="en-US" sz="3600" dirty="0">
                <a:solidFill>
                  <a:schemeClr val="tx1"/>
                </a:solidFill>
              </a:rPr>
              <a:t>Doug Young</a:t>
            </a:r>
            <a:r>
              <a:rPr lang="en-US" sz="3000" dirty="0">
                <a:solidFill>
                  <a:schemeClr val="tx1"/>
                </a:solidFill>
              </a:rPr>
              <a:t>		</a:t>
            </a:r>
          </a:p>
          <a:p>
            <a:pPr lvl="2" indent="-342900">
              <a:buNone/>
            </a:pPr>
            <a:r>
              <a:rPr lang="en-US" sz="36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doug.n.young@gmail.com</a:t>
            </a:r>
            <a:r>
              <a:rPr lang="en-US" sz="3600" dirty="0">
                <a:solidFill>
                  <a:schemeClr val="tx1"/>
                </a:solidFill>
              </a:rPr>
              <a:t>		The WISER Choice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FEDBC6-7894-4CE5-9982-C26FC5C6A589}"/>
              </a:ext>
            </a:extLst>
          </p:cNvPr>
          <p:cNvSpPr txBox="1"/>
          <p:nvPr/>
        </p:nvSpPr>
        <p:spPr>
          <a:xfrm>
            <a:off x="2558755" y="121230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+mn-lt"/>
              </a:rPr>
              <a:t>Questions &amp; Answers</a:t>
            </a:r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383A15C3-8559-4750-AF27-E6ADAC255440}"/>
              </a:ext>
            </a:extLst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6000" y="2019301"/>
            <a:ext cx="2436019" cy="1919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48723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1C49A-50A7-49D5-B1A2-57AAF226F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139" y="1145686"/>
            <a:ext cx="7772400" cy="1470025"/>
          </a:xfrm>
        </p:spPr>
        <p:txBody>
          <a:bodyPr/>
          <a:lstStyle/>
          <a:p>
            <a:r>
              <a:rPr lang="en-US" sz="5400" dirty="0">
                <a:latin typeface="Calibri"/>
                <a:ea typeface="ＭＳ Ｐゴシック"/>
                <a:cs typeface="Calibri"/>
              </a:rPr>
              <a:t>Thank You to Our Sponsors!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D6CDAE-25F6-4A13-9FAD-1DA0236E53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479" y="2622632"/>
            <a:ext cx="2378110" cy="2378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16" y="2690224"/>
            <a:ext cx="4725799" cy="1302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31" y="5899538"/>
            <a:ext cx="6217920" cy="5943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015" y="3811687"/>
            <a:ext cx="1905000" cy="1874520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7E8432-E2ED-4609-928F-7A71E73514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74" y="5243613"/>
            <a:ext cx="1188720" cy="119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54274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8297" y="5642684"/>
            <a:ext cx="8865703" cy="881461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spcAft>
                <a:spcPts val="600"/>
              </a:spcAft>
              <a:buClr>
                <a:srgbClr val="FF0000"/>
              </a:buClr>
              <a:buNone/>
            </a:pPr>
            <a:r>
              <a:rPr lang="en-US" sz="7200" dirty="0">
                <a:solidFill>
                  <a:srgbClr val="222222"/>
                </a:solidFill>
                <a:latin typeface="+mn-lt"/>
              </a:rPr>
              <a:t>S</a:t>
            </a:r>
            <a:r>
              <a:rPr lang="en-US" sz="7200" b="0" i="0" dirty="0">
                <a:solidFill>
                  <a:srgbClr val="222222"/>
                </a:solidFill>
                <a:effectLst/>
                <a:latin typeface="+mn-lt"/>
              </a:rPr>
              <a:t>omeone who </a:t>
            </a:r>
            <a:r>
              <a:rPr lang="en-US" sz="7200" dirty="0">
                <a:solidFill>
                  <a:srgbClr val="222222"/>
                </a:solidFill>
                <a:latin typeface="+mn-lt"/>
              </a:rPr>
              <a:t>will teach and </a:t>
            </a:r>
            <a:r>
              <a:rPr lang="en-US" sz="7200" b="0" i="0" dirty="0">
                <a:solidFill>
                  <a:srgbClr val="222222"/>
                </a:solidFill>
                <a:effectLst/>
                <a:latin typeface="+mn-lt"/>
              </a:rPr>
              <a:t>help you develop and maintain healthy </a:t>
            </a:r>
            <a:r>
              <a:rPr lang="en-US" sz="7200" i="0" dirty="0">
                <a:solidFill>
                  <a:srgbClr val="222222"/>
                </a:solidFill>
                <a:effectLst/>
                <a:latin typeface="+mn-lt"/>
              </a:rPr>
              <a:t>financial</a:t>
            </a:r>
            <a:r>
              <a:rPr lang="en-US" sz="7200" b="0" i="0" dirty="0">
                <a:solidFill>
                  <a:srgbClr val="222222"/>
                </a:solidFill>
                <a:effectLst/>
                <a:latin typeface="+mn-lt"/>
              </a:rPr>
              <a:t> habits.  </a:t>
            </a:r>
          </a:p>
          <a:p>
            <a:pPr marL="0" indent="0" algn="ctr">
              <a:spcAft>
                <a:spcPts val="600"/>
              </a:spcAft>
              <a:buClr>
                <a:srgbClr val="FF0000"/>
              </a:buClr>
              <a:buNone/>
            </a:pPr>
            <a:r>
              <a:rPr lang="en-US" sz="7200" dirty="0">
                <a:solidFill>
                  <a:srgbClr val="222222"/>
                </a:solidFill>
                <a:latin typeface="+mn-lt"/>
              </a:rPr>
              <a:t>I’m not a debt consolidator, financial counselor or financial planner. </a:t>
            </a:r>
            <a:endParaRPr lang="en-US" sz="7200" b="1" dirty="0">
              <a:solidFill>
                <a:srgbClr val="FF0000"/>
              </a:solidFill>
              <a:latin typeface="+mn-lt"/>
            </a:endParaRP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437862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+mn-lt"/>
              </a:rPr>
              <a:t>Financial Coach</a:t>
            </a:r>
          </a:p>
        </p:txBody>
      </p:sp>
      <p:pic>
        <p:nvPicPr>
          <p:cNvPr id="6" name="Picture 2" descr="Financial Coaching: An Asset Building Strategy – University of  Wisconsin-Madison Center for Financial Security">
            <a:extLst>
              <a:ext uri="{FF2B5EF4-FFF2-40B4-BE49-F238E27FC236}">
                <a16:creationId xmlns:a16="http://schemas.microsoft.com/office/drawing/2014/main" id="{1BC51810-947B-4BEC-B383-A853BAC82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414181"/>
            <a:ext cx="8229599" cy="4005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49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CAE7217-E0B8-4146-9434-3F06E9784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51328"/>
            <a:ext cx="8229600" cy="1143000"/>
          </a:xfrm>
        </p:spPr>
        <p:txBody>
          <a:bodyPr/>
          <a:lstStyle/>
          <a:p>
            <a:r>
              <a:rPr lang="en-US" altLang="en-US" sz="3600" dirty="0">
                <a:solidFill>
                  <a:srgbClr val="00B050"/>
                </a:solidFill>
              </a:rPr>
              <a:t>“Saving” </a:t>
            </a:r>
            <a:r>
              <a:rPr lang="en-US" altLang="en-US" sz="2400" dirty="0">
                <a:solidFill>
                  <a:srgbClr val="00B050"/>
                </a:solidFill>
              </a:rPr>
              <a:t>(a verb)</a:t>
            </a:r>
            <a:r>
              <a:rPr lang="en-US" altLang="en-US" sz="3600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altLang="en-US" sz="3600" dirty="0">
                <a:solidFill>
                  <a:srgbClr val="00B050"/>
                </a:solidFill>
              </a:rPr>
              <a:t>and “Savings” </a:t>
            </a:r>
            <a:r>
              <a:rPr lang="en-US" altLang="en-US" sz="2400" dirty="0">
                <a:solidFill>
                  <a:srgbClr val="00B050"/>
                </a:solidFill>
              </a:rPr>
              <a:t>(a noun)</a:t>
            </a:r>
            <a:endParaRPr lang="en-US" altLang="en-US" sz="3600" dirty="0">
              <a:solidFill>
                <a:srgbClr val="00B050"/>
              </a:solidFill>
            </a:endParaRPr>
          </a:p>
        </p:txBody>
      </p:sp>
      <p:pic>
        <p:nvPicPr>
          <p:cNvPr id="17411" name="Picture 11" descr="best-savings-account-rate">
            <a:extLst>
              <a:ext uri="{FF2B5EF4-FFF2-40B4-BE49-F238E27FC236}">
                <a16:creationId xmlns:a16="http://schemas.microsoft.com/office/drawing/2014/main" id="{B9AEEB3F-49D3-496A-8759-38350A732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094328"/>
            <a:ext cx="6934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3BAA5A-9C99-4D6C-AC21-090C1C9C1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192695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+mn-lt"/>
              </a:rPr>
              <a:t>Ben Franklin says:</a:t>
            </a:r>
          </a:p>
        </p:txBody>
      </p:sp>
      <p:pic>
        <p:nvPicPr>
          <p:cNvPr id="4" name="Picture 2" descr="Failing to plan is planning to fail! – BSE Institute Ltd">
            <a:extLst>
              <a:ext uri="{FF2B5EF4-FFF2-40B4-BE49-F238E27FC236}">
                <a16:creationId xmlns:a16="http://schemas.microsoft.com/office/drawing/2014/main" id="{B40156AD-40F1-4DBC-B74E-F9B855AE85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57670"/>
            <a:ext cx="819912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725F89-50BF-46E3-9CE5-3D9E2147585A}"/>
              </a:ext>
            </a:extLst>
          </p:cNvPr>
          <p:cNvSpPr txBox="1"/>
          <p:nvPr/>
        </p:nvSpPr>
        <p:spPr>
          <a:xfrm>
            <a:off x="533400" y="1802295"/>
            <a:ext cx="816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n-lt"/>
              </a:rPr>
              <a:t>“By failing to prepare, you are planning to fail.”</a:t>
            </a:r>
          </a:p>
        </p:txBody>
      </p:sp>
    </p:spTree>
    <p:extLst>
      <p:ext uri="{BB962C8B-B14F-4D97-AF65-F5344CB8AC3E}">
        <p14:creationId xmlns:p14="http://schemas.microsoft.com/office/powerpoint/2010/main" val="2290856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088D9BD-B214-498E-9C0F-5F0588A71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071489"/>
            <a:ext cx="8153399" cy="545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220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D13D4-DCAD-4690-9323-48A92662C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49086"/>
          </a:xfrm>
        </p:spPr>
        <p:txBody>
          <a:bodyPr/>
          <a:lstStyle/>
          <a:p>
            <a:r>
              <a:rPr lang="en-US" sz="3200" dirty="0">
                <a:solidFill>
                  <a:srgbClr val="00B050"/>
                </a:solidFill>
                <a:latin typeface="+mn-lt"/>
              </a:rPr>
              <a:t>Asset Allocation and Diversification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6B7326-3E6D-46F4-BEBC-94110ADBF3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66288"/>
            <a:ext cx="8229600" cy="441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73517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cd82c5b-74c9-4827-94f1-5bf219ae6b20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A42C9A1FF0C4E8EFDD6E1EC68268E" ma:contentTypeVersion="12" ma:contentTypeDescription="Create a new document." ma:contentTypeScope="" ma:versionID="74f415700e677f67570d1265c4de6c02">
  <xsd:schema xmlns:xsd="http://www.w3.org/2001/XMLSchema" xmlns:xs="http://www.w3.org/2001/XMLSchema" xmlns:p="http://schemas.microsoft.com/office/2006/metadata/properties" xmlns:ns2="bfa4db11-c700-41fb-b639-f7e6b4e680b5" xmlns:ns3="9cd82c5b-74c9-4827-94f1-5bf219ae6b20" targetNamespace="http://schemas.microsoft.com/office/2006/metadata/properties" ma:root="true" ma:fieldsID="60f53a838a094153ce095486d560252d" ns2:_="" ns3:_="">
    <xsd:import namespace="bfa4db11-c700-41fb-b639-f7e6b4e680b5"/>
    <xsd:import namespace="9cd82c5b-74c9-4827-94f1-5bf219ae6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4db11-c700-41fb-b639-f7e6b4e68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82c5b-74c9-4827-94f1-5bf219ae6b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8332A4-542C-494D-8506-1C720B46413C}">
  <ds:schemaRefs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bfa4db11-c700-41fb-b639-f7e6b4e680b5"/>
    <ds:schemaRef ds:uri="9cd82c5b-74c9-4827-94f1-5bf219ae6b20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F85DF1F-BC57-4156-92DD-D8D43BF525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6113DE-D385-4A48-8B16-CD7F492379D6}">
  <ds:schemaRefs>
    <ds:schemaRef ds:uri="9cd82c5b-74c9-4827-94f1-5bf219ae6b20"/>
    <ds:schemaRef ds:uri="bfa4db11-c700-41fb-b639-f7e6b4e680b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</TotalTime>
  <Words>2458</Words>
  <Application>Microsoft Office PowerPoint</Application>
  <PresentationFormat>On-screen Show (4:3)</PresentationFormat>
  <Paragraphs>283</Paragraphs>
  <Slides>42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Arial</vt:lpstr>
      <vt:lpstr>Arial,Sans-Serif</vt:lpstr>
      <vt:lpstr>BankGothic Md BT</vt:lpstr>
      <vt:lpstr>Calibri</vt:lpstr>
      <vt:lpstr>Calibri Light</vt:lpstr>
      <vt:lpstr>effra</vt:lpstr>
      <vt:lpstr>Gill Sans</vt:lpstr>
      <vt:lpstr>Roboto</vt:lpstr>
      <vt:lpstr>Times New Roman</vt:lpstr>
      <vt:lpstr>Wingdings</vt:lpstr>
      <vt:lpstr>Office Theme</vt:lpstr>
      <vt:lpstr>       </vt:lpstr>
      <vt:lpstr>EconEdLink Membership</vt:lpstr>
      <vt:lpstr>Professional Development Certificate</vt:lpstr>
      <vt:lpstr>Objectives</vt:lpstr>
      <vt:lpstr>Financial Coach</vt:lpstr>
      <vt:lpstr>“Saving” (a verb) and “Savings” (a noun)</vt:lpstr>
      <vt:lpstr>Ben Franklin says:</vt:lpstr>
      <vt:lpstr>PowerPoint Presentation</vt:lpstr>
      <vt:lpstr>Asset Allocation and Diversification</vt:lpstr>
      <vt:lpstr>Four Stages of Saving</vt:lpstr>
      <vt:lpstr>PowerPoint Presentation</vt:lpstr>
      <vt:lpstr>PowerPoint Presentation</vt:lpstr>
      <vt:lpstr>PowerPoint Presentation</vt:lpstr>
      <vt:lpstr>Basic Banking</vt:lpstr>
      <vt:lpstr>Four Main Types of Banks</vt:lpstr>
      <vt:lpstr>Saving Tools</vt:lpstr>
      <vt:lpstr>Top 10 Secret Hiding Places For Money</vt:lpstr>
      <vt:lpstr>Pros and Cons of Short Term Saving Options </vt:lpstr>
      <vt:lpstr>U.S. Savings Bonds</vt:lpstr>
      <vt:lpstr>Ways to Save</vt:lpstr>
      <vt:lpstr>PowerPoint Presentation</vt:lpstr>
      <vt:lpstr>What Type of Investor Are You?</vt:lpstr>
      <vt:lpstr>        Questions a Financial Advisor Should Ask You</vt:lpstr>
      <vt:lpstr>Stock Market and Risk</vt:lpstr>
      <vt:lpstr>PowerPoint Presentation</vt:lpstr>
      <vt:lpstr>PowerPoint Presentation</vt:lpstr>
      <vt:lpstr>Asset Allocation as One Ages</vt:lpstr>
      <vt:lpstr>Five Stages of Investing</vt:lpstr>
      <vt:lpstr>Investing Tools</vt:lpstr>
      <vt:lpstr>Bonds</vt:lpstr>
      <vt:lpstr>Mutual/Index Funds</vt:lpstr>
      <vt:lpstr>401(k)/403(b) Retirement Plans</vt:lpstr>
      <vt:lpstr>Rookie’s Guide to Index Funds</vt:lpstr>
      <vt:lpstr>Pitfalls of Pre-tax Retirement Savings </vt:lpstr>
      <vt:lpstr>IRA/Roth IRA</vt:lpstr>
      <vt:lpstr>Traditional v. Roth IRA</vt:lpstr>
      <vt:lpstr>PowerPoint Presentation</vt:lpstr>
      <vt:lpstr>Annuities</vt:lpstr>
      <vt:lpstr>EconedLink Lessons</vt:lpstr>
      <vt:lpstr>CEE Affiliates</vt:lpstr>
      <vt:lpstr>PowerPoint Presentation</vt:lpstr>
      <vt:lpstr>Thank You to Our Sponsors!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Business of….?</dc:title>
  <dc:creator>Marsha Masters</dc:creator>
  <cp:lastModifiedBy>Jarvon Carson</cp:lastModifiedBy>
  <cp:revision>92</cp:revision>
  <dcterms:created xsi:type="dcterms:W3CDTF">2012-09-11T15:07:18Z</dcterms:created>
  <dcterms:modified xsi:type="dcterms:W3CDTF">2020-10-19T17:12:26Z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0x010100481A42C9A1FF0C4E8EFDD6E1EC68268E</vt:lpwstr>
  </property>
  <property fmtid="{D5CDD505-2E9C-101B-9397-08002B2CF9AE}" pid="3" name="Order">
    <vt:r8>2199100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