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4"/>
  </p:notesMasterIdLst>
  <p:sldIdLst>
    <p:sldId id="261" r:id="rId5"/>
    <p:sldId id="326" r:id="rId6"/>
    <p:sldId id="267" r:id="rId7"/>
    <p:sldId id="256" r:id="rId8"/>
    <p:sldId id="288" r:id="rId9"/>
    <p:sldId id="285" r:id="rId10"/>
    <p:sldId id="330" r:id="rId11"/>
    <p:sldId id="329" r:id="rId12"/>
    <p:sldId id="308" r:id="rId13"/>
    <p:sldId id="257" r:id="rId14"/>
    <p:sldId id="309" r:id="rId15"/>
    <p:sldId id="310" r:id="rId16"/>
    <p:sldId id="311" r:id="rId17"/>
    <p:sldId id="312" r:id="rId18"/>
    <p:sldId id="313" r:id="rId19"/>
    <p:sldId id="276" r:id="rId20"/>
    <p:sldId id="286" r:id="rId21"/>
    <p:sldId id="280" r:id="rId22"/>
    <p:sldId id="322" r:id="rId23"/>
    <p:sldId id="283" r:id="rId24"/>
    <p:sldId id="325" r:id="rId25"/>
    <p:sldId id="315" r:id="rId26"/>
    <p:sldId id="287" r:id="rId27"/>
    <p:sldId id="314" r:id="rId28"/>
    <p:sldId id="316" r:id="rId29"/>
    <p:sldId id="323" r:id="rId30"/>
    <p:sldId id="320" r:id="rId31"/>
    <p:sldId id="324" r:id="rId32"/>
    <p:sldId id="307" r:id="rId33"/>
    <p:sldId id="318" r:id="rId34"/>
    <p:sldId id="260" r:id="rId35"/>
    <p:sldId id="270" r:id="rId36"/>
    <p:sldId id="271" r:id="rId37"/>
    <p:sldId id="272" r:id="rId38"/>
    <p:sldId id="273" r:id="rId39"/>
    <p:sldId id="274" r:id="rId40"/>
    <p:sldId id="327" r:id="rId41"/>
    <p:sldId id="266" r:id="rId42"/>
    <p:sldId id="269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ug Young" initials="DY" lastIdx="2" clrIdx="0">
    <p:extLst>
      <p:ext uri="{19B8F6BF-5375-455C-9EA6-DF929625EA0E}">
        <p15:presenceInfo xmlns:p15="http://schemas.microsoft.com/office/powerpoint/2012/main" userId="Doug You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9900"/>
    <a:srgbClr val="005CB8"/>
    <a:srgbClr val="005C2A"/>
    <a:srgbClr val="009900"/>
    <a:srgbClr val="8BAF00"/>
    <a:srgbClr val="C7C6F8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08FE79-840F-4F90-A344-3DDD14C3F0EB}" v="29" dt="2020-11-12T17:51:25.950"/>
  </p1510:revLst>
</p1510:revInfo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60"/>
  </p:normalViewPr>
  <p:slideViewPr>
    <p:cSldViewPr snapToGrid="0">
      <p:cViewPr varScale="1">
        <p:scale>
          <a:sx n="71" d="100"/>
          <a:sy n="71" d="100"/>
        </p:scale>
        <p:origin x="1843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8" d="100"/>
        <a:sy n="138" d="100"/>
      </p:scale>
      <p:origin x="0" y="-166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22T08:54:59.787" idx="2">
    <p:pos x="5370" y="1418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AA5DFF-1E16-7F4C-8980-AB1611AD8891}" type="datetime1">
              <a:rPr lang="en-US"/>
              <a:pPr>
                <a:defRPr/>
              </a:pPr>
              <a:t>11/12/2020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82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0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02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53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95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94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67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24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53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B2881-572B-497C-8F75-CEDE1E4811C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99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1D1C9-99ED-4BAE-B0EB-0468EAB0416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328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02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6600" b="1" i="0">
                <a:solidFill>
                  <a:srgbClr val="005CB8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7440"/>
            <a:ext cx="8229600" cy="3779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698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2055038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fontAlgn="base">
        <a:lnSpc>
          <a:spcPts val="5700"/>
        </a:lnSpc>
        <a:spcBef>
          <a:spcPct val="0"/>
        </a:spcBef>
        <a:spcAft>
          <a:spcPct val="0"/>
        </a:spcAft>
        <a:defRPr sz="6600" b="1" i="0" kern="1200">
          <a:solidFill>
            <a:srgbClr val="005CB8"/>
          </a:solidFill>
          <a:effectLst>
            <a:glow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latin typeface="Calibri" panose="020F0502020204030204" pitchFamily="34" charset="0"/>
          <a:ea typeface="ＭＳ Ｐゴシック" pitchFamily="-108" charset="-128"/>
          <a:cs typeface="Calibri" panose="020F050202020403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1pPr>
      <a:lvl2pPr marL="742950" indent="-28575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2pPr>
      <a:lvl3pPr marL="11430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3pPr>
      <a:lvl4pPr marL="16002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4pPr>
      <a:lvl5pPr marL="20574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»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bri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edlink.org/membershi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onedlink.org/professional-development/professional-development-upcoming/?view-by=dayGridMonth&amp;currentStart=2020-Mar-1&amp;activeStart=2020-Mar-1&amp;activeEnd=2020-Apr-11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edlink.org/professional-developme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doug.n.young@gmail.com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ncilforeconed.org/resources/local-affiliate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iles.consumerfinance.gov/f/documents/bcfp_fin-well-being_full-scorecard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252" y="968781"/>
            <a:ext cx="8623495" cy="1143000"/>
          </a:xfrm>
        </p:spPr>
        <p:txBody>
          <a:bodyPr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Aft>
                <a:spcPts val="0"/>
              </a:spcAft>
              <a:defRPr/>
            </a:pPr>
            <a:br>
              <a:rPr lang="en-US" sz="2400" dirty="0">
                <a:solidFill>
                  <a:srgbClr val="00B050"/>
                </a:solidFill>
                <a:latin typeface="+mn-lt"/>
              </a:rPr>
            </a:br>
            <a:r>
              <a:rPr lang="en-US" sz="2400" b="1" dirty="0">
                <a:solidFill>
                  <a:srgbClr val="7A9900"/>
                </a:solidFill>
              </a:rPr>
              <a:t>Wells Fargo Presents Personal Finance for Educators, Pt. 3: Building &amp; Protecting Your Assets</a:t>
            </a:r>
            <a:br>
              <a:rPr lang="en-US" sz="900" b="1" dirty="0"/>
            </a:br>
            <a:endParaRPr lang="en-US" sz="3000" dirty="0">
              <a:solidFill>
                <a:srgbClr val="00B050"/>
              </a:solidFill>
            </a:endParaRPr>
          </a:p>
        </p:txBody>
      </p:sp>
      <p:pic>
        <p:nvPicPr>
          <p:cNvPr id="7" name="Picture 2" descr="Ways to Protect Your Business and Wealth | Mark J Kohler |">
            <a:extLst>
              <a:ext uri="{FF2B5EF4-FFF2-40B4-BE49-F238E27FC236}">
                <a16:creationId xmlns:a16="http://schemas.microsoft.com/office/drawing/2014/main" id="{BBD79473-2928-4D19-8426-6A6596B80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80" y="2318141"/>
            <a:ext cx="5006837" cy="263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2FAD0D-B9AC-466A-96D0-074761ADB3EA}"/>
              </a:ext>
            </a:extLst>
          </p:cNvPr>
          <p:cNvSpPr txBox="1"/>
          <p:nvPr/>
        </p:nvSpPr>
        <p:spPr>
          <a:xfrm>
            <a:off x="731520" y="4952579"/>
            <a:ext cx="7244862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800" b="1" dirty="0">
                <a:latin typeface="+mn-lt"/>
              </a:rPr>
              <a:t>Doug Young</a:t>
            </a:r>
          </a:p>
          <a:p>
            <a:pPr algn="ctr">
              <a:spcAft>
                <a:spcPts val="300"/>
              </a:spcAft>
            </a:pPr>
            <a:r>
              <a:rPr lang="en-US" sz="1800" b="1" dirty="0">
                <a:latin typeface="+mn-lt"/>
              </a:rPr>
              <a:t>THE WISER CHOICE</a:t>
            </a:r>
          </a:p>
          <a:p>
            <a:pPr algn="ctr">
              <a:spcAft>
                <a:spcPts val="300"/>
              </a:spcAft>
            </a:pPr>
            <a:r>
              <a:rPr lang="en-US" sz="1800" b="1" dirty="0">
                <a:latin typeface="+mn-lt"/>
              </a:rPr>
              <a:t>CEO – Head Coach</a:t>
            </a:r>
          </a:p>
          <a:p>
            <a:pPr algn="ctr">
              <a:spcAft>
                <a:spcPts val="300"/>
              </a:spcAft>
            </a:pPr>
            <a:r>
              <a:rPr lang="en-US" sz="1800" b="1" dirty="0">
                <a:latin typeface="+mn-lt"/>
              </a:rPr>
              <a:t>doug.n.young@gmail.com</a:t>
            </a:r>
          </a:p>
        </p:txBody>
      </p:sp>
    </p:spTree>
    <p:extLst>
      <p:ext uri="{BB962C8B-B14F-4D97-AF65-F5344CB8AC3E}">
        <p14:creationId xmlns:p14="http://schemas.microsoft.com/office/powerpoint/2010/main" val="268869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1521"/>
            <a:ext cx="7886700" cy="630617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7A9900"/>
                </a:solidFill>
                <a:latin typeface="+mn-lt"/>
              </a:rPr>
              <a:t>Life Stages: Where do </a:t>
            </a:r>
            <a:r>
              <a:rPr lang="en-US" sz="3600" i="1" u="sng" dirty="0">
                <a:solidFill>
                  <a:srgbClr val="7A9900"/>
                </a:solidFill>
                <a:latin typeface="+mn-lt"/>
              </a:rPr>
              <a:t>you</a:t>
            </a:r>
            <a:r>
              <a:rPr lang="en-US" sz="3600" dirty="0">
                <a:solidFill>
                  <a:srgbClr val="7A9900"/>
                </a:solidFill>
                <a:latin typeface="+mn-lt"/>
              </a:rPr>
              <a:t> want to be?</a:t>
            </a:r>
          </a:p>
        </p:txBody>
      </p:sp>
      <p:pic>
        <p:nvPicPr>
          <p:cNvPr id="2050" name="Picture 2" descr="Missouri Trust &amp; Investment Company » Weekend Reading - Retirement ...">
            <a:extLst>
              <a:ext uri="{FF2B5EF4-FFF2-40B4-BE49-F238E27FC236}">
                <a16:creationId xmlns:a16="http://schemas.microsoft.com/office/drawing/2014/main" id="{9BA82CA2-2CA0-40FC-999A-0E40C4E3CE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59" y="1692138"/>
            <a:ext cx="8526482" cy="483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897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2559" y="223170"/>
            <a:ext cx="8302290" cy="515384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7A9900"/>
                </a:solidFill>
                <a:latin typeface="+mn-lt"/>
              </a:rPr>
              <a:t>20’s: Build Good Habits, Start Budgeting</a:t>
            </a:r>
            <a:endParaRPr lang="en-US" sz="3200" dirty="0">
              <a:solidFill>
                <a:srgbClr val="7A9900"/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2559" y="1271902"/>
            <a:ext cx="7938881" cy="5362928"/>
          </a:xfrm>
        </p:spPr>
        <p:txBody>
          <a:bodyPr>
            <a:normAutofit fontScale="25000" lnSpcReduction="2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7200" dirty="0">
                <a:latin typeface="+mn-lt"/>
              </a:rPr>
              <a:t>Start an emergency fund - Set aside 6-12 months of savings.</a:t>
            </a:r>
          </a:p>
          <a:p>
            <a:pPr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7200" dirty="0">
                <a:latin typeface="+mn-lt"/>
              </a:rPr>
              <a:t>Be sure to start paying back any student loans.  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7200" dirty="0">
                <a:latin typeface="+mn-lt"/>
              </a:rPr>
              <a:t>Penalties are severe (garnished wages, higher interest rates on loans, etc.)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7200" dirty="0">
                <a:solidFill>
                  <a:srgbClr val="111111"/>
                </a:solidFill>
                <a:latin typeface="+mn-lt"/>
              </a:rPr>
              <a:t>The average monthly student loan payment for a 20 year old was $400.</a:t>
            </a:r>
            <a:endParaRPr lang="en-US" sz="7200" dirty="0">
              <a:latin typeface="+mn-lt"/>
            </a:endParaRP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7200" dirty="0">
                <a:latin typeface="+mn-lt"/>
              </a:rPr>
              <a:t>Review your credit report and avoid increasing card debt.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7200" dirty="0">
                <a:latin typeface="+mn-lt"/>
              </a:rPr>
              <a:t>www.annualreditreport.com (1 free report from each Bureau).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7200" dirty="0">
                <a:latin typeface="+mn-lt"/>
              </a:rPr>
              <a:t>Bad credit issues remain on your credit report for seven years.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7200" dirty="0">
                <a:latin typeface="+mn-lt"/>
              </a:rPr>
              <a:t>Employers may check your credit report before hiring.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US" sz="7200" dirty="0">
              <a:latin typeface="+mn-lt"/>
            </a:endParaRP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7200" dirty="0">
                <a:latin typeface="+mn-lt"/>
              </a:rPr>
              <a:t> Invest in your future. Take advantage of 401k’s, 403b’s or similar plans.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7200" dirty="0">
                <a:latin typeface="+mn-lt"/>
              </a:rPr>
              <a:t>Recommend saving @15% of your pre-tax income for retirement.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7200" dirty="0">
                <a:latin typeface="+mn-lt"/>
              </a:rPr>
              <a:t>$19,500 for those under age 50.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US" sz="7200" dirty="0">
              <a:latin typeface="+mn-lt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7200" dirty="0">
                <a:latin typeface="+mn-lt"/>
              </a:rPr>
              <a:t> Exercise regularly on own or join a gym.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7200" dirty="0">
                <a:latin typeface="+mn-lt"/>
              </a:rPr>
              <a:t> Keep health and insurances up to date as 1 illness/accident can bankrupt you.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7200" dirty="0">
              <a:latin typeface="+mn-lt"/>
            </a:endParaRP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7200" dirty="0">
                <a:latin typeface="+mn-lt"/>
              </a:rPr>
              <a:t>Protect your other assets (403b, Roth IRA, etc.).   </a:t>
            </a:r>
          </a:p>
          <a:p>
            <a:pPr marL="342900" lvl="1" indent="0">
              <a:buNone/>
            </a:pPr>
            <a:br>
              <a:rPr lang="en-US" sz="4125" dirty="0"/>
            </a:br>
            <a:endParaRPr lang="en-US" sz="4125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181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C0AB9-2FDF-4F7C-ABFA-469953789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84841"/>
          </a:xfrm>
        </p:spPr>
        <p:txBody>
          <a:bodyPr/>
          <a:lstStyle/>
          <a:p>
            <a:r>
              <a:rPr lang="en-US" sz="2800" b="1" dirty="0">
                <a:solidFill>
                  <a:srgbClr val="7A9900"/>
                </a:solidFill>
                <a:latin typeface="+mn-lt"/>
              </a:rPr>
              <a:t>30’s: Create a Financial Future</a:t>
            </a:r>
            <a:endParaRPr lang="en-US" sz="2800" dirty="0">
              <a:solidFill>
                <a:srgbClr val="7A9900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434E3-0454-4E86-90B2-BC8E0395E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4387"/>
            <a:ext cx="7886700" cy="5242683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+mn-lt"/>
              </a:rPr>
              <a:t> Buy a house/coop/condo/townhouse, if desired.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+mn-lt"/>
              </a:rPr>
              <a:t> Have enough insurance to protect you/your family (health, home, car, etc.)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111111"/>
                </a:solidFill>
                <a:latin typeface="+mn-lt"/>
              </a:rPr>
              <a:t> Have </a:t>
            </a:r>
            <a:r>
              <a:rPr lang="en-US" sz="1800" dirty="0">
                <a:latin typeface="+mn-lt"/>
              </a:rPr>
              <a:t>the equivalent of your annual salary saved as a nest egg, twice your salary at age 35, and three times your salary by the time you exit your 30s.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111111"/>
                </a:solidFill>
                <a:latin typeface="+mn-lt"/>
              </a:rPr>
              <a:t> Put aside 18% of your salary a year, at age 35.  Should try to save 23% a year.</a:t>
            </a:r>
            <a:endParaRPr lang="en-US" sz="1800" dirty="0">
              <a:latin typeface="+mn-lt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+mn-lt"/>
              </a:rPr>
              <a:t>If you have children, start an investment account (529 Plan) early.</a:t>
            </a:r>
          </a:p>
          <a:p>
            <a:pPr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+mn-lt"/>
              </a:rPr>
              <a:t>Build, diversify and use asset allocation based on age and years of work left.</a:t>
            </a:r>
          </a:p>
          <a:p>
            <a:pPr marL="0" indent="0">
              <a:spcAft>
                <a:spcPts val="300"/>
              </a:spcAft>
              <a:buClr>
                <a:srgbClr val="FF0000"/>
              </a:buClr>
              <a:buNone/>
            </a:pPr>
            <a:endParaRPr lang="en-US" sz="1800" b="1" dirty="0">
              <a:solidFill>
                <a:srgbClr val="FF0000"/>
              </a:solidFill>
              <a:latin typeface="+mn-lt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+mn-lt"/>
              </a:rPr>
              <a:t> Boost your job skills or train for another possible profession for later in life.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+mn-lt"/>
              </a:rPr>
              <a:t> Prepare to work somewhere until age 70.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+mn-lt"/>
              </a:rPr>
              <a:t> Keep healthy with either a gym membership or exercising regularly.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+mn-lt"/>
              </a:rPr>
              <a:t>Review your credit report.</a:t>
            </a:r>
          </a:p>
        </p:txBody>
      </p:sp>
    </p:spTree>
    <p:extLst>
      <p:ext uri="{BB962C8B-B14F-4D97-AF65-F5344CB8AC3E}">
        <p14:creationId xmlns:p14="http://schemas.microsoft.com/office/powerpoint/2010/main" val="507548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98" y="243615"/>
            <a:ext cx="7886700" cy="600800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rgbClr val="7A9900"/>
                </a:solidFill>
                <a:latin typeface="+mn-lt"/>
              </a:rPr>
              <a:t>40’s: Strategic Planning, A Deep Dive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176" y="1183256"/>
            <a:ext cx="8182122" cy="5301950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+mn-lt"/>
              </a:rPr>
              <a:t>Get a fee only financial advisor and do a background check on that person.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111111"/>
                </a:solidFill>
                <a:latin typeface="+mn-lt"/>
              </a:rPr>
              <a:t>Most Americans are behind at this point, with an estimated savings of only $63K.</a:t>
            </a:r>
            <a:endParaRPr lang="en-US" sz="1800" dirty="0">
              <a:latin typeface="+mn-lt"/>
            </a:endParaRPr>
          </a:p>
          <a:p>
            <a:pPr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+mn-lt"/>
              </a:rPr>
              <a:t> Max out retirement savings and re-balance your retirement account regularly.</a:t>
            </a:r>
          </a:p>
          <a:p>
            <a:pPr marL="457200" lvl="1" indent="0">
              <a:spcAft>
                <a:spcPts val="300"/>
              </a:spcAft>
              <a:buNone/>
            </a:pPr>
            <a:endParaRPr lang="en-US" sz="1800" dirty="0">
              <a:latin typeface="+mn-lt"/>
            </a:endParaRPr>
          </a:p>
          <a:p>
            <a:pPr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+mn-lt"/>
              </a:rPr>
              <a:t> Make a personal retirement plan projection 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+mn-lt"/>
              </a:rPr>
              <a:t>Start at Employee Benefit Research Institute - </a:t>
            </a:r>
            <a:r>
              <a:rPr lang="en-US" sz="1800" dirty="0">
                <a:latin typeface="+mn-lt"/>
                <a:hlinkClick r:id="rId2"/>
              </a:rPr>
              <a:t>www.ebri.org</a:t>
            </a:r>
            <a:r>
              <a:rPr lang="en-US" sz="1800" dirty="0">
                <a:latin typeface="+mn-lt"/>
              </a:rPr>
              <a:t> 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+mn-lt"/>
              </a:rPr>
              <a:t>Many mutual fund companies also provide sites for future planning.</a:t>
            </a:r>
          </a:p>
          <a:p>
            <a:pPr marL="457200" lvl="1" indent="0">
              <a:spcAft>
                <a:spcPts val="300"/>
              </a:spcAft>
              <a:buNone/>
            </a:pPr>
            <a:endParaRPr lang="en-US" sz="1800" dirty="0">
              <a:latin typeface="+mn-lt"/>
            </a:endParaRPr>
          </a:p>
          <a:p>
            <a:pPr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+mn-lt"/>
              </a:rPr>
              <a:t> Check all insurance policies and coverages protecting all your assets.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+mn-lt"/>
              </a:rPr>
              <a:t>Know the difference between term, whole-life and universal life.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+mn-lt"/>
              </a:rPr>
              <a:t>Make sure you have enough and not too much.</a:t>
            </a:r>
          </a:p>
          <a:p>
            <a:pPr marL="457200" lvl="1" indent="0">
              <a:spcAft>
                <a:spcPts val="300"/>
              </a:spcAft>
              <a:buNone/>
            </a:pPr>
            <a:endParaRPr lang="en-US" sz="1800" dirty="0">
              <a:latin typeface="+mn-lt"/>
            </a:endParaRPr>
          </a:p>
          <a:p>
            <a:pPr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+mn-lt"/>
              </a:rPr>
              <a:t> Even with a pension, set up a self-employment retirement plan (Roth IRA, etc.)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+mn-lt"/>
              </a:rPr>
              <a:t>If you have a business with no retirement plan, start your own account.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+mn-lt"/>
              </a:rPr>
              <a:t>Don’t rely on others for your retirement, start now. </a:t>
            </a:r>
          </a:p>
        </p:txBody>
      </p:sp>
    </p:spTree>
    <p:extLst>
      <p:ext uri="{BB962C8B-B14F-4D97-AF65-F5344CB8AC3E}">
        <p14:creationId xmlns:p14="http://schemas.microsoft.com/office/powerpoint/2010/main" val="3639191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388" y="361680"/>
            <a:ext cx="7886700" cy="566531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7A9900"/>
                </a:solidFill>
                <a:latin typeface="+mn-lt"/>
              </a:rPr>
              <a:t>50’s: Early- Stage Retirement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055" y="1356960"/>
            <a:ext cx="8052033" cy="5254855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6400" dirty="0">
                <a:latin typeface="+mn-lt"/>
              </a:rPr>
              <a:t>Ramp up 403b contributions to $19,500 for those under 50 and $25,500 for those over 50.</a:t>
            </a:r>
          </a:p>
          <a:p>
            <a:pPr marL="0" indent="0">
              <a:spcAft>
                <a:spcPts val="300"/>
              </a:spcAft>
              <a:buClr>
                <a:srgbClr val="FF0000"/>
              </a:buClr>
              <a:buNone/>
            </a:pPr>
            <a:endParaRPr lang="en-US" sz="6400" dirty="0">
              <a:latin typeface="+mn-lt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6400" dirty="0">
                <a:latin typeface="+mn-lt"/>
              </a:rPr>
              <a:t>Discuss with State Union Rep. retirement options (spouses’ options, pop-ups, full sum, etc.)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6400" dirty="0">
                <a:latin typeface="+mn-lt"/>
              </a:rPr>
              <a:t> Review your Social Security options, check history and get earnings estimate.</a:t>
            </a:r>
          </a:p>
          <a:p>
            <a:pPr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6400" dirty="0">
                <a:latin typeface="+mn-lt"/>
              </a:rPr>
              <a:t>When do you  pay down debts?: College loans, mortgages, credit cards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6400" dirty="0">
                <a:latin typeface="+mn-lt"/>
              </a:rPr>
              <a:t>Pay off bad debt first.  Start with the highest interest rate credit cards.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6400" dirty="0">
                <a:latin typeface="+mn-lt"/>
              </a:rPr>
              <a:t>Car and student loans should follow.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6400" dirty="0">
                <a:latin typeface="+mn-lt"/>
              </a:rPr>
              <a:t>Want to start collecting (8% growth each year to defer to age 70).</a:t>
            </a:r>
          </a:p>
          <a:p>
            <a:pPr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6400" dirty="0">
                <a:latin typeface="+mn-lt"/>
              </a:rPr>
              <a:t>Start planning your next act for post-retirement: 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6400" dirty="0">
                <a:latin typeface="+mn-lt"/>
              </a:rPr>
              <a:t>Becoming an entrepreneur of some kind – what would be the start up costs?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6400" dirty="0">
                <a:latin typeface="+mn-lt"/>
              </a:rPr>
              <a:t>Are you planning on working after retiring?  Start preparing!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6400" dirty="0">
                <a:latin typeface="+mn-lt"/>
              </a:rPr>
              <a:t>Do you both agree on when to  stop working and where will you live?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6400" dirty="0">
                <a:latin typeface="+mn-lt"/>
              </a:rPr>
              <a:t>Downsize the house, purge the attic, close that storage unit.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6400" dirty="0">
                <a:latin typeface="+mn-lt"/>
              </a:rPr>
              <a:t>Pay off all debt except that low interest mortgage. </a:t>
            </a:r>
          </a:p>
          <a:p>
            <a:pPr marL="457200" lvl="1" indent="0">
              <a:spcAft>
                <a:spcPts val="300"/>
              </a:spcAft>
              <a:buNone/>
            </a:pPr>
            <a:endParaRPr lang="en-US" sz="6400" dirty="0">
              <a:latin typeface="+mn-lt"/>
            </a:endParaRPr>
          </a:p>
          <a:p>
            <a:pPr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6400" dirty="0">
                <a:latin typeface="+mn-lt"/>
              </a:rPr>
              <a:t> Protect the wealth you have.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6400" dirty="0">
                <a:latin typeface="+mn-lt"/>
              </a:rPr>
              <a:t>Review all insurance, annuity and pension plans.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6400" dirty="0">
                <a:latin typeface="+mn-lt"/>
              </a:rPr>
              <a:t>If you want more insurance, premiums get them ASAP, if healthy. 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6400" dirty="0">
                <a:latin typeface="+mn-lt"/>
              </a:rPr>
              <a:t>Check with your Union for insurance policy options to age 95.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5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848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462" y="361240"/>
            <a:ext cx="7886700" cy="501409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7A9900"/>
                </a:solidFill>
                <a:latin typeface="+mn-lt"/>
              </a:rPr>
              <a:t>60+: Establishing Your Legacy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23889"/>
            <a:ext cx="7886700" cy="5022166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6400" dirty="0">
                <a:latin typeface="+mn-lt"/>
              </a:rPr>
              <a:t>Get a grip on your retirement income sources.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6400" dirty="0">
                <a:latin typeface="+mn-lt"/>
              </a:rPr>
              <a:t>You will need 6-10 times your annual salary for retirement (love that pension).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6400" dirty="0">
                <a:latin typeface="+mn-lt"/>
              </a:rPr>
              <a:t>Review anticipated incomes (savings, Social Security, pension(s), distributions, etc.)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6400" dirty="0">
                <a:latin typeface="+mn-lt"/>
              </a:rPr>
              <a:t>Plan a weekly, monthly and yearly budget at least a year before you stop working.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6400" dirty="0">
                <a:latin typeface="+mn-lt"/>
              </a:rPr>
              <a:t>Pay off all debt (mortgage, HELOC, credit card, etc.)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6400" dirty="0">
                <a:latin typeface="+mn-lt"/>
              </a:rPr>
              <a:t>Keep contributing to retirement funds, work OT, night classes, summer school, etc.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6400" dirty="0">
                <a:latin typeface="+mn-lt"/>
              </a:rPr>
              <a:t>Will you pay state tax on your pension where you live now, or plan to move?</a:t>
            </a:r>
          </a:p>
          <a:p>
            <a:pPr marL="457200" lvl="1" indent="0">
              <a:spcAft>
                <a:spcPts val="300"/>
              </a:spcAft>
              <a:buNone/>
            </a:pPr>
            <a:endParaRPr lang="en-US" sz="6400" dirty="0">
              <a:latin typeface="+mn-lt"/>
            </a:endParaRPr>
          </a:p>
          <a:p>
            <a:pPr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6400" dirty="0">
                <a:latin typeface="+mn-lt"/>
              </a:rPr>
              <a:t>Consider working beyond official retirement age. 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6400" dirty="0">
                <a:latin typeface="+mn-lt"/>
              </a:rPr>
              <a:t>The longer you work the more you can contribute to a retirement plan.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6400" dirty="0">
                <a:latin typeface="+mn-lt"/>
              </a:rPr>
              <a:t>Your social security benefits will increase up to age 70.</a:t>
            </a:r>
          </a:p>
          <a:p>
            <a:pPr marL="457200" lvl="1" indent="0">
              <a:spcAft>
                <a:spcPts val="300"/>
              </a:spcAft>
              <a:buNone/>
            </a:pPr>
            <a:endParaRPr lang="en-US" sz="6400" dirty="0">
              <a:latin typeface="+mn-lt"/>
            </a:endParaRPr>
          </a:p>
          <a:p>
            <a:pPr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6400" dirty="0">
                <a:latin typeface="+mn-lt"/>
              </a:rPr>
              <a:t>Shift your investments to a more conservative asset mix.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6400" dirty="0">
                <a:latin typeface="+mn-lt"/>
              </a:rPr>
              <a:t>Cut back on stocks and increase bonds and savings.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6400" dirty="0">
                <a:latin typeface="+mn-lt"/>
              </a:rPr>
              <a:t>Don’t drop out of the investment market, as you need an inflation fighter.</a:t>
            </a:r>
          </a:p>
          <a:p>
            <a:pPr marL="457200" lvl="1" indent="0">
              <a:spcAft>
                <a:spcPts val="300"/>
              </a:spcAft>
              <a:buNone/>
            </a:pPr>
            <a:endParaRPr lang="en-US" sz="6400" dirty="0">
              <a:latin typeface="+mn-lt"/>
            </a:endParaRPr>
          </a:p>
          <a:p>
            <a:pPr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6400" dirty="0">
                <a:latin typeface="+mn-lt"/>
              </a:rPr>
              <a:t>Plan your withdrawals: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6400" dirty="0">
                <a:latin typeface="+mn-lt"/>
              </a:rPr>
              <a:t>At 70 ½ you must tap 401(K) savings. (Required Minimum Distribution)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6400" dirty="0">
                <a:latin typeface="+mn-lt"/>
              </a:rPr>
              <a:t>Be conservative with spending and withdrawals, as people exhaust their funds too fast.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6400" dirty="0">
                <a:latin typeface="+mn-lt"/>
              </a:rPr>
              <a:t>Even those on a pension find they are spending too fast and depleting reserves.</a:t>
            </a:r>
            <a:endParaRPr lang="en-US" sz="1575" dirty="0">
              <a:latin typeface="+mn-lt"/>
            </a:endParaRPr>
          </a:p>
          <a:p>
            <a:pPr lvl="1"/>
            <a:endParaRPr lang="en-US" sz="1575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12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12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49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8750" y="1143000"/>
            <a:ext cx="6172200" cy="8572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700" dirty="0">
                <a:solidFill>
                  <a:srgbClr val="7A9900"/>
                </a:solidFill>
              </a:rPr>
              <a:t>A Man is NOT a Financial Plan:</a:t>
            </a:r>
            <a:br>
              <a:rPr lang="en-US" sz="2700" dirty="0">
                <a:solidFill>
                  <a:srgbClr val="7A9900"/>
                </a:solidFill>
              </a:rPr>
            </a:br>
            <a:r>
              <a:rPr lang="en-US" sz="2700" dirty="0">
                <a:solidFill>
                  <a:srgbClr val="7A9900"/>
                </a:solidFill>
              </a:rPr>
              <a:t>Empowering Women in Personal Finance</a:t>
            </a:r>
          </a:p>
        </p:txBody>
      </p:sp>
      <p:pic>
        <p:nvPicPr>
          <p:cNvPr id="11266" name="Picture 2" descr="http://extension.missouri.edu/explore/images/nr0160co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1842" y="2267778"/>
            <a:ext cx="4934606" cy="37146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0502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Why Delaying Social Security Benefits Until 70 May Be Right for You">
            <a:extLst>
              <a:ext uri="{FF2B5EF4-FFF2-40B4-BE49-F238E27FC236}">
                <a16:creationId xmlns:a16="http://schemas.microsoft.com/office/drawing/2014/main" id="{7CAF6C3D-EC81-450B-90D6-E5D490C1A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14" y="1438421"/>
            <a:ext cx="6555545" cy="398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4E4DB8-F1E5-41DE-B2AD-5A2A525A036E}"/>
              </a:ext>
            </a:extLst>
          </p:cNvPr>
          <p:cNvSpPr txBox="1"/>
          <p:nvPr/>
        </p:nvSpPr>
        <p:spPr>
          <a:xfrm>
            <a:off x="912335" y="5622692"/>
            <a:ext cx="7319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On average, you will live </a:t>
            </a:r>
            <a:r>
              <a:rPr lang="en-US" sz="2000" dirty="0">
                <a:solidFill>
                  <a:srgbClr val="7A9900"/>
                </a:solidFill>
              </a:rPr>
              <a:t>7 years longer than a man.</a:t>
            </a:r>
          </a:p>
          <a:p>
            <a:pPr algn="ctr"/>
            <a:r>
              <a:rPr lang="en-US" sz="2000" dirty="0"/>
              <a:t>Women will need income for an extended retirement.</a:t>
            </a:r>
          </a:p>
        </p:txBody>
      </p:sp>
    </p:spTree>
    <p:extLst>
      <p:ext uri="{BB962C8B-B14F-4D97-AF65-F5344CB8AC3E}">
        <p14:creationId xmlns:p14="http://schemas.microsoft.com/office/powerpoint/2010/main" val="201379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39614" y="302854"/>
            <a:ext cx="6172200" cy="42267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7A9900"/>
                </a:solidFill>
                <a:latin typeface="+mn-lt"/>
              </a:rPr>
              <a:t>The Realities for a Woman-Centered Plan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8731" y="1059544"/>
            <a:ext cx="8481848" cy="1106882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dirty="0"/>
              <a:t>They will need more income for an extended retirement.</a:t>
            </a:r>
          </a:p>
          <a:p>
            <a:pPr>
              <a:lnSpc>
                <a:spcPct val="110000"/>
              </a:lnSpc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+mn-lt"/>
              </a:rPr>
              <a:t>Men have a median retirement savings balance of </a:t>
            </a:r>
            <a:r>
              <a:rPr lang="en-US" sz="1800" dirty="0">
                <a:solidFill>
                  <a:srgbClr val="7A9900"/>
                </a:solidFill>
                <a:latin typeface="+mn-lt"/>
              </a:rPr>
              <a:t>$76,000</a:t>
            </a:r>
            <a:r>
              <a:rPr lang="en-US" sz="1800" dirty="0">
                <a:latin typeface="+mn-lt"/>
              </a:rPr>
              <a:t>,</a:t>
            </a:r>
            <a:r>
              <a:rPr lang="en-US" sz="1800" dirty="0">
                <a:solidFill>
                  <a:srgbClr val="7A9900"/>
                </a:solidFill>
                <a:latin typeface="+mn-lt"/>
              </a:rPr>
              <a:t> </a:t>
            </a:r>
            <a:r>
              <a:rPr lang="en-US" sz="1800" dirty="0">
                <a:latin typeface="+mn-lt"/>
              </a:rPr>
              <a:t>women just </a:t>
            </a:r>
            <a:r>
              <a:rPr lang="en-US" sz="1800" dirty="0">
                <a:solidFill>
                  <a:srgbClr val="7A9900"/>
                </a:solidFill>
                <a:latin typeface="+mn-lt"/>
              </a:rPr>
              <a:t>$23,000.</a:t>
            </a:r>
          </a:p>
          <a:p>
            <a:pPr>
              <a:lnSpc>
                <a:spcPct val="110000"/>
              </a:lnSpc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+mn-lt"/>
              </a:rPr>
              <a:t>Social Security income and availability is the number one concern.</a:t>
            </a:r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35139A-962F-4941-8814-94648E267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11" y="2166427"/>
            <a:ext cx="7005711" cy="417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2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men &amp; Financial Literacy: Facts, Resources &amp; Tips">
            <a:extLst>
              <a:ext uri="{FF2B5EF4-FFF2-40B4-BE49-F238E27FC236}">
                <a16:creationId xmlns:a16="http://schemas.microsoft.com/office/drawing/2014/main" id="{FADF0306-3F9F-405B-B26E-D551450B3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5" y="1371821"/>
            <a:ext cx="8721969" cy="487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295520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62421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Aft>
                <a:spcPts val="0"/>
              </a:spcAft>
              <a:defRPr/>
            </a:pPr>
            <a:r>
              <a:rPr lang="en-US" sz="4000" dirty="0" err="1">
                <a:solidFill>
                  <a:srgbClr val="7A9900"/>
                </a:solidFill>
                <a:latin typeface="Calibri"/>
                <a:ea typeface="ＭＳ Ｐゴシック"/>
                <a:cs typeface="Calibri"/>
              </a:rPr>
              <a:t>EconEdLink</a:t>
            </a:r>
            <a:r>
              <a:rPr lang="en-US" sz="4000" dirty="0">
                <a:solidFill>
                  <a:srgbClr val="7A9900"/>
                </a:solidFill>
                <a:latin typeface="Calibri"/>
                <a:ea typeface="ＭＳ Ｐゴシック"/>
                <a:cs typeface="Calibri"/>
              </a:rPr>
              <a:t> Membership</a:t>
            </a:r>
            <a:endParaRPr lang="en-US" dirty="0">
              <a:solidFill>
                <a:srgbClr val="7A99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3714B-F9E8-8C44-9AF8-383F3F244D95}"/>
              </a:ext>
            </a:extLst>
          </p:cNvPr>
          <p:cNvSpPr txBox="1"/>
          <p:nvPr/>
        </p:nvSpPr>
        <p:spPr>
          <a:xfrm>
            <a:off x="482538" y="2114894"/>
            <a:ext cx="8175171" cy="45243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You can now access CEE’s professional development webinars directly on EconEdLink.org! To receive these new professional development benefits, </a:t>
            </a:r>
            <a:r>
              <a:rPr lang="en-US" b="1">
                <a:latin typeface="Arial"/>
                <a:ea typeface="ＭＳ Ｐゴシック"/>
                <a:cs typeface="Arial"/>
              </a:rPr>
              <a:t>become an </a:t>
            </a:r>
            <a:r>
              <a:rPr lang="en-US" b="1" err="1">
                <a:latin typeface="Arial"/>
                <a:ea typeface="ＭＳ Ｐゴシック"/>
                <a:cs typeface="Arial"/>
              </a:rPr>
              <a:t>EconEdLink</a:t>
            </a:r>
            <a:r>
              <a:rPr lang="en-US" b="1">
                <a:latin typeface="Arial"/>
                <a:ea typeface="ＭＳ Ｐゴシック"/>
                <a:cs typeface="Arial"/>
              </a:rPr>
              <a:t> </a:t>
            </a:r>
            <a:r>
              <a:rPr lang="en-US" b="1">
                <a:latin typeface="Arial"/>
                <a:ea typeface="ＭＳ Ｐゴシック"/>
                <a:cs typeface="Arial"/>
                <a:hlinkClick r:id="rId3"/>
              </a:rPr>
              <a:t>member</a:t>
            </a:r>
            <a:r>
              <a:rPr lang="en-US">
                <a:latin typeface="Arial"/>
                <a:ea typeface="ＭＳ Ｐゴシック"/>
                <a:cs typeface="Arial"/>
              </a:rPr>
              <a:t>. As a member, you will now be able to: </a:t>
            </a:r>
            <a:endParaRPr lang="en-US"/>
          </a:p>
          <a:p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latin typeface="Arial"/>
                <a:ea typeface="ＭＳ Ｐゴシック"/>
                <a:cs typeface="Arial"/>
              </a:rPr>
              <a:t>Automatically receive a professional development certificate via e-mail within 24 hours after viewing any webinar for a minimum of 45 minutes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latin typeface="Arial"/>
                <a:ea typeface="ＭＳ Ｐゴシック"/>
                <a:cs typeface="Arial"/>
              </a:rPr>
              <a:t>Register for upcoming webinars with a simple one-click process 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latin typeface="Arial"/>
                <a:ea typeface="ＭＳ Ｐゴシック"/>
                <a:cs typeface="Arial"/>
              </a:rPr>
              <a:t>Easily download presentations, lesson plan materials, and activities for each webinar 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latin typeface="Arial"/>
                <a:ea typeface="ＭＳ Ｐゴシック"/>
                <a:cs typeface="Arial"/>
              </a:rPr>
              <a:t>Search and view all webinars at your convenience 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latin typeface="Arial"/>
                <a:ea typeface="ＭＳ Ｐゴシック"/>
                <a:cs typeface="Arial"/>
              </a:rPr>
              <a:t>Save webinars to your </a:t>
            </a:r>
            <a:r>
              <a:rPr lang="en-US" err="1">
                <a:latin typeface="Arial"/>
                <a:ea typeface="ＭＳ Ｐゴシック"/>
                <a:cs typeface="Arial"/>
              </a:rPr>
              <a:t>EconEdLink</a:t>
            </a:r>
            <a:r>
              <a:rPr lang="en-US">
                <a:latin typeface="Arial"/>
                <a:ea typeface="ＭＳ Ｐゴシック"/>
                <a:cs typeface="Arial"/>
              </a:rPr>
              <a:t> dashboard for easy access to the event</a:t>
            </a:r>
            <a:endParaRPr lang="en-US"/>
          </a:p>
          <a:p>
            <a:endParaRPr lang="en-US">
              <a:latin typeface="Arial"/>
              <a:ea typeface="ＭＳ Ｐゴシック"/>
              <a:cs typeface="Arial"/>
            </a:endParaRPr>
          </a:p>
          <a:p>
            <a:endParaRPr lang="en-US">
              <a:latin typeface="Arial"/>
              <a:ea typeface="ＭＳ Ｐゴシック"/>
              <a:cs typeface="Arial"/>
            </a:endParaRPr>
          </a:p>
          <a:p>
            <a:pPr algn="ctr"/>
            <a:r>
              <a:rPr lang="en-US">
                <a:latin typeface="Arial"/>
                <a:ea typeface="ＭＳ Ｐゴシック"/>
                <a:cs typeface="Arial"/>
              </a:rPr>
              <a:t>You may access our new Professional Development page </a:t>
            </a:r>
            <a:r>
              <a:rPr lang="en-US">
                <a:latin typeface="Arial"/>
                <a:ea typeface="ＭＳ Ｐゴシック"/>
                <a:cs typeface="Arial"/>
                <a:hlinkClick r:id="rId4"/>
              </a:rPr>
              <a:t>here</a:t>
            </a:r>
            <a:endParaRPr lang="en-US">
              <a:latin typeface="Arial"/>
              <a:ea typeface="ＭＳ Ｐゴシック"/>
              <a:cs typeface="Arial"/>
            </a:endParaRPr>
          </a:p>
          <a:p>
            <a:endParaRPr lang="en-US"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928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90973-3AAE-4355-8452-86311A3B1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263" y="1000958"/>
            <a:ext cx="7230718" cy="57098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7A9900"/>
                </a:solidFill>
                <a:latin typeface="+mn-lt"/>
              </a:rPr>
              <a:t>Women and Increased Financial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38D67-D802-4F18-A992-F4ADDDB34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63" y="1800665"/>
            <a:ext cx="8429451" cy="4636547"/>
          </a:xfrm>
        </p:spPr>
        <p:txBody>
          <a:bodyPr>
            <a:normAutofit fontScale="25000" lnSpcReduction="2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7200" dirty="0">
                <a:latin typeface="+mn-lt"/>
              </a:rPr>
              <a:t>Women are 3x more likely to report they can’t afford to save for retirement. 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7200" dirty="0">
                <a:latin typeface="+mn-lt"/>
              </a:rPr>
              <a:t>Women list increased feelings of anxiety, stress, social withdrawal, negative impact on family relationships including kids and/or significant others.</a:t>
            </a:r>
          </a:p>
          <a:p>
            <a:pPr>
              <a:lnSpc>
                <a:spcPct val="120000"/>
              </a:lnSpc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7200" dirty="0">
                <a:latin typeface="+mn-lt"/>
              </a:rPr>
              <a:t>Women (43%) fret more about finances, and retirement more than men (65%).</a:t>
            </a:r>
          </a:p>
          <a:p>
            <a:pPr lvl="1">
              <a:lnSpc>
                <a:spcPct val="120000"/>
              </a:lnSpc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7200" dirty="0">
                <a:latin typeface="+mn-lt"/>
              </a:rPr>
              <a:t>Women are more likely to take career breaks than men.</a:t>
            </a:r>
          </a:p>
          <a:p>
            <a:pPr lvl="1">
              <a:lnSpc>
                <a:spcPct val="120000"/>
              </a:lnSpc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7200" dirty="0">
                <a:latin typeface="+mn-lt"/>
              </a:rPr>
              <a:t>Provide care for older loved ones in need or death of one. </a:t>
            </a:r>
          </a:p>
          <a:p>
            <a:pPr lvl="1">
              <a:lnSpc>
                <a:spcPct val="120000"/>
              </a:lnSpc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7200" dirty="0">
                <a:latin typeface="+mn-lt"/>
              </a:rPr>
              <a:t>Not collecting a salary for a number of years (childcare or own illness).</a:t>
            </a:r>
          </a:p>
          <a:p>
            <a:pPr lvl="1">
              <a:lnSpc>
                <a:spcPct val="120000"/>
              </a:lnSpc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7200" dirty="0">
                <a:latin typeface="+mn-lt"/>
              </a:rPr>
              <a:t>Not contributing to a retirement plan thereby increasing that savings gap.</a:t>
            </a:r>
          </a:p>
          <a:p>
            <a:pPr marL="457200" lvl="1" indent="0">
              <a:lnSpc>
                <a:spcPct val="120000"/>
              </a:lnSpc>
              <a:spcAft>
                <a:spcPts val="400"/>
              </a:spcAft>
              <a:buNone/>
            </a:pPr>
            <a:endParaRPr lang="en-US" sz="7200" dirty="0">
              <a:latin typeface="+mn-lt"/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7200" dirty="0">
                <a:latin typeface="+mn-lt"/>
              </a:rPr>
              <a:t>After divorce or death of husband many women are intimidated by:</a:t>
            </a:r>
          </a:p>
          <a:p>
            <a:pPr lvl="1">
              <a:lnSpc>
                <a:spcPct val="11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7200" dirty="0">
                <a:latin typeface="+mn-lt"/>
              </a:rPr>
              <a:t>Financial planner who is usually chosen by the husband.</a:t>
            </a:r>
          </a:p>
          <a:p>
            <a:pPr lvl="1">
              <a:lnSpc>
                <a:spcPct val="11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7200" dirty="0">
                <a:latin typeface="+mn-lt"/>
              </a:rPr>
              <a:t>Not totally aware or confused about financial picture.</a:t>
            </a:r>
          </a:p>
          <a:p>
            <a:pPr marL="457200" lvl="1" indent="0">
              <a:lnSpc>
                <a:spcPct val="120000"/>
              </a:lnSpc>
              <a:spcAft>
                <a:spcPts val="400"/>
              </a:spcAft>
              <a:buNone/>
            </a:pPr>
            <a:endParaRPr lang="en-US" sz="7200" dirty="0">
              <a:latin typeface="+mn-lt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7200" dirty="0">
                <a:latin typeface="+mn-lt"/>
              </a:rPr>
              <a:t>Insurances:  What do they need, have enough or the right type?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1800" dirty="0">
              <a:latin typeface="+mn-lt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5565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D3BA4-F2E5-4DBB-B839-F7EA581D1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89" y="1012874"/>
            <a:ext cx="8377311" cy="815926"/>
          </a:xfrm>
        </p:spPr>
        <p:txBody>
          <a:bodyPr/>
          <a:lstStyle/>
          <a:p>
            <a:r>
              <a:rPr lang="en-US" sz="3200" dirty="0">
                <a:solidFill>
                  <a:srgbClr val="7A9900"/>
                </a:solidFill>
              </a:rPr>
              <a:t>The Pandemic’s Financial Impact on Women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D3C1C-2CA3-4D0B-B9AD-4C70B6C2C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28160"/>
          </a:xfrm>
        </p:spPr>
        <p:txBody>
          <a:bodyPr/>
          <a:lstStyle/>
          <a:p>
            <a:pPr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+mn-lt"/>
              </a:rPr>
              <a:t>With COVID-19 continuing to spike </a:t>
            </a:r>
            <a:r>
              <a:rPr lang="en-US" sz="1800" dirty="0">
                <a:solidFill>
                  <a:srgbClr val="7A9900"/>
                </a:solidFill>
                <a:latin typeface="+mn-lt"/>
              </a:rPr>
              <a:t>12 million plus </a:t>
            </a:r>
            <a:r>
              <a:rPr lang="en-US" sz="1800" dirty="0">
                <a:latin typeface="+mn-lt"/>
              </a:rPr>
              <a:t>are unemployed.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+mn-lt"/>
              </a:rPr>
              <a:t>Many schools and child-care centers still are not open.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+mn-lt"/>
              </a:rPr>
              <a:t>Women are bearing the brunt by quitting jobs and home-schooling.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+mn-lt"/>
              </a:rPr>
              <a:t>Aug. to Sept. </a:t>
            </a:r>
            <a:r>
              <a:rPr lang="en-US" sz="1800" dirty="0">
                <a:solidFill>
                  <a:srgbClr val="7A9900"/>
                </a:solidFill>
                <a:latin typeface="+mn-lt"/>
              </a:rPr>
              <a:t>856,000 women </a:t>
            </a:r>
            <a:r>
              <a:rPr lang="en-US" sz="1800" dirty="0">
                <a:latin typeface="+mn-lt"/>
              </a:rPr>
              <a:t>compared to 216,000 men lost jobs.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+mn-lt"/>
              </a:rPr>
              <a:t>1 in 4 women consider leaving the work force or downshifting.</a:t>
            </a:r>
          </a:p>
          <a:p>
            <a:pPr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+mn-lt"/>
              </a:rPr>
              <a:t>There’s no historical pattern for what’s happening to women. </a:t>
            </a:r>
          </a:p>
          <a:p>
            <a:pPr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+mn-lt"/>
              </a:rPr>
              <a:t>Women centered jobs (</a:t>
            </a:r>
            <a:r>
              <a:rPr lang="en-US" sz="1800" dirty="0">
                <a:solidFill>
                  <a:srgbClr val="7A9900"/>
                </a:solidFill>
                <a:latin typeface="+mn-lt"/>
              </a:rPr>
              <a:t>health care, education, food, hospitality</a:t>
            </a:r>
            <a:r>
              <a:rPr lang="en-US" sz="1800" dirty="0">
                <a:latin typeface="+mn-lt"/>
              </a:rPr>
              <a:t>) cut. </a:t>
            </a:r>
          </a:p>
          <a:p>
            <a:pPr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+mn-lt"/>
              </a:rPr>
              <a:t>70% of workers in these occupations are women.</a:t>
            </a:r>
          </a:p>
          <a:p>
            <a:pPr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+mn-lt"/>
              </a:rPr>
              <a:t>Financial impact: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+mn-lt"/>
              </a:rPr>
              <a:t>Loss of wages, discretionary income.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+mn-lt"/>
              </a:rPr>
              <a:t>Inability to build a financial future.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+mn-lt"/>
              </a:rPr>
              <a:t>Even greater stress for single separated or divorced women</a:t>
            </a:r>
          </a:p>
          <a:p>
            <a:pPr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+mn-lt"/>
              </a:rPr>
              <a:t>Economic impact:  </a:t>
            </a:r>
            <a:r>
              <a:rPr lang="en-US" sz="1800" dirty="0">
                <a:solidFill>
                  <a:srgbClr val="7A9900"/>
                </a:solidFill>
                <a:latin typeface="+mn-lt"/>
              </a:rPr>
              <a:t>GDP will decrease </a:t>
            </a:r>
            <a:r>
              <a:rPr lang="en-US" sz="1800" dirty="0">
                <a:latin typeface="+mn-lt"/>
              </a:rPr>
              <a:t>as the cost of labor will increase. 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4108871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AE40C-48B1-4544-A8D7-4E27669FA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29208"/>
            <a:ext cx="7886700" cy="764381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Aft>
                <a:spcPts val="300"/>
              </a:spcAft>
            </a:pPr>
            <a:r>
              <a:rPr lang="en-US" sz="3600" dirty="0">
                <a:solidFill>
                  <a:srgbClr val="7A9900"/>
                </a:solidFill>
                <a:latin typeface="+mn-lt"/>
              </a:rPr>
              <a:t>Let’s Talk Social Security:                                   It’s a Beautiful Thing</a:t>
            </a:r>
          </a:p>
        </p:txBody>
      </p:sp>
      <p:pic>
        <p:nvPicPr>
          <p:cNvPr id="2054" name="Picture 6" descr="Opinion/Cartoon: Medicare/Social Security | Opinion | dailyprogress.com">
            <a:extLst>
              <a:ext uri="{FF2B5EF4-FFF2-40B4-BE49-F238E27FC236}">
                <a16:creationId xmlns:a16="http://schemas.microsoft.com/office/drawing/2014/main" id="{553B84B0-D41C-4578-940E-15C8F7998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66" y="2612928"/>
            <a:ext cx="7502476" cy="350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42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ill Social Security have you covered? | Principal">
            <a:extLst>
              <a:ext uri="{FF2B5EF4-FFF2-40B4-BE49-F238E27FC236}">
                <a16:creationId xmlns:a16="http://schemas.microsoft.com/office/drawing/2014/main" id="{85139A4A-FFBC-4CC7-834A-FAFA3925C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511510"/>
            <a:ext cx="6597748" cy="450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1970B5-8D57-4A57-8501-B43951F06AB1}"/>
              </a:ext>
            </a:extLst>
          </p:cNvPr>
          <p:cNvSpPr txBox="1"/>
          <p:nvPr/>
        </p:nvSpPr>
        <p:spPr>
          <a:xfrm>
            <a:off x="2280621" y="373577"/>
            <a:ext cx="4535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A9900"/>
                </a:solidFill>
                <a:latin typeface="+mn-lt"/>
              </a:rPr>
              <a:t>“Full Retirement” Age</a:t>
            </a:r>
          </a:p>
        </p:txBody>
      </p:sp>
    </p:spTree>
    <p:extLst>
      <p:ext uri="{BB962C8B-B14F-4D97-AF65-F5344CB8AC3E}">
        <p14:creationId xmlns:p14="http://schemas.microsoft.com/office/powerpoint/2010/main" val="298033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9A51E-330B-4817-B321-FB32B5C7B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2795"/>
            <a:ext cx="7886700" cy="61581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Social Security</a:t>
            </a:r>
          </a:p>
        </p:txBody>
      </p:sp>
      <p:pic>
        <p:nvPicPr>
          <p:cNvPr id="1026" name="Picture 2" descr="Social Security: Why the 8% &quot;Return&quot; Myth Shouldn't Make You Wait to Retire  | The Motley Fool">
            <a:extLst>
              <a:ext uri="{FF2B5EF4-FFF2-40B4-BE49-F238E27FC236}">
                <a16:creationId xmlns:a16="http://schemas.microsoft.com/office/drawing/2014/main" id="{97E68492-3FC9-46F6-A550-B2EA17E464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209822"/>
            <a:ext cx="7648575" cy="527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326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en Should You Start Social Security Benefits? Do the Math! - CBS News">
            <a:extLst>
              <a:ext uri="{FF2B5EF4-FFF2-40B4-BE49-F238E27FC236}">
                <a16:creationId xmlns:a16="http://schemas.microsoft.com/office/drawing/2014/main" id="{18A0A636-76FD-490B-BAC2-9AAC4572B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72" y="1322363"/>
            <a:ext cx="8074855" cy="49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9FF55-5521-4D10-8AF3-6621D61EE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83211"/>
            <a:ext cx="8229600" cy="85812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7A9900"/>
                </a:solidFill>
                <a:effectLst>
                  <a:glow>
                    <a:schemeClr val="accent1">
                      <a:alpha val="0"/>
                    </a:schemeClr>
                  </a:glow>
                  <a:reflection stA="0" endPos="65000" dist="50800" dir="5400000" sy="-100000" algn="bl" rotWithShape="0"/>
                </a:effectLst>
                <a:latin typeface="+mn-lt"/>
              </a:rPr>
              <a:t>Health Savings Accounts (HSA’s)</a:t>
            </a:r>
            <a:br>
              <a:rPr lang="en-US" sz="3600" dirty="0">
                <a:solidFill>
                  <a:srgbClr val="7A9900"/>
                </a:solidFill>
                <a:effectLst>
                  <a:glow>
                    <a:schemeClr val="accent1">
                      <a:alpha val="0"/>
                    </a:schemeClr>
                  </a:glow>
                  <a:reflection stA="0" endPos="65000" dist="50800" dir="5400000" sy="-100000" algn="bl" rotWithShape="0"/>
                </a:effectLst>
                <a:latin typeface="+mn-lt"/>
              </a:rPr>
            </a:br>
            <a:r>
              <a:rPr lang="en-US" sz="2400" dirty="0">
                <a:solidFill>
                  <a:srgbClr val="7A9900"/>
                </a:solidFill>
                <a:effectLst>
                  <a:glow>
                    <a:schemeClr val="accent1">
                      <a:alpha val="0"/>
                    </a:schemeClr>
                  </a:glow>
                  <a:reflection stA="0" endPos="65000" dist="50800" dir="5400000" sy="-100000" algn="bl" rotWithShape="0"/>
                </a:effectLst>
                <a:latin typeface="+mn-lt"/>
              </a:rPr>
              <a:t>A Medical Savings Account for a Rainy Day</a:t>
            </a:r>
            <a:endParaRPr lang="en-US" sz="3600" dirty="0">
              <a:solidFill>
                <a:srgbClr val="7A9900"/>
              </a:solidFill>
              <a:effectLst>
                <a:glow>
                  <a:schemeClr val="accent1">
                    <a:alpha val="0"/>
                  </a:schemeClr>
                </a:glow>
                <a:reflection stA="0" endPos="65000" dist="50800" dir="5400000" sy="-100000" algn="bl" rotWithShape="0"/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2AFBC-D7DD-4C8A-9746-9A84EA085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96087"/>
            <a:ext cx="8229600" cy="4276578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+mn-lt"/>
              </a:rPr>
              <a:t>Most seniors 65+ enrolled in Medicare worry about ability to afford health care.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solidFill>
                  <a:srgbClr val="30303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32% of seniors say they've had a surprise medical bill over the past 2 years. </a:t>
            </a:r>
            <a:endParaRPr lang="en-US" sz="1700" dirty="0">
              <a:latin typeface="+mn-lt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+mn-lt"/>
              </a:rPr>
              <a:t>Most fear a major personal health crisis could lead to serious debt or even bankruptcy.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+mn-lt"/>
              </a:rPr>
              <a:t>24% of older Americans say they'd need to use a credit card to pay for a severe illness.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+mn-lt"/>
              </a:rPr>
              <a:t>Meanwhile, 32% say they'd tap their retirement savings to cover that cost.</a:t>
            </a:r>
          </a:p>
          <a:p>
            <a:pPr marL="42863" indent="-214313">
              <a:spcBef>
                <a:spcPts val="788"/>
              </a:spcBef>
              <a:spcAft>
                <a:spcPts val="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+mn-lt"/>
              </a:rPr>
              <a:t>   HSA’s are the best way to cover future health care costs.</a:t>
            </a:r>
          </a:p>
          <a:p>
            <a:pPr marL="785813" lvl="2" indent="-214313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700" dirty="0">
                <a:latin typeface="+mn-lt"/>
              </a:rPr>
              <a:t>An HSA actually offers more tax benefits than an IRA or a 401(k). </a:t>
            </a:r>
          </a:p>
          <a:p>
            <a:pPr marL="785813" lvl="2" indent="-214313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700" dirty="0">
                <a:latin typeface="+mn-lt"/>
              </a:rPr>
              <a:t>Your contributions go in tax-free, growth is tax-free and the withdrawals are tax-free.</a:t>
            </a:r>
          </a:p>
          <a:p>
            <a:pPr marL="785813" lvl="2" indent="-214313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700" dirty="0">
                <a:latin typeface="+mn-lt"/>
              </a:rPr>
              <a:t>However, they must be used to cover qualified medical expenses.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068715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32A418-D130-4FDF-95AE-C91EBCFB9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88892"/>
            <a:ext cx="7886700" cy="441774"/>
          </a:xfrm>
        </p:spPr>
        <p:txBody>
          <a:bodyPr>
            <a:noAutofit/>
          </a:bodyPr>
          <a:lstStyle/>
          <a:p>
            <a:pPr algn="ctr"/>
            <a:br>
              <a:rPr lang="en-US" sz="2700" dirty="0">
                <a:solidFill>
                  <a:srgbClr val="30303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7A99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Beauty of HSA’s</a:t>
            </a:r>
            <a:br>
              <a:rPr lang="en-US" sz="2700" dirty="0">
                <a:solidFill>
                  <a:srgbClr val="7A99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700" dirty="0">
              <a:solidFill>
                <a:srgbClr val="7A9900"/>
              </a:solidFill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B37F85-0FDC-41B9-ABF0-923924546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64" y="1869100"/>
            <a:ext cx="8285871" cy="4475429"/>
          </a:xfrm>
        </p:spPr>
        <p:txBody>
          <a:bodyPr>
            <a:normAutofit fontScale="925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solidFill>
                  <a:srgbClr val="30303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Contribute at age 30 and withdraw money yearly as needed for near-term medical expenses.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solidFill>
                  <a:srgbClr val="30303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Any money you don't use can be invested and withdrawn later on.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solidFill>
                  <a:srgbClr val="30303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It pays to overfund your HSA yearly, so you have the option of carrying funds until you retire.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solidFill>
                  <a:srgbClr val="30303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HSA age 30 could spare you from debt, bankruptcy or an expensive hospital stay.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solidFill>
                  <a:srgbClr val="30303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Sadly, many retirees today don't have one of these accounts at their disposal.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solidFill>
                  <a:srgbClr val="30303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Take advantage of the HSA by contributing the maximum amount allowed.</a:t>
            </a:r>
          </a:p>
          <a:p>
            <a:pPr>
              <a:lnSpc>
                <a:spcPct val="120000"/>
              </a:lnSpc>
              <a:spcAft>
                <a:spcPts val="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solidFill>
                  <a:srgbClr val="30303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For the year 2021:</a:t>
            </a:r>
          </a:p>
          <a:p>
            <a:pPr marL="428625" lvl="1" indent="-257175">
              <a:lnSpc>
                <a:spcPct val="120000"/>
              </a:lnSpc>
              <a:spcBef>
                <a:spcPts val="788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rgbClr val="30303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You can contribute up to $3,600 for individual coverage and up to $7,200 for family. </a:t>
            </a:r>
          </a:p>
          <a:p>
            <a:pPr marL="428625" lvl="1" indent="-257175">
              <a:lnSpc>
                <a:spcPct val="120000"/>
              </a:lnSpc>
              <a:spcBef>
                <a:spcPts val="788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rgbClr val="30303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If you're 55 or over, you can contribute an extra $1,000 to whichever limit applies to you.</a:t>
            </a:r>
            <a:endParaRPr lang="en-US" sz="17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5676051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72C6C-A2FB-4510-AB2C-B33869CDA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7A9900"/>
                </a:solidFill>
                <a:latin typeface="+mn-lt"/>
              </a:rPr>
              <a:t>Insurances You Need to Understand</a:t>
            </a:r>
            <a:endParaRPr lang="en-US" sz="3600" dirty="0">
              <a:solidFill>
                <a:srgbClr val="7A99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80750-3022-4DB3-90C9-52081DE3C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33041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</a:rPr>
              <a:t>Health, auto and homeowners’ insurances are a given.</a:t>
            </a:r>
          </a:p>
          <a:p>
            <a:pPr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</a:rPr>
              <a:t>Consider these policies given you and your family’s needs. 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7A9900"/>
                </a:solidFill>
                <a:latin typeface="+mn-lt"/>
              </a:rPr>
              <a:t>Life Insurances</a:t>
            </a:r>
          </a:p>
          <a:p>
            <a:pPr lvl="2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7A9900"/>
                </a:solidFill>
                <a:latin typeface="+mn-lt"/>
              </a:rPr>
              <a:t> Term</a:t>
            </a:r>
          </a:p>
          <a:p>
            <a:pPr lvl="2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7A9900"/>
                </a:solidFill>
                <a:latin typeface="+mn-lt"/>
              </a:rPr>
              <a:t> Whole</a:t>
            </a:r>
          </a:p>
          <a:p>
            <a:pPr lvl="2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7A9900"/>
                </a:solidFill>
                <a:latin typeface="+mn-lt"/>
              </a:rPr>
              <a:t> Universal Life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7A9900"/>
                </a:solidFill>
                <a:latin typeface="+mn-lt"/>
              </a:rPr>
              <a:t>Liability Umbrella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7A9900"/>
                </a:solidFill>
                <a:latin typeface="+mn-lt"/>
              </a:rPr>
              <a:t>Long-Term Disability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7A9900"/>
                </a:solidFill>
                <a:latin typeface="+mn-lt"/>
              </a:rPr>
              <a:t>Long-Term Care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7A9900"/>
                </a:solidFill>
                <a:latin typeface="+mn-lt"/>
              </a:rPr>
              <a:t>Renters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903588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247775" y="5632450"/>
            <a:ext cx="7896225" cy="342900"/>
          </a:xfrm>
        </p:spPr>
        <p:txBody>
          <a:bodyPr/>
          <a:lstStyle/>
          <a:p>
            <a:pPr>
              <a:defRPr/>
            </a:pPr>
            <a:endParaRPr lang="en-US" b="1" dirty="0">
              <a:solidFill>
                <a:srgbClr val="1578BC"/>
              </a:solidFill>
            </a:endParaRPr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D4F54E79-F822-46E1-A753-25E905EDE8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565137"/>
              </p:ext>
            </p:extLst>
          </p:nvPr>
        </p:nvGraphicFramePr>
        <p:xfrm>
          <a:off x="0" y="0"/>
          <a:ext cx="9144000" cy="6574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1735">
                  <a:extLst>
                    <a:ext uri="{9D8B030D-6E8A-4147-A177-3AD203B41FA5}">
                      <a16:colId xmlns:a16="http://schemas.microsoft.com/office/drawing/2014/main" val="1761864391"/>
                    </a:ext>
                  </a:extLst>
                </a:gridCol>
                <a:gridCol w="1606265">
                  <a:extLst>
                    <a:ext uri="{9D8B030D-6E8A-4147-A177-3AD203B41FA5}">
                      <a16:colId xmlns:a16="http://schemas.microsoft.com/office/drawing/2014/main" val="35404346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2402332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72811242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31070512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672246654"/>
                    </a:ext>
                  </a:extLst>
                </a:gridCol>
              </a:tblGrid>
              <a:tr h="441224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LONG TERM </a:t>
                      </a:r>
                    </a:p>
                    <a:p>
                      <a:pPr lvl="0"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DISABILITY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LONG -TERM </a:t>
                      </a:r>
                    </a:p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CARE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LIFE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RENTER'S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LIABILITY </a:t>
                      </a:r>
                    </a:p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UMBRELLA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058851367"/>
                  </a:ext>
                </a:extLst>
              </a:tr>
              <a:tr h="5544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Purpose of Coverage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Preserve Income for Emergency 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Preserve Income for Emergency 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Leave Money for Survivors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Protect Your Possessions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Protect Your Possessions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531386268"/>
                  </a:ext>
                </a:extLst>
              </a:tr>
              <a:tr h="7102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it Pays.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About 60% until person reaches age 65.         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Money to cover nursing, at-home or other types of care.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Lump sum upon the insured person's death.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Compensation for property loss and/or living costs..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Money for legal fees and a court settlement , if sued.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102165424"/>
                  </a:ext>
                </a:extLst>
              </a:tr>
              <a:tr h="943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Who Needs It?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Someone who depends on earned income. 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Avoiding risking  spending assets on later-life care.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Those relying on another's income, has debt or leaving money to survivors.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Renters in an their own apartment or other rental.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Protecting assets beyond home and auto liability limits.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91316112"/>
                  </a:ext>
                </a:extLst>
              </a:tr>
              <a:tr h="7298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To Buy IT.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Through your employer or professional association.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 employers offer group coverage or an independent agent.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 employers offer it or through an agent or online..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Through an agent or onsite company (Quote Wizard).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Insurers whom offer both auto and home.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712152346"/>
                  </a:ext>
                </a:extLst>
              </a:tr>
              <a:tr h="785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Costs?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Nothing when employers offer it or for 1-3% of your salary.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 healthy 55 year old: Male @$1,700 , female @$2,675.    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 a $500,000 term policy a Non-smoking 55 year old cost would be $150 per month.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$15 - $30 a month depending on where you live and value of your possessions.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$1 million policy costs $150-$300 per year.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123310486"/>
                  </a:ext>
                </a:extLst>
              </a:tr>
              <a:tr h="1231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Beware!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Benefits are based just on salary, not bonuses or commissions.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premiums can rise quickly as years pass.  Coverage can be cost prohibitive. 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Price out different amounts of coverage as well as different companies.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"Replacement coverage" covers the cost of new items. "Cash value" pays current, depreciated value.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Usually need a $250,000 liability insurance on auto and $300,000 liability on home.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946851873"/>
                  </a:ext>
                </a:extLst>
              </a:tr>
              <a:tr h="11776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Surprises!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Ave. claim is for 31.6 mos.  Five costliest jobs to insure:  Roofers, Truck Driver, Coal Miner.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About 70% of people who reach age 65 will spend 2+ years in a nursing home.            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Ave. premium increases by 2% between ages 25-30, jumps 93% between ages 60-65. 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Coverage usually insures theft, fire and plumbing leaks and some premise losses.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Law suits: Dog bites neighbor, drunk-driving incident, someone trips over a hose and falls down steps. 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934353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05629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51" y="1061966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rgbClr val="7A9900"/>
                </a:solidFill>
                <a:latin typeface="Calibri"/>
                <a:ea typeface="ＭＳ Ｐゴシック"/>
                <a:cs typeface="Calibri"/>
              </a:rPr>
              <a:t>Professional Development Certificate</a:t>
            </a:r>
            <a:endParaRPr lang="en-US" sz="4000" b="1" dirty="0">
              <a:solidFill>
                <a:srgbClr val="7A9900"/>
              </a:solidFill>
              <a:effectLst>
                <a:glow>
                  <a:srgbClr val="4F81BD">
                    <a:alpha val="0"/>
                  </a:srgbClr>
                </a:glow>
                <a:outerShdw blurRad="50800" dist="50800" dir="5400000" algn="ctr" rotWithShape="0">
                  <a:srgbClr val="000000">
                    <a:alpha val="0"/>
                  </a:srgbClr>
                </a:outerShdw>
                <a:reflection stA="0" endPos="65000" dist="50800" dir="5400000" sy="-100000" algn="bl" rotWithShape="0"/>
              </a:effectLst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3714B-F9E8-8C44-9AF8-383F3F244D95}"/>
              </a:ext>
            </a:extLst>
          </p:cNvPr>
          <p:cNvSpPr txBox="1"/>
          <p:nvPr/>
        </p:nvSpPr>
        <p:spPr>
          <a:xfrm>
            <a:off x="588955" y="2359260"/>
            <a:ext cx="8175171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Arial"/>
                <a:ea typeface="ＭＳ Ｐゴシック"/>
              </a:rPr>
              <a:t>To earn your professional development certificate for this webinar, you must:</a:t>
            </a:r>
          </a:p>
          <a:p>
            <a:endParaRPr lang="en-US" dirty="0">
              <a:latin typeface="Arial"/>
              <a:ea typeface="ＭＳ Ｐゴシック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</a:rPr>
              <a:t>Watch a minimum of 45-minutes and you will automatically receive a professional development certificate via e-mail within 24 hours.</a:t>
            </a:r>
          </a:p>
          <a:p>
            <a:endParaRPr lang="en-US" dirty="0">
              <a:latin typeface="Arial"/>
              <a:ea typeface="ＭＳ Ｐゴシック"/>
            </a:endParaRPr>
          </a:p>
          <a:p>
            <a:r>
              <a:rPr lang="en-US" dirty="0">
                <a:latin typeface="Arial"/>
                <a:ea typeface="ＭＳ Ｐゴシック"/>
                <a:cs typeface="Arial"/>
              </a:rPr>
              <a:t>Accessing resources: </a:t>
            </a:r>
            <a:endParaRPr lang="en-US" dirty="0"/>
          </a:p>
          <a:p>
            <a:endParaRPr lang="en-US" dirty="0"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You can now easily download presentations, lesson plan materials, and activities for each webinar from </a:t>
            </a:r>
            <a:r>
              <a:rPr lang="en-US" dirty="0">
                <a:latin typeface="Arial"/>
                <a:ea typeface="ＭＳ Ｐゴシック"/>
                <a:cs typeface="Arial"/>
                <a:hlinkClick r:id="rId3"/>
              </a:rPr>
              <a:t>EconEdLink.org/professional-development/</a:t>
            </a:r>
            <a:endParaRPr lang="en-US" dirty="0">
              <a:latin typeface="Arial"/>
              <a:ea typeface="ＭＳ Ｐゴシック"/>
              <a:cs typeface="Arial"/>
            </a:endParaRPr>
          </a:p>
          <a:p>
            <a:endParaRPr lang="en-US" dirty="0"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602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A8F41-2666-4075-AC4C-5373A514B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05" y="242527"/>
            <a:ext cx="7886700" cy="580922"/>
          </a:xfrm>
        </p:spPr>
        <p:txBody>
          <a:bodyPr>
            <a:noAutofit/>
          </a:bodyPr>
          <a:lstStyle/>
          <a:p>
            <a:pPr algn="ctr">
              <a:buClr>
                <a:srgbClr val="FF0000"/>
              </a:buClr>
            </a:pPr>
            <a:r>
              <a:rPr lang="en-US" sz="3200" dirty="0">
                <a:solidFill>
                  <a:srgbClr val="7A9900"/>
                </a:solidFill>
                <a:latin typeface="+mn-lt"/>
              </a:rPr>
              <a:t>Making an Insurance Claim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91F57-EA4F-4BA0-852B-AF5080595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289" y="1180186"/>
            <a:ext cx="8266815" cy="5262817"/>
          </a:xfrm>
        </p:spPr>
        <p:txBody>
          <a:bodyPr>
            <a:noAutofit/>
          </a:bodyPr>
          <a:lstStyle/>
          <a:p>
            <a:pPr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+mn-lt"/>
              </a:rPr>
              <a:t>Make sure you have a copy of your policy and files with account numbers and other details.</a:t>
            </a:r>
          </a:p>
          <a:p>
            <a:pPr marL="0" indent="0">
              <a:spcAft>
                <a:spcPts val="300"/>
              </a:spcAft>
              <a:buNone/>
            </a:pPr>
            <a:endParaRPr lang="en-US" sz="1600" dirty="0">
              <a:latin typeface="+mn-lt"/>
            </a:endParaRPr>
          </a:p>
          <a:p>
            <a:pPr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+mn-lt"/>
              </a:rPr>
              <a:t>Move Promptly.  Claims have deadlines for filing, so know yours.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+mn-lt"/>
              </a:rPr>
              <a:t>Renters policies typically give 48-72 hours after an incident to file. 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+mn-lt"/>
              </a:rPr>
              <a:t>Long-term care and disability policies have gap periods for payments and benefits.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600" dirty="0">
              <a:latin typeface="+mn-lt"/>
            </a:endParaRPr>
          </a:p>
          <a:p>
            <a:pPr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+mn-lt"/>
              </a:rPr>
              <a:t>Inventory everything in your house and have lists, pictures and/or receipts.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+mn-lt"/>
              </a:rPr>
              <a:t>Need proof if you have “replacement coverage” versus a “cash value” coverage.</a:t>
            </a:r>
          </a:p>
          <a:p>
            <a:pPr marL="942975" lvl="2" indent="-257175">
              <a:spcAft>
                <a:spcPts val="300"/>
              </a:spcAft>
              <a:buAutoNum type="alphaLcPeriod"/>
            </a:pPr>
            <a:endParaRPr lang="en-US" sz="1600" dirty="0">
              <a:latin typeface="+mn-lt"/>
            </a:endParaRPr>
          </a:p>
          <a:p>
            <a:pPr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+mn-lt"/>
              </a:rPr>
              <a:t>When talking to an Agent or Adjustor, don’t give up when you hear “No.”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+mn-lt"/>
              </a:rPr>
              <a:t>Be persistent and polite as Insurance companies don’t like paying claims.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+mn-lt"/>
              </a:rPr>
              <a:t>They must give you a clear explanation for their refusal.  </a:t>
            </a:r>
          </a:p>
          <a:p>
            <a:pPr marL="0" indent="-57150">
              <a:spcAft>
                <a:spcPts val="300"/>
              </a:spcAft>
              <a:buNone/>
            </a:pPr>
            <a:endParaRPr lang="en-US" sz="1600" dirty="0">
              <a:latin typeface="+mn-lt"/>
            </a:endParaRPr>
          </a:p>
          <a:p>
            <a:pPr marL="228600" indent="-285750"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+mn-lt"/>
              </a:rPr>
              <a:t>Send a copy of claim to Agency supervisor.  Request for a response in 10-15 days. </a:t>
            </a:r>
          </a:p>
          <a:p>
            <a:pPr marL="628650"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+mn-lt"/>
              </a:rPr>
              <a:t>If filing a substantial claim, hire a Personal Insurance Adjustor who fights for you.</a:t>
            </a:r>
          </a:p>
          <a:p>
            <a:pPr marL="628650"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+mn-lt"/>
              </a:rPr>
              <a:t>If no satisfaction contact your State Insurance Board.</a:t>
            </a:r>
          </a:p>
          <a:p>
            <a:pPr marL="342900" lvl="1" indent="0">
              <a:spcAft>
                <a:spcPts val="300"/>
              </a:spcAft>
              <a:buNone/>
            </a:pPr>
            <a:endParaRPr lang="en-US" sz="1600" dirty="0">
              <a:latin typeface="+mn-lt"/>
            </a:endParaRPr>
          </a:p>
          <a:p>
            <a:pPr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+mn-lt"/>
              </a:rPr>
              <a:t>Still No Response?  Seek a lawyer whose forte is insurance coverage and claim litigation.</a:t>
            </a:r>
          </a:p>
          <a:p>
            <a:pPr marL="342900" lvl="1" indent="0">
              <a:buNone/>
            </a:pPr>
            <a:endParaRPr lang="en-US" sz="1400" dirty="0">
              <a:latin typeface="+mn-lt"/>
            </a:endParaRPr>
          </a:p>
          <a:p>
            <a:pPr marL="342900" lvl="1" indent="0">
              <a:buNone/>
            </a:pP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53536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7A9900"/>
                </a:solidFill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  <a:t>Planning as the </a:t>
            </a:r>
            <a:r>
              <a:rPr lang="en-US" sz="3600" b="1" dirty="0">
                <a:ln w="11430"/>
                <a:solidFill>
                  <a:srgbClr val="7A9900"/>
                </a:solidFill>
                <a:effectLst/>
                <a:ea typeface="+mj-ea"/>
                <a:cs typeface="+mj-cs"/>
              </a:rPr>
              <a:t>Pandemic</a:t>
            </a:r>
            <a:r>
              <a:rPr lang="en-US" sz="3600" b="1" dirty="0">
                <a:ln w="11430"/>
                <a:solidFill>
                  <a:srgbClr val="7A9900"/>
                </a:solidFill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  <a:t> Rages</a:t>
            </a:r>
          </a:p>
        </p:txBody>
      </p:sp>
      <p:pic>
        <p:nvPicPr>
          <p:cNvPr id="1026" name="Picture 2" descr="Coronavirus pandemic could have caused 40 million deaths if left unchecked  | Imperial News | Imperial College London">
            <a:extLst>
              <a:ext uri="{FF2B5EF4-FFF2-40B4-BE49-F238E27FC236}">
                <a16:creationId xmlns:a16="http://schemas.microsoft.com/office/drawing/2014/main" id="{E53EB3E3-DB1F-4A94-9F3B-09A7E3ABD0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23" y="2191628"/>
            <a:ext cx="5514535" cy="276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6CF7FA-CDE4-4BE9-94F1-A1D880D3B48C}"/>
              </a:ext>
            </a:extLst>
          </p:cNvPr>
          <p:cNvSpPr txBox="1"/>
          <p:nvPr/>
        </p:nvSpPr>
        <p:spPr>
          <a:xfrm>
            <a:off x="457200" y="5297269"/>
            <a:ext cx="8391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A9900"/>
                </a:solidFill>
                <a:latin typeface="+mn-lt"/>
              </a:rPr>
              <a:t>How Do I Survive This Tragedy, Financially?</a:t>
            </a:r>
          </a:p>
        </p:txBody>
      </p:sp>
    </p:spTree>
    <p:extLst>
      <p:ext uri="{BB962C8B-B14F-4D97-AF65-F5344CB8AC3E}">
        <p14:creationId xmlns:p14="http://schemas.microsoft.com/office/powerpoint/2010/main" val="237367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0697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7A9900"/>
                </a:solidFill>
                <a:latin typeface="+mn-lt"/>
              </a:rPr>
              <a:t>Reset, Rethink &amp; Repair Your Finances</a:t>
            </a:r>
            <a:r>
              <a:rPr lang="en-US" sz="3600" dirty="0">
                <a:solidFill>
                  <a:srgbClr val="7A9900"/>
                </a:solidFill>
              </a:rPr>
              <a:t> </a:t>
            </a:r>
            <a:endParaRPr lang="en-US" sz="3600" b="1" dirty="0">
              <a:ln w="11430"/>
              <a:solidFill>
                <a:srgbClr val="7A9900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457199" y="1973697"/>
            <a:ext cx="8363243" cy="4579504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+mn-lt"/>
                <a:ea typeface="ＭＳ Ｐゴシック"/>
                <a:cs typeface="Calibri Light"/>
              </a:rPr>
              <a:t>In one month, the unemployment rate for people 55+  </a:t>
            </a:r>
            <a:r>
              <a:rPr lang="en-US" sz="1800" dirty="0">
                <a:solidFill>
                  <a:srgbClr val="7A9900"/>
                </a:solidFill>
                <a:latin typeface="+mn-lt"/>
                <a:ea typeface="ＭＳ Ｐゴシック"/>
                <a:cs typeface="Calibri Light"/>
              </a:rPr>
              <a:t>quadrupled</a:t>
            </a:r>
            <a:r>
              <a:rPr lang="en-US" sz="1800" dirty="0">
                <a:latin typeface="+mn-lt"/>
                <a:ea typeface="ＭＳ Ｐゴシック"/>
                <a:cs typeface="Calibri Light"/>
              </a:rPr>
              <a:t>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+mn-lt"/>
                <a:ea typeface="ＭＳ Ｐゴシック"/>
                <a:cs typeface="Calibri Light"/>
              </a:rPr>
              <a:t>It hit a rate nearly double the </a:t>
            </a:r>
            <a:r>
              <a:rPr lang="en-US" sz="1800" dirty="0">
                <a:solidFill>
                  <a:srgbClr val="7A9900"/>
                </a:solidFill>
                <a:latin typeface="+mn-lt"/>
                <a:ea typeface="ＭＳ Ｐゴシック"/>
                <a:cs typeface="Calibri Light"/>
              </a:rPr>
              <a:t>Great Depression</a:t>
            </a:r>
            <a:r>
              <a:rPr lang="en-US" sz="1800" dirty="0">
                <a:latin typeface="+mn-lt"/>
                <a:ea typeface="ＭＳ Ｐゴシック"/>
                <a:cs typeface="Calibri Light"/>
              </a:rPr>
              <a:t>.  2021 may be worse!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+mn-lt"/>
                <a:ea typeface="ＭＳ Ｐゴシック"/>
                <a:cs typeface="Calibri Light"/>
              </a:rPr>
              <a:t>Jump in mortgage </a:t>
            </a:r>
            <a:r>
              <a:rPr lang="en-US" sz="1800" dirty="0">
                <a:solidFill>
                  <a:srgbClr val="7A9900"/>
                </a:solidFill>
                <a:latin typeface="+mn-lt"/>
                <a:ea typeface="ＭＳ Ｐゴシック"/>
                <a:cs typeface="Calibri Light"/>
              </a:rPr>
              <a:t>delinquencies</a:t>
            </a:r>
            <a:r>
              <a:rPr lang="en-US" sz="1800" dirty="0">
                <a:latin typeface="+mn-lt"/>
                <a:ea typeface="ＭＳ Ｐゴシック"/>
                <a:cs typeface="Calibri Light"/>
              </a:rPr>
              <a:t> was the steepest ever recorded.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+mn-lt"/>
                <a:ea typeface="ＭＳ Ｐゴシック"/>
                <a:cs typeface="Calibri Light"/>
              </a:rPr>
              <a:t>Drop in </a:t>
            </a:r>
            <a:r>
              <a:rPr lang="en-US" sz="1800" dirty="0">
                <a:solidFill>
                  <a:srgbClr val="7A9900"/>
                </a:solidFill>
                <a:latin typeface="+mn-lt"/>
                <a:ea typeface="ＭＳ Ｐゴシック"/>
                <a:cs typeface="Calibri Light"/>
              </a:rPr>
              <a:t>consumer spending </a:t>
            </a:r>
            <a:r>
              <a:rPr lang="en-US" sz="1800" dirty="0">
                <a:latin typeface="+mn-lt"/>
                <a:ea typeface="ＭＳ Ｐゴシック"/>
                <a:cs typeface="Calibri Light"/>
              </a:rPr>
              <a:t>was the largest in modern times.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+mn-lt"/>
                <a:ea typeface="ＭＳ Ｐゴシック"/>
                <a:cs typeface="Calibri Light"/>
              </a:rPr>
              <a:t>After 9 months of the </a:t>
            </a:r>
            <a:r>
              <a:rPr lang="en-US" sz="1800" dirty="0">
                <a:solidFill>
                  <a:srgbClr val="7A9900"/>
                </a:solidFill>
                <a:latin typeface="+mn-lt"/>
                <a:ea typeface="ＭＳ Ｐゴシック"/>
                <a:cs typeface="Calibri Light"/>
              </a:rPr>
              <a:t>coronavirus</a:t>
            </a:r>
            <a:r>
              <a:rPr lang="en-US" sz="1800" dirty="0">
                <a:latin typeface="+mn-lt"/>
                <a:ea typeface="ＭＳ Ｐゴシック"/>
                <a:cs typeface="Calibri Light"/>
              </a:rPr>
              <a:t>, is your money situation “acceptable”?</a:t>
            </a:r>
          </a:p>
          <a:p>
            <a:pPr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+mn-lt"/>
                <a:ea typeface="ＭＳ Ｐゴシック"/>
                <a:cs typeface="Calibri Light"/>
              </a:rPr>
              <a:t>Let’s do a check for a possible reset looking at four key areas.</a:t>
            </a:r>
          </a:p>
          <a:p>
            <a:pPr lvl="1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7A9900"/>
                </a:solidFill>
                <a:latin typeface="+mn-lt"/>
                <a:ea typeface="ＭＳ Ｐゴシック"/>
                <a:cs typeface="Calibri Light"/>
              </a:rPr>
              <a:t>Cash Flow</a:t>
            </a:r>
          </a:p>
          <a:p>
            <a:pPr lvl="1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7A9900"/>
                </a:solidFill>
                <a:latin typeface="+mn-lt"/>
                <a:ea typeface="ＭＳ Ｐゴシック"/>
                <a:cs typeface="Calibri Light"/>
              </a:rPr>
              <a:t>Housing</a:t>
            </a:r>
          </a:p>
          <a:p>
            <a:pPr lvl="1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7A9900"/>
                </a:solidFill>
                <a:latin typeface="+mn-lt"/>
                <a:ea typeface="ＭＳ Ｐゴシック"/>
                <a:cs typeface="Calibri Light"/>
              </a:rPr>
              <a:t>Retirement</a:t>
            </a:r>
          </a:p>
          <a:p>
            <a:pPr lvl="1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7A9900"/>
                </a:solidFill>
                <a:latin typeface="+mn-lt"/>
                <a:ea typeface="ＭＳ Ｐゴシック"/>
                <a:cs typeface="Calibri Light"/>
              </a:rPr>
              <a:t>Priorities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sz="2000" dirty="0">
              <a:latin typeface="+mn-lt"/>
              <a:ea typeface="ＭＳ Ｐゴシック"/>
              <a:cs typeface="Calibri Light"/>
            </a:endParaRP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sz="2000" dirty="0">
              <a:latin typeface="+mn-lt"/>
              <a:ea typeface="ＭＳ Ｐゴシック"/>
              <a:cs typeface="Calibri Light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sz="2000" dirty="0">
              <a:latin typeface="+mn-lt"/>
              <a:ea typeface="ＭＳ Ｐゴシック"/>
              <a:cs typeface="Calibri Light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46314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AF0C2-3AAE-4D91-8736-C3045043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45588"/>
          </a:xfrm>
        </p:spPr>
        <p:txBody>
          <a:bodyPr/>
          <a:lstStyle/>
          <a:p>
            <a:r>
              <a:rPr lang="en-US" sz="3600" dirty="0">
                <a:solidFill>
                  <a:srgbClr val="7A9900"/>
                </a:solidFill>
              </a:rPr>
              <a:t>Reset Your: Cash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4EB62-B5D2-4A36-9E7F-04519C544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57" y="1758462"/>
            <a:ext cx="8468751" cy="4398498"/>
          </a:xfrm>
        </p:spPr>
        <p:txBody>
          <a:bodyPr/>
          <a:lstStyle/>
          <a:p>
            <a:pPr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+mn-lt"/>
              </a:rPr>
              <a:t>Five signs you might be struggling:</a:t>
            </a:r>
          </a:p>
          <a:p>
            <a:pPr lvl="1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You’re using 1 credit card to pay off another or are only paying minimums.</a:t>
            </a:r>
          </a:p>
          <a:p>
            <a:pPr lvl="1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Your rainy day fund is shrinking and your savings account balance dropping.</a:t>
            </a:r>
          </a:p>
          <a:p>
            <a:pPr lvl="1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You’ve started getting collection notices and past-due bills.</a:t>
            </a:r>
          </a:p>
          <a:p>
            <a:pPr lvl="1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You're delaying home improvements, doctor appointments and car repairs.</a:t>
            </a:r>
          </a:p>
          <a:p>
            <a:pPr lvl="1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You dread getting the mail and you won’t pick up phone </a:t>
            </a:r>
            <a:r>
              <a:rPr lang="en-US" sz="1800" dirty="0" err="1">
                <a:latin typeface="+mn-lt"/>
              </a:rPr>
              <a:t>call,s</a:t>
            </a:r>
            <a:r>
              <a:rPr lang="en-US" sz="1800" dirty="0">
                <a:latin typeface="+mn-lt"/>
              </a:rPr>
              <a:t> fearing creditors 	or collectors are after you.  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en-US" sz="2000" dirty="0">
              <a:latin typeface="+mn-lt"/>
            </a:endParaRPr>
          </a:p>
          <a:p>
            <a:pPr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+mn-lt"/>
              </a:rPr>
              <a:t>10 Minute Checkup:  </a:t>
            </a:r>
          </a:p>
          <a:p>
            <a:pPr lvl="1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Pull out bills from last April, when the lockdown hit, to compare to this month’s bills.</a:t>
            </a:r>
          </a:p>
          <a:p>
            <a:pPr lvl="1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Look to cut back spending and assess your wants versus needs.</a:t>
            </a:r>
          </a:p>
          <a:p>
            <a:pPr lvl="1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Look at recurring charges including memberships, subscriptions, etc.</a:t>
            </a:r>
          </a:p>
          <a:p>
            <a:pPr lvl="1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Re-do your budget, attack debt and build a bigger financial cushion.</a:t>
            </a:r>
          </a:p>
          <a:p>
            <a:pPr lvl="1"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en-US" sz="2000" dirty="0">
              <a:latin typeface="+mn-lt"/>
            </a:endParaRPr>
          </a:p>
          <a:p>
            <a:pPr lvl="1"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3551903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3E986-F933-40BB-9FC2-FD7504A3B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73723"/>
          </a:xfrm>
        </p:spPr>
        <p:txBody>
          <a:bodyPr/>
          <a:lstStyle/>
          <a:p>
            <a:r>
              <a:rPr lang="en-US" sz="3600" dirty="0">
                <a:solidFill>
                  <a:srgbClr val="7A9900"/>
                </a:solidFill>
              </a:rPr>
              <a:t>Reset Your: Housing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EBB9C-0DC9-4D1B-AF8D-37709DB2E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00665"/>
            <a:ext cx="8229600" cy="4670473"/>
          </a:xfrm>
        </p:spPr>
        <p:txBody>
          <a:bodyPr/>
          <a:lstStyle/>
          <a:p>
            <a:pPr>
              <a:spcAft>
                <a:spcPts val="30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800" dirty="0"/>
              <a:t> </a:t>
            </a:r>
            <a:r>
              <a:rPr lang="en-US" sz="1800" dirty="0">
                <a:latin typeface="+mn-lt"/>
              </a:rPr>
              <a:t>What are the signs I can longer afford my mortgage?</a:t>
            </a:r>
          </a:p>
          <a:p>
            <a:pPr lvl="1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 Does your monthly payment exceed 28% of your gross income?</a:t>
            </a:r>
          </a:p>
          <a:p>
            <a:pPr lvl="1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What’s your debt- to- income ratio? It should be between 28-36%.</a:t>
            </a:r>
          </a:p>
          <a:p>
            <a:pPr lvl="1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Can you cover all utilities and other fees?</a:t>
            </a:r>
          </a:p>
          <a:p>
            <a:pPr lvl="1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Do you have an emergency fund for unexpected costs?</a:t>
            </a:r>
          </a:p>
          <a:p>
            <a:pPr marL="457200" lvl="1" indent="0">
              <a:spcAft>
                <a:spcPts val="300"/>
              </a:spcAft>
              <a:buNone/>
            </a:pPr>
            <a:endParaRPr lang="en-US" sz="1800" dirty="0">
              <a:latin typeface="+mn-lt"/>
            </a:endParaRPr>
          </a:p>
          <a:p>
            <a:pPr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+mn-lt"/>
              </a:rPr>
              <a:t>Would now be a good time to downsize?</a:t>
            </a:r>
          </a:p>
          <a:p>
            <a:pPr lvl="1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Are you empty-nesters and have a lot of living space?</a:t>
            </a:r>
          </a:p>
          <a:p>
            <a:pPr lvl="1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Check the housing market in your area and your home’s equity .</a:t>
            </a:r>
          </a:p>
          <a:p>
            <a:pPr lvl="1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Mortgage rates are low and should remain low for awhile.</a:t>
            </a:r>
          </a:p>
          <a:p>
            <a:pPr lvl="1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Can you find a lower-cost living area near which can save you money?</a:t>
            </a:r>
          </a:p>
          <a:p>
            <a:pPr lvl="1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Would you consider moving to a new, lower-tax and cheaper location?</a:t>
            </a:r>
          </a:p>
          <a:p>
            <a:pPr lvl="1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Widowed, divorced, single? Any interest in shared housing?</a:t>
            </a:r>
          </a:p>
          <a:p>
            <a:pPr lvl="1"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en-US" sz="2000" dirty="0">
              <a:latin typeface="+mn-lt"/>
            </a:endParaRPr>
          </a:p>
          <a:p>
            <a:pPr lvl="1"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en-US" sz="2000" dirty="0">
              <a:latin typeface="+mn-lt"/>
            </a:endParaRPr>
          </a:p>
          <a:p>
            <a:pPr lvl="1"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en-US" sz="2000" dirty="0">
              <a:latin typeface="+mn-lt"/>
            </a:endParaRPr>
          </a:p>
          <a:p>
            <a:pPr lvl="1"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3064306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17DFE-CDE6-44FA-B456-BD9A0DCF6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86265"/>
            <a:ext cx="8229600" cy="801858"/>
          </a:xfrm>
        </p:spPr>
        <p:txBody>
          <a:bodyPr/>
          <a:lstStyle/>
          <a:p>
            <a:r>
              <a:rPr lang="en-US" sz="3600" dirty="0">
                <a:solidFill>
                  <a:srgbClr val="7A9900"/>
                </a:solidFill>
              </a:rPr>
              <a:t>Reset Your: Retirement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4E674-2400-4C14-8E0F-5F11DA9FA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2868"/>
            <a:ext cx="8229600" cy="4557932"/>
          </a:xfrm>
        </p:spPr>
        <p:txBody>
          <a:bodyPr/>
          <a:lstStyle/>
          <a:p>
            <a:pPr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+mn-lt"/>
              </a:rPr>
              <a:t>Should I delay retirement, or start it sooner?</a:t>
            </a:r>
          </a:p>
          <a:p>
            <a:pPr lvl="1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How many people do I interface with daily that might threaten my health?</a:t>
            </a:r>
          </a:p>
          <a:p>
            <a:pPr lvl="1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Do you have enough retirement income to meet basic living needs? </a:t>
            </a:r>
          </a:p>
          <a:p>
            <a:pPr lvl="1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Do you have realistic expectations to work part-time or a new career?</a:t>
            </a:r>
          </a:p>
          <a:p>
            <a:pPr lvl="1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Can you afford health insurance as a retiree or need more coverage?</a:t>
            </a:r>
          </a:p>
          <a:p>
            <a:pPr lvl="1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 Do you enjoy your work, the stimulation or social engagement?</a:t>
            </a:r>
          </a:p>
          <a:p>
            <a:pPr lvl="1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Are there things pulling you towards retirement?</a:t>
            </a:r>
          </a:p>
          <a:p>
            <a:pPr lvl="1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How healthy are you and your spouse/partner?</a:t>
            </a:r>
          </a:p>
          <a:p>
            <a:pPr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+mn-lt"/>
              </a:rPr>
              <a:t>Is it too late to start saving or increase saving for retirement?</a:t>
            </a:r>
          </a:p>
          <a:p>
            <a:pPr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+mn-lt"/>
              </a:rPr>
              <a:t>What should I do about Social Security?</a:t>
            </a:r>
          </a:p>
          <a:p>
            <a:pPr lvl="1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Will Congress cut my benefits?</a:t>
            </a:r>
          </a:p>
          <a:p>
            <a:pPr lvl="1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If unable to work, have you applied for disability benefits at age 62?</a:t>
            </a:r>
          </a:p>
          <a:p>
            <a:pPr lvl="1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+mn-lt"/>
              </a:rPr>
              <a:t>If I wait to collect Social Security, will I live long enough to enjoy it?</a:t>
            </a:r>
          </a:p>
          <a:p>
            <a:pPr lvl="1"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sz="2000" dirty="0">
              <a:latin typeface="+mn-lt"/>
            </a:endParaRPr>
          </a:p>
          <a:p>
            <a:pPr lvl="1"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8352611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2EB8A-2E5C-4706-BE4D-12CFEF660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87791"/>
          </a:xfrm>
        </p:spPr>
        <p:txBody>
          <a:bodyPr/>
          <a:lstStyle/>
          <a:p>
            <a:r>
              <a:rPr lang="en-US" sz="3600" dirty="0">
                <a:solidFill>
                  <a:srgbClr val="7A9900"/>
                </a:solidFill>
              </a:rPr>
              <a:t>Reset Your: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550A6-89E3-44E4-AE98-CEED88E4C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2191"/>
            <a:ext cx="8229600" cy="3856383"/>
          </a:xfrm>
        </p:spPr>
        <p:txBody>
          <a:bodyPr/>
          <a:lstStyle/>
          <a:p>
            <a:pPr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</a:rPr>
              <a:t>How do I prepare for the next crisis?  </a:t>
            </a:r>
          </a:p>
          <a:p>
            <a:pPr lvl="1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+mn-lt"/>
              </a:rPr>
              <a:t>Have cash available (8-12 months’ costs).</a:t>
            </a:r>
          </a:p>
          <a:p>
            <a:pPr lvl="1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+mn-lt"/>
              </a:rPr>
              <a:t>After completing steps 1-3, set new goals going forward.</a:t>
            </a:r>
          </a:p>
          <a:p>
            <a:pPr lvl="1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+mn-lt"/>
              </a:rPr>
              <a:t>Get a “Savings Buddy” or have a long discussion with your CFO!</a:t>
            </a:r>
          </a:p>
          <a:p>
            <a:pPr marL="457200" lvl="1" indent="0">
              <a:buClr>
                <a:srgbClr val="FF0000"/>
              </a:buClr>
              <a:buNone/>
            </a:pPr>
            <a:endParaRPr lang="en-US" sz="2000" dirty="0">
              <a:latin typeface="+mn-lt"/>
            </a:endParaRPr>
          </a:p>
          <a:p>
            <a:pPr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</a:rPr>
              <a:t>Does COVID-19 change what I owe my kids and other people?</a:t>
            </a:r>
          </a:p>
          <a:p>
            <a:pPr lvl="1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+mn-lt"/>
              </a:rPr>
              <a:t>Have you already gifted them? How much will you give them?</a:t>
            </a:r>
          </a:p>
          <a:p>
            <a:pPr lvl="1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+mn-lt"/>
              </a:rPr>
              <a:t>List your real goals for the rest for your life (bucket list, grandkids, etc.)</a:t>
            </a:r>
          </a:p>
          <a:p>
            <a:pPr lvl="1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+mn-lt"/>
              </a:rPr>
              <a:t>Are you sure you have extra money to share?</a:t>
            </a:r>
          </a:p>
          <a:p>
            <a:pPr lvl="1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+mn-lt"/>
              </a:rPr>
              <a:t>Decide what you can do without.</a:t>
            </a:r>
          </a:p>
          <a:p>
            <a:pPr marL="457200" lvl="1" indent="0">
              <a:buClr>
                <a:srgbClr val="FF0000"/>
              </a:buClr>
              <a:buNone/>
            </a:pPr>
            <a:endParaRPr lang="en-US" sz="2000" dirty="0">
              <a:latin typeface="+mn-lt"/>
            </a:endParaRPr>
          </a:p>
          <a:p>
            <a:pPr marL="457200" lvl="1" indent="0">
              <a:buClr>
                <a:srgbClr val="FF0000"/>
              </a:buClr>
              <a:buNone/>
            </a:pPr>
            <a:endParaRPr lang="en-US" sz="2000" dirty="0">
              <a:latin typeface="+mn-lt"/>
            </a:endParaRPr>
          </a:p>
          <a:p>
            <a:pPr marL="457200" lvl="1" indent="0">
              <a:buClr>
                <a:srgbClr val="FF0000"/>
              </a:buClr>
              <a:buNone/>
            </a:pPr>
            <a:endParaRPr lang="en-US" sz="200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A61994-9414-4A9D-AD3F-05CBA2F0FC73}"/>
              </a:ext>
            </a:extLst>
          </p:cNvPr>
          <p:cNvSpPr txBox="1"/>
          <p:nvPr/>
        </p:nvSpPr>
        <p:spPr>
          <a:xfrm>
            <a:off x="2393965" y="5943600"/>
            <a:ext cx="6427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-“</a:t>
            </a:r>
            <a:r>
              <a:rPr lang="en-US" sz="1400" dirty="0"/>
              <a:t>Reset Your Finances,” </a:t>
            </a:r>
            <a:r>
              <a:rPr lang="en-US" sz="1400" u="sng" dirty="0"/>
              <a:t>AARP Bulletin</a:t>
            </a:r>
            <a:r>
              <a:rPr lang="en-US" sz="1400" dirty="0"/>
              <a:t>, November, 2020.</a:t>
            </a:r>
          </a:p>
          <a:p>
            <a:r>
              <a:rPr lang="en-US" sz="1400" dirty="0"/>
              <a:t>-Chatzky, Jean. “Does COVID-19. . .People”, </a:t>
            </a:r>
            <a:r>
              <a:rPr lang="en-US" sz="1400" u="sng" dirty="0"/>
              <a:t>AARP Bulletin</a:t>
            </a:r>
            <a:r>
              <a:rPr lang="en-US" sz="1400" dirty="0"/>
              <a:t>, November, 2020.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8788216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3428999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sz="6000" dirty="0"/>
            </a:br>
            <a:br>
              <a:rPr lang="en-US" sz="6000" dirty="0"/>
            </a:br>
            <a:endParaRPr lang="en-US" sz="16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4" name="Picture 6" descr="The Importance of Saying Thank You">
            <a:extLst>
              <a:ext uri="{FF2B5EF4-FFF2-40B4-BE49-F238E27FC236}">
                <a16:creationId xmlns:a16="http://schemas.microsoft.com/office/drawing/2014/main" id="{8296C4E4-8C47-4770-A296-418E7BE7E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964" y="1066800"/>
            <a:ext cx="4718392" cy="254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B50E06-102A-49C9-BCE7-E5FF6495B607}"/>
              </a:ext>
            </a:extLst>
          </p:cNvPr>
          <p:cNvSpPr txBox="1"/>
          <p:nvPr/>
        </p:nvSpPr>
        <p:spPr>
          <a:xfrm>
            <a:off x="2005964" y="4965895"/>
            <a:ext cx="5731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1800">
                <a:solidFill>
                  <a:schemeClr val="tx1"/>
                </a:solidFill>
              </a:rPr>
              <a:t>Doug Young</a:t>
            </a:r>
          </a:p>
          <a:p>
            <a:pPr marL="0" indent="0" algn="ctr">
              <a:buNone/>
            </a:pPr>
            <a:r>
              <a:rPr lang="en-US" sz="180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doug.n.young@gmail.com</a:t>
            </a:r>
            <a:endParaRPr lang="en-US" sz="180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1800">
                <a:solidFill>
                  <a:schemeClr val="tx1"/>
                </a:solidFill>
              </a:rPr>
              <a:t>The WISER Choice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38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noFill/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 dirty="0">
                <a:latin typeface="Calibri"/>
                <a:ea typeface="ＭＳ Ｐゴシック"/>
                <a:cs typeface="Calibri"/>
              </a:rPr>
              <a:t>CEE Affiliates</a:t>
            </a:r>
            <a:endParaRPr lang="en-US" sz="5500" b="1" dirty="0">
              <a:ln w="11430"/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AF44DA-7F29-495C-9279-01A773172FC7}"/>
              </a:ext>
            </a:extLst>
          </p:cNvPr>
          <p:cNvSpPr txBox="1"/>
          <p:nvPr/>
        </p:nvSpPr>
        <p:spPr>
          <a:xfrm>
            <a:off x="1501666" y="5134678"/>
            <a:ext cx="614066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  <a:hlinkClick r:id="rId3"/>
              </a:rPr>
              <a:t>https://www.councilforeconed.org/resources/local-affiliates/</a:t>
            </a:r>
            <a:endParaRPr lang="en-US"/>
          </a:p>
          <a:p>
            <a:pPr algn="l"/>
            <a:endParaRPr lang="en-US"/>
          </a:p>
        </p:txBody>
      </p:sp>
      <p:pic>
        <p:nvPicPr>
          <p:cNvPr id="4" name="Picture 4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85988BD1-7DE7-45DD-9D4C-654DA4937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2335947"/>
            <a:ext cx="6095999" cy="240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4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1C49A-50A7-49D5-B1A2-57AAF226F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139" y="1145686"/>
            <a:ext cx="7772400" cy="1470025"/>
          </a:xfrm>
        </p:spPr>
        <p:txBody>
          <a:bodyPr/>
          <a:lstStyle/>
          <a:p>
            <a:r>
              <a:rPr lang="en-US" sz="5400" dirty="0">
                <a:latin typeface="Calibri"/>
                <a:ea typeface="ＭＳ Ｐゴシック"/>
                <a:cs typeface="Calibri"/>
              </a:rPr>
              <a:t>Thank You to Our Sponsors!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D6CDAE-25F6-4A13-9FAD-1DA0236E53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479" y="2622632"/>
            <a:ext cx="2378110" cy="2378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16" y="2690224"/>
            <a:ext cx="4725799" cy="1302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31" y="5899538"/>
            <a:ext cx="6217920" cy="5943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015" y="3811687"/>
            <a:ext cx="1905000" cy="1874520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7E8432-E2ED-4609-928F-7A71E73514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74" y="5243613"/>
            <a:ext cx="1188720" cy="119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5427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31034"/>
            <a:ext cx="7772400" cy="3428999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sz="6000" dirty="0"/>
            </a:br>
            <a:br>
              <a:rPr lang="en-US" sz="6000" dirty="0"/>
            </a:br>
            <a:r>
              <a:rPr lang="en-US" sz="6000" dirty="0"/>
              <a:t> </a:t>
            </a:r>
            <a:endParaRPr lang="en-US" sz="16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E69E0D-3312-499D-A344-02FFCA285E1D}"/>
              </a:ext>
            </a:extLst>
          </p:cNvPr>
          <p:cNvSpPr txBox="1"/>
          <p:nvPr/>
        </p:nvSpPr>
        <p:spPr>
          <a:xfrm>
            <a:off x="3418449" y="323168"/>
            <a:ext cx="362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A9900"/>
                </a:solidFill>
                <a:latin typeface="+mn-lt"/>
              </a:rPr>
              <a:t>Objectives</a:t>
            </a:r>
            <a:endParaRPr lang="en-US" sz="3600" b="1" dirty="0">
              <a:solidFill>
                <a:srgbClr val="7A99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2E124C-F046-4680-AA65-46DE6DEC9B8E}"/>
              </a:ext>
            </a:extLst>
          </p:cNvPr>
          <p:cNvSpPr txBox="1"/>
          <p:nvPr/>
        </p:nvSpPr>
        <p:spPr>
          <a:xfrm>
            <a:off x="400928" y="1393791"/>
            <a:ext cx="854612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b="1" i="0" dirty="0">
                <a:solidFill>
                  <a:srgbClr val="545454"/>
                </a:solidFill>
                <a:effectLst/>
                <a:latin typeface="+mn-lt"/>
              </a:rPr>
              <a:t>   </a:t>
            </a:r>
            <a:r>
              <a:rPr lang="en-US" sz="1600" b="1" i="0" u="sng" dirty="0">
                <a:solidFill>
                  <a:srgbClr val="545454"/>
                </a:solidFill>
                <a:effectLst/>
                <a:latin typeface="+mn-lt"/>
              </a:rPr>
              <a:t>Analyze</a:t>
            </a:r>
            <a:r>
              <a:rPr lang="en-US" sz="1600" b="0" i="0" dirty="0">
                <a:solidFill>
                  <a:srgbClr val="545454"/>
                </a:solidFill>
                <a:effectLst/>
                <a:latin typeface="+mn-lt"/>
              </a:rPr>
              <a:t> and make financial decisions based on risk and return.          </a:t>
            </a:r>
            <a:endParaRPr lang="en-US" sz="1600" dirty="0">
              <a:solidFill>
                <a:srgbClr val="545454"/>
              </a:solidFill>
              <a:latin typeface="+mn-lt"/>
            </a:endParaRPr>
          </a:p>
          <a:p>
            <a:pPr marL="0" indent="0">
              <a:spcAft>
                <a:spcPts val="300"/>
              </a:spcAft>
              <a:buClr>
                <a:srgbClr val="FF0000"/>
              </a:buClr>
            </a:pPr>
            <a:r>
              <a:rPr lang="en-US" sz="1600" dirty="0">
                <a:solidFill>
                  <a:srgbClr val="545454"/>
                </a:solidFill>
                <a:latin typeface="+mn-lt"/>
              </a:rPr>
              <a:t>               </a:t>
            </a:r>
          </a:p>
          <a:p>
            <a:pPr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b="1" i="0" dirty="0">
                <a:solidFill>
                  <a:srgbClr val="545454"/>
                </a:solidFill>
                <a:effectLst/>
                <a:latin typeface="+mn-lt"/>
              </a:rPr>
              <a:t>   </a:t>
            </a:r>
            <a:r>
              <a:rPr lang="en-US" sz="1600" b="1" i="0" u="sng" dirty="0">
                <a:solidFill>
                  <a:srgbClr val="545454"/>
                </a:solidFill>
                <a:effectLst/>
                <a:latin typeface="+mn-lt"/>
              </a:rPr>
              <a:t>Prepare</a:t>
            </a:r>
            <a:r>
              <a:rPr lang="en-US" sz="1600" b="0" i="0" dirty="0">
                <a:solidFill>
                  <a:srgbClr val="545454"/>
                </a:solidFill>
                <a:effectLst/>
                <a:latin typeface="+mn-lt"/>
              </a:rPr>
              <a:t> a plan for dealing with potential emergencies which can debilitate your dreams.</a:t>
            </a:r>
          </a:p>
          <a:p>
            <a:pPr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1600" b="0" i="0" dirty="0">
              <a:solidFill>
                <a:srgbClr val="545454"/>
              </a:solidFill>
              <a:effectLst/>
              <a:latin typeface="+mn-lt"/>
            </a:endParaRPr>
          </a:p>
          <a:p>
            <a:pPr marL="285750" indent="-285750"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b="1" i="0" u="sng" dirty="0">
                <a:solidFill>
                  <a:srgbClr val="545454"/>
                </a:solidFill>
                <a:effectLst/>
                <a:latin typeface="+mn-lt"/>
              </a:rPr>
              <a:t>Understand</a:t>
            </a:r>
            <a:r>
              <a:rPr lang="en-US" sz="1600" b="0" i="0" dirty="0">
                <a:solidFill>
                  <a:srgbClr val="545454"/>
                </a:solidFill>
                <a:effectLst/>
                <a:latin typeface="+mn-lt"/>
              </a:rPr>
              <a:t> the risks of not having an emergency fund.</a:t>
            </a:r>
          </a:p>
          <a:p>
            <a:pPr marL="285750" indent="-285750"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1600" b="0" i="0" dirty="0">
              <a:solidFill>
                <a:srgbClr val="545454"/>
              </a:solidFill>
              <a:effectLst/>
              <a:latin typeface="+mn-lt"/>
            </a:endParaRPr>
          </a:p>
          <a:p>
            <a:pPr marL="285750" indent="-285750"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b="1" i="0" u="sng" dirty="0">
                <a:solidFill>
                  <a:srgbClr val="545454"/>
                </a:solidFill>
                <a:effectLst/>
                <a:latin typeface="+mn-lt"/>
              </a:rPr>
              <a:t>List </a:t>
            </a:r>
            <a:r>
              <a:rPr lang="en-US" sz="1600" b="0" i="0" dirty="0">
                <a:solidFill>
                  <a:srgbClr val="545454"/>
                </a:solidFill>
                <a:effectLst/>
                <a:latin typeface="+mn-lt"/>
              </a:rPr>
              <a:t>ideas on how to increase your savings.</a:t>
            </a:r>
          </a:p>
          <a:p>
            <a:pPr marL="285750" indent="-285750"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1600" u="sng" dirty="0">
              <a:solidFill>
                <a:srgbClr val="545454"/>
              </a:solidFill>
              <a:latin typeface="+mn-lt"/>
            </a:endParaRPr>
          </a:p>
          <a:p>
            <a:pPr marL="285750" indent="-285750"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b="1" i="0" u="sng" dirty="0">
                <a:solidFill>
                  <a:srgbClr val="545454"/>
                </a:solidFill>
                <a:effectLst/>
                <a:latin typeface="+mn-lt"/>
              </a:rPr>
              <a:t>Learn</a:t>
            </a:r>
            <a:r>
              <a:rPr lang="en-US" sz="1600" b="0" i="0" dirty="0">
                <a:solidFill>
                  <a:srgbClr val="545454"/>
                </a:solidFill>
                <a:effectLst/>
                <a:latin typeface="+mn-lt"/>
              </a:rPr>
              <a:t> that to build wealth one must have internal and external goals for achieve them.</a:t>
            </a:r>
          </a:p>
          <a:p>
            <a:pPr marL="285750" indent="-285750"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1600" u="sng" dirty="0">
              <a:solidFill>
                <a:srgbClr val="545454"/>
              </a:solidFill>
              <a:latin typeface="+mn-lt"/>
            </a:endParaRPr>
          </a:p>
          <a:p>
            <a:pPr marL="285750" indent="-285750"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b="1" u="sng" dirty="0">
                <a:solidFill>
                  <a:srgbClr val="545454"/>
                </a:solidFill>
                <a:latin typeface="+mn-lt"/>
              </a:rPr>
              <a:t>Anticipate</a:t>
            </a:r>
            <a:r>
              <a:rPr lang="en-US" sz="1600" dirty="0">
                <a:solidFill>
                  <a:srgbClr val="545454"/>
                </a:solidFill>
                <a:latin typeface="+mn-lt"/>
              </a:rPr>
              <a:t> roadblocks to overcome that can limit your asset building.</a:t>
            </a:r>
          </a:p>
          <a:p>
            <a:pPr marL="285750" indent="-285750"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1600" b="1" i="0" u="sng" dirty="0">
              <a:solidFill>
                <a:srgbClr val="545454"/>
              </a:solidFill>
              <a:effectLst/>
              <a:latin typeface="+mn-lt"/>
            </a:endParaRPr>
          </a:p>
          <a:p>
            <a:pPr marL="285750" indent="-285750"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b="1" i="0" u="sng" dirty="0">
                <a:solidFill>
                  <a:srgbClr val="545454"/>
                </a:solidFill>
                <a:effectLst/>
                <a:latin typeface="+mn-lt"/>
              </a:rPr>
              <a:t>Understand</a:t>
            </a:r>
            <a:r>
              <a:rPr lang="en-US" sz="1600" b="0" i="0" dirty="0">
                <a:solidFill>
                  <a:srgbClr val="545454"/>
                </a:solidFill>
                <a:effectLst/>
                <a:latin typeface="+mn-lt"/>
              </a:rPr>
              <a:t> that financial freedom should lead to personal freedom in retirement.</a:t>
            </a:r>
          </a:p>
          <a:p>
            <a:pPr marL="285750" indent="-285750"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1600" u="sng" dirty="0">
              <a:solidFill>
                <a:srgbClr val="545454"/>
              </a:solidFill>
              <a:latin typeface="+mn-lt"/>
            </a:endParaRPr>
          </a:p>
          <a:p>
            <a:pPr marL="285750" indent="-285750"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b="1" u="sng" dirty="0">
                <a:solidFill>
                  <a:schemeClr val="tx1"/>
                </a:solidFill>
                <a:latin typeface="+mn-lt"/>
              </a:rPr>
              <a:t>Treat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your wealth building like a business you own!</a:t>
            </a:r>
            <a:endParaRPr lang="en-US" sz="1600" dirty="0">
              <a:solidFill>
                <a:srgbClr val="263238"/>
              </a:solidFill>
              <a:latin typeface="+mn-lt"/>
            </a:endParaRPr>
          </a:p>
          <a:p>
            <a:pPr marL="285750" indent="-285750"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1600" b="1" i="0" u="sng" dirty="0">
              <a:solidFill>
                <a:srgbClr val="263238"/>
              </a:solidFill>
              <a:effectLst/>
              <a:latin typeface="+mn-lt"/>
            </a:endParaRPr>
          </a:p>
          <a:p>
            <a:pPr marL="285750" indent="-285750"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b="1" i="0" u="sng" dirty="0">
                <a:solidFill>
                  <a:srgbClr val="263238"/>
                </a:solidFill>
                <a:effectLst/>
                <a:latin typeface="+mn-lt"/>
              </a:rPr>
              <a:t>Improve</a:t>
            </a:r>
            <a:r>
              <a:rPr lang="en-US" sz="1600" b="1" i="0" dirty="0">
                <a:solidFill>
                  <a:srgbClr val="263238"/>
                </a:solidFill>
                <a:effectLst/>
                <a:latin typeface="+mn-lt"/>
              </a:rPr>
              <a:t> </a:t>
            </a:r>
            <a:r>
              <a:rPr lang="en-US" sz="1600" i="0" dirty="0">
                <a:solidFill>
                  <a:srgbClr val="263238"/>
                </a:solidFill>
                <a:effectLst/>
                <a:latin typeface="+mn-lt"/>
              </a:rPr>
              <a:t>your</a:t>
            </a:r>
            <a:r>
              <a:rPr lang="en-US" sz="1600" b="0" i="0" dirty="0">
                <a:solidFill>
                  <a:srgbClr val="263238"/>
                </a:solidFill>
                <a:effectLst/>
                <a:latin typeface="+mn-lt"/>
              </a:rPr>
              <a:t> financial situation by networking and using other people’s resources and connections.</a:t>
            </a:r>
            <a:r>
              <a:rPr lang="en-US" sz="1600" b="1" i="0" dirty="0">
                <a:solidFill>
                  <a:srgbClr val="263238"/>
                </a:solidFill>
                <a:effectLst/>
                <a:latin typeface="+mn-lt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3957D-14CA-446D-8288-A29279DE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258" y="363615"/>
            <a:ext cx="7886700" cy="521804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7A9900"/>
                </a:solidFill>
                <a:latin typeface="+mn-lt"/>
              </a:rPr>
              <a:t>Expecting The Unexpected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DE784-A9C3-4743-AEF6-ED795EFB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69" y="1322363"/>
            <a:ext cx="8216289" cy="5078704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7200" dirty="0">
                <a:latin typeface="+mn-lt"/>
              </a:rPr>
              <a:t>49% of retirees are concerned about running out of money, </a:t>
            </a:r>
            <a:r>
              <a:rPr lang="en-US" sz="7200" dirty="0">
                <a:solidFill>
                  <a:srgbClr val="222222"/>
                </a:solidFill>
                <a:latin typeface="+mn-lt"/>
              </a:rPr>
              <a:t>64% will retire “broke.”</a:t>
            </a:r>
          </a:p>
          <a:p>
            <a:pPr marL="0" indent="0">
              <a:spcAft>
                <a:spcPts val="300"/>
              </a:spcAft>
              <a:buClr>
                <a:srgbClr val="FF0000"/>
              </a:buClr>
              <a:buNone/>
            </a:pPr>
            <a:endParaRPr lang="en-US" sz="7200" dirty="0">
              <a:latin typeface="+mn-lt"/>
            </a:endParaRPr>
          </a:p>
          <a:p>
            <a:pPr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7200" dirty="0">
                <a:latin typeface="+mn-lt"/>
              </a:rPr>
              <a:t>55% o</a:t>
            </a:r>
            <a:r>
              <a:rPr lang="en-US" sz="7200" b="0" i="0" dirty="0">
                <a:solidFill>
                  <a:srgbClr val="222222"/>
                </a:solidFill>
                <a:effectLst/>
                <a:latin typeface="+mn-lt"/>
              </a:rPr>
              <a:t>f adults had less than </a:t>
            </a:r>
            <a:r>
              <a:rPr lang="en-US" sz="7200" b="0" i="0" dirty="0">
                <a:solidFill>
                  <a:srgbClr val="7A9900"/>
                </a:solidFill>
                <a:effectLst/>
                <a:latin typeface="+mn-lt"/>
              </a:rPr>
              <a:t>$10,000 </a:t>
            </a:r>
            <a:r>
              <a:rPr lang="en-US" sz="7200" b="0" i="0" dirty="0">
                <a:solidFill>
                  <a:srgbClr val="222222"/>
                </a:solidFill>
                <a:effectLst/>
                <a:latin typeface="+mn-lt"/>
              </a:rPr>
              <a:t>in savings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7200" dirty="0">
                <a:latin typeface="+mn-lt"/>
              </a:rPr>
              <a:t>Re-budget and try not to borrow as you get older.  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7200" dirty="0">
                <a:latin typeface="+mn-lt"/>
              </a:rPr>
              <a:t>Don’t be borrowing using plastic, insurance policies, retirement funds, etc.</a:t>
            </a:r>
          </a:p>
          <a:p>
            <a:pPr marL="457200" lvl="1" indent="0">
              <a:spcAft>
                <a:spcPts val="300"/>
              </a:spcAft>
              <a:buNone/>
            </a:pPr>
            <a:endParaRPr lang="en-US" sz="7200" dirty="0">
              <a:latin typeface="+mn-lt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7200" dirty="0">
                <a:latin typeface="+mn-lt"/>
              </a:rPr>
              <a:t>Lack of emergency funds, inflation and change in family’s income drain reserves.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rgbClr val="7A9900"/>
                </a:solidFill>
                <a:latin typeface="+mn-lt"/>
              </a:rPr>
              <a:t>Sickness</a:t>
            </a:r>
            <a:r>
              <a:rPr lang="en-US" sz="7200" dirty="0">
                <a:latin typeface="+mn-lt"/>
              </a:rPr>
              <a:t> to a family member (parents, child, partner) can financially break you.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7200" b="0" i="0" dirty="0">
                <a:solidFill>
                  <a:srgbClr val="7A9900"/>
                </a:solidFill>
                <a:effectLst/>
                <a:latin typeface="+mn-lt"/>
              </a:rPr>
              <a:t>Divorce</a:t>
            </a:r>
            <a:r>
              <a:rPr lang="en-US" sz="7200" b="0" i="0" dirty="0">
                <a:solidFill>
                  <a:srgbClr val="2A2A2A"/>
                </a:solidFill>
                <a:effectLst/>
                <a:latin typeface="+mn-lt"/>
              </a:rPr>
              <a:t> rate was 34% higher from March through June (2020) compared to 2019. </a:t>
            </a:r>
          </a:p>
          <a:p>
            <a:pPr>
              <a:lnSpc>
                <a:spcPct val="120000"/>
              </a:lnSpc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rgbClr val="222222"/>
                </a:solidFill>
                <a:latin typeface="+mn-lt"/>
              </a:rPr>
              <a:t>Other unexpected problems:</a:t>
            </a:r>
          </a:p>
          <a:p>
            <a:pPr lvl="1"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7200" dirty="0">
                <a:solidFill>
                  <a:srgbClr val="7A9900"/>
                </a:solidFill>
                <a:latin typeface="+mn-lt"/>
              </a:rPr>
              <a:t>Lockdown </a:t>
            </a:r>
          </a:p>
          <a:p>
            <a:pPr lvl="1"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7200" dirty="0">
                <a:solidFill>
                  <a:srgbClr val="7A9900"/>
                </a:solidFill>
                <a:latin typeface="+mn-lt"/>
              </a:rPr>
              <a:t>Stress </a:t>
            </a:r>
          </a:p>
          <a:p>
            <a:pPr lvl="1"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7200" dirty="0">
                <a:solidFill>
                  <a:srgbClr val="7A9900"/>
                </a:solidFill>
                <a:latin typeface="+mn-lt"/>
              </a:rPr>
              <a:t>U</a:t>
            </a:r>
            <a:r>
              <a:rPr lang="en-US" sz="7200" b="0" i="0" dirty="0">
                <a:solidFill>
                  <a:srgbClr val="7A9900"/>
                </a:solidFill>
                <a:effectLst/>
                <a:latin typeface="+mn-lt"/>
              </a:rPr>
              <a:t>nemployment</a:t>
            </a:r>
          </a:p>
          <a:p>
            <a:pPr lvl="1"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7200" dirty="0">
                <a:solidFill>
                  <a:srgbClr val="7A9900"/>
                </a:solidFill>
                <a:latin typeface="+mn-lt"/>
              </a:rPr>
              <a:t>H</a:t>
            </a:r>
            <a:r>
              <a:rPr lang="en-US" sz="7200" b="0" i="0" dirty="0">
                <a:solidFill>
                  <a:srgbClr val="7A9900"/>
                </a:solidFill>
                <a:effectLst/>
                <a:latin typeface="+mn-lt"/>
              </a:rPr>
              <a:t>omeschooling </a:t>
            </a:r>
            <a:r>
              <a:rPr lang="en-US" sz="7200" dirty="0">
                <a:solidFill>
                  <a:srgbClr val="7A9900"/>
                </a:solidFill>
                <a:latin typeface="+mn-lt"/>
              </a:rPr>
              <a:t>C</a:t>
            </a:r>
            <a:r>
              <a:rPr lang="en-US" sz="7200" b="0" i="0" dirty="0">
                <a:solidFill>
                  <a:srgbClr val="7A9900"/>
                </a:solidFill>
                <a:effectLst/>
                <a:latin typeface="+mn-lt"/>
              </a:rPr>
              <a:t>hildren </a:t>
            </a:r>
          </a:p>
          <a:p>
            <a:pPr lvl="1"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7200" dirty="0">
                <a:solidFill>
                  <a:srgbClr val="7A9900"/>
                </a:solidFill>
                <a:latin typeface="+mn-lt"/>
              </a:rPr>
              <a:t>M</a:t>
            </a:r>
            <a:r>
              <a:rPr lang="en-US" sz="7200" b="0" i="0" dirty="0">
                <a:solidFill>
                  <a:srgbClr val="7A9900"/>
                </a:solidFill>
                <a:effectLst/>
                <a:latin typeface="+mn-lt"/>
              </a:rPr>
              <a:t>ental </a:t>
            </a:r>
            <a:r>
              <a:rPr lang="en-US" sz="7200" dirty="0">
                <a:solidFill>
                  <a:srgbClr val="7A9900"/>
                </a:solidFill>
                <a:latin typeface="+mn-lt"/>
              </a:rPr>
              <a:t>I</a:t>
            </a:r>
            <a:r>
              <a:rPr lang="en-US" sz="7200" b="0" i="0" dirty="0">
                <a:solidFill>
                  <a:srgbClr val="7A9900"/>
                </a:solidFill>
                <a:effectLst/>
                <a:latin typeface="+mn-lt"/>
              </a:rPr>
              <a:t>llnesses</a:t>
            </a:r>
          </a:p>
          <a:p>
            <a:pPr marL="0" indent="0">
              <a:buClr>
                <a:srgbClr val="FF0000"/>
              </a:buClr>
              <a:buNone/>
            </a:pPr>
            <a:br>
              <a:rPr lang="en-US" sz="9600" dirty="0">
                <a:latin typeface="+mn-lt"/>
              </a:rPr>
            </a:br>
            <a:endParaRPr lang="en-US" sz="4800" dirty="0">
              <a:latin typeface="+mn-lt"/>
            </a:endParaRPr>
          </a:p>
          <a:p>
            <a:pPr marL="728663" lvl="1" indent="-385763">
              <a:buAutoNum type="arabicPeriod" startAt="2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726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Main Pillars of Retirement Planning | Kastler Financial Planning">
            <a:extLst>
              <a:ext uri="{FF2B5EF4-FFF2-40B4-BE49-F238E27FC236}">
                <a16:creationId xmlns:a16="http://schemas.microsoft.com/office/drawing/2014/main" id="{223A4BD7-B639-4B36-AC5D-F9B0FF4B1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910" y="2028437"/>
            <a:ext cx="3100570" cy="203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5 Reasons Why You Should Start Retirement Planning Early - Tweak ...">
            <a:extLst>
              <a:ext uri="{FF2B5EF4-FFF2-40B4-BE49-F238E27FC236}">
                <a16:creationId xmlns:a16="http://schemas.microsoft.com/office/drawing/2014/main" id="{D9AC22B8-C7FC-46CC-8A18-098599948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" y="2028437"/>
            <a:ext cx="3100570" cy="203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BDA7B26-2A10-4F68-96CF-D53E7DB434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996994"/>
            <a:ext cx="7886700" cy="730008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7A9900"/>
                </a:solidFill>
                <a:latin typeface="+mn-lt"/>
              </a:rPr>
              <a:t>There are Many Parts to Consider!</a:t>
            </a:r>
          </a:p>
        </p:txBody>
      </p:sp>
      <p:pic>
        <p:nvPicPr>
          <p:cNvPr id="2054" name="Picture 6" descr="Retirement Planning for Farm Families — Dickey County Extension">
            <a:extLst>
              <a:ext uri="{FF2B5EF4-FFF2-40B4-BE49-F238E27FC236}">
                <a16:creationId xmlns:a16="http://schemas.microsoft.com/office/drawing/2014/main" id="{F98C052D-CEBA-4910-84B8-82C6F9937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384" y="4473850"/>
            <a:ext cx="3100570" cy="165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ack to basics: Tips for retirement planning | wnep.com">
            <a:extLst>
              <a:ext uri="{FF2B5EF4-FFF2-40B4-BE49-F238E27FC236}">
                <a16:creationId xmlns:a16="http://schemas.microsoft.com/office/drawing/2014/main" id="{C9D9FC33-A2FB-4DAE-AED0-EDEAF09BB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68" y="4287881"/>
            <a:ext cx="3100570" cy="202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528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4049" y="349348"/>
            <a:ext cx="4839286" cy="565052"/>
          </a:xfrm>
        </p:spPr>
        <p:txBody>
          <a:bodyPr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sz="6000" dirty="0"/>
            </a:br>
            <a:br>
              <a:rPr lang="en-US" sz="6000" dirty="0"/>
            </a:br>
            <a:br>
              <a:rPr lang="en-US" sz="1600" dirty="0">
                <a:solidFill>
                  <a:schemeClr val="tx1"/>
                </a:solidFill>
              </a:rPr>
            </a:br>
            <a:endParaRPr lang="en-US" sz="16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02F37A-9804-4790-97B6-E9B39B0074C4}"/>
              </a:ext>
            </a:extLst>
          </p:cNvPr>
          <p:cNvSpPr txBox="1"/>
          <p:nvPr/>
        </p:nvSpPr>
        <p:spPr>
          <a:xfrm>
            <a:off x="2504049" y="411004"/>
            <a:ext cx="45860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7A9900"/>
                </a:solidFill>
                <a:latin typeface="+mn-lt"/>
              </a:rPr>
              <a:t>FINANCIAL WELL-BEING SCALE</a:t>
            </a:r>
            <a:endParaRPr lang="en-US" sz="2600" b="1" dirty="0">
              <a:solidFill>
                <a:srgbClr val="7A99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DA7B72-4E86-45D3-9482-5C83DB38B533}"/>
              </a:ext>
            </a:extLst>
          </p:cNvPr>
          <p:cNvSpPr txBox="1"/>
          <p:nvPr/>
        </p:nvSpPr>
        <p:spPr>
          <a:xfrm>
            <a:off x="112542" y="1431732"/>
            <a:ext cx="9031458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u="sng" dirty="0">
                <a:solidFill>
                  <a:schemeClr val="tx1"/>
                </a:solidFill>
                <a:latin typeface="+mn-lt"/>
              </a:rPr>
              <a:t>This statement describes me: 	Completely         Very well          Somewhat         Very little         Not at all</a:t>
            </a:r>
          </a:p>
          <a:p>
            <a:r>
              <a:rPr lang="en-US" sz="1400" dirty="0">
                <a:solidFill>
                  <a:schemeClr val="tx1"/>
                </a:solidFill>
                <a:latin typeface="+mn-lt"/>
              </a:rPr>
              <a:t>1.  I could handle a major                                                                                                                                                     </a:t>
            </a:r>
            <a:r>
              <a:rPr lang="en-US" sz="1400" dirty="0">
                <a:latin typeface="+mn-lt"/>
              </a:rPr>
              <a:t>                 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unexpected expense. 	          	          4 	                 3 	                           2 	             1 	                  0 </a:t>
            </a:r>
          </a:p>
          <a:p>
            <a:pPr marL="342900" indent="-342900">
              <a:buAutoNum type="arabicPeriod"/>
            </a:pPr>
            <a:endParaRPr lang="en-US" sz="14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2. I am securing my financial future.	          4 	                 3 	                           2 	              1 	                  0 </a:t>
            </a:r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en-US" sz="14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3. Because of my money situation, I 							         feel like I will never have the things I 							         want in life. 	           		          </a:t>
            </a:r>
            <a:r>
              <a:rPr lang="en-US" sz="1400" dirty="0">
                <a:latin typeface="+mn-lt"/>
              </a:rPr>
              <a:t>4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	                 3 	                           2	              1 	                  0 </a:t>
            </a:r>
          </a:p>
          <a:p>
            <a:pPr>
              <a:lnSpc>
                <a:spcPct val="100000"/>
              </a:lnSpc>
            </a:pP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en-US" sz="14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4. I can enjoy life because of the way                                                                                                                                                                                                                   I’m managing my money.                                4 	                  3 	                           2 	              1	                  0 </a:t>
            </a:r>
          </a:p>
          <a:p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en-US" sz="14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5. I am just getting by financially.                   4	                  3 	                           2 	               1 	                  0</a:t>
            </a:r>
          </a:p>
          <a:p>
            <a:endParaRPr lang="en-US" sz="14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en-US" sz="14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6. I am concerned that the money I have                                                                                                                                  	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or will save won’t last. 		          4 	                   </a:t>
            </a:r>
            <a:r>
              <a:rPr lang="en-US" sz="1400" dirty="0">
                <a:latin typeface="+mn-lt"/>
              </a:rPr>
              <a:t>3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	                           2 	               1 	                  0 </a:t>
            </a:r>
          </a:p>
        </p:txBody>
      </p:sp>
    </p:spTree>
    <p:extLst>
      <p:ext uri="{BB962C8B-B14F-4D97-AF65-F5344CB8AC3E}">
        <p14:creationId xmlns:p14="http://schemas.microsoft.com/office/powerpoint/2010/main" val="83808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1056" y="1531034"/>
            <a:ext cx="7772400" cy="3955366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sz="6000" dirty="0"/>
            </a:br>
            <a:br>
              <a:rPr lang="en-US" sz="6000" dirty="0"/>
            </a:br>
            <a:br>
              <a:rPr lang="en-US" sz="1600" dirty="0">
                <a:solidFill>
                  <a:schemeClr val="tx1"/>
                </a:solidFill>
              </a:rPr>
            </a:br>
            <a:endParaRPr lang="en-US" sz="16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F09F1F-FBB7-4C86-A247-03844A2A2402}"/>
              </a:ext>
            </a:extLst>
          </p:cNvPr>
          <p:cNvSpPr txBox="1"/>
          <p:nvPr/>
        </p:nvSpPr>
        <p:spPr>
          <a:xfrm>
            <a:off x="221568" y="1269424"/>
            <a:ext cx="87254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solidFill>
                  <a:schemeClr val="tx1"/>
                </a:solidFill>
                <a:latin typeface="+mn-lt"/>
              </a:rPr>
              <a:t>This statement describes me: 	     Completely           Very well           Somewhat          Very little          Not at all</a:t>
            </a:r>
          </a:p>
          <a:p>
            <a:endParaRPr lang="en-US" sz="1400" u="sng" dirty="0">
              <a:latin typeface="+mn-lt"/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7.  Giving a gift for a wedding, birthday                                                                                                                                                                                              or other occasion would put a strain on		                                                                                                                                                         my finances for the month.                                 4 	                     3 	     2 	          1 	              0 </a:t>
            </a:r>
          </a:p>
          <a:p>
            <a:pPr marL="0" indent="0">
              <a:buNone/>
            </a:pPr>
            <a:endParaRPr lang="en-US" sz="14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en-US" sz="14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8.  I have money left over at the                                                                                                                                                                                                                  end of the month.		             4 	                     3 	     2 	          1 	             0 </a:t>
            </a:r>
          </a:p>
          <a:p>
            <a:pPr marL="0" indent="0">
              <a:buNone/>
            </a:pPr>
            <a:endParaRPr lang="en-US" sz="14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en-US" sz="14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9.  I am behind on my finances.                          4	                     3	     2	          1	            0</a:t>
            </a:r>
          </a:p>
          <a:p>
            <a:pPr marL="0" indent="0">
              <a:buNone/>
            </a:pPr>
            <a:endParaRPr lang="en-US" sz="14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en-US" sz="14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10.  My finances control my life.	              4	                       3	     2	           1	             0</a:t>
            </a:r>
          </a:p>
          <a:p>
            <a:endParaRPr 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7FFA56-B8D3-4BE2-A76F-EE326F76B3F0}"/>
              </a:ext>
            </a:extLst>
          </p:cNvPr>
          <p:cNvSpPr txBox="1"/>
          <p:nvPr/>
        </p:nvSpPr>
        <p:spPr>
          <a:xfrm>
            <a:off x="4055013" y="5326966"/>
            <a:ext cx="4248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Add up your total score: __________</a:t>
            </a:r>
          </a:p>
        </p:txBody>
      </p:sp>
    </p:spTree>
    <p:extLst>
      <p:ext uri="{BB962C8B-B14F-4D97-AF65-F5344CB8AC3E}">
        <p14:creationId xmlns:p14="http://schemas.microsoft.com/office/powerpoint/2010/main" val="189795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C485A5-75E0-4DC8-96BC-D7CC771C7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811" y="1752422"/>
            <a:ext cx="3220277" cy="40646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82CF87-3358-4568-B397-76FDE913D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78" y="1586588"/>
            <a:ext cx="3866322" cy="42305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503B2A-243E-4765-B040-59D1118FF74B}"/>
              </a:ext>
            </a:extLst>
          </p:cNvPr>
          <p:cNvSpPr txBox="1"/>
          <p:nvPr/>
        </p:nvSpPr>
        <p:spPr>
          <a:xfrm>
            <a:off x="1302028" y="5990011"/>
            <a:ext cx="7255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4"/>
              </a:rPr>
              <a:t>https://files.consumerfinance.gov/f/documents/bcfp_fin-well-being_full-scorecard.pdf</a:t>
            </a:r>
            <a:r>
              <a:rPr lang="en-US" sz="14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362469-9EAB-4395-9639-5E89F7CF21C7}"/>
              </a:ext>
            </a:extLst>
          </p:cNvPr>
          <p:cNvSpPr txBox="1"/>
          <p:nvPr/>
        </p:nvSpPr>
        <p:spPr>
          <a:xfrm>
            <a:off x="998805" y="1015669"/>
            <a:ext cx="74418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rgbClr val="7A9900"/>
                </a:solidFill>
                <a:latin typeface="+mn-lt"/>
              </a:rPr>
              <a:t>CFPB FINANCIAL WELL-BEING SCALE</a:t>
            </a:r>
          </a:p>
        </p:txBody>
      </p:sp>
    </p:spTree>
    <p:extLst>
      <p:ext uri="{BB962C8B-B14F-4D97-AF65-F5344CB8AC3E}">
        <p14:creationId xmlns:p14="http://schemas.microsoft.com/office/powerpoint/2010/main" val="24835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A42C9A1FF0C4E8EFDD6E1EC68268E" ma:contentTypeVersion="12" ma:contentTypeDescription="Create a new document." ma:contentTypeScope="" ma:versionID="74f415700e677f67570d1265c4de6c02">
  <xsd:schema xmlns:xsd="http://www.w3.org/2001/XMLSchema" xmlns:xs="http://www.w3.org/2001/XMLSchema" xmlns:p="http://schemas.microsoft.com/office/2006/metadata/properties" xmlns:ns2="bfa4db11-c700-41fb-b639-f7e6b4e680b5" xmlns:ns3="9cd82c5b-74c9-4827-94f1-5bf219ae6b20" targetNamespace="http://schemas.microsoft.com/office/2006/metadata/properties" ma:root="true" ma:fieldsID="60f53a838a094153ce095486d560252d" ns2:_="" ns3:_="">
    <xsd:import namespace="bfa4db11-c700-41fb-b639-f7e6b4e680b5"/>
    <xsd:import namespace="9cd82c5b-74c9-4827-94f1-5bf219ae6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4db11-c700-41fb-b639-f7e6b4e68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82c5b-74c9-4827-94f1-5bf219ae6b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cd82c5b-74c9-4827-94f1-5bf219ae6b20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6113DE-D385-4A48-8B16-CD7F492379D6}">
  <ds:schemaRefs>
    <ds:schemaRef ds:uri="9cd82c5b-74c9-4827-94f1-5bf219ae6b20"/>
    <ds:schemaRef ds:uri="bfa4db11-c700-41fb-b639-f7e6b4e680b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F8332A4-542C-494D-8506-1C720B46413C}">
  <ds:schemaRefs>
    <ds:schemaRef ds:uri="http://schemas.microsoft.com/office/2006/metadata/properties"/>
    <ds:schemaRef ds:uri="http://purl.org/dc/dcmitype/"/>
    <ds:schemaRef ds:uri="http://schemas.microsoft.com/office/infopath/2007/PartnerControls"/>
    <ds:schemaRef ds:uri="http://www.w3.org/XML/1998/namespace"/>
    <ds:schemaRef ds:uri="bfa4db11-c700-41fb-b639-f7e6b4e680b5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9cd82c5b-74c9-4827-94f1-5bf219ae6b20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F85DF1F-BC57-4156-92DD-D8D43BF525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</TotalTime>
  <Words>3896</Words>
  <Application>Microsoft Office PowerPoint</Application>
  <PresentationFormat>On-screen Show (4:3)</PresentationFormat>
  <Paragraphs>424</Paragraphs>
  <Slides>39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Arial,Sans-Serif</vt:lpstr>
      <vt:lpstr>Calibri</vt:lpstr>
      <vt:lpstr>Calibri Light</vt:lpstr>
      <vt:lpstr>Courier New</vt:lpstr>
      <vt:lpstr>Times New Roman</vt:lpstr>
      <vt:lpstr>Wingdings</vt:lpstr>
      <vt:lpstr>Office Theme</vt:lpstr>
      <vt:lpstr> Wells Fargo Presents Personal Finance for Educators, Pt. 3: Building &amp; Protecting Your Assets </vt:lpstr>
      <vt:lpstr>EconEdLink Membership</vt:lpstr>
      <vt:lpstr>Professional Development Certificate</vt:lpstr>
      <vt:lpstr>   </vt:lpstr>
      <vt:lpstr>Expecting The Unexpected</vt:lpstr>
      <vt:lpstr>There are Many Parts to Consider!</vt:lpstr>
      <vt:lpstr>   </vt:lpstr>
      <vt:lpstr>   </vt:lpstr>
      <vt:lpstr>PowerPoint Presentation</vt:lpstr>
      <vt:lpstr>Life Stages: Where do you want to be?</vt:lpstr>
      <vt:lpstr>20’s: Build Good Habits, Start Budgeting</vt:lpstr>
      <vt:lpstr>30’s: Create a Financial Future</vt:lpstr>
      <vt:lpstr>40’s: Strategic Planning, A Deep Dive</vt:lpstr>
      <vt:lpstr>50’s: Early- Stage Retirement </vt:lpstr>
      <vt:lpstr>60+: Establishing Your Legacy </vt:lpstr>
      <vt:lpstr>A Man is NOT a Financial Plan: Empowering Women in Personal Finance</vt:lpstr>
      <vt:lpstr>PowerPoint Presentation</vt:lpstr>
      <vt:lpstr>The Realities for a Woman-Centered Plan</vt:lpstr>
      <vt:lpstr>PowerPoint Presentation</vt:lpstr>
      <vt:lpstr>Women and Increased Financial Stress</vt:lpstr>
      <vt:lpstr>The Pandemic’s Financial Impact on Women</vt:lpstr>
      <vt:lpstr>Let’s Talk Social Security:                                   It’s a Beautiful Thing</vt:lpstr>
      <vt:lpstr>PowerPoint Presentation</vt:lpstr>
      <vt:lpstr>Social Security</vt:lpstr>
      <vt:lpstr>PowerPoint Presentation</vt:lpstr>
      <vt:lpstr>Health Savings Accounts (HSA’s) A Medical Savings Account for a Rainy Day</vt:lpstr>
      <vt:lpstr> Beauty of HSA’s </vt:lpstr>
      <vt:lpstr>Insurances You Need to Understand</vt:lpstr>
      <vt:lpstr>PowerPoint Presentation</vt:lpstr>
      <vt:lpstr>Making an Insurance Claim</vt:lpstr>
      <vt:lpstr>Planning as the Pandemic Rages</vt:lpstr>
      <vt:lpstr>Reset, Rethink &amp; Repair Your Finances </vt:lpstr>
      <vt:lpstr>Reset Your: Cash Flow</vt:lpstr>
      <vt:lpstr>Reset Your: Housing</vt:lpstr>
      <vt:lpstr>Reset Your: Retirement</vt:lpstr>
      <vt:lpstr>Reset Your: Priorities</vt:lpstr>
      <vt:lpstr>  </vt:lpstr>
      <vt:lpstr>CEE Affiliates</vt:lpstr>
      <vt:lpstr>Thank You to Our Sponsors!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Business of….?</dc:title>
  <dc:creator>Marsha Masters</dc:creator>
  <cp:lastModifiedBy>Jarvon Carson</cp:lastModifiedBy>
  <cp:revision>63</cp:revision>
  <dcterms:created xsi:type="dcterms:W3CDTF">2012-09-11T15:07:18Z</dcterms:created>
  <dcterms:modified xsi:type="dcterms:W3CDTF">2020-11-12T20:02:55Z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0x010100481A42C9A1FF0C4E8EFDD6E1EC68268E</vt:lpwstr>
  </property>
  <property fmtid="{D5CDD505-2E9C-101B-9397-08002B2CF9AE}" pid="3" name="Order">
    <vt:r8>2199100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