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PgKmPf2tT12YAXwG9q9fMK2R7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9A994-219C-45BD-9761-9C56E97FC4EE}" v="2" dt="2020-10-19T18:16:02.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customschemas.google.com/relationships/presentationmetadata" Target="meta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 name="Google Shape;6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1c6cee0e2_0_6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a1c6cee0e2_0_69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0" name="Google Shape;150;ga1c6cee0e2_0_6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1c6cee0e2_0_8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a1c6cee0e2_0_8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0" name="Google Shape;160;ga1c6cee0e2_0_8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1c6cee0e2_0_7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a1c6cee0e2_0_70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1" name="Google Shape;171;ga1c6cee0e2_0_7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1c6cee0e2_0_7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a1c6cee0e2_0_7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2" name="Google Shape;182;ga1c6cee0e2_0_7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1c6cee0e2_0_7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a1c6cee0e2_0_7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3" name="Google Shape;193;ga1c6cee0e2_0_7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1c6cee0e2_0_8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a1c6cee0e2_0_8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3" name="Google Shape;203;ga1c6cee0e2_0_8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1c6cee0e2_0_7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a1c6cee0e2_0_7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 name="Google Shape;213;ga1c6cee0e2_0_7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1c6cee0e2_0_7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a1c6cee0e2_0_75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4" name="Google Shape;224;ga1c6cee0e2_0_7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1c6cee0e2_0_7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a1c6cee0e2_0_7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6" name="Google Shape;236;ga1c6cee0e2_0_7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i="1"/>
          </a:p>
        </p:txBody>
      </p:sp>
      <p:sp>
        <p:nvSpPr>
          <p:cNvPr id="71" name="Google Shape;7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1c6cee0e2_0_7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a1c6cee0e2_0_77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7" name="Google Shape;247;ga1c6cee0e2_0_7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1c6cee0e2_0_8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a1c6cee0e2_0_8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7" name="Google Shape;257;ga1c6cee0e2_0_8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1c6cee0e2_0_7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a1c6cee0e2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68" name="Google Shape;268;ga1c6cee0e2_0_7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1c6cee0e2_0_8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a1c6cee0e2_0_8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9" name="Google Shape;279;ga1c6cee0e2_0_8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1c6cee0e2_0_8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a1c6cee0e2_0_8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0" name="Google Shape;290;ga1c6cee0e2_0_8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p:txBody>
      </p:sp>
      <p:sp>
        <p:nvSpPr>
          <p:cNvPr id="301" name="Google Shape;30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1c6cee0e2_0_8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a1c6cee0e2_0_88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7" name="Google Shape;307;ga1c6cee0e2_0_8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7" name="Google Shape;31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3" name="Google Shape;32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i="1"/>
          </a:p>
        </p:txBody>
      </p:sp>
      <p:sp>
        <p:nvSpPr>
          <p:cNvPr id="78" name="Google Shape;7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1c6cee0e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Ryan Slide</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Jared bio - </a:t>
            </a:r>
            <a:endParaRPr/>
          </a:p>
          <a:p>
            <a:pPr marL="457200" lvl="0" indent="-317500" algn="l" rtl="0">
              <a:lnSpc>
                <a:spcPct val="117999"/>
              </a:lnSpc>
              <a:spcBef>
                <a:spcPts val="0"/>
              </a:spcBef>
              <a:spcAft>
                <a:spcPts val="0"/>
              </a:spcAft>
              <a:buSzPts val="1400"/>
              <a:buChar char="-"/>
            </a:pPr>
            <a:r>
              <a:rPr lang="en-US" sz="1150" i="1">
                <a:solidFill>
                  <a:srgbClr val="1D1C1D"/>
                </a:solidFill>
                <a:highlight>
                  <a:srgbClr val="FFFFFF"/>
                </a:highlight>
                <a:latin typeface="Arial"/>
                <a:ea typeface="Arial"/>
                <a:cs typeface="Arial"/>
                <a:sym typeface="Arial"/>
              </a:rPr>
              <a:t>Jared leads Intuit’s Financial Readiness program aiming to empowering students to make smart money decisions and own their financial futures. As an Innovation Catalyst with deep expertise in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Jared serves as a Board Member for the Jump$tart Coalition, a committee member for the NY State Comptroller on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and has been tasked with designing the Congressional Award’s first ever </a:t>
            </a:r>
            <a:r>
              <a:rPr lang="en-US" sz="1150" i="1">
                <a:solidFill>
                  <a:srgbClr val="1D1C1D"/>
                </a:solidFill>
                <a:latin typeface="Arial"/>
                <a:ea typeface="Arial"/>
                <a:cs typeface="Arial"/>
                <a:sym typeface="Arial"/>
              </a:rPr>
              <a:t>Personal</a:t>
            </a:r>
            <a:r>
              <a:rPr lang="en-US" sz="1150" i="1">
                <a:solidFill>
                  <a:srgbClr val="1D1C1D"/>
                </a:solidFill>
                <a:highlight>
                  <a:srgbClr val="FFFFFF"/>
                </a:highlight>
                <a:latin typeface="Arial"/>
                <a:ea typeface="Arial"/>
                <a:cs typeface="Arial"/>
                <a:sym typeface="Arial"/>
              </a:rPr>
              <a:t> Finance Program.”</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Elaine bio - </a:t>
            </a:r>
            <a:endParaRPr/>
          </a:p>
        </p:txBody>
      </p:sp>
      <p:sp>
        <p:nvSpPr>
          <p:cNvPr id="84" name="Google Shape;84;ga1c6cee0e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i="1"/>
          </a:p>
        </p:txBody>
      </p:sp>
      <p:sp>
        <p:nvSpPr>
          <p:cNvPr id="94" name="Google Shape;9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i="1"/>
          </a:p>
        </p:txBody>
      </p:sp>
      <p:sp>
        <p:nvSpPr>
          <p:cNvPr id="101" name="Google Shape;10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i="1"/>
          </a:p>
        </p:txBody>
      </p:sp>
      <p:sp>
        <p:nvSpPr>
          <p:cNvPr id="108" name="Google Shape;10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our goals for today’s webinar: Read screen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5" name="Google Shape;115;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b="0"/>
          </a:p>
        </p:txBody>
      </p:sp>
      <p:sp>
        <p:nvSpPr>
          <p:cNvPr id="123" name="Google Shape;12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800"/>
              <a:buNone/>
            </a:pPr>
            <a:fld id="{00000000-1234-1234-1234-123412341234}" type="slidenum">
              <a:rPr lang="en-US" sz="800"/>
              <a:t>9</a:t>
            </a:fld>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rgbClr val="888888"/>
              </a:buClr>
              <a:buSzPts val="2800"/>
              <a:buNone/>
              <a:defRPr>
                <a:solidFill>
                  <a:srgbClr val="888888"/>
                </a:solidFill>
              </a:defRPr>
            </a:lvl1pPr>
            <a:lvl2pPr lvl="1" algn="ctr">
              <a:lnSpc>
                <a:spcPct val="100000"/>
              </a:lnSpc>
              <a:spcBef>
                <a:spcPts val="1800"/>
              </a:spcBef>
              <a:spcAft>
                <a:spcPts val="0"/>
              </a:spcAft>
              <a:buClr>
                <a:srgbClr val="888888"/>
              </a:buClr>
              <a:buSzPts val="2800"/>
              <a:buNone/>
              <a:defRPr>
                <a:solidFill>
                  <a:srgbClr val="888888"/>
                </a:solidFill>
              </a:defRPr>
            </a:lvl2pPr>
            <a:lvl3pPr lvl="2" algn="ctr">
              <a:lnSpc>
                <a:spcPct val="100000"/>
              </a:lnSpc>
              <a:spcBef>
                <a:spcPts val="1800"/>
              </a:spcBef>
              <a:spcAft>
                <a:spcPts val="0"/>
              </a:spcAft>
              <a:buClr>
                <a:srgbClr val="888888"/>
              </a:buClr>
              <a:buSzPts val="2800"/>
              <a:buNone/>
              <a:defRPr>
                <a:solidFill>
                  <a:srgbClr val="888888"/>
                </a:solidFill>
              </a:defRPr>
            </a:lvl3pPr>
            <a:lvl4pPr lvl="3" algn="ctr">
              <a:lnSpc>
                <a:spcPct val="100000"/>
              </a:lnSpc>
              <a:spcBef>
                <a:spcPts val="1800"/>
              </a:spcBef>
              <a:spcAft>
                <a:spcPts val="0"/>
              </a:spcAft>
              <a:buClr>
                <a:srgbClr val="888888"/>
              </a:buClr>
              <a:buSzPts val="2800"/>
              <a:buNone/>
              <a:defRPr>
                <a:solidFill>
                  <a:srgbClr val="888888"/>
                </a:solidFill>
              </a:defRPr>
            </a:lvl4pPr>
            <a:lvl5pPr lvl="4" algn="ctr">
              <a:lnSpc>
                <a:spcPct val="100000"/>
              </a:lnSpc>
              <a:spcBef>
                <a:spcPts val="1800"/>
              </a:spcBef>
              <a:spcAft>
                <a:spcPts val="0"/>
              </a:spcAft>
              <a:buClr>
                <a:srgbClr val="888888"/>
              </a:buClr>
              <a:buSzPts val="2800"/>
              <a:buNone/>
              <a:defRPr>
                <a:solidFill>
                  <a:srgbClr val="888888"/>
                </a:solidFill>
              </a:defRPr>
            </a:lvl5pPr>
            <a:lvl6pPr lvl="5" algn="ctr">
              <a:lnSpc>
                <a:spcPct val="100000"/>
              </a:lnSpc>
              <a:spcBef>
                <a:spcPts val="18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chemeClr val="dk1"/>
              </a:buClr>
              <a:buSzPts val="3200"/>
              <a:buChar char="•"/>
              <a:defRPr sz="3200"/>
            </a:lvl1pPr>
            <a:lvl2pPr marL="914400" lvl="1" indent="-406400" algn="l">
              <a:lnSpc>
                <a:spcPct val="100000"/>
              </a:lnSpc>
              <a:spcBef>
                <a:spcPts val="1800"/>
              </a:spcBef>
              <a:spcAft>
                <a:spcPts val="0"/>
              </a:spcAft>
              <a:buClr>
                <a:schemeClr val="dk1"/>
              </a:buClr>
              <a:buSzPts val="2800"/>
              <a:buChar char="–"/>
              <a:defRPr sz="2800"/>
            </a:lvl2pPr>
            <a:lvl3pPr marL="1371600" lvl="2" indent="-381000" algn="l">
              <a:lnSpc>
                <a:spcPct val="100000"/>
              </a:lnSpc>
              <a:spcBef>
                <a:spcPts val="1800"/>
              </a:spcBef>
              <a:spcAft>
                <a:spcPts val="0"/>
              </a:spcAft>
              <a:buClr>
                <a:schemeClr val="dk1"/>
              </a:buClr>
              <a:buSzPts val="2400"/>
              <a:buChar char="•"/>
              <a:defRPr sz="2400"/>
            </a:lvl3pPr>
            <a:lvl4pPr marL="1828800" lvl="3" indent="-355600" algn="l">
              <a:lnSpc>
                <a:spcPct val="100000"/>
              </a:lnSpc>
              <a:spcBef>
                <a:spcPts val="1800"/>
              </a:spcBef>
              <a:spcAft>
                <a:spcPts val="0"/>
              </a:spcAft>
              <a:buClr>
                <a:schemeClr val="dk1"/>
              </a:buClr>
              <a:buSzPts val="2000"/>
              <a:buChar char="–"/>
              <a:defRPr sz="2000"/>
            </a:lvl4pPr>
            <a:lvl5pPr marL="2286000" lvl="4" indent="-355600" algn="l">
              <a:lnSpc>
                <a:spcPct val="100000"/>
              </a:lnSpc>
              <a:spcBef>
                <a:spcPts val="1800"/>
              </a:spcBef>
              <a:spcAft>
                <a:spcPts val="0"/>
              </a:spcAft>
              <a:buClr>
                <a:schemeClr val="dk1"/>
              </a:buClr>
              <a:buSzPts val="2000"/>
              <a:buChar char="»"/>
              <a:defRPr sz="2000"/>
            </a:lvl5pPr>
            <a:lvl6pPr marL="2743200" lvl="5" indent="-355600" algn="l">
              <a:lnSpc>
                <a:spcPct val="100000"/>
              </a:lnSpc>
              <a:spcBef>
                <a:spcPts val="18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6" name="Google Shape;46;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228600" algn="l">
              <a:lnSpc>
                <a:spcPct val="100000"/>
              </a:lnSpc>
              <a:spcBef>
                <a:spcPts val="1800"/>
              </a:spcBef>
              <a:spcAft>
                <a:spcPts val="0"/>
              </a:spcAft>
              <a:buClr>
                <a:schemeClr val="dk1"/>
              </a:buClr>
              <a:buSzPts val="1200"/>
              <a:buNone/>
              <a:defRPr sz="1200"/>
            </a:lvl2pPr>
            <a:lvl3pPr marL="1371600" lvl="2" indent="-228600" algn="l">
              <a:lnSpc>
                <a:spcPct val="100000"/>
              </a:lnSpc>
              <a:spcBef>
                <a:spcPts val="1800"/>
              </a:spcBef>
              <a:spcAft>
                <a:spcPts val="0"/>
              </a:spcAft>
              <a:buClr>
                <a:schemeClr val="dk1"/>
              </a:buClr>
              <a:buSzPts val="1000"/>
              <a:buNone/>
              <a:defRPr sz="1000"/>
            </a:lvl3pPr>
            <a:lvl4pPr marL="1828800" lvl="3" indent="-228600" algn="l">
              <a:lnSpc>
                <a:spcPct val="100000"/>
              </a:lnSpc>
              <a:spcBef>
                <a:spcPts val="1800"/>
              </a:spcBef>
              <a:spcAft>
                <a:spcPts val="0"/>
              </a:spcAft>
              <a:buClr>
                <a:schemeClr val="dk1"/>
              </a:buClr>
              <a:buSzPts val="900"/>
              <a:buNone/>
              <a:defRPr sz="900"/>
            </a:lvl4pPr>
            <a:lvl5pPr marL="2286000" lvl="4" indent="-228600" algn="l">
              <a:lnSpc>
                <a:spcPct val="100000"/>
              </a:lnSpc>
              <a:spcBef>
                <a:spcPts val="1800"/>
              </a:spcBef>
              <a:spcAft>
                <a:spcPts val="0"/>
              </a:spcAft>
              <a:buClr>
                <a:schemeClr val="dk1"/>
              </a:buClr>
              <a:buSzPts val="900"/>
              <a:buNone/>
              <a:defRPr sz="900"/>
            </a:lvl5pPr>
            <a:lvl6pPr marL="2743200" lvl="5" indent="-228600" algn="l">
              <a:lnSpc>
                <a:spcPct val="100000"/>
              </a:lnSpc>
              <a:spcBef>
                <a:spcPts val="18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228600" algn="l">
              <a:lnSpc>
                <a:spcPct val="100000"/>
              </a:lnSpc>
              <a:spcBef>
                <a:spcPts val="1800"/>
              </a:spcBef>
              <a:spcAft>
                <a:spcPts val="0"/>
              </a:spcAft>
              <a:buClr>
                <a:schemeClr val="dk1"/>
              </a:buClr>
              <a:buSzPts val="1200"/>
              <a:buNone/>
              <a:defRPr sz="1200"/>
            </a:lvl2pPr>
            <a:lvl3pPr marL="1371600" lvl="2" indent="-228600" algn="l">
              <a:lnSpc>
                <a:spcPct val="100000"/>
              </a:lnSpc>
              <a:spcBef>
                <a:spcPts val="1800"/>
              </a:spcBef>
              <a:spcAft>
                <a:spcPts val="0"/>
              </a:spcAft>
              <a:buClr>
                <a:schemeClr val="dk1"/>
              </a:buClr>
              <a:buSzPts val="1000"/>
              <a:buNone/>
              <a:defRPr sz="1000"/>
            </a:lvl3pPr>
            <a:lvl4pPr marL="1828800" lvl="3" indent="-228600" algn="l">
              <a:lnSpc>
                <a:spcPct val="100000"/>
              </a:lnSpc>
              <a:spcBef>
                <a:spcPts val="1800"/>
              </a:spcBef>
              <a:spcAft>
                <a:spcPts val="0"/>
              </a:spcAft>
              <a:buClr>
                <a:schemeClr val="dk1"/>
              </a:buClr>
              <a:buSzPts val="900"/>
              <a:buNone/>
              <a:defRPr sz="900"/>
            </a:lvl4pPr>
            <a:lvl5pPr marL="2286000" lvl="4" indent="-228600" algn="l">
              <a:lnSpc>
                <a:spcPct val="100000"/>
              </a:lnSpc>
              <a:spcBef>
                <a:spcPts val="1800"/>
              </a:spcBef>
              <a:spcAft>
                <a:spcPts val="0"/>
              </a:spcAft>
              <a:buClr>
                <a:schemeClr val="dk1"/>
              </a:buClr>
              <a:buSzPts val="900"/>
              <a:buNone/>
              <a:defRPr sz="900"/>
            </a:lvl5pPr>
            <a:lvl6pPr marL="2743200" lvl="5" indent="-228600" algn="l">
              <a:lnSpc>
                <a:spcPct val="100000"/>
              </a:lnSpc>
              <a:spcBef>
                <a:spcPts val="180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57"/>
        <p:cNvGrpSpPr/>
        <p:nvPr/>
      </p:nvGrpSpPr>
      <p:grpSpPr>
        <a:xfrm>
          <a:off x="0" y="0"/>
          <a:ext cx="0" cy="0"/>
          <a:chOff x="0" y="0"/>
          <a:chExt cx="0" cy="0"/>
        </a:xfrm>
      </p:grpSpPr>
      <p:sp>
        <p:nvSpPr>
          <p:cNvPr id="58" name="Google Shape;58;ga1c6cee0e2_0_687"/>
          <p:cNvSpPr txBox="1">
            <a:spLocks noGrp="1"/>
          </p:cNvSpPr>
          <p:nvPr>
            <p:ph type="body" idx="1"/>
          </p:nvPr>
        </p:nvSpPr>
        <p:spPr>
          <a:xfrm>
            <a:off x="5818722" y="1810751"/>
            <a:ext cx="2971500" cy="42720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rtl="0">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rtl="0">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rtl="0">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rtl="0">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rtl="0">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59" name="Google Shape;59;ga1c6cee0e2_0_687"/>
          <p:cNvSpPr txBox="1">
            <a:spLocks noGrp="1"/>
          </p:cNvSpPr>
          <p:nvPr>
            <p:ph type="body" idx="2"/>
          </p:nvPr>
        </p:nvSpPr>
        <p:spPr>
          <a:xfrm>
            <a:off x="2917324" y="1810751"/>
            <a:ext cx="3202500" cy="42720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rtl="0">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rtl="0">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rtl="0">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rtl="0">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rtl="0">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60" name="Google Shape;60;ga1c6cee0e2_0_687"/>
          <p:cNvSpPr txBox="1">
            <a:spLocks noGrp="1"/>
          </p:cNvSpPr>
          <p:nvPr>
            <p:ph type="body" idx="3"/>
          </p:nvPr>
        </p:nvSpPr>
        <p:spPr>
          <a:xfrm>
            <a:off x="388076" y="1810751"/>
            <a:ext cx="3066900" cy="42720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dk1"/>
              </a:buClr>
              <a:buSzPts val="1800"/>
              <a:buNone/>
              <a:defRPr sz="1800" i="0" u="none" strike="noStrike" cap="none">
                <a:solidFill>
                  <a:schemeClr val="dk1"/>
                </a:solidFill>
              </a:defRPr>
            </a:lvl1pPr>
            <a:lvl2pPr marL="914400" marR="0" lvl="1" indent="-228600" algn="l" rtl="0">
              <a:lnSpc>
                <a:spcPct val="95000"/>
              </a:lnSpc>
              <a:spcBef>
                <a:spcPts val="400"/>
              </a:spcBef>
              <a:spcAft>
                <a:spcPts val="0"/>
              </a:spcAft>
              <a:buClr>
                <a:schemeClr val="dk1"/>
              </a:buClr>
              <a:buSzPts val="1620"/>
              <a:buNone/>
              <a:defRPr sz="1800" i="0" u="none" strike="noStrike" cap="none">
                <a:solidFill>
                  <a:schemeClr val="dk1"/>
                </a:solidFill>
              </a:defRPr>
            </a:lvl2pPr>
            <a:lvl3pPr marL="1371600" marR="0" lvl="2" indent="-320039" algn="l" rtl="0">
              <a:lnSpc>
                <a:spcPct val="95000"/>
              </a:lnSpc>
              <a:spcBef>
                <a:spcPts val="400"/>
              </a:spcBef>
              <a:spcAft>
                <a:spcPts val="0"/>
              </a:spcAft>
              <a:buClr>
                <a:schemeClr val="dk1"/>
              </a:buClr>
              <a:buSzPts val="1440"/>
              <a:buChar char="•"/>
              <a:defRPr sz="1600" i="0" u="none" strike="noStrike" cap="none">
                <a:solidFill>
                  <a:schemeClr val="dk1"/>
                </a:solidFill>
              </a:defRPr>
            </a:lvl3pPr>
            <a:lvl4pPr marL="1828800" marR="0" lvl="3" indent="-330200" algn="l" rtl="0">
              <a:lnSpc>
                <a:spcPct val="95000"/>
              </a:lnSpc>
              <a:spcBef>
                <a:spcPts val="400"/>
              </a:spcBef>
              <a:spcAft>
                <a:spcPts val="0"/>
              </a:spcAft>
              <a:buClr>
                <a:schemeClr val="dk1"/>
              </a:buClr>
              <a:buSzPts val="1600"/>
              <a:buChar char="–"/>
              <a:defRPr sz="1600" i="0" u="none" strike="noStrike" cap="none">
                <a:solidFill>
                  <a:schemeClr val="dk1"/>
                </a:solidFill>
              </a:defRPr>
            </a:lvl4pPr>
            <a:lvl5pPr marL="2286000" marR="0" lvl="4" indent="-228600" algn="l" rtl="0">
              <a:lnSpc>
                <a:spcPct val="95000"/>
              </a:lnSpc>
              <a:spcBef>
                <a:spcPts val="400"/>
              </a:spcBef>
              <a:spcAft>
                <a:spcPts val="0"/>
              </a:spcAft>
              <a:buClr>
                <a:schemeClr val="dk1"/>
              </a:buClr>
              <a:buSzPts val="1260"/>
              <a:buNone/>
              <a:defRPr sz="1400" i="0" u="none" strike="noStrike" cap="none">
                <a:solidFill>
                  <a:schemeClr val="dk1"/>
                </a:solidFill>
              </a:defRPr>
            </a:lvl5pPr>
            <a:lvl6pPr marL="2743200" marR="0" lvl="5" indent="-330200" algn="l" rtl="0">
              <a:lnSpc>
                <a:spcPct val="95000"/>
              </a:lnSpc>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lnSpc>
                <a:spcPct val="95000"/>
              </a:lnSpc>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lnSpc>
                <a:spcPct val="95000"/>
              </a:lnSpc>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lnSpc>
                <a:spcPct val="95000"/>
              </a:lnSpc>
              <a:spcBef>
                <a:spcPts val="400"/>
              </a:spcBef>
              <a:spcAft>
                <a:spcPts val="400"/>
              </a:spcAft>
              <a:buClr>
                <a:schemeClr val="dk1"/>
              </a:buClr>
              <a:buSzPts val="1600"/>
              <a:buChar char="•"/>
              <a:defRPr sz="1600" i="0" u="none" strike="noStrike" cap="none">
                <a:solidFill>
                  <a:schemeClr val="dk1"/>
                </a:solidFill>
              </a:defRPr>
            </a:lvl9pPr>
          </a:lstStyle>
          <a:p>
            <a:endParaRPr/>
          </a:p>
        </p:txBody>
      </p:sp>
      <p:sp>
        <p:nvSpPr>
          <p:cNvPr id="61" name="Google Shape;61;ga1c6cee0e2_0_687"/>
          <p:cNvSpPr txBox="1">
            <a:spLocks noGrp="1"/>
          </p:cNvSpPr>
          <p:nvPr>
            <p:ph type="title"/>
          </p:nvPr>
        </p:nvSpPr>
        <p:spPr>
          <a:xfrm>
            <a:off x="375978" y="314477"/>
            <a:ext cx="8331300" cy="546600"/>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chemeClr val="accent1"/>
              </a:buClr>
              <a:buSzPts val="3000"/>
              <a:buFont typeface="Calibri"/>
              <a:buNone/>
              <a:defRPr sz="2999" i="0" u="none" strike="noStrike" cap="none">
                <a:solidFill>
                  <a:schemeClr val="accent1"/>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800"/>
              </a:spcBef>
              <a:spcAft>
                <a:spcPts val="0"/>
              </a:spcAft>
              <a:buClr>
                <a:schemeClr val="dk1"/>
              </a:buClr>
              <a:buSzPts val="1800"/>
              <a:buChar char="–"/>
              <a:defRPr/>
            </a:lvl2pPr>
            <a:lvl3pPr marL="1371600" lvl="2" indent="-342900" algn="l">
              <a:lnSpc>
                <a:spcPct val="100000"/>
              </a:lnSpc>
              <a:spcBef>
                <a:spcPts val="1800"/>
              </a:spcBef>
              <a:spcAft>
                <a:spcPts val="0"/>
              </a:spcAft>
              <a:buClr>
                <a:schemeClr val="dk1"/>
              </a:buClr>
              <a:buSzPts val="1800"/>
              <a:buChar char="•"/>
              <a:defRPr/>
            </a:lvl3pPr>
            <a:lvl4pPr marL="1828800" lvl="3" indent="-342900" algn="l">
              <a:lnSpc>
                <a:spcPct val="100000"/>
              </a:lnSpc>
              <a:spcBef>
                <a:spcPts val="1800"/>
              </a:spcBef>
              <a:spcAft>
                <a:spcPts val="0"/>
              </a:spcAft>
              <a:buClr>
                <a:schemeClr val="dk1"/>
              </a:buClr>
              <a:buSzPts val="1800"/>
              <a:buChar char="–"/>
              <a:defRPr/>
            </a:lvl4pPr>
            <a:lvl5pPr marL="2286000" lvl="4" indent="-342900" algn="l">
              <a:lnSpc>
                <a:spcPct val="100000"/>
              </a:lnSpc>
              <a:spcBef>
                <a:spcPts val="1800"/>
              </a:spcBef>
              <a:spcAft>
                <a:spcPts val="0"/>
              </a:spcAft>
              <a:buClr>
                <a:schemeClr val="dk1"/>
              </a:buClr>
              <a:buSzPts val="1800"/>
              <a:buChar char="»"/>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8"/>
        <p:cNvGrpSpPr/>
        <p:nvPr/>
      </p:nvGrpSpPr>
      <p:grpSpPr>
        <a:xfrm>
          <a:off x="0" y="0"/>
          <a:ext cx="0" cy="0"/>
          <a:chOff x="0" y="0"/>
          <a:chExt cx="0" cy="0"/>
        </a:xfrm>
      </p:grpSpPr>
      <p:sp>
        <p:nvSpPr>
          <p:cNvPr id="19" name="Google Shape;19;p26"/>
          <p:cNvSpPr txBox="1">
            <a:spLocks noGrp="1"/>
          </p:cNvSpPr>
          <p:nvPr>
            <p:ph type="title"/>
          </p:nvPr>
        </p:nvSpPr>
        <p:spPr>
          <a:xfrm>
            <a:off x="722314" y="5062537"/>
            <a:ext cx="7659600" cy="11684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dk2"/>
              </a:buClr>
              <a:buSzPts val="1100"/>
              <a:buFont typeface="Calibri"/>
              <a:buNone/>
              <a:defRPr sz="2700" b="0" i="0" u="none" strike="noStrike" cap="none">
                <a:solidFill>
                  <a:schemeClr val="dk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6"/>
          <p:cNvSpPr txBox="1">
            <a:spLocks noGrp="1"/>
          </p:cNvSpPr>
          <p:nvPr>
            <p:ph type="body" idx="1"/>
          </p:nvPr>
        </p:nvSpPr>
        <p:spPr>
          <a:xfrm>
            <a:off x="722314" y="3429000"/>
            <a:ext cx="6135600" cy="16336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300"/>
              </a:spcBef>
              <a:spcAft>
                <a:spcPts val="0"/>
              </a:spcAft>
              <a:buClr>
                <a:schemeClr val="accent1"/>
              </a:buClr>
              <a:buSzPts val="1700"/>
              <a:buFont typeface="Arial"/>
              <a:buNone/>
              <a:defRPr sz="15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2"/>
              </a:buClr>
              <a:buSzPts val="1500"/>
              <a:buFont typeface="Arial"/>
              <a:buNone/>
              <a:defRPr sz="14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200"/>
              </a:spcBef>
              <a:spcAft>
                <a:spcPts val="0"/>
              </a:spcAft>
              <a:buClr>
                <a:schemeClr val="accent3"/>
              </a:buClr>
              <a:buSzPts val="1400"/>
              <a:buFont typeface="Arial"/>
              <a:buNone/>
              <a:defRPr sz="12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00"/>
              </a:spcBef>
              <a:spcAft>
                <a:spcPts val="0"/>
              </a:spcAft>
              <a:buClr>
                <a:schemeClr val="accent4"/>
              </a:buClr>
              <a:buSzPts val="1200"/>
              <a:buFont typeface="Arial"/>
              <a:buNone/>
              <a:defRPr sz="11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00"/>
              </a:spcBef>
              <a:spcAft>
                <a:spcPts val="0"/>
              </a:spcAft>
              <a:buClr>
                <a:schemeClr val="accent5"/>
              </a:buClr>
              <a:buSzPts val="1100"/>
              <a:buFont typeface="Arial"/>
              <a:buNone/>
              <a:defRPr sz="11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00"/>
              </a:spcBef>
              <a:spcAft>
                <a:spcPts val="0"/>
              </a:spcAft>
              <a:buClr>
                <a:schemeClr val="accent1"/>
              </a:buClr>
              <a:buSzPts val="1100"/>
              <a:buFont typeface="Arial"/>
              <a:buNone/>
              <a:defRPr sz="11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00"/>
              </a:spcBef>
              <a:spcAft>
                <a:spcPts val="0"/>
              </a:spcAft>
              <a:buClr>
                <a:schemeClr val="accent2"/>
              </a:buClr>
              <a:buSzPts val="1100"/>
              <a:buFont typeface="Arial"/>
              <a:buNone/>
              <a:defRPr sz="11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00"/>
              </a:spcBef>
              <a:spcAft>
                <a:spcPts val="0"/>
              </a:spcAft>
              <a:buClr>
                <a:schemeClr val="accent3"/>
              </a:buClr>
              <a:buSzPts val="1100"/>
              <a:buFont typeface="Arial"/>
              <a:buNone/>
              <a:defRPr sz="11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00"/>
              </a:spcBef>
              <a:spcAft>
                <a:spcPts val="0"/>
              </a:spcAft>
              <a:buClr>
                <a:schemeClr val="accent4"/>
              </a:buClr>
              <a:buSzPts val="1100"/>
              <a:buFont typeface="Arial"/>
              <a:buNone/>
              <a:defRPr sz="11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722314" y="5062537"/>
            <a:ext cx="7659600" cy="11684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chemeClr val="dk2"/>
              </a:buClr>
              <a:buSzPts val="1100"/>
              <a:buFont typeface="Calibri"/>
              <a:buNone/>
              <a:defRPr sz="2700" b="0" i="0" u="none" strike="noStrike" cap="none">
                <a:solidFill>
                  <a:schemeClr val="dk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28"/>
          <p:cNvSpPr txBox="1">
            <a:spLocks noGrp="1"/>
          </p:cNvSpPr>
          <p:nvPr>
            <p:ph type="body" idx="1"/>
          </p:nvPr>
        </p:nvSpPr>
        <p:spPr>
          <a:xfrm>
            <a:off x="722314" y="3429000"/>
            <a:ext cx="6135600" cy="16336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300"/>
              </a:spcBef>
              <a:spcAft>
                <a:spcPts val="0"/>
              </a:spcAft>
              <a:buClr>
                <a:schemeClr val="accent1"/>
              </a:buClr>
              <a:buSzPts val="1700"/>
              <a:buFont typeface="Arial"/>
              <a:buNone/>
              <a:defRPr sz="15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2"/>
              </a:buClr>
              <a:buSzPts val="1500"/>
              <a:buFont typeface="Arial"/>
              <a:buNone/>
              <a:defRPr sz="14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200"/>
              </a:spcBef>
              <a:spcAft>
                <a:spcPts val="0"/>
              </a:spcAft>
              <a:buClr>
                <a:schemeClr val="accent3"/>
              </a:buClr>
              <a:buSzPts val="1400"/>
              <a:buFont typeface="Arial"/>
              <a:buNone/>
              <a:defRPr sz="12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00"/>
              </a:spcBef>
              <a:spcAft>
                <a:spcPts val="0"/>
              </a:spcAft>
              <a:buClr>
                <a:schemeClr val="accent4"/>
              </a:buClr>
              <a:buSzPts val="1200"/>
              <a:buFont typeface="Arial"/>
              <a:buNone/>
              <a:defRPr sz="11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00"/>
              </a:spcBef>
              <a:spcAft>
                <a:spcPts val="0"/>
              </a:spcAft>
              <a:buClr>
                <a:schemeClr val="accent5"/>
              </a:buClr>
              <a:buSzPts val="1100"/>
              <a:buFont typeface="Arial"/>
              <a:buNone/>
              <a:defRPr sz="11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00"/>
              </a:spcBef>
              <a:spcAft>
                <a:spcPts val="0"/>
              </a:spcAft>
              <a:buClr>
                <a:schemeClr val="accent1"/>
              </a:buClr>
              <a:buSzPts val="1100"/>
              <a:buFont typeface="Arial"/>
              <a:buNone/>
              <a:defRPr sz="11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00"/>
              </a:spcBef>
              <a:spcAft>
                <a:spcPts val="0"/>
              </a:spcAft>
              <a:buClr>
                <a:schemeClr val="accent2"/>
              </a:buClr>
              <a:buSzPts val="1100"/>
              <a:buFont typeface="Arial"/>
              <a:buNone/>
              <a:defRPr sz="11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00"/>
              </a:spcBef>
              <a:spcAft>
                <a:spcPts val="0"/>
              </a:spcAft>
              <a:buClr>
                <a:schemeClr val="accent3"/>
              </a:buClr>
              <a:buSzPts val="1100"/>
              <a:buFont typeface="Arial"/>
              <a:buNone/>
              <a:defRPr sz="11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00"/>
              </a:spcBef>
              <a:spcAft>
                <a:spcPts val="0"/>
              </a:spcAft>
              <a:buClr>
                <a:schemeClr val="accent4"/>
              </a:buClr>
              <a:buSzPts val="1100"/>
              <a:buFont typeface="Arial"/>
              <a:buNone/>
              <a:defRPr sz="11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Agenda">
  <p:cSld name="1_Agenda">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375979" y="1787532"/>
            <a:ext cx="8331233" cy="4270375"/>
          </a:xfrm>
          <a:prstGeom prst="rect">
            <a:avLst/>
          </a:prstGeom>
          <a:noFill/>
          <a:ln>
            <a:noFill/>
          </a:ln>
        </p:spPr>
        <p:txBody>
          <a:bodyPr spcFirstLastPara="1" wrap="square" lIns="91425" tIns="45700" rIns="91425" bIns="45700" anchor="t" anchorCtr="0">
            <a:normAutofit/>
          </a:bodyPr>
          <a:lstStyle>
            <a:lvl1pPr marL="457200" lvl="0" indent="-352361" algn="l">
              <a:lnSpc>
                <a:spcPct val="100000"/>
              </a:lnSpc>
              <a:spcBef>
                <a:spcPts val="0"/>
              </a:spcBef>
              <a:spcAft>
                <a:spcPts val="0"/>
              </a:spcAft>
              <a:buClr>
                <a:schemeClr val="lt1"/>
              </a:buClr>
              <a:buSzPts val="1949"/>
              <a:buChar char="•"/>
              <a:defRPr sz="1949">
                <a:solidFill>
                  <a:schemeClr val="lt1"/>
                </a:solidFill>
              </a:defRPr>
            </a:lvl1pPr>
            <a:lvl2pPr marL="914400" lvl="1" indent="-352361" algn="l">
              <a:lnSpc>
                <a:spcPct val="100000"/>
              </a:lnSpc>
              <a:spcBef>
                <a:spcPts val="1800"/>
              </a:spcBef>
              <a:spcAft>
                <a:spcPts val="0"/>
              </a:spcAft>
              <a:buClr>
                <a:schemeClr val="lt1"/>
              </a:buClr>
              <a:buSzPts val="1949"/>
              <a:buChar char="–"/>
              <a:defRPr sz="1949">
                <a:solidFill>
                  <a:schemeClr val="lt1"/>
                </a:solidFill>
              </a:defRPr>
            </a:lvl2pPr>
            <a:lvl3pPr marL="1371600" lvl="2" indent="-333311" algn="l">
              <a:lnSpc>
                <a:spcPct val="100000"/>
              </a:lnSpc>
              <a:spcBef>
                <a:spcPts val="1800"/>
              </a:spcBef>
              <a:spcAft>
                <a:spcPts val="0"/>
              </a:spcAft>
              <a:buClr>
                <a:schemeClr val="lt1"/>
              </a:buClr>
              <a:buSzPts val="1649"/>
              <a:buChar char="•"/>
              <a:defRPr sz="1649">
                <a:solidFill>
                  <a:schemeClr val="lt1"/>
                </a:solidFill>
              </a:defRPr>
            </a:lvl3pPr>
            <a:lvl4pPr marL="1828800" lvl="3" indent="-406400" algn="l">
              <a:lnSpc>
                <a:spcPct val="100000"/>
              </a:lnSpc>
              <a:spcBef>
                <a:spcPts val="1800"/>
              </a:spcBef>
              <a:spcAft>
                <a:spcPts val="0"/>
              </a:spcAft>
              <a:buClr>
                <a:schemeClr val="lt1"/>
              </a:buClr>
              <a:buSzPts val="2800"/>
              <a:buChar char="–"/>
              <a:defRPr>
                <a:solidFill>
                  <a:schemeClr val="lt1"/>
                </a:solidFill>
              </a:defRPr>
            </a:lvl4pPr>
            <a:lvl5pPr marL="2286000" lvl="4" indent="-406400" algn="l">
              <a:lnSpc>
                <a:spcPct val="100000"/>
              </a:lnSpc>
              <a:spcBef>
                <a:spcPts val="1800"/>
              </a:spcBef>
              <a:spcAft>
                <a:spcPts val="0"/>
              </a:spcAft>
              <a:buClr>
                <a:schemeClr val="lt1"/>
              </a:buClr>
              <a:buSzPts val="2800"/>
              <a:buChar char="»"/>
              <a:defRPr>
                <a:solidFill>
                  <a:schemeClr val="lt1"/>
                </a:solidFill>
              </a:defRPr>
            </a:lvl5pPr>
            <a:lvl6pPr marL="2743200" lvl="5" indent="-342900" algn="l">
              <a:lnSpc>
                <a:spcPct val="100000"/>
              </a:lnSpc>
              <a:spcBef>
                <a:spcPts val="18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rgbClr val="888888"/>
              </a:buClr>
              <a:buSzPts val="2000"/>
              <a:buNone/>
              <a:defRPr sz="2000">
                <a:solidFill>
                  <a:srgbClr val="888888"/>
                </a:solidFill>
              </a:defRPr>
            </a:lvl1pPr>
            <a:lvl2pPr marL="914400" lvl="1" indent="-228600" algn="l">
              <a:lnSpc>
                <a:spcPct val="100000"/>
              </a:lnSpc>
              <a:spcBef>
                <a:spcPts val="1800"/>
              </a:spcBef>
              <a:spcAft>
                <a:spcPts val="0"/>
              </a:spcAft>
              <a:buClr>
                <a:srgbClr val="888888"/>
              </a:buClr>
              <a:buSzPts val="1800"/>
              <a:buNone/>
              <a:defRPr sz="1800">
                <a:solidFill>
                  <a:srgbClr val="888888"/>
                </a:solidFill>
              </a:defRPr>
            </a:lvl2pPr>
            <a:lvl3pPr marL="1371600" lvl="2" indent="-228600" algn="l">
              <a:lnSpc>
                <a:spcPct val="100000"/>
              </a:lnSpc>
              <a:spcBef>
                <a:spcPts val="1800"/>
              </a:spcBef>
              <a:spcAft>
                <a:spcPts val="0"/>
              </a:spcAft>
              <a:buClr>
                <a:srgbClr val="888888"/>
              </a:buClr>
              <a:buSzPts val="1600"/>
              <a:buNone/>
              <a:defRPr sz="1600">
                <a:solidFill>
                  <a:srgbClr val="888888"/>
                </a:solidFill>
              </a:defRPr>
            </a:lvl3pPr>
            <a:lvl4pPr marL="1828800" lvl="3" indent="-228600" algn="l">
              <a:lnSpc>
                <a:spcPct val="100000"/>
              </a:lnSpc>
              <a:spcBef>
                <a:spcPts val="1800"/>
              </a:spcBef>
              <a:spcAft>
                <a:spcPts val="0"/>
              </a:spcAft>
              <a:buClr>
                <a:srgbClr val="888888"/>
              </a:buClr>
              <a:buSzPts val="1400"/>
              <a:buNone/>
              <a:defRPr sz="1400">
                <a:solidFill>
                  <a:srgbClr val="888888"/>
                </a:solidFill>
              </a:defRPr>
            </a:lvl4pPr>
            <a:lvl5pPr marL="2286000" lvl="4" indent="-228600" algn="l">
              <a:lnSpc>
                <a:spcPct val="100000"/>
              </a:lnSpc>
              <a:spcBef>
                <a:spcPts val="1800"/>
              </a:spcBef>
              <a:spcAft>
                <a:spcPts val="0"/>
              </a:spcAft>
              <a:buClr>
                <a:srgbClr val="888888"/>
              </a:buClr>
              <a:buSzPts val="1400"/>
              <a:buNone/>
              <a:defRPr sz="1400">
                <a:solidFill>
                  <a:srgbClr val="888888"/>
                </a:solidFill>
              </a:defRPr>
            </a:lvl5pPr>
            <a:lvl6pPr marL="2743200" lvl="5" indent="-228600" algn="l">
              <a:lnSpc>
                <a:spcPct val="100000"/>
              </a:lnSpc>
              <a:spcBef>
                <a:spcPts val="180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00000"/>
              </a:lnSpc>
              <a:spcBef>
                <a:spcPts val="1800"/>
              </a:spcBef>
              <a:spcAft>
                <a:spcPts val="0"/>
              </a:spcAft>
              <a:buClr>
                <a:schemeClr val="dk1"/>
              </a:buClr>
              <a:buSzPts val="2400"/>
              <a:buChar char="–"/>
              <a:defRPr sz="2400"/>
            </a:lvl2pPr>
            <a:lvl3pPr marL="1371600" lvl="2" indent="-355600" algn="l">
              <a:lnSpc>
                <a:spcPct val="100000"/>
              </a:lnSpc>
              <a:spcBef>
                <a:spcPts val="1800"/>
              </a:spcBef>
              <a:spcAft>
                <a:spcPts val="0"/>
              </a:spcAft>
              <a:buClr>
                <a:schemeClr val="dk1"/>
              </a:buClr>
              <a:buSzPts val="2000"/>
              <a:buChar char="•"/>
              <a:defRPr sz="2000"/>
            </a:lvl3pPr>
            <a:lvl4pPr marL="1828800" lvl="3" indent="-342900" algn="l">
              <a:lnSpc>
                <a:spcPct val="100000"/>
              </a:lnSpc>
              <a:spcBef>
                <a:spcPts val="1800"/>
              </a:spcBef>
              <a:spcAft>
                <a:spcPts val="0"/>
              </a:spcAft>
              <a:buClr>
                <a:schemeClr val="dk1"/>
              </a:buClr>
              <a:buSzPts val="1800"/>
              <a:buChar char="–"/>
              <a:defRPr sz="1800"/>
            </a:lvl4pPr>
            <a:lvl5pPr marL="2286000" lvl="4" indent="-342900" algn="l">
              <a:lnSpc>
                <a:spcPct val="100000"/>
              </a:lnSpc>
              <a:spcBef>
                <a:spcPts val="1800"/>
              </a:spcBef>
              <a:spcAft>
                <a:spcPts val="0"/>
              </a:spcAft>
              <a:buClr>
                <a:schemeClr val="dk1"/>
              </a:buClr>
              <a:buSzPts val="1800"/>
              <a:buChar char="»"/>
              <a:defRPr sz="1800"/>
            </a:lvl5pPr>
            <a:lvl6pPr marL="2743200" lvl="5" indent="-342900" algn="l">
              <a:lnSpc>
                <a:spcPct val="100000"/>
              </a:lnSpc>
              <a:spcBef>
                <a:spcPts val="18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0"/>
              </a:spcBef>
              <a:spcAft>
                <a:spcPts val="0"/>
              </a:spcAft>
              <a:buClr>
                <a:schemeClr val="dk1"/>
              </a:buClr>
              <a:buSzPts val="2800"/>
              <a:buChar char="•"/>
              <a:defRPr sz="2800"/>
            </a:lvl1pPr>
            <a:lvl2pPr marL="914400" lvl="1" indent="-381000" algn="l">
              <a:lnSpc>
                <a:spcPct val="100000"/>
              </a:lnSpc>
              <a:spcBef>
                <a:spcPts val="1800"/>
              </a:spcBef>
              <a:spcAft>
                <a:spcPts val="0"/>
              </a:spcAft>
              <a:buClr>
                <a:schemeClr val="dk1"/>
              </a:buClr>
              <a:buSzPts val="2400"/>
              <a:buChar char="–"/>
              <a:defRPr sz="2400"/>
            </a:lvl2pPr>
            <a:lvl3pPr marL="1371600" lvl="2" indent="-355600" algn="l">
              <a:lnSpc>
                <a:spcPct val="100000"/>
              </a:lnSpc>
              <a:spcBef>
                <a:spcPts val="1800"/>
              </a:spcBef>
              <a:spcAft>
                <a:spcPts val="0"/>
              </a:spcAft>
              <a:buClr>
                <a:schemeClr val="dk1"/>
              </a:buClr>
              <a:buSzPts val="2000"/>
              <a:buChar char="•"/>
              <a:defRPr sz="2000"/>
            </a:lvl3pPr>
            <a:lvl4pPr marL="1828800" lvl="3" indent="-342900" algn="l">
              <a:lnSpc>
                <a:spcPct val="100000"/>
              </a:lnSpc>
              <a:spcBef>
                <a:spcPts val="1800"/>
              </a:spcBef>
              <a:spcAft>
                <a:spcPts val="0"/>
              </a:spcAft>
              <a:buClr>
                <a:schemeClr val="dk1"/>
              </a:buClr>
              <a:buSzPts val="1800"/>
              <a:buChar char="–"/>
              <a:defRPr sz="1800"/>
            </a:lvl4pPr>
            <a:lvl5pPr marL="2286000" lvl="4" indent="-342900" algn="l">
              <a:lnSpc>
                <a:spcPct val="100000"/>
              </a:lnSpc>
              <a:spcBef>
                <a:spcPts val="1800"/>
              </a:spcBef>
              <a:spcAft>
                <a:spcPts val="0"/>
              </a:spcAft>
              <a:buClr>
                <a:schemeClr val="dk1"/>
              </a:buClr>
              <a:buSzPts val="1800"/>
              <a:buChar char="»"/>
              <a:defRPr sz="1800"/>
            </a:lvl5pPr>
            <a:lvl6pPr marL="2743200" lvl="5" indent="-342900" algn="l">
              <a:lnSpc>
                <a:spcPct val="100000"/>
              </a:lnSpc>
              <a:spcBef>
                <a:spcPts val="180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100000"/>
              </a:lnSpc>
              <a:spcBef>
                <a:spcPts val="180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dk1"/>
              </a:buClr>
              <a:buSzPts val="2400"/>
              <a:buChar char="•"/>
              <a:defRPr sz="2400"/>
            </a:lvl1pPr>
            <a:lvl2pPr marL="914400" lvl="1" indent="-355600" algn="l">
              <a:lnSpc>
                <a:spcPct val="100000"/>
              </a:lnSpc>
              <a:spcBef>
                <a:spcPts val="1800"/>
              </a:spcBef>
              <a:spcAft>
                <a:spcPts val="0"/>
              </a:spcAft>
              <a:buClr>
                <a:schemeClr val="dk1"/>
              </a:buClr>
              <a:buSzPts val="2000"/>
              <a:buChar char="–"/>
              <a:defRPr sz="2000"/>
            </a:lvl2pPr>
            <a:lvl3pPr marL="1371600" lvl="2" indent="-342900" algn="l">
              <a:lnSpc>
                <a:spcPct val="100000"/>
              </a:lnSpc>
              <a:spcBef>
                <a:spcPts val="1800"/>
              </a:spcBef>
              <a:spcAft>
                <a:spcPts val="0"/>
              </a:spcAft>
              <a:buClr>
                <a:schemeClr val="dk1"/>
              </a:buClr>
              <a:buSzPts val="1800"/>
              <a:buChar char="•"/>
              <a:defRPr sz="1800"/>
            </a:lvl3pPr>
            <a:lvl4pPr marL="1828800" lvl="3" indent="-330200" algn="l">
              <a:lnSpc>
                <a:spcPct val="100000"/>
              </a:lnSpc>
              <a:spcBef>
                <a:spcPts val="1800"/>
              </a:spcBef>
              <a:spcAft>
                <a:spcPts val="0"/>
              </a:spcAft>
              <a:buClr>
                <a:schemeClr val="dk1"/>
              </a:buClr>
              <a:buSzPts val="1600"/>
              <a:buChar char="–"/>
              <a:defRPr sz="1600"/>
            </a:lvl4pPr>
            <a:lvl5pPr marL="2286000" lvl="4" indent="-330200" algn="l">
              <a:lnSpc>
                <a:spcPct val="100000"/>
              </a:lnSpc>
              <a:spcBef>
                <a:spcPts val="1800"/>
              </a:spcBef>
              <a:spcAft>
                <a:spcPts val="0"/>
              </a:spcAft>
              <a:buClr>
                <a:schemeClr val="dk1"/>
              </a:buClr>
              <a:buSzPts val="1600"/>
              <a:buChar char="»"/>
              <a:defRPr sz="1600"/>
            </a:lvl5pPr>
            <a:lvl6pPr marL="2743200" lvl="5" indent="-330200" algn="l">
              <a:lnSpc>
                <a:spcPct val="100000"/>
              </a:lnSpc>
              <a:spcBef>
                <a:spcPts val="180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100000"/>
              </a:lnSpc>
              <a:spcBef>
                <a:spcPts val="180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Clr>
                <a:schemeClr val="dk1"/>
              </a:buClr>
              <a:buSzPts val="2400"/>
              <a:buChar char="•"/>
              <a:defRPr sz="2400"/>
            </a:lvl1pPr>
            <a:lvl2pPr marL="914400" lvl="1" indent="-355600" algn="l">
              <a:lnSpc>
                <a:spcPct val="100000"/>
              </a:lnSpc>
              <a:spcBef>
                <a:spcPts val="1800"/>
              </a:spcBef>
              <a:spcAft>
                <a:spcPts val="0"/>
              </a:spcAft>
              <a:buClr>
                <a:schemeClr val="dk1"/>
              </a:buClr>
              <a:buSzPts val="2000"/>
              <a:buChar char="–"/>
              <a:defRPr sz="2000"/>
            </a:lvl2pPr>
            <a:lvl3pPr marL="1371600" lvl="2" indent="-342900" algn="l">
              <a:lnSpc>
                <a:spcPct val="100000"/>
              </a:lnSpc>
              <a:spcBef>
                <a:spcPts val="1800"/>
              </a:spcBef>
              <a:spcAft>
                <a:spcPts val="0"/>
              </a:spcAft>
              <a:buClr>
                <a:schemeClr val="dk1"/>
              </a:buClr>
              <a:buSzPts val="1800"/>
              <a:buChar char="•"/>
              <a:defRPr sz="1800"/>
            </a:lvl3pPr>
            <a:lvl4pPr marL="1828800" lvl="3" indent="-330200" algn="l">
              <a:lnSpc>
                <a:spcPct val="100000"/>
              </a:lnSpc>
              <a:spcBef>
                <a:spcPts val="1800"/>
              </a:spcBef>
              <a:spcAft>
                <a:spcPts val="0"/>
              </a:spcAft>
              <a:buClr>
                <a:schemeClr val="dk1"/>
              </a:buClr>
              <a:buSzPts val="1600"/>
              <a:buChar char="–"/>
              <a:defRPr sz="1600"/>
            </a:lvl4pPr>
            <a:lvl5pPr marL="2286000" lvl="4" indent="-330200" algn="l">
              <a:lnSpc>
                <a:spcPct val="100000"/>
              </a:lnSpc>
              <a:spcBef>
                <a:spcPts val="1800"/>
              </a:spcBef>
              <a:spcAft>
                <a:spcPts val="0"/>
              </a:spcAft>
              <a:buClr>
                <a:schemeClr val="dk1"/>
              </a:buClr>
              <a:buSzPts val="1600"/>
              <a:buChar char="»"/>
              <a:defRPr sz="1600"/>
            </a:lvl5pPr>
            <a:lvl6pPr marL="2743200" lvl="5" indent="-330200" algn="l">
              <a:lnSpc>
                <a:spcPct val="100000"/>
              </a:lnSpc>
              <a:spcBef>
                <a:spcPts val="180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Clr>
                <a:srgbClr val="000000"/>
              </a:buClr>
              <a:buSzPts val="1400"/>
              <a:buFont typeface="Arial"/>
              <a:buNone/>
              <a:defRPr sz="6600" b="1" i="0" u="none" strike="noStrike" cap="none">
                <a:solidFill>
                  <a:srgbClr val="005CB8"/>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3"/>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conedlink.org/wp-content/uploads/2019/10/Teacher-Checklist-for-Mint_CEE.pdf" TargetMode="Externa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econedlink.org/wp-content/uploads/2019/09/Student-Mint-Simulation-Worksheet.pdf" TargetMode="External"/><Relationship Id="rId4" Type="http://schemas.openxmlformats.org/officeDocument/2006/relationships/hyperlink" Target="https://econedlink.org/wp-content/uploads/2019/09/Mint-Login-Direction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int.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mailto:Jared_Davidove@intui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onedlink.org/resources/mint-by-intuit-pt-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685800" y="1714500"/>
            <a:ext cx="7772400" cy="342899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7037"/>
              </a:lnSpc>
              <a:spcBef>
                <a:spcPts val="0"/>
              </a:spcBef>
              <a:spcAft>
                <a:spcPts val="0"/>
              </a:spcAft>
              <a:buSzPts val="1400"/>
              <a:buNone/>
            </a:pPr>
            <a:br>
              <a:rPr lang="en-US" sz="5400" dirty="0"/>
            </a:br>
            <a:br>
              <a:rPr lang="en-US" sz="5400" dirty="0"/>
            </a:br>
            <a:r>
              <a:rPr lang="en-US" sz="5400" dirty="0"/>
              <a:t>Using Mint in Financial Education, Pt. 2: </a:t>
            </a:r>
            <a:br>
              <a:rPr lang="en-US" sz="5400" dirty="0"/>
            </a:br>
            <a:r>
              <a:rPr lang="en-US" sz="5400" dirty="0"/>
              <a:t>Classroom Activities</a:t>
            </a:r>
            <a:br>
              <a:rPr lang="en-US" sz="3959" dirty="0"/>
            </a:br>
            <a:br>
              <a:rPr lang="en-US" sz="3959" dirty="0"/>
            </a:br>
            <a:r>
              <a:rPr lang="en-US" sz="1979" i="1" dirty="0">
                <a:solidFill>
                  <a:schemeClr val="dk1"/>
                </a:solidFill>
                <a:latin typeface="Calibri"/>
                <a:ea typeface="Calibri"/>
                <a:cs typeface="Calibri"/>
                <a:sym typeface="Calibri"/>
              </a:rPr>
              <a:t>Presented by</a:t>
            </a:r>
            <a:br>
              <a:rPr lang="en-US" sz="1440" dirty="0"/>
            </a:br>
            <a:r>
              <a:rPr lang="en-US" sz="1979" dirty="0">
                <a:solidFill>
                  <a:schemeClr val="dk1"/>
                </a:solidFill>
              </a:rPr>
              <a:t>October</a:t>
            </a:r>
            <a:r>
              <a:rPr lang="en-US" sz="1979" dirty="0">
                <a:solidFill>
                  <a:schemeClr val="dk1"/>
                </a:solidFill>
                <a:latin typeface="Calibri"/>
                <a:ea typeface="Calibri"/>
                <a:cs typeface="Calibri"/>
                <a:sym typeface="Calibri"/>
              </a:rPr>
              <a:t> 1</a:t>
            </a:r>
            <a:r>
              <a:rPr lang="en-US" sz="1979" dirty="0">
                <a:solidFill>
                  <a:schemeClr val="dk1"/>
                </a:solidFill>
              </a:rPr>
              <a:t>4</a:t>
            </a:r>
            <a:r>
              <a:rPr lang="en-US" sz="1979" baseline="30000" dirty="0">
                <a:solidFill>
                  <a:schemeClr val="dk1"/>
                </a:solidFill>
                <a:latin typeface="Calibri"/>
                <a:ea typeface="Calibri"/>
                <a:cs typeface="Calibri"/>
                <a:sym typeface="Calibri"/>
              </a:rPr>
              <a:t>th</a:t>
            </a:r>
            <a:r>
              <a:rPr lang="en-US" sz="1979" dirty="0">
                <a:solidFill>
                  <a:schemeClr val="dk1"/>
                </a:solidFill>
                <a:latin typeface="Calibri"/>
                <a:ea typeface="Calibri"/>
                <a:cs typeface="Calibri"/>
                <a:sym typeface="Calibri"/>
              </a:rPr>
              <a:t> 2020</a:t>
            </a:r>
            <a:br>
              <a:rPr lang="en-US" sz="1440" dirty="0">
                <a:solidFill>
                  <a:schemeClr val="dk1"/>
                </a:solidFill>
                <a:latin typeface="Calibri"/>
                <a:ea typeface="Calibri"/>
                <a:cs typeface="Calibri"/>
                <a:sym typeface="Calibri"/>
              </a:rPr>
            </a:br>
            <a:r>
              <a:rPr lang="en-US" sz="1979" dirty="0">
                <a:solidFill>
                  <a:schemeClr val="dk1"/>
                </a:solidFill>
                <a:latin typeface="Calibri"/>
                <a:ea typeface="Calibri"/>
                <a:cs typeface="Calibri"/>
                <a:sym typeface="Calibri"/>
              </a:rPr>
              <a:t>Dr. Ruben Rivera, </a:t>
            </a:r>
            <a:r>
              <a:rPr lang="en-US" sz="1979" dirty="0">
                <a:solidFill>
                  <a:schemeClr val="dk1"/>
                </a:solidFill>
              </a:rPr>
              <a:t>Director of Professional Development </a:t>
            </a:r>
            <a:endParaRPr sz="1979" dirty="0">
              <a:solidFill>
                <a:schemeClr val="dk1"/>
              </a:solidFill>
            </a:endParaRPr>
          </a:p>
          <a:p>
            <a:pPr marL="0" lvl="0" indent="0" algn="ctr" rtl="0">
              <a:lnSpc>
                <a:spcPct val="87037"/>
              </a:lnSpc>
              <a:spcBef>
                <a:spcPts val="0"/>
              </a:spcBef>
              <a:spcAft>
                <a:spcPts val="0"/>
              </a:spcAft>
              <a:buSzPts val="1400"/>
              <a:buNone/>
            </a:pPr>
            <a:r>
              <a:rPr lang="en-US" sz="1979" dirty="0">
                <a:solidFill>
                  <a:schemeClr val="dk1"/>
                </a:solidFill>
              </a:rPr>
              <a:t>&amp; </a:t>
            </a:r>
            <a:endParaRPr sz="1979" dirty="0">
              <a:solidFill>
                <a:schemeClr val="dk1"/>
              </a:solidFill>
            </a:endParaRPr>
          </a:p>
          <a:p>
            <a:pPr marL="0" lvl="0" indent="0" algn="ctr" rtl="0">
              <a:lnSpc>
                <a:spcPct val="87037"/>
              </a:lnSpc>
              <a:spcBef>
                <a:spcPts val="0"/>
              </a:spcBef>
              <a:spcAft>
                <a:spcPts val="0"/>
              </a:spcAft>
              <a:buSzPts val="1400"/>
              <a:buNone/>
            </a:pPr>
            <a:r>
              <a:rPr lang="en-US" sz="1979" dirty="0">
                <a:solidFill>
                  <a:schemeClr val="dk1"/>
                </a:solidFill>
              </a:rPr>
              <a:t>Jared Davidove</a:t>
            </a:r>
            <a:endParaRPr sz="1979" dirty="0">
              <a:solidFill>
                <a:schemeClr val="dk1"/>
              </a:solidFill>
            </a:endParaRPr>
          </a:p>
          <a:p>
            <a:pPr marL="0" lvl="0" indent="0" algn="ctr" rtl="0">
              <a:lnSpc>
                <a:spcPct val="87037"/>
              </a:lnSpc>
              <a:spcBef>
                <a:spcPts val="0"/>
              </a:spcBef>
              <a:spcAft>
                <a:spcPts val="0"/>
              </a:spcAft>
              <a:buSzPts val="1400"/>
              <a:buNone/>
            </a:pPr>
            <a:r>
              <a:rPr lang="en-US" sz="1979" dirty="0">
                <a:solidFill>
                  <a:schemeClr val="dk1"/>
                </a:solidFill>
              </a:rPr>
              <a:t>Senior Manager, Strategic Education Partnerships</a:t>
            </a:r>
            <a:endParaRPr sz="144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txBox="1"/>
          <p:nvPr/>
        </p:nvSpPr>
        <p:spPr>
          <a:xfrm>
            <a:off x="119257" y="986202"/>
            <a:ext cx="8619000" cy="698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70C0"/>
                </a:solidFill>
                <a:latin typeface="Arial"/>
                <a:ea typeface="Arial"/>
                <a:cs typeface="Arial"/>
                <a:sym typeface="Arial"/>
              </a:rPr>
              <a:t>Materials for Mint Activity </a:t>
            </a:r>
            <a:endParaRPr sz="2400" b="1" i="0" u="none" strike="noStrike" cap="none">
              <a:solidFill>
                <a:srgbClr val="0070C0"/>
              </a:solidFill>
              <a:latin typeface="Arial"/>
              <a:ea typeface="Arial"/>
              <a:cs typeface="Arial"/>
              <a:sym typeface="Arial"/>
            </a:endParaRPr>
          </a:p>
        </p:txBody>
      </p:sp>
      <p:sp>
        <p:nvSpPr>
          <p:cNvPr id="141" name="Google Shape;141;p17"/>
          <p:cNvSpPr/>
          <p:nvPr/>
        </p:nvSpPr>
        <p:spPr>
          <a:xfrm>
            <a:off x="423788" y="1684602"/>
            <a:ext cx="2990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Teacher Checklist</a:t>
            </a:r>
            <a:endParaRPr sz="1800" b="0" i="0" u="sng" strike="noStrike" cap="none">
              <a:solidFill>
                <a:schemeClr val="dk1"/>
              </a:solidFill>
              <a:latin typeface="Arial"/>
              <a:ea typeface="Arial"/>
              <a:cs typeface="Arial"/>
              <a:sym typeface="Arial"/>
            </a:endParaRPr>
          </a:p>
        </p:txBody>
      </p:sp>
      <p:sp>
        <p:nvSpPr>
          <p:cNvPr id="142" name="Google Shape;142;p17"/>
          <p:cNvSpPr/>
          <p:nvPr/>
        </p:nvSpPr>
        <p:spPr>
          <a:xfrm>
            <a:off x="3718553" y="1684602"/>
            <a:ext cx="2990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How-to Guide</a:t>
            </a:r>
            <a:endParaRPr sz="1800" b="0" i="0" u="none" strike="noStrike" cap="none">
              <a:solidFill>
                <a:schemeClr val="dk1"/>
              </a:solidFill>
              <a:latin typeface="Arial"/>
              <a:ea typeface="Arial"/>
              <a:cs typeface="Arial"/>
              <a:sym typeface="Arial"/>
            </a:endParaRPr>
          </a:p>
        </p:txBody>
      </p:sp>
      <p:sp>
        <p:nvSpPr>
          <p:cNvPr id="143" name="Google Shape;143;p17"/>
          <p:cNvSpPr/>
          <p:nvPr/>
        </p:nvSpPr>
        <p:spPr>
          <a:xfrm>
            <a:off x="6708787" y="1684602"/>
            <a:ext cx="2990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Intro Simulation</a:t>
            </a:r>
            <a:endParaRPr sz="1800" b="0" i="0" u="none" strike="noStrike" cap="none">
              <a:solidFill>
                <a:schemeClr val="dk1"/>
              </a:solidFill>
              <a:latin typeface="Arial"/>
              <a:ea typeface="Arial"/>
              <a:cs typeface="Arial"/>
              <a:sym typeface="Arial"/>
            </a:endParaRPr>
          </a:p>
        </p:txBody>
      </p:sp>
      <p:pic>
        <p:nvPicPr>
          <p:cNvPr id="144" name="Google Shape;144;p17"/>
          <p:cNvPicPr preferRelativeResize="0"/>
          <p:nvPr/>
        </p:nvPicPr>
        <p:blipFill>
          <a:blip r:embed="rId6">
            <a:alphaModFix/>
          </a:blip>
          <a:stretch>
            <a:fillRect/>
          </a:stretch>
        </p:blipFill>
        <p:spPr>
          <a:xfrm>
            <a:off x="119250" y="2196401"/>
            <a:ext cx="2990225" cy="3563150"/>
          </a:xfrm>
          <a:prstGeom prst="rect">
            <a:avLst/>
          </a:prstGeom>
          <a:noFill/>
          <a:ln>
            <a:noFill/>
          </a:ln>
        </p:spPr>
      </p:pic>
      <p:pic>
        <p:nvPicPr>
          <p:cNvPr id="145" name="Google Shape;145;p17"/>
          <p:cNvPicPr preferRelativeResize="0"/>
          <p:nvPr/>
        </p:nvPicPr>
        <p:blipFill>
          <a:blip r:embed="rId7">
            <a:alphaModFix/>
          </a:blip>
          <a:stretch>
            <a:fillRect/>
          </a:stretch>
        </p:blipFill>
        <p:spPr>
          <a:xfrm>
            <a:off x="3170963" y="2196400"/>
            <a:ext cx="2990226" cy="3563150"/>
          </a:xfrm>
          <a:prstGeom prst="rect">
            <a:avLst/>
          </a:prstGeom>
          <a:noFill/>
          <a:ln>
            <a:noFill/>
          </a:ln>
        </p:spPr>
      </p:pic>
      <p:pic>
        <p:nvPicPr>
          <p:cNvPr id="146" name="Google Shape;146;p17"/>
          <p:cNvPicPr preferRelativeResize="0"/>
          <p:nvPr/>
        </p:nvPicPr>
        <p:blipFill>
          <a:blip r:embed="rId8">
            <a:alphaModFix/>
          </a:blip>
          <a:stretch>
            <a:fillRect/>
          </a:stretch>
        </p:blipFill>
        <p:spPr>
          <a:xfrm>
            <a:off x="6222700" y="2221400"/>
            <a:ext cx="2784150" cy="3513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a1c6cee0e2_0_696"/>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1: Mint Overview Tab </a:t>
            </a:r>
            <a:endParaRPr sz="2700" b="1">
              <a:solidFill>
                <a:srgbClr val="0070C0"/>
              </a:solidFill>
            </a:endParaRPr>
          </a:p>
        </p:txBody>
      </p:sp>
      <p:cxnSp>
        <p:nvCxnSpPr>
          <p:cNvPr id="153" name="Google Shape;153;ga1c6cee0e2_0_696"/>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154" name="Google Shape;154;ga1c6cee0e2_0_696"/>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55" name="Google Shape;155;ga1c6cee0e2_0_696"/>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56" name="Google Shape;156;ga1c6cee0e2_0_696"/>
          <p:cNvSpPr txBox="1"/>
          <p:nvPr/>
        </p:nvSpPr>
        <p:spPr>
          <a:xfrm>
            <a:off x="392850" y="1740150"/>
            <a:ext cx="8358300" cy="479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Calibri"/>
                <a:ea typeface="Calibri"/>
                <a:cs typeface="Calibri"/>
                <a:sym typeface="Calibri"/>
              </a:rPr>
              <a:t>Objective: Students will be able to: </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latin typeface="Calibri"/>
                <a:ea typeface="Calibri"/>
                <a:cs typeface="Calibri"/>
                <a:sym typeface="Calibri"/>
              </a:rPr>
              <a:t>Learn how to navigate digital financial budgets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latin typeface="Calibri"/>
                <a:ea typeface="Calibri"/>
                <a:cs typeface="Calibri"/>
                <a:sym typeface="Calibri"/>
              </a:rPr>
              <a:t>Explore different tabs that provides information about their financial accounts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a:latin typeface="Calibri"/>
                <a:ea typeface="Calibri"/>
                <a:cs typeface="Calibri"/>
                <a:sym typeface="Calibri"/>
              </a:rPr>
              <a:t>Learn the difference between cash, credit cards, loans, Investments, and properties. </a:t>
            </a:r>
            <a:endParaRPr sz="1900">
              <a:latin typeface="Calibri"/>
              <a:ea typeface="Calibri"/>
              <a:cs typeface="Calibri"/>
              <a:sym typeface="Calibri"/>
            </a:endParaRPr>
          </a:p>
          <a:p>
            <a:pPr marL="0" lvl="0" indent="0" algn="l" rtl="0">
              <a:spcBef>
                <a:spcPts val="0"/>
              </a:spcBef>
              <a:spcAft>
                <a:spcPts val="0"/>
              </a:spcAft>
              <a:buNone/>
            </a:pPr>
            <a:r>
              <a:rPr lang="en-US" sz="1900">
                <a:latin typeface="Calibri"/>
                <a:ea typeface="Calibri"/>
                <a:cs typeface="Calibri"/>
                <a:sym typeface="Calibri"/>
              </a:rPr>
              <a:t>Time: 45 minutes </a:t>
            </a:r>
            <a:endParaRPr sz="1900">
              <a:latin typeface="Calibri"/>
              <a:ea typeface="Calibri"/>
              <a:cs typeface="Calibri"/>
              <a:sym typeface="Calibri"/>
            </a:endParaRPr>
          </a:p>
          <a:p>
            <a:pPr marL="0" lvl="0" indent="0" algn="l" rtl="0">
              <a:spcBef>
                <a:spcPts val="0"/>
              </a:spcBef>
              <a:spcAft>
                <a:spcPts val="0"/>
              </a:spcAft>
              <a:buNone/>
            </a:pPr>
            <a:r>
              <a:rPr lang="en-US" sz="1900">
                <a:solidFill>
                  <a:schemeClr val="dk1"/>
                </a:solidFill>
                <a:latin typeface="Calibri"/>
                <a:ea typeface="Calibri"/>
                <a:cs typeface="Calibri"/>
                <a:sym typeface="Calibri"/>
              </a:rPr>
              <a:t>Procedures: </a:t>
            </a:r>
            <a:endParaRPr sz="1900">
              <a:solidFill>
                <a:schemeClr val="dk1"/>
              </a:solidFill>
              <a:latin typeface="Calibri"/>
              <a:ea typeface="Calibri"/>
              <a:cs typeface="Calibri"/>
              <a:sym typeface="Calibri"/>
            </a:endParaRPr>
          </a:p>
          <a:p>
            <a:pPr marL="0" lvl="0" indent="0" algn="l" rtl="0">
              <a:lnSpc>
                <a:spcPct val="133333"/>
              </a:lnSpc>
              <a:spcBef>
                <a:spcPts val="1100"/>
              </a:spcBef>
              <a:spcAft>
                <a:spcPts val="0"/>
              </a:spcAft>
              <a:buNone/>
            </a:pPr>
            <a:r>
              <a:rPr lang="en-US" sz="1700">
                <a:solidFill>
                  <a:srgbClr val="474747"/>
                </a:solidFill>
              </a:rPr>
              <a:t>Tell students that that this activity will focus on the difference tools various banking applications include. As you may be aware your personal bank account has some of these features and students will learn how to navigate these tools so they can become acquainted with tools provided by banking institutions. </a:t>
            </a:r>
            <a:endParaRPr sz="1700">
              <a:solidFill>
                <a:srgbClr val="474747"/>
              </a:solidFill>
            </a:endParaRPr>
          </a:p>
          <a:p>
            <a:pPr marL="0" lvl="0" indent="0" algn="l" rtl="0">
              <a:lnSpc>
                <a:spcPct val="133333"/>
              </a:lnSpc>
              <a:spcBef>
                <a:spcPts val="1100"/>
              </a:spcBef>
              <a:spcAft>
                <a:spcPts val="0"/>
              </a:spcAft>
              <a:buNone/>
            </a:pPr>
            <a:r>
              <a:rPr lang="en-US" sz="1700">
                <a:solidFill>
                  <a:srgbClr val="474747"/>
                </a:solidFill>
              </a:rPr>
              <a:t>Have students go to </a:t>
            </a:r>
            <a:r>
              <a:rPr lang="en-US" sz="1700" u="sng">
                <a:solidFill>
                  <a:schemeClr val="hlink"/>
                </a:solidFill>
                <a:hlinkClick r:id="rId3"/>
              </a:rPr>
              <a:t>www.Mint.com</a:t>
            </a:r>
            <a:r>
              <a:rPr lang="en-US" sz="1700">
                <a:solidFill>
                  <a:srgbClr val="474747"/>
                </a:solidFill>
              </a:rPr>
              <a:t> and sign up for free. Students should be able to complete the following tasks:</a:t>
            </a:r>
            <a:endParaRPr sz="1700">
              <a:solidFill>
                <a:srgbClr val="474747"/>
              </a:solidFill>
            </a:endParaRPr>
          </a:p>
          <a:p>
            <a:pPr marL="0" lvl="0" indent="0" algn="l" rtl="0">
              <a:lnSpc>
                <a:spcPct val="133333"/>
              </a:lnSpc>
              <a:spcBef>
                <a:spcPts val="1100"/>
              </a:spcBef>
              <a:spcAft>
                <a:spcPts val="0"/>
              </a:spcAft>
              <a:buNone/>
            </a:pPr>
            <a:endParaRPr sz="1200">
              <a:solidFill>
                <a:srgbClr val="474747"/>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a1c6cee0e2_0_838"/>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1: Mint Overview Tab </a:t>
            </a:r>
            <a:endParaRPr sz="2700" b="1">
              <a:solidFill>
                <a:srgbClr val="0070C0"/>
              </a:solidFill>
            </a:endParaRPr>
          </a:p>
        </p:txBody>
      </p:sp>
      <p:cxnSp>
        <p:nvCxnSpPr>
          <p:cNvPr id="163" name="Google Shape;163;ga1c6cee0e2_0_838"/>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164" name="Google Shape;164;ga1c6cee0e2_0_838"/>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65" name="Google Shape;165;ga1c6cee0e2_0_838"/>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66" name="Google Shape;166;ga1c6cee0e2_0_838"/>
          <p:cNvSpPr txBox="1"/>
          <p:nvPr/>
        </p:nvSpPr>
        <p:spPr>
          <a:xfrm>
            <a:off x="392850" y="1740150"/>
            <a:ext cx="4277700" cy="4236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3333"/>
              </a:lnSpc>
              <a:spcBef>
                <a:spcPts val="1100"/>
              </a:spcBef>
              <a:spcAft>
                <a:spcPts val="0"/>
              </a:spcAft>
              <a:buNone/>
            </a:pPr>
            <a:r>
              <a:rPr lang="en-US" sz="1900">
                <a:latin typeface="Calibri"/>
                <a:ea typeface="Calibri"/>
                <a:cs typeface="Calibri"/>
                <a:sym typeface="Calibri"/>
              </a:rPr>
              <a:t>Vocabulary Words - </a:t>
            </a:r>
            <a:endParaRPr sz="19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Cash</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Credit</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Debit</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Loan</a:t>
            </a:r>
            <a:endParaRPr sz="2500">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67" name="Google Shape;167;ga1c6cee0e2_0_838"/>
          <p:cNvSpPr txBox="1"/>
          <p:nvPr/>
        </p:nvSpPr>
        <p:spPr>
          <a:xfrm>
            <a:off x="5332825" y="2308650"/>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33333"/>
              </a:lnSpc>
              <a:spcBef>
                <a:spcPts val="1100"/>
              </a:spcBef>
              <a:spcAft>
                <a:spcPts val="0"/>
              </a:spcAft>
              <a:buNone/>
            </a:pPr>
            <a:r>
              <a:rPr lang="en-US" sz="2500">
                <a:solidFill>
                  <a:schemeClr val="dk1"/>
                </a:solidFill>
                <a:latin typeface="Calibri"/>
                <a:ea typeface="Calibri"/>
                <a:cs typeface="Calibri"/>
                <a:sym typeface="Calibri"/>
              </a:rPr>
              <a:t>Savings</a:t>
            </a:r>
            <a:endParaRPr sz="2500">
              <a:solidFill>
                <a:schemeClr val="dk1"/>
              </a:solidFill>
              <a:latin typeface="Calibri"/>
              <a:ea typeface="Calibri"/>
              <a:cs typeface="Calibri"/>
              <a:sym typeface="Calibri"/>
            </a:endParaRPr>
          </a:p>
          <a:p>
            <a:pPr marL="0" lvl="0" indent="0" algn="ctr" rtl="0">
              <a:lnSpc>
                <a:spcPct val="133333"/>
              </a:lnSpc>
              <a:spcBef>
                <a:spcPts val="1100"/>
              </a:spcBef>
              <a:spcAft>
                <a:spcPts val="0"/>
              </a:spcAft>
              <a:buNone/>
            </a:pPr>
            <a:r>
              <a:rPr lang="en-US" sz="2500">
                <a:solidFill>
                  <a:schemeClr val="dk1"/>
                </a:solidFill>
                <a:latin typeface="Calibri"/>
                <a:ea typeface="Calibri"/>
                <a:cs typeface="Calibri"/>
                <a:sym typeface="Calibri"/>
              </a:rPr>
              <a:t>Checking</a:t>
            </a:r>
            <a:endParaRPr sz="2500">
              <a:solidFill>
                <a:schemeClr val="dk1"/>
              </a:solidFill>
              <a:latin typeface="Calibri"/>
              <a:ea typeface="Calibri"/>
              <a:cs typeface="Calibri"/>
              <a:sym typeface="Calibri"/>
            </a:endParaRPr>
          </a:p>
          <a:p>
            <a:pPr marL="0" lvl="0" indent="0" algn="ctr" rtl="0">
              <a:lnSpc>
                <a:spcPct val="133333"/>
              </a:lnSpc>
              <a:spcBef>
                <a:spcPts val="1100"/>
              </a:spcBef>
              <a:spcAft>
                <a:spcPts val="0"/>
              </a:spcAft>
              <a:buNone/>
            </a:pPr>
            <a:r>
              <a:rPr lang="en-US" sz="2500">
                <a:solidFill>
                  <a:schemeClr val="dk1"/>
                </a:solidFill>
                <a:latin typeface="Calibri"/>
                <a:ea typeface="Calibri"/>
                <a:cs typeface="Calibri"/>
                <a:sym typeface="Calibri"/>
              </a:rPr>
              <a:t>Expenses</a:t>
            </a:r>
            <a:endParaRPr sz="2500">
              <a:solidFill>
                <a:schemeClr val="dk1"/>
              </a:solidFill>
              <a:latin typeface="Calibri"/>
              <a:ea typeface="Calibri"/>
              <a:cs typeface="Calibri"/>
              <a:sym typeface="Calibri"/>
            </a:endParaRPr>
          </a:p>
          <a:p>
            <a:pPr marL="0" lvl="0" indent="0" algn="ctr" rtl="0">
              <a:lnSpc>
                <a:spcPct val="133333"/>
              </a:lnSpc>
              <a:spcBef>
                <a:spcPts val="1100"/>
              </a:spcBef>
              <a:spcAft>
                <a:spcPts val="0"/>
              </a:spcAft>
              <a:buNone/>
            </a:pPr>
            <a:r>
              <a:rPr lang="en-US" sz="2500">
                <a:solidFill>
                  <a:schemeClr val="dk1"/>
                </a:solidFill>
                <a:latin typeface="Calibri"/>
                <a:ea typeface="Calibri"/>
                <a:cs typeface="Calibri"/>
                <a:sym typeface="Calibri"/>
              </a:rPr>
              <a:t>Income</a:t>
            </a:r>
            <a:endParaRPr sz="2500">
              <a:solidFill>
                <a:schemeClr val="dk1"/>
              </a:solidFill>
              <a:latin typeface="Calibri"/>
              <a:ea typeface="Calibri"/>
              <a:cs typeface="Calibri"/>
              <a:sym typeface="Calibri"/>
            </a:endParaRPr>
          </a:p>
          <a:p>
            <a:pPr marL="0" lvl="0" indent="0" algn="l" rtl="0">
              <a:lnSpc>
                <a:spcPct val="133333"/>
              </a:lnSpc>
              <a:spcBef>
                <a:spcPts val="1100"/>
              </a:spcBef>
              <a:spcAft>
                <a:spcPts val="0"/>
              </a:spcAft>
              <a:buNone/>
            </a:pPr>
            <a:endParaRPr sz="19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a1c6cee0e2_0_708"/>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1: Mint Overview Tab </a:t>
            </a:r>
            <a:endParaRPr sz="2700" b="1">
              <a:solidFill>
                <a:srgbClr val="0070C0"/>
              </a:solidFill>
            </a:endParaRPr>
          </a:p>
        </p:txBody>
      </p:sp>
      <p:cxnSp>
        <p:nvCxnSpPr>
          <p:cNvPr id="174" name="Google Shape;174;ga1c6cee0e2_0_708"/>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175" name="Google Shape;175;ga1c6cee0e2_0_708"/>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76" name="Google Shape;176;ga1c6cee0e2_0_708"/>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pic>
        <p:nvPicPr>
          <p:cNvPr id="177" name="Google Shape;177;ga1c6cee0e2_0_708"/>
          <p:cNvPicPr preferRelativeResize="0"/>
          <p:nvPr/>
        </p:nvPicPr>
        <p:blipFill>
          <a:blip r:embed="rId3">
            <a:alphaModFix/>
          </a:blip>
          <a:stretch>
            <a:fillRect/>
          </a:stretch>
        </p:blipFill>
        <p:spPr>
          <a:xfrm>
            <a:off x="584700" y="2348250"/>
            <a:ext cx="7376574" cy="3965975"/>
          </a:xfrm>
          <a:prstGeom prst="rect">
            <a:avLst/>
          </a:prstGeom>
          <a:noFill/>
          <a:ln>
            <a:noFill/>
          </a:ln>
        </p:spPr>
      </p:pic>
      <p:sp>
        <p:nvSpPr>
          <p:cNvPr id="178" name="Google Shape;178;ga1c6cee0e2_0_708"/>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1.1</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a1c6cee0e2_0_719"/>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1: Mint Overview Tab </a:t>
            </a:r>
            <a:endParaRPr sz="2700" b="1">
              <a:solidFill>
                <a:srgbClr val="0070C0"/>
              </a:solidFill>
            </a:endParaRPr>
          </a:p>
        </p:txBody>
      </p:sp>
      <p:cxnSp>
        <p:nvCxnSpPr>
          <p:cNvPr id="185" name="Google Shape;185;ga1c6cee0e2_0_719"/>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186" name="Google Shape;186;ga1c6cee0e2_0_719"/>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87" name="Google Shape;187;ga1c6cee0e2_0_719"/>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88" name="Google Shape;188;ga1c6cee0e2_0_719"/>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1.2</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89" name="Google Shape;189;ga1c6cee0e2_0_719"/>
          <p:cNvPicPr preferRelativeResize="0"/>
          <p:nvPr/>
        </p:nvPicPr>
        <p:blipFill>
          <a:blip r:embed="rId3">
            <a:alphaModFix/>
          </a:blip>
          <a:stretch>
            <a:fillRect/>
          </a:stretch>
        </p:blipFill>
        <p:spPr>
          <a:xfrm>
            <a:off x="377313" y="2469075"/>
            <a:ext cx="8449976" cy="354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a1c6cee0e2_0_730"/>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2: Transactions </a:t>
            </a:r>
            <a:endParaRPr sz="2700" b="1">
              <a:solidFill>
                <a:srgbClr val="0070C0"/>
              </a:solidFill>
            </a:endParaRPr>
          </a:p>
        </p:txBody>
      </p:sp>
      <p:cxnSp>
        <p:nvCxnSpPr>
          <p:cNvPr id="196" name="Google Shape;196;ga1c6cee0e2_0_730"/>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197" name="Google Shape;197;ga1c6cee0e2_0_730"/>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98" name="Google Shape;198;ga1c6cee0e2_0_730"/>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199" name="Google Shape;199;ga1c6cee0e2_0_730"/>
          <p:cNvSpPr txBox="1"/>
          <p:nvPr/>
        </p:nvSpPr>
        <p:spPr>
          <a:xfrm>
            <a:off x="392850" y="1740150"/>
            <a:ext cx="8358300" cy="466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libri"/>
                <a:ea typeface="Calibri"/>
                <a:cs typeface="Calibri"/>
                <a:sym typeface="Calibri"/>
              </a:rPr>
              <a:t>Objective -</a:t>
            </a: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Students will be able to: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Learn about transactions.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Learn about different account types.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Learn how to track needs and wants.</a:t>
            </a:r>
            <a:endParaRPr sz="2000">
              <a:latin typeface="Calibri"/>
              <a:ea typeface="Calibri"/>
              <a:cs typeface="Calibri"/>
              <a:sym typeface="Calibri"/>
            </a:endParaRPr>
          </a:p>
          <a:p>
            <a:pPr marL="0" lvl="0" indent="0" algn="l" rtl="0">
              <a:spcBef>
                <a:spcPts val="0"/>
              </a:spcBef>
              <a:spcAft>
                <a:spcPts val="0"/>
              </a:spcAft>
              <a:buNone/>
            </a:pPr>
            <a:r>
              <a:rPr lang="en-US" sz="1900">
                <a:solidFill>
                  <a:schemeClr val="dk1"/>
                </a:solidFill>
                <a:latin typeface="Calibri"/>
                <a:ea typeface="Calibri"/>
                <a:cs typeface="Calibri"/>
                <a:sym typeface="Calibri"/>
              </a:rPr>
              <a:t>Time: 2 X 45 minute classes.  </a:t>
            </a:r>
            <a:endParaRPr sz="2000">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Procedures: </a:t>
            </a:r>
            <a:endParaRPr sz="2000">
              <a:solidFill>
                <a:schemeClr val="dk1"/>
              </a:solidFill>
              <a:latin typeface="Calibri"/>
              <a:ea typeface="Calibri"/>
              <a:cs typeface="Calibri"/>
              <a:sym typeface="Calibri"/>
            </a:endParaRPr>
          </a:p>
          <a:p>
            <a:pPr marL="0" lvl="0" indent="0" algn="l" rtl="0">
              <a:lnSpc>
                <a:spcPct val="133333"/>
              </a:lnSpc>
              <a:spcBef>
                <a:spcPts val="1100"/>
              </a:spcBef>
              <a:spcAft>
                <a:spcPts val="0"/>
              </a:spcAft>
              <a:buNone/>
            </a:pPr>
            <a:r>
              <a:rPr lang="en-US" sz="1800">
                <a:solidFill>
                  <a:srgbClr val="474747"/>
                </a:solidFill>
              </a:rPr>
              <a:t>Tell students that that this activity will focus on learning about transactions. With debit cards and credit cards, a consumer is able to track their transactions in their accounts. A good practice for all smart consumers is to track their accounts on a weekly basis so they can protect their finances and learn about their spending habits. Have students explore Isaiah's account and ask them to take notes on anything that stands out.  </a:t>
            </a:r>
            <a:endParaRPr sz="1800">
              <a:solidFill>
                <a:srgbClr val="474747"/>
              </a:solidFill>
            </a:endParaRPr>
          </a:p>
          <a:p>
            <a:pPr marL="0" lvl="0" indent="0" algn="l" rtl="0">
              <a:lnSpc>
                <a:spcPct val="133333"/>
              </a:lnSpc>
              <a:spcBef>
                <a:spcPts val="1100"/>
              </a:spcBef>
              <a:spcAft>
                <a:spcPts val="0"/>
              </a:spcAft>
              <a:buNone/>
            </a:pPr>
            <a:endParaRPr sz="1200">
              <a:solidFill>
                <a:srgbClr val="474747"/>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a1c6cee0e2_0_847"/>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2: Transactions </a:t>
            </a:r>
            <a:endParaRPr sz="2700" b="1">
              <a:solidFill>
                <a:srgbClr val="0070C0"/>
              </a:solidFill>
            </a:endParaRPr>
          </a:p>
        </p:txBody>
      </p:sp>
      <p:cxnSp>
        <p:nvCxnSpPr>
          <p:cNvPr id="206" name="Google Shape;206;ga1c6cee0e2_0_847"/>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07" name="Google Shape;207;ga1c6cee0e2_0_847"/>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08" name="Google Shape;208;ga1c6cee0e2_0_847"/>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09" name="Google Shape;209;ga1c6cee0e2_0_847"/>
          <p:cNvSpPr txBox="1"/>
          <p:nvPr/>
        </p:nvSpPr>
        <p:spPr>
          <a:xfrm>
            <a:off x="392850" y="1740150"/>
            <a:ext cx="8358300" cy="479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3333"/>
              </a:lnSpc>
              <a:spcBef>
                <a:spcPts val="1100"/>
              </a:spcBef>
              <a:spcAft>
                <a:spcPts val="0"/>
              </a:spcAft>
              <a:buNone/>
            </a:pPr>
            <a:r>
              <a:rPr lang="en-US" sz="1900">
                <a:latin typeface="Calibri"/>
                <a:ea typeface="Calibri"/>
                <a:cs typeface="Calibri"/>
                <a:sym typeface="Calibri"/>
              </a:rPr>
              <a:t>Vocabulary Words - </a:t>
            </a:r>
            <a:endParaRPr sz="1900">
              <a:latin typeface="Calibri"/>
              <a:ea typeface="Calibri"/>
              <a:cs typeface="Calibri"/>
              <a:sym typeface="Calibri"/>
            </a:endParaRPr>
          </a:p>
          <a:p>
            <a:pPr marL="0" lvl="0" indent="0" algn="l" rtl="0">
              <a:lnSpc>
                <a:spcPct val="133333"/>
              </a:lnSpc>
              <a:spcBef>
                <a:spcPts val="1100"/>
              </a:spcBef>
              <a:spcAft>
                <a:spcPts val="0"/>
              </a:spcAft>
              <a:buNone/>
            </a:pPr>
            <a:endParaRPr sz="19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Transaction</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Accounts </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Account Categories</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Account Descriptions</a:t>
            </a:r>
            <a:endParaRPr sz="2500">
              <a:latin typeface="Calibri"/>
              <a:ea typeface="Calibri"/>
              <a:cs typeface="Calibri"/>
              <a:sym typeface="Calibri"/>
            </a:endParaRPr>
          </a:p>
          <a:p>
            <a:pPr marL="0" lvl="0" indent="0" algn="ctr" rtl="0">
              <a:lnSpc>
                <a:spcPct val="133333"/>
              </a:lnSpc>
              <a:spcBef>
                <a:spcPts val="1100"/>
              </a:spcBef>
              <a:spcAft>
                <a:spcPts val="0"/>
              </a:spcAft>
              <a:buNone/>
            </a:pPr>
            <a:r>
              <a:rPr lang="en-US" sz="2500">
                <a:latin typeface="Calibri"/>
                <a:ea typeface="Calibri"/>
                <a:cs typeface="Calibri"/>
                <a:sym typeface="Calibri"/>
              </a:rPr>
              <a:t>Amounts</a:t>
            </a:r>
            <a:endParaRPr sz="2500">
              <a:latin typeface="Calibri"/>
              <a:ea typeface="Calibri"/>
              <a:cs typeface="Calibri"/>
              <a:sym typeface="Calibri"/>
            </a:endParaRPr>
          </a:p>
          <a:p>
            <a:pPr marL="0" lvl="0" indent="0" algn="ctr" rtl="0">
              <a:lnSpc>
                <a:spcPct val="133333"/>
              </a:lnSpc>
              <a:spcBef>
                <a:spcPts val="1100"/>
              </a:spcBef>
              <a:spcAft>
                <a:spcPts val="0"/>
              </a:spcAft>
              <a:buNone/>
            </a:pPr>
            <a:endParaRPr sz="2500">
              <a:latin typeface="Calibri"/>
              <a:ea typeface="Calibri"/>
              <a:cs typeface="Calibri"/>
              <a:sym typeface="Calibri"/>
            </a:endParaRPr>
          </a:p>
          <a:p>
            <a:pPr marL="0" lvl="0" indent="0" algn="l" rtl="0">
              <a:lnSpc>
                <a:spcPct val="133333"/>
              </a:lnSpc>
              <a:spcBef>
                <a:spcPts val="1100"/>
              </a:spcBef>
              <a:spcAft>
                <a:spcPts val="0"/>
              </a:spcAft>
              <a:buNone/>
            </a:pPr>
            <a:endParaRPr sz="1900">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a1c6cee0e2_0_739"/>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2: Transactions </a:t>
            </a:r>
            <a:endParaRPr sz="2700" b="1">
              <a:solidFill>
                <a:srgbClr val="0070C0"/>
              </a:solidFill>
            </a:endParaRPr>
          </a:p>
        </p:txBody>
      </p:sp>
      <p:cxnSp>
        <p:nvCxnSpPr>
          <p:cNvPr id="216" name="Google Shape;216;ga1c6cee0e2_0_739"/>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17" name="Google Shape;217;ga1c6cee0e2_0_739"/>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18" name="Google Shape;218;ga1c6cee0e2_0_739"/>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19" name="Google Shape;219;ga1c6cee0e2_0_739"/>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2.1</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20" name="Google Shape;220;ga1c6cee0e2_0_739"/>
          <p:cNvPicPr preferRelativeResize="0"/>
          <p:nvPr/>
        </p:nvPicPr>
        <p:blipFill>
          <a:blip r:embed="rId3">
            <a:alphaModFix/>
          </a:blip>
          <a:stretch>
            <a:fillRect/>
          </a:stretch>
        </p:blipFill>
        <p:spPr>
          <a:xfrm>
            <a:off x="649554" y="2418100"/>
            <a:ext cx="7647221" cy="4173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a1c6cee0e2_0_750"/>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2: Transactions </a:t>
            </a:r>
            <a:endParaRPr sz="2700" b="1">
              <a:solidFill>
                <a:srgbClr val="0070C0"/>
              </a:solidFill>
            </a:endParaRPr>
          </a:p>
        </p:txBody>
      </p:sp>
      <p:cxnSp>
        <p:nvCxnSpPr>
          <p:cNvPr id="227" name="Google Shape;227;ga1c6cee0e2_0_750"/>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28" name="Google Shape;228;ga1c6cee0e2_0_750"/>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29" name="Google Shape;229;ga1c6cee0e2_0_750"/>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30" name="Google Shape;230;ga1c6cee0e2_0_750"/>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2.2</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31" name="Google Shape;231;ga1c6cee0e2_0_750"/>
          <p:cNvPicPr preferRelativeResize="0"/>
          <p:nvPr/>
        </p:nvPicPr>
        <p:blipFill>
          <a:blip r:embed="rId3">
            <a:alphaModFix/>
          </a:blip>
          <a:stretch>
            <a:fillRect/>
          </a:stretch>
        </p:blipFill>
        <p:spPr>
          <a:xfrm>
            <a:off x="304800" y="2418101"/>
            <a:ext cx="8839199" cy="2359515"/>
          </a:xfrm>
          <a:prstGeom prst="rect">
            <a:avLst/>
          </a:prstGeom>
          <a:noFill/>
          <a:ln>
            <a:noFill/>
          </a:ln>
        </p:spPr>
      </p:pic>
      <p:sp>
        <p:nvSpPr>
          <p:cNvPr id="232" name="Google Shape;232;ga1c6cee0e2_0_750"/>
          <p:cNvSpPr txBox="1"/>
          <p:nvPr/>
        </p:nvSpPr>
        <p:spPr>
          <a:xfrm>
            <a:off x="588775" y="4692425"/>
            <a:ext cx="82932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latin typeface="Calibri"/>
                <a:ea typeface="Calibri"/>
                <a:cs typeface="Calibri"/>
                <a:sym typeface="Calibri"/>
              </a:rPr>
              <a:t>5. Ask students the following question:</a:t>
            </a:r>
            <a:endParaRPr sz="2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200">
                <a:latin typeface="Calibri"/>
                <a:ea typeface="Calibri"/>
                <a:cs typeface="Calibri"/>
                <a:sym typeface="Calibri"/>
              </a:rPr>
              <a:t>If you were Isaiah's financial coach, what advice would you give Isaiah for him to save an extra $50 a month? How could Isaiah save an additional $1000 a year? </a:t>
            </a:r>
            <a:endParaRPr sz="22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a1c6cee0e2_0_763"/>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2: Transactions </a:t>
            </a:r>
            <a:endParaRPr sz="2700" b="1">
              <a:solidFill>
                <a:srgbClr val="0070C0"/>
              </a:solidFill>
            </a:endParaRPr>
          </a:p>
        </p:txBody>
      </p:sp>
      <p:cxnSp>
        <p:nvCxnSpPr>
          <p:cNvPr id="239" name="Google Shape;239;ga1c6cee0e2_0_763"/>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40" name="Google Shape;240;ga1c6cee0e2_0_763"/>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41" name="Google Shape;241;ga1c6cee0e2_0_763"/>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42" name="Google Shape;242;ga1c6cee0e2_0_763"/>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2.3</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43" name="Google Shape;243;ga1c6cee0e2_0_763"/>
          <p:cNvSpPr txBox="1"/>
          <p:nvPr/>
        </p:nvSpPr>
        <p:spPr>
          <a:xfrm>
            <a:off x="138725" y="2348250"/>
            <a:ext cx="88920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alibri"/>
                <a:ea typeface="Calibri"/>
                <a:cs typeface="Calibri"/>
                <a:sym typeface="Calibri"/>
              </a:rPr>
              <a:t>6. Extended learning or additional exercises: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Using the </a:t>
            </a:r>
            <a:r>
              <a:rPr lang="en-US" sz="1600" b="1" u="sng">
                <a:latin typeface="Calibri"/>
                <a:ea typeface="Calibri"/>
                <a:cs typeface="Calibri"/>
                <a:sym typeface="Calibri"/>
              </a:rPr>
              <a:t>+TRANSACTION</a:t>
            </a:r>
            <a:r>
              <a:rPr lang="en-US" sz="1600">
                <a:latin typeface="Calibri"/>
                <a:ea typeface="Calibri"/>
                <a:cs typeface="Calibri"/>
                <a:sym typeface="Calibri"/>
              </a:rPr>
              <a:t> feature.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This feature allows for you or the student to add transactions. You can create a range of activities by having students add different types of transactions (bills, cash, expenses, etc.)</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Ex: </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Calculate Isaiah's current budget by adding the following transactions. </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US" sz="1600">
                <a:latin typeface="Calibri"/>
                <a:ea typeface="Calibri"/>
                <a:cs typeface="Calibri"/>
                <a:sym typeface="Calibri"/>
              </a:rPr>
              <a:t>On 10.1.20 Isaiah sold his Iphone X for $375</a:t>
            </a:r>
            <a:endParaRPr sz="1600">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US" sz="1600">
                <a:latin typeface="Calibri"/>
                <a:ea typeface="Calibri"/>
                <a:cs typeface="Calibri"/>
                <a:sym typeface="Calibri"/>
              </a:rPr>
              <a:t>On 10.3.20 Isaiah added HBO MAX to his Amazon Prime account. He has a monthly bill of $14.99 + tax. </a:t>
            </a:r>
            <a:endParaRPr sz="1600">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US" sz="1600">
                <a:latin typeface="Calibri"/>
                <a:ea typeface="Calibri"/>
                <a:cs typeface="Calibri"/>
                <a:sym typeface="Calibri"/>
              </a:rPr>
              <a:t>On 10.5.20 there was a clearance sale on Aeropostale and spent $74.39 on clothing. </a:t>
            </a:r>
            <a:endParaRPr sz="1600">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US" sz="1600">
                <a:latin typeface="Calibri"/>
                <a:ea typeface="Calibri"/>
                <a:cs typeface="Calibri"/>
                <a:sym typeface="Calibri"/>
              </a:rPr>
              <a:t>On 10.9.20 the new Playstation 5 was launched and Isaiah was able to reserve it. He spent a total of $524.23. </a:t>
            </a:r>
            <a:endParaRPr sz="1600">
              <a:latin typeface="Calibri"/>
              <a:ea typeface="Calibri"/>
              <a:cs typeface="Calibri"/>
              <a:sym typeface="Calibri"/>
            </a:endParaRPr>
          </a:p>
          <a:p>
            <a:pPr marL="457200" lvl="0" indent="0" algn="l" rtl="0">
              <a:spcBef>
                <a:spcPts val="0"/>
              </a:spcBef>
              <a:spcAft>
                <a:spcPts val="0"/>
              </a:spcAft>
              <a:buNone/>
            </a:pPr>
            <a:r>
              <a:rPr lang="en-US" sz="1600">
                <a:latin typeface="Calibri"/>
                <a:ea typeface="Calibri"/>
                <a:cs typeface="Calibri"/>
                <a:sym typeface="Calibri"/>
              </a:rPr>
              <a:t>What is Isaiah's current balance?</a:t>
            </a:r>
            <a:endParaRPr sz="16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5324" y="97189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SzPts val="1400"/>
              <a:buNone/>
            </a:pPr>
            <a:r>
              <a:rPr lang="en-US" sz="4000">
                <a:latin typeface="Calibri"/>
                <a:ea typeface="Calibri"/>
                <a:cs typeface="Calibri"/>
                <a:sym typeface="Calibri"/>
              </a:rPr>
              <a:t>EconEdLink Membership</a:t>
            </a:r>
            <a:endParaRPr/>
          </a:p>
        </p:txBody>
      </p:sp>
      <p:sp>
        <p:nvSpPr>
          <p:cNvPr id="74" name="Google Shape;74;p2"/>
          <p:cNvSpPr txBox="1"/>
          <p:nvPr/>
        </p:nvSpPr>
        <p:spPr>
          <a:xfrm>
            <a:off x="482538" y="2114894"/>
            <a:ext cx="8175171"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dk1"/>
                </a:solidFill>
                <a:latin typeface="Arial"/>
                <a:ea typeface="Arial"/>
                <a:cs typeface="Arial"/>
                <a:sym typeface="Arial"/>
              </a:rPr>
              <a:t>become an EconEdLink </a:t>
            </a:r>
            <a:r>
              <a:rPr lang="en-US" sz="1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member</a:t>
            </a:r>
            <a:r>
              <a:rPr lang="en-US" sz="1800" b="0" i="0" u="none" strike="noStrike" cap="none">
                <a:solidFill>
                  <a:schemeClr val="dk1"/>
                </a:solidFill>
                <a:latin typeface="Arial"/>
                <a:ea typeface="Arial"/>
                <a:cs typeface="Arial"/>
                <a:sym typeface="Arial"/>
              </a:rPr>
              <a:t>. As a member, you will now be able to: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Register for upcoming webinars with a simple one-click process </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Easily download presentations, lesson plan materials and activities for each webinar </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Search and view all webinars at your convenience </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Save webinars to your EconEdLink dashboard for easy access to the event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You may access our new </a:t>
            </a:r>
            <a:r>
              <a:rPr lang="en-US" sz="1800" b="1" i="0" u="none" strike="noStrike" cap="none">
                <a:solidFill>
                  <a:schemeClr val="dk1"/>
                </a:solidFill>
                <a:latin typeface="Arial"/>
                <a:ea typeface="Arial"/>
                <a:cs typeface="Arial"/>
                <a:sym typeface="Arial"/>
              </a:rPr>
              <a:t>Professional Development</a:t>
            </a:r>
            <a:r>
              <a:rPr lang="en-US" sz="1800" b="0" i="0" u="none" strike="noStrike" cap="none">
                <a:solidFill>
                  <a:schemeClr val="dk1"/>
                </a:solidFill>
                <a:latin typeface="Arial"/>
                <a:ea typeface="Arial"/>
                <a:cs typeface="Arial"/>
                <a:sym typeface="Arial"/>
              </a:rPr>
              <a:t> page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a1c6cee0e2_0_774"/>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3: Trends </a:t>
            </a:r>
            <a:endParaRPr sz="2700" b="1">
              <a:solidFill>
                <a:srgbClr val="0070C0"/>
              </a:solidFill>
            </a:endParaRPr>
          </a:p>
        </p:txBody>
      </p:sp>
      <p:cxnSp>
        <p:nvCxnSpPr>
          <p:cNvPr id="250" name="Google Shape;250;ga1c6cee0e2_0_774"/>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51" name="Google Shape;251;ga1c6cee0e2_0_774"/>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52" name="Google Shape;252;ga1c6cee0e2_0_774"/>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53" name="Google Shape;253;ga1c6cee0e2_0_774"/>
          <p:cNvSpPr txBox="1"/>
          <p:nvPr/>
        </p:nvSpPr>
        <p:spPr>
          <a:xfrm>
            <a:off x="392850" y="1740150"/>
            <a:ext cx="8358300" cy="466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libri"/>
                <a:ea typeface="Calibri"/>
                <a:cs typeface="Calibri"/>
                <a:sym typeface="Calibri"/>
              </a:rPr>
              <a:t>Objective -</a:t>
            </a: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Students will be able to: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Learn about consumer behavior and science</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Learn about cost benefit analysis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How to use graphs and pie charts to track spending.</a:t>
            </a:r>
            <a:endParaRPr sz="2000">
              <a:latin typeface="Calibri"/>
              <a:ea typeface="Calibri"/>
              <a:cs typeface="Calibri"/>
              <a:sym typeface="Calibri"/>
            </a:endParaRPr>
          </a:p>
          <a:p>
            <a:pPr marL="0" lvl="0" indent="0" algn="l" rtl="0">
              <a:spcBef>
                <a:spcPts val="0"/>
              </a:spcBef>
              <a:spcAft>
                <a:spcPts val="0"/>
              </a:spcAft>
              <a:buNone/>
            </a:pPr>
            <a:r>
              <a:rPr lang="en-US" sz="1900">
                <a:solidFill>
                  <a:schemeClr val="dk1"/>
                </a:solidFill>
                <a:latin typeface="Calibri"/>
                <a:ea typeface="Calibri"/>
                <a:cs typeface="Calibri"/>
                <a:sym typeface="Calibri"/>
              </a:rPr>
              <a:t>Time: 3 X 45 minute classes. </a:t>
            </a:r>
            <a:endParaRPr sz="1900">
              <a:solidFill>
                <a:schemeClr val="dk1"/>
              </a:solidFill>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Procedures: </a:t>
            </a:r>
            <a:endParaRPr sz="2000">
              <a:solidFill>
                <a:schemeClr val="dk1"/>
              </a:solidFill>
              <a:latin typeface="Calibri"/>
              <a:ea typeface="Calibri"/>
              <a:cs typeface="Calibri"/>
              <a:sym typeface="Calibri"/>
            </a:endParaRPr>
          </a:p>
          <a:p>
            <a:pPr marL="0" lvl="0" indent="0" algn="l" rtl="0">
              <a:lnSpc>
                <a:spcPct val="133333"/>
              </a:lnSpc>
              <a:spcBef>
                <a:spcPts val="1100"/>
              </a:spcBef>
              <a:spcAft>
                <a:spcPts val="0"/>
              </a:spcAft>
              <a:buNone/>
            </a:pPr>
            <a:r>
              <a:rPr lang="en-US" sz="1800">
                <a:solidFill>
                  <a:srgbClr val="474747"/>
                </a:solidFill>
              </a:rPr>
              <a:t>Tell students that that this activity will focus on learning about graphs, pie charts and trends. Let students know they are financial detectives and they need to learn more about Isaiah's spending behavior. Have students explore the “trends” tab and tell them to investigate the spending, income, and net income. Have students share their findings. </a:t>
            </a:r>
            <a:endParaRPr sz="1800">
              <a:solidFill>
                <a:srgbClr val="474747"/>
              </a:solidFill>
            </a:endParaRPr>
          </a:p>
          <a:p>
            <a:pPr marL="0" lvl="0" indent="0" algn="l" rtl="0">
              <a:lnSpc>
                <a:spcPct val="133333"/>
              </a:lnSpc>
              <a:spcBef>
                <a:spcPts val="1100"/>
              </a:spcBef>
              <a:spcAft>
                <a:spcPts val="0"/>
              </a:spcAft>
              <a:buNone/>
            </a:pPr>
            <a:endParaRPr sz="1200">
              <a:solidFill>
                <a:srgbClr val="474747"/>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a1c6cee0e2_0_866"/>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3: Trends </a:t>
            </a:r>
            <a:endParaRPr sz="2700" b="1">
              <a:solidFill>
                <a:srgbClr val="0070C0"/>
              </a:solidFill>
            </a:endParaRPr>
          </a:p>
        </p:txBody>
      </p:sp>
      <p:cxnSp>
        <p:nvCxnSpPr>
          <p:cNvPr id="260" name="Google Shape;260;ga1c6cee0e2_0_866"/>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61" name="Google Shape;261;ga1c6cee0e2_0_866"/>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62" name="Google Shape;262;ga1c6cee0e2_0_866"/>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63" name="Google Shape;263;ga1c6cee0e2_0_866"/>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Vocabulary</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64" name="Google Shape;264;ga1c6cee0e2_0_866"/>
          <p:cNvSpPr txBox="1"/>
          <p:nvPr/>
        </p:nvSpPr>
        <p:spPr>
          <a:xfrm>
            <a:off x="392725" y="2699050"/>
            <a:ext cx="8358300" cy="36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222222"/>
                </a:solidFill>
                <a:highlight>
                  <a:srgbClr val="FFFFFF"/>
                </a:highlight>
                <a:latin typeface="Roboto"/>
                <a:ea typeface="Roboto"/>
                <a:cs typeface="Roboto"/>
                <a:sym typeface="Roboto"/>
              </a:rPr>
              <a:t>Consumer Science</a:t>
            </a: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r>
              <a:rPr lang="en-US" sz="2000">
                <a:solidFill>
                  <a:srgbClr val="222222"/>
                </a:solidFill>
                <a:highlight>
                  <a:srgbClr val="FFFFFF"/>
                </a:highlight>
                <a:latin typeface="Roboto"/>
                <a:ea typeface="Roboto"/>
                <a:cs typeface="Roboto"/>
                <a:sym typeface="Roboto"/>
              </a:rPr>
              <a:t>Trends</a:t>
            </a: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r>
              <a:rPr lang="en-US" sz="2000">
                <a:solidFill>
                  <a:srgbClr val="222222"/>
                </a:solidFill>
                <a:highlight>
                  <a:srgbClr val="FFFFFF"/>
                </a:highlight>
                <a:latin typeface="Roboto"/>
                <a:ea typeface="Roboto"/>
                <a:cs typeface="Roboto"/>
                <a:sym typeface="Roboto"/>
              </a:rPr>
              <a:t>Merchant </a:t>
            </a: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r>
              <a:rPr lang="en-US" sz="2000">
                <a:solidFill>
                  <a:srgbClr val="222222"/>
                </a:solidFill>
                <a:highlight>
                  <a:srgbClr val="FFFFFF"/>
                </a:highlight>
                <a:latin typeface="Roboto"/>
                <a:ea typeface="Roboto"/>
                <a:cs typeface="Roboto"/>
                <a:sym typeface="Roboto"/>
              </a:rPr>
              <a:t>Debts</a:t>
            </a: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r>
              <a:rPr lang="en-US" sz="2000">
                <a:solidFill>
                  <a:srgbClr val="222222"/>
                </a:solidFill>
                <a:highlight>
                  <a:srgbClr val="FFFFFF"/>
                </a:highlight>
                <a:latin typeface="Roboto"/>
                <a:ea typeface="Roboto"/>
                <a:cs typeface="Roboto"/>
                <a:sym typeface="Roboto"/>
              </a:rPr>
              <a:t>Net Worth</a:t>
            </a: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r>
              <a:rPr lang="en-US" sz="2000">
                <a:solidFill>
                  <a:srgbClr val="222222"/>
                </a:solidFill>
                <a:highlight>
                  <a:srgbClr val="FFFFFF"/>
                </a:highlight>
                <a:latin typeface="Roboto"/>
                <a:ea typeface="Roboto"/>
                <a:cs typeface="Roboto"/>
                <a:sym typeface="Roboto"/>
              </a:rPr>
              <a:t>Assets</a:t>
            </a:r>
            <a:endParaRPr sz="2000">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1600" b="1">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1600" b="1">
              <a:solidFill>
                <a:srgbClr val="222222"/>
              </a:solidFill>
              <a:highlight>
                <a:srgbClr val="FFFFFF"/>
              </a:highlight>
              <a:latin typeface="Roboto"/>
              <a:ea typeface="Roboto"/>
              <a:cs typeface="Roboto"/>
              <a:sym typeface="Roboto"/>
            </a:endParaRPr>
          </a:p>
          <a:p>
            <a:pPr marL="0" lvl="0" indent="0" algn="ctr" rtl="0">
              <a:spcBef>
                <a:spcPts val="0"/>
              </a:spcBef>
              <a:spcAft>
                <a:spcPts val="0"/>
              </a:spcAft>
              <a:buNone/>
            </a:pPr>
            <a:endParaRPr sz="1600" b="1">
              <a:solidFill>
                <a:srgbClr val="222222"/>
              </a:solidFill>
              <a:highlight>
                <a:srgbClr val="FFFFFF"/>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a1c6cee0e2_0_792"/>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3: Transactions </a:t>
            </a:r>
            <a:endParaRPr sz="2700" b="1">
              <a:solidFill>
                <a:srgbClr val="0070C0"/>
              </a:solidFill>
            </a:endParaRPr>
          </a:p>
        </p:txBody>
      </p:sp>
      <p:cxnSp>
        <p:nvCxnSpPr>
          <p:cNvPr id="271" name="Google Shape;271;ga1c6cee0e2_0_792"/>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72" name="Google Shape;272;ga1c6cee0e2_0_792"/>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73" name="Google Shape;273;ga1c6cee0e2_0_792"/>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74" name="Google Shape;274;ga1c6cee0e2_0_792"/>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3.1</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75" name="Google Shape;275;ga1c6cee0e2_0_792"/>
          <p:cNvPicPr preferRelativeResize="0"/>
          <p:nvPr/>
        </p:nvPicPr>
        <p:blipFill>
          <a:blip r:embed="rId3">
            <a:alphaModFix/>
          </a:blip>
          <a:stretch>
            <a:fillRect/>
          </a:stretch>
        </p:blipFill>
        <p:spPr>
          <a:xfrm>
            <a:off x="877088" y="2418100"/>
            <a:ext cx="7389825" cy="39574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a1c6cee0e2_0_803"/>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3: Transactions </a:t>
            </a:r>
            <a:endParaRPr sz="2700" b="1">
              <a:solidFill>
                <a:srgbClr val="0070C0"/>
              </a:solidFill>
            </a:endParaRPr>
          </a:p>
        </p:txBody>
      </p:sp>
      <p:cxnSp>
        <p:nvCxnSpPr>
          <p:cNvPr id="282" name="Google Shape;282;ga1c6cee0e2_0_803"/>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83" name="Google Shape;283;ga1c6cee0e2_0_803"/>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84" name="Google Shape;284;ga1c6cee0e2_0_803"/>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85" name="Google Shape;285;ga1c6cee0e2_0_803"/>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3.2</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86" name="Google Shape;286;ga1c6cee0e2_0_803"/>
          <p:cNvPicPr preferRelativeResize="0"/>
          <p:nvPr/>
        </p:nvPicPr>
        <p:blipFill>
          <a:blip r:embed="rId3">
            <a:alphaModFix/>
          </a:blip>
          <a:stretch>
            <a:fillRect/>
          </a:stretch>
        </p:blipFill>
        <p:spPr>
          <a:xfrm>
            <a:off x="959063" y="2348250"/>
            <a:ext cx="7225876" cy="4106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a1c6cee0e2_0_826"/>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3: Trends </a:t>
            </a:r>
            <a:endParaRPr sz="2700" b="1">
              <a:solidFill>
                <a:srgbClr val="0070C0"/>
              </a:solidFill>
            </a:endParaRPr>
          </a:p>
        </p:txBody>
      </p:sp>
      <p:cxnSp>
        <p:nvCxnSpPr>
          <p:cNvPr id="293" name="Google Shape;293;ga1c6cee0e2_0_826"/>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294" name="Google Shape;294;ga1c6cee0e2_0_826"/>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95" name="Google Shape;295;ga1c6cee0e2_0_826"/>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296" name="Google Shape;296;ga1c6cee0e2_0_826"/>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US" sz="2500">
                <a:latin typeface="Calibri"/>
                <a:ea typeface="Calibri"/>
                <a:cs typeface="Calibri"/>
                <a:sym typeface="Calibri"/>
              </a:rPr>
              <a:t>Exercise 3.3</a:t>
            </a:r>
            <a:endParaRPr sz="25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97" name="Google Shape;297;ga1c6cee0e2_0_826"/>
          <p:cNvSpPr txBox="1"/>
          <p:nvPr/>
        </p:nvSpPr>
        <p:spPr>
          <a:xfrm>
            <a:off x="392725" y="2699050"/>
            <a:ext cx="8358300" cy="36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222222"/>
                </a:solidFill>
                <a:highlight>
                  <a:srgbClr val="FFFFFF"/>
                </a:highlight>
                <a:latin typeface="Roboto"/>
                <a:ea typeface="Roboto"/>
                <a:cs typeface="Roboto"/>
                <a:sym typeface="Roboto"/>
              </a:rPr>
              <a:t>Consumer science</a:t>
            </a:r>
            <a:r>
              <a:rPr lang="en-US" sz="1600">
                <a:solidFill>
                  <a:srgbClr val="222222"/>
                </a:solidFill>
                <a:highlight>
                  <a:srgbClr val="FFFFFF"/>
                </a:highlight>
                <a:latin typeface="Roboto"/>
                <a:ea typeface="Roboto"/>
                <a:cs typeface="Roboto"/>
                <a:sym typeface="Roboto"/>
              </a:rPr>
              <a:t> is focusing on how people make decisions, in the prepurchase phase, about products, and rarely, participants taste the food in such studies, whereas the core element of the sensory </a:t>
            </a:r>
            <a:r>
              <a:rPr lang="en-US" sz="1600" b="1">
                <a:solidFill>
                  <a:srgbClr val="222222"/>
                </a:solidFill>
                <a:highlight>
                  <a:srgbClr val="FFFFFF"/>
                </a:highlight>
                <a:latin typeface="Roboto"/>
                <a:ea typeface="Roboto"/>
                <a:cs typeface="Roboto"/>
                <a:sym typeface="Roboto"/>
              </a:rPr>
              <a:t>science</a:t>
            </a:r>
            <a:r>
              <a:rPr lang="en-US" sz="1600">
                <a:solidFill>
                  <a:srgbClr val="222222"/>
                </a:solidFill>
                <a:highlight>
                  <a:srgbClr val="FFFFFF"/>
                </a:highlight>
                <a:latin typeface="Roboto"/>
                <a:ea typeface="Roboto"/>
                <a:cs typeface="Roboto"/>
                <a:sym typeface="Roboto"/>
              </a:rPr>
              <a:t> is the consumption and the sensory impressions of food (Grunert, 2015).</a:t>
            </a:r>
            <a:endParaRPr sz="16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sz="1700" b="1" u="sng">
                <a:latin typeface="Calibri"/>
                <a:ea typeface="Calibri"/>
                <a:cs typeface="Calibri"/>
                <a:sym typeface="Calibri"/>
              </a:rPr>
              <a:t>Using the Graph and Pie Chart: </a:t>
            </a:r>
            <a:endParaRPr sz="1700" b="1" u="sng">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Isaiah is trying to understand what he is doing right and wrong with his income. He wants to learn about his spending and income over the last 60 days. Using quantitative data, provide a 400 word explanation that informs Isaiah about his spending behavior. Use the data in the form of percentages and time to give Isaiah details about his spending behavior. </a:t>
            </a:r>
            <a:endParaRPr sz="1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title"/>
          </p:nvPr>
        </p:nvSpPr>
        <p:spPr>
          <a:xfrm>
            <a:off x="338328" y="28575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4527"/>
              </a:lnSpc>
              <a:spcBef>
                <a:spcPts val="0"/>
              </a:spcBef>
              <a:spcAft>
                <a:spcPts val="0"/>
              </a:spcAft>
              <a:buSzPts val="1400"/>
              <a:buNone/>
            </a:pPr>
            <a:r>
              <a:rPr lang="en-US" sz="6030"/>
              <a:t>There is so much more you can do. </a:t>
            </a:r>
            <a:endParaRPr sz="4950" b="1" i="1">
              <a:solidFill>
                <a:srgbClr val="005CB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a1c6cee0e2_0_888"/>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Activity 4: Customize </a:t>
            </a:r>
            <a:endParaRPr sz="2700" b="1">
              <a:solidFill>
                <a:srgbClr val="0070C0"/>
              </a:solidFill>
            </a:endParaRPr>
          </a:p>
        </p:txBody>
      </p:sp>
      <p:cxnSp>
        <p:nvCxnSpPr>
          <p:cNvPr id="310" name="Google Shape;310;ga1c6cee0e2_0_888"/>
          <p:cNvCxnSpPr/>
          <p:nvPr/>
        </p:nvCxnSpPr>
        <p:spPr>
          <a:xfrm>
            <a:off x="492919" y="1670288"/>
            <a:ext cx="8293200" cy="0"/>
          </a:xfrm>
          <a:prstGeom prst="straightConnector1">
            <a:avLst/>
          </a:prstGeom>
          <a:noFill/>
          <a:ln w="15875" cap="flat" cmpd="sng">
            <a:solidFill>
              <a:srgbClr val="C0C0C0"/>
            </a:solidFill>
            <a:prstDash val="solid"/>
            <a:round/>
            <a:headEnd type="none" w="sm" len="sm"/>
            <a:tailEnd type="none" w="sm" len="sm"/>
          </a:ln>
        </p:spPr>
      </p:cxnSp>
      <p:sp>
        <p:nvSpPr>
          <p:cNvPr id="311" name="Google Shape;311;ga1c6cee0e2_0_888"/>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312" name="Google Shape;312;ga1c6cee0e2_0_888"/>
          <p:cNvSpPr/>
          <p:nvPr/>
        </p:nvSpPr>
        <p:spPr>
          <a:xfrm>
            <a:off x="4481110" y="3290501"/>
            <a:ext cx="24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p:txBody>
      </p:sp>
      <p:sp>
        <p:nvSpPr>
          <p:cNvPr id="313" name="Google Shape;313;ga1c6cee0e2_0_888"/>
          <p:cNvSpPr txBox="1"/>
          <p:nvPr/>
        </p:nvSpPr>
        <p:spPr>
          <a:xfrm>
            <a:off x="392850" y="1740150"/>
            <a:ext cx="8358300" cy="6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Calibri"/>
                <a:ea typeface="Calibri"/>
                <a:cs typeface="Calibri"/>
                <a:sym typeface="Calibri"/>
              </a:rPr>
              <a:t>Independent Work</a:t>
            </a:r>
            <a:endParaRPr>
              <a:latin typeface="Calibri"/>
              <a:ea typeface="Calibri"/>
              <a:cs typeface="Calibri"/>
              <a:sym typeface="Calibri"/>
            </a:endParaRPr>
          </a:p>
        </p:txBody>
      </p:sp>
      <p:sp>
        <p:nvSpPr>
          <p:cNvPr id="314" name="Google Shape;314;ga1c6cee0e2_0_888"/>
          <p:cNvSpPr txBox="1"/>
          <p:nvPr/>
        </p:nvSpPr>
        <p:spPr>
          <a:xfrm>
            <a:off x="392725" y="2699050"/>
            <a:ext cx="8358300" cy="36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222222"/>
                </a:solidFill>
                <a:highlight>
                  <a:srgbClr val="FFFFFF"/>
                </a:highlight>
                <a:latin typeface="Roboto"/>
                <a:ea typeface="Roboto"/>
                <a:cs typeface="Roboto"/>
                <a:sym typeface="Roboto"/>
              </a:rPr>
              <a:t>Have students enter their weekly budgets or create a budget for students. </a:t>
            </a:r>
            <a:endParaRPr sz="16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sz="1600">
                <a:solidFill>
                  <a:srgbClr val="222222"/>
                </a:solidFill>
                <a:highlight>
                  <a:srgbClr val="FFFFFF"/>
                </a:highlight>
                <a:latin typeface="Roboto"/>
                <a:ea typeface="Roboto"/>
                <a:cs typeface="Roboto"/>
                <a:sym typeface="Roboto"/>
              </a:rPr>
              <a:t>Have students enter income, expenses, allowances, etc. and have them download those activities as CSV or Excel files. </a:t>
            </a:r>
            <a:endParaRPr sz="16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6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sz="1600">
                <a:solidFill>
                  <a:srgbClr val="222222"/>
                </a:solidFill>
                <a:highlight>
                  <a:srgbClr val="FFFFFF"/>
                </a:highlight>
                <a:latin typeface="Roboto"/>
                <a:ea typeface="Roboto"/>
                <a:cs typeface="Roboto"/>
                <a:sym typeface="Roboto"/>
              </a:rPr>
              <a:t>Students can submit their work as assignments or independent activities.</a:t>
            </a:r>
            <a:r>
              <a:rPr lang="en-US" sz="1600" b="1">
                <a:solidFill>
                  <a:srgbClr val="222222"/>
                </a:solidFill>
                <a:highlight>
                  <a:srgbClr val="FFFFFF"/>
                </a:highlight>
                <a:latin typeface="Roboto"/>
                <a:ea typeface="Roboto"/>
                <a:cs typeface="Roboto"/>
                <a:sym typeface="Roboto"/>
              </a:rPr>
              <a:t> </a:t>
            </a:r>
            <a:endParaRPr sz="1600" b="1">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600" b="1">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sz="1600" b="1">
                <a:solidFill>
                  <a:srgbClr val="222222"/>
                </a:solidFill>
                <a:highlight>
                  <a:srgbClr val="FFFFFF"/>
                </a:highlight>
                <a:latin typeface="Roboto"/>
                <a:ea typeface="Roboto"/>
                <a:cs typeface="Roboto"/>
                <a:sym typeface="Roboto"/>
              </a:rPr>
              <a:t>Create :</a:t>
            </a:r>
            <a:endParaRPr sz="1600" b="1">
              <a:solidFill>
                <a:srgbClr val="222222"/>
              </a:solidFill>
              <a:highlight>
                <a:srgbClr val="FFFFFF"/>
              </a:highlight>
              <a:latin typeface="Roboto"/>
              <a:ea typeface="Roboto"/>
              <a:cs typeface="Roboto"/>
              <a:sym typeface="Roboto"/>
            </a:endParaRPr>
          </a:p>
          <a:p>
            <a:pPr marL="457200" lvl="0" indent="-330200" algn="l" rtl="0">
              <a:spcBef>
                <a:spcPts val="0"/>
              </a:spcBef>
              <a:spcAft>
                <a:spcPts val="0"/>
              </a:spcAft>
              <a:buClr>
                <a:srgbClr val="222222"/>
              </a:buClr>
              <a:buSzPts val="1600"/>
              <a:buFont typeface="Roboto"/>
              <a:buChar char="-"/>
            </a:pPr>
            <a:r>
              <a:rPr lang="en-US" sz="1600" b="1">
                <a:solidFill>
                  <a:srgbClr val="222222"/>
                </a:solidFill>
                <a:highlight>
                  <a:srgbClr val="FFFFFF"/>
                </a:highlight>
                <a:latin typeface="Roboto"/>
                <a:ea typeface="Roboto"/>
                <a:cs typeface="Roboto"/>
                <a:sym typeface="Roboto"/>
              </a:rPr>
              <a:t>Sample budgets</a:t>
            </a:r>
            <a:endParaRPr sz="1600" b="1">
              <a:solidFill>
                <a:srgbClr val="222222"/>
              </a:solidFill>
              <a:highlight>
                <a:srgbClr val="FFFFFF"/>
              </a:highlight>
              <a:latin typeface="Roboto"/>
              <a:ea typeface="Roboto"/>
              <a:cs typeface="Roboto"/>
              <a:sym typeface="Roboto"/>
            </a:endParaRPr>
          </a:p>
          <a:p>
            <a:pPr marL="457200" lvl="0" indent="-330200" algn="l" rtl="0">
              <a:spcBef>
                <a:spcPts val="0"/>
              </a:spcBef>
              <a:spcAft>
                <a:spcPts val="0"/>
              </a:spcAft>
              <a:buClr>
                <a:srgbClr val="222222"/>
              </a:buClr>
              <a:buSzPts val="1600"/>
              <a:buFont typeface="Roboto"/>
              <a:buChar char="-"/>
            </a:pPr>
            <a:r>
              <a:rPr lang="en-US" sz="1600" b="1">
                <a:solidFill>
                  <a:srgbClr val="222222"/>
                </a:solidFill>
                <a:highlight>
                  <a:srgbClr val="FFFFFF"/>
                </a:highlight>
                <a:latin typeface="Roboto"/>
                <a:ea typeface="Roboto"/>
                <a:cs typeface="Roboto"/>
                <a:sym typeface="Roboto"/>
              </a:rPr>
              <a:t>Sample expenses</a:t>
            </a:r>
            <a:endParaRPr sz="1600" b="1">
              <a:solidFill>
                <a:srgbClr val="222222"/>
              </a:solidFill>
              <a:highlight>
                <a:srgbClr val="FFFFFF"/>
              </a:highlight>
              <a:latin typeface="Roboto"/>
              <a:ea typeface="Roboto"/>
              <a:cs typeface="Roboto"/>
              <a:sym typeface="Roboto"/>
            </a:endParaRPr>
          </a:p>
          <a:p>
            <a:pPr marL="457200" lvl="0" indent="-330200" algn="l" rtl="0">
              <a:spcBef>
                <a:spcPts val="0"/>
              </a:spcBef>
              <a:spcAft>
                <a:spcPts val="0"/>
              </a:spcAft>
              <a:buClr>
                <a:srgbClr val="222222"/>
              </a:buClr>
              <a:buSzPts val="1600"/>
              <a:buFont typeface="Roboto"/>
              <a:buChar char="-"/>
            </a:pPr>
            <a:r>
              <a:rPr lang="en-US" sz="1600" b="1">
                <a:solidFill>
                  <a:srgbClr val="222222"/>
                </a:solidFill>
                <a:highlight>
                  <a:srgbClr val="FFFFFF"/>
                </a:highlight>
                <a:latin typeface="Roboto"/>
                <a:ea typeface="Roboto"/>
                <a:cs typeface="Roboto"/>
                <a:sym typeface="Roboto"/>
              </a:rPr>
              <a:t>Sample loans</a:t>
            </a:r>
            <a:endParaRPr sz="1600" b="1">
              <a:solidFill>
                <a:srgbClr val="222222"/>
              </a:solidFill>
              <a:highlight>
                <a:srgbClr val="FFFFFF"/>
              </a:highlight>
              <a:latin typeface="Roboto"/>
              <a:ea typeface="Roboto"/>
              <a:cs typeface="Roboto"/>
              <a:sym typeface="Roboto"/>
            </a:endParaRPr>
          </a:p>
          <a:p>
            <a:pPr marL="457200" lvl="0" indent="-330200" algn="l" rtl="0">
              <a:spcBef>
                <a:spcPts val="0"/>
              </a:spcBef>
              <a:spcAft>
                <a:spcPts val="0"/>
              </a:spcAft>
              <a:buClr>
                <a:srgbClr val="222222"/>
              </a:buClr>
              <a:buSzPts val="1600"/>
              <a:buFont typeface="Roboto"/>
              <a:buChar char="-"/>
            </a:pPr>
            <a:r>
              <a:rPr lang="en-US" sz="1600" b="1">
                <a:solidFill>
                  <a:srgbClr val="222222"/>
                </a:solidFill>
                <a:highlight>
                  <a:srgbClr val="FFFFFF"/>
                </a:highlight>
                <a:latin typeface="Roboto"/>
                <a:ea typeface="Roboto"/>
                <a:cs typeface="Roboto"/>
                <a:sym typeface="Roboto"/>
              </a:rPr>
              <a:t>Sample investments</a:t>
            </a:r>
            <a:endParaRPr sz="1600" b="1">
              <a:solidFill>
                <a:srgbClr val="222222"/>
              </a:solidFill>
              <a:highlight>
                <a:srgbClr val="FFFFFF"/>
              </a:highlight>
              <a:latin typeface="Roboto"/>
              <a:ea typeface="Roboto"/>
              <a:cs typeface="Roboto"/>
              <a:sym typeface="Roboto"/>
            </a:endParaRPr>
          </a:p>
          <a:p>
            <a:pPr marL="457200" lvl="0" indent="-330200" algn="l" rtl="0">
              <a:spcBef>
                <a:spcPts val="0"/>
              </a:spcBef>
              <a:spcAft>
                <a:spcPts val="0"/>
              </a:spcAft>
              <a:buClr>
                <a:srgbClr val="222222"/>
              </a:buClr>
              <a:buSzPts val="1600"/>
              <a:buFont typeface="Roboto"/>
              <a:buChar char="-"/>
            </a:pPr>
            <a:r>
              <a:rPr lang="en-US" sz="1600" b="1">
                <a:solidFill>
                  <a:srgbClr val="222222"/>
                </a:solidFill>
                <a:highlight>
                  <a:srgbClr val="FFFFFF"/>
                </a:highlight>
                <a:latin typeface="Roboto"/>
                <a:ea typeface="Roboto"/>
                <a:cs typeface="Roboto"/>
                <a:sym typeface="Roboto"/>
              </a:rPr>
              <a:t>Sample Bills</a:t>
            </a:r>
            <a:endParaRPr sz="1600" b="1">
              <a:solidFill>
                <a:srgbClr val="222222"/>
              </a:solidFill>
              <a:highlight>
                <a:srgbClr val="FFFFFF"/>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9"/>
          <p:cNvPicPr preferRelativeResize="0"/>
          <p:nvPr/>
        </p:nvPicPr>
        <p:blipFill rotWithShape="1">
          <a:blip r:embed="rId3">
            <a:alphaModFix/>
          </a:blip>
          <a:srcRect/>
          <a:stretch/>
        </p:blipFill>
        <p:spPr>
          <a:xfrm>
            <a:off x="3030202" y="2018980"/>
            <a:ext cx="3083596" cy="282004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SzPts val="1400"/>
              <a:buNone/>
            </a:pPr>
            <a:r>
              <a:rPr lang="en-US" sz="5500">
                <a:latin typeface="Calibri"/>
                <a:ea typeface="Calibri"/>
                <a:cs typeface="Calibri"/>
                <a:sym typeface="Calibri"/>
              </a:rPr>
              <a:t>CEE Affiliates</a:t>
            </a:r>
            <a:endParaRPr sz="5500" b="1"/>
          </a:p>
        </p:txBody>
      </p:sp>
      <p:sp>
        <p:nvSpPr>
          <p:cNvPr id="326" name="Google Shape;326;p20"/>
          <p:cNvSpPr txBox="1"/>
          <p:nvPr/>
        </p:nvSpPr>
        <p:spPr>
          <a:xfrm>
            <a:off x="1501666" y="5134678"/>
            <a:ext cx="6140667"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https://www.councilforeconed.org/resources/local-affiliates/</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27" name="Google Shape;327;p20"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SzPts val="1400"/>
              <a:buNone/>
            </a:pPr>
            <a:r>
              <a:rPr lang="en-US" sz="4000">
                <a:latin typeface="Calibri"/>
                <a:ea typeface="Calibri"/>
                <a:cs typeface="Calibri"/>
                <a:sym typeface="Calibri"/>
              </a:rPr>
              <a:t>Professional Development Certificate</a:t>
            </a:r>
            <a:endParaRPr sz="4000" b="1">
              <a:solidFill>
                <a:srgbClr val="005CB8"/>
              </a:solidFill>
              <a:latin typeface="Calibri"/>
              <a:ea typeface="Calibri"/>
              <a:cs typeface="Calibri"/>
              <a:sym typeface="Calibri"/>
            </a:endParaRPr>
          </a:p>
        </p:txBody>
      </p:sp>
      <p:sp>
        <p:nvSpPr>
          <p:cNvPr id="81" name="Google Shape;81;p3"/>
          <p:cNvSpPr txBox="1"/>
          <p:nvPr/>
        </p:nvSpPr>
        <p:spPr>
          <a:xfrm>
            <a:off x="588955" y="2359260"/>
            <a:ext cx="8175171"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earn your professional development certificate for this webinar, you must: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Watch a minimum of 45-minutes and you will automatically receive a professional development </a:t>
            </a:r>
            <a:r>
              <a:rPr lang="en-US" sz="1800" b="1" i="0" u="none" strike="noStrike" cap="none">
                <a:solidFill>
                  <a:srgbClr val="7A9900"/>
                </a:solidFill>
                <a:latin typeface="Arial"/>
                <a:ea typeface="Arial"/>
                <a:cs typeface="Arial"/>
                <a:sym typeface="Arial"/>
              </a:rPr>
              <a:t>certificate </a:t>
            </a:r>
            <a:r>
              <a:rPr lang="en-US" sz="1800" b="0" i="0" u="none" strike="noStrike" cap="none">
                <a:solidFill>
                  <a:schemeClr val="dk1"/>
                </a:solidFill>
                <a:latin typeface="Arial"/>
                <a:ea typeface="Arial"/>
                <a:cs typeface="Arial"/>
                <a:sym typeface="Arial"/>
              </a:rPr>
              <a:t>via e-mail within 24 hours.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Accessing resources: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You can now easily download presentations, lesson plan materials, and activities for each webinar from </a:t>
            </a:r>
            <a:r>
              <a:rPr lang="en-US" sz="1600" b="1" i="1" u="none" strike="noStrike" cap="none">
                <a:solidFill>
                  <a:srgbClr val="005CB8"/>
                </a:solidFill>
                <a:latin typeface="Arial"/>
                <a:ea typeface="Arial"/>
                <a:cs typeface="Arial"/>
                <a:sym typeface="Arial"/>
              </a:rPr>
              <a:t>EconEdLink.org/professional-development/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5CB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ga1c6cee0e2_0_0"/>
          <p:cNvPicPr preferRelativeResize="0"/>
          <p:nvPr/>
        </p:nvPicPr>
        <p:blipFill rotWithShape="1">
          <a:blip r:embed="rId3">
            <a:alphaModFix/>
          </a:blip>
          <a:srcRect/>
          <a:stretch/>
        </p:blipFill>
        <p:spPr>
          <a:xfrm>
            <a:off x="0" y="375261"/>
            <a:ext cx="3088835" cy="6254226"/>
          </a:xfrm>
          <a:prstGeom prst="rect">
            <a:avLst/>
          </a:prstGeom>
          <a:noFill/>
          <a:ln>
            <a:noFill/>
          </a:ln>
        </p:spPr>
      </p:pic>
      <p:sp>
        <p:nvSpPr>
          <p:cNvPr id="87" name="Google Shape;87;ga1c6cee0e2_0_0"/>
          <p:cNvSpPr txBox="1"/>
          <p:nvPr/>
        </p:nvSpPr>
        <p:spPr>
          <a:xfrm>
            <a:off x="4488324" y="4261898"/>
            <a:ext cx="4389000" cy="99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000000"/>
                </a:solidFill>
                <a:latin typeface="Arial"/>
                <a:ea typeface="Arial"/>
                <a:cs typeface="Arial"/>
                <a:sym typeface="Arial"/>
              </a:rPr>
              <a:t>Jared Davidove</a:t>
            </a:r>
            <a:endParaRPr sz="3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Sr. Manager, Strategic Education Partnerships</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rgbClr val="000000"/>
                </a:solidFill>
                <a:latin typeface="Arial"/>
                <a:ea typeface="Arial"/>
                <a:cs typeface="Arial"/>
                <a:sym typeface="Arial"/>
              </a:rPr>
              <a:t>Intuit</a:t>
            </a:r>
          </a:p>
          <a:p>
            <a:pPr marL="0" marR="0" lvl="0" indent="0" algn="l" rtl="0">
              <a:lnSpc>
                <a:spcPct val="100000"/>
              </a:lnSpc>
              <a:spcBef>
                <a:spcPts val="0"/>
              </a:spcBef>
              <a:spcAft>
                <a:spcPts val="0"/>
              </a:spcAft>
              <a:buClr>
                <a:srgbClr val="000000"/>
              </a:buClr>
              <a:buSzPts val="1800"/>
              <a:buFont typeface="Arial"/>
              <a:buNone/>
            </a:pPr>
            <a:r>
              <a:rPr lang="en-US" sz="2000" u="sng" dirty="0">
                <a:solidFill>
                  <a:schemeClr val="hlink"/>
                </a:solidFill>
              </a:rPr>
              <a:t>Rrivera@Councilforeconed.org</a:t>
            </a:r>
            <a:endParaRPr lang="en-US" sz="20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2000" u="sng" dirty="0">
                <a:solidFill>
                  <a:schemeClr val="hlink"/>
                </a:solidFill>
                <a:hlinkClick r:id="rId4"/>
              </a:rPr>
              <a:t>Jared_Davidove@intuit.com</a:t>
            </a:r>
            <a:r>
              <a:rPr lang="en-US" sz="2000" dirty="0">
                <a:solidFill>
                  <a:schemeClr val="dk1"/>
                </a:solidFill>
              </a:rPr>
              <a:t>  </a:t>
            </a:r>
          </a:p>
          <a:p>
            <a:pPr marL="0" marR="0" lvl="0" indent="0" algn="l" rtl="0">
              <a:lnSpc>
                <a:spcPct val="100000"/>
              </a:lnSpc>
              <a:spcBef>
                <a:spcPts val="0"/>
              </a:spcBef>
              <a:spcAft>
                <a:spcPts val="0"/>
              </a:spcAft>
              <a:buClr>
                <a:srgbClr val="000000"/>
              </a:buClr>
              <a:buSzPts val="1900"/>
              <a:buFont typeface="Arial"/>
              <a:buNone/>
            </a:pPr>
            <a:endParaRPr lang="en-US" sz="1900" b="0" i="0" u="none" strike="noStrike" cap="none" dirty="0">
              <a:solidFill>
                <a:srgbClr val="000000"/>
              </a:solidFill>
              <a:latin typeface="Arial"/>
              <a:ea typeface="Arial"/>
              <a:cs typeface="Arial"/>
              <a:sym typeface="Arial"/>
            </a:endParaRPr>
          </a:p>
        </p:txBody>
      </p:sp>
      <p:sp>
        <p:nvSpPr>
          <p:cNvPr id="88" name="Google Shape;88;ga1c6cee0e2_0_0"/>
          <p:cNvSpPr txBox="1"/>
          <p:nvPr/>
        </p:nvSpPr>
        <p:spPr>
          <a:xfrm>
            <a:off x="4488324" y="2269798"/>
            <a:ext cx="4389000" cy="99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a:t>Ruben Rivera, PhD</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a:t>Director of Professional Development</a:t>
            </a:r>
            <a:endParaRPr sz="1900"/>
          </a:p>
          <a:p>
            <a:pPr marL="0" marR="0" lvl="0" indent="0" algn="l" rtl="0">
              <a:lnSpc>
                <a:spcPct val="100000"/>
              </a:lnSpc>
              <a:spcBef>
                <a:spcPts val="0"/>
              </a:spcBef>
              <a:spcAft>
                <a:spcPts val="0"/>
              </a:spcAft>
              <a:buClr>
                <a:srgbClr val="000000"/>
              </a:buClr>
              <a:buSzPts val="1900"/>
              <a:buFont typeface="Arial"/>
              <a:buNone/>
            </a:pPr>
            <a:r>
              <a:rPr lang="en-US" sz="1900"/>
              <a:t>Council for Economic Education</a:t>
            </a:r>
            <a:endParaRPr sz="1900"/>
          </a:p>
        </p:txBody>
      </p:sp>
      <p:pic>
        <p:nvPicPr>
          <p:cNvPr id="89" name="Google Shape;89;ga1c6cee0e2_0_0"/>
          <p:cNvPicPr preferRelativeResize="0"/>
          <p:nvPr/>
        </p:nvPicPr>
        <p:blipFill>
          <a:blip r:embed="rId5">
            <a:alphaModFix/>
          </a:blip>
          <a:stretch>
            <a:fillRect/>
          </a:stretch>
        </p:blipFill>
        <p:spPr>
          <a:xfrm>
            <a:off x="3088836" y="1834449"/>
            <a:ext cx="1399489" cy="1399489"/>
          </a:xfrm>
          <a:prstGeom prst="rect">
            <a:avLst/>
          </a:prstGeom>
          <a:noFill/>
          <a:ln>
            <a:noFill/>
          </a:ln>
        </p:spPr>
      </p:pic>
      <p:pic>
        <p:nvPicPr>
          <p:cNvPr id="90" name="Google Shape;90;ga1c6cee0e2_0_0"/>
          <p:cNvPicPr preferRelativeResize="0"/>
          <p:nvPr/>
        </p:nvPicPr>
        <p:blipFill rotWithShape="1">
          <a:blip r:embed="rId6">
            <a:alphaModFix/>
          </a:blip>
          <a:srcRect l="39950"/>
          <a:stretch/>
        </p:blipFill>
        <p:spPr>
          <a:xfrm>
            <a:off x="3086100" y="3799600"/>
            <a:ext cx="1399500" cy="1632300"/>
          </a:xfrm>
          <a:prstGeom prst="ellipse">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SzPts val="1400"/>
              <a:buNone/>
            </a:pPr>
            <a:r>
              <a:rPr lang="en-US" sz="5500"/>
              <a:t>Agenda</a:t>
            </a:r>
            <a:endParaRPr sz="5500" b="1">
              <a:solidFill>
                <a:srgbClr val="005CB8"/>
              </a:solidFill>
              <a:latin typeface="Calibri"/>
              <a:ea typeface="Calibri"/>
              <a:cs typeface="Calibri"/>
              <a:sym typeface="Calibri"/>
            </a:endParaRPr>
          </a:p>
        </p:txBody>
      </p:sp>
      <p:sp>
        <p:nvSpPr>
          <p:cNvPr id="97" name="Google Shape;97;p4"/>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500"/>
              <a:buChar char="•"/>
            </a:pPr>
            <a:r>
              <a:rPr lang="en-US" sz="2500"/>
              <a:t>Recap Mint by Intuit, pt.1</a:t>
            </a:r>
            <a:endParaRPr sz="2500"/>
          </a:p>
          <a:p>
            <a:pPr marL="457200" lvl="0" indent="0" algn="l" rtl="0">
              <a:lnSpc>
                <a:spcPct val="100000"/>
              </a:lnSpc>
              <a:spcBef>
                <a:spcPts val="0"/>
              </a:spcBef>
              <a:spcAft>
                <a:spcPts val="0"/>
              </a:spcAft>
              <a:buNone/>
            </a:pPr>
            <a:endParaRPr sz="2500"/>
          </a:p>
          <a:p>
            <a:pPr marL="342900" lvl="0" indent="-342900" algn="l" rtl="0">
              <a:lnSpc>
                <a:spcPct val="100000"/>
              </a:lnSpc>
              <a:spcBef>
                <a:spcPts val="0"/>
              </a:spcBef>
              <a:spcAft>
                <a:spcPts val="0"/>
              </a:spcAft>
              <a:buSzPts val="2500"/>
              <a:buChar char="•"/>
            </a:pPr>
            <a:r>
              <a:rPr lang="en-US" sz="2500"/>
              <a:t>Explore three activities from Mint by Intuit</a:t>
            </a:r>
            <a:endParaRPr sz="2500"/>
          </a:p>
          <a:p>
            <a:pPr marL="0" lvl="0" indent="0" algn="l" rtl="0">
              <a:lnSpc>
                <a:spcPct val="100000"/>
              </a:lnSpc>
              <a:spcBef>
                <a:spcPts val="0"/>
              </a:spcBef>
              <a:spcAft>
                <a:spcPts val="0"/>
              </a:spcAft>
              <a:buNone/>
            </a:pPr>
            <a:endParaRPr sz="2500"/>
          </a:p>
          <a:p>
            <a:pPr marL="342900" lvl="0" indent="-342900" algn="l" rtl="0">
              <a:lnSpc>
                <a:spcPct val="100000"/>
              </a:lnSpc>
              <a:spcBef>
                <a:spcPts val="0"/>
              </a:spcBef>
              <a:spcAft>
                <a:spcPts val="0"/>
              </a:spcAft>
              <a:buSzPts val="2500"/>
              <a:buChar char="•"/>
            </a:pPr>
            <a:r>
              <a:rPr lang="en-US" sz="2500"/>
              <a:t>Explore resources for synchronous and asynchronous learning. </a:t>
            </a:r>
            <a:endParaRPr sz="2500"/>
          </a:p>
          <a:p>
            <a:pPr marL="457200" lvl="0" indent="0" algn="l" rtl="0">
              <a:lnSpc>
                <a:spcPct val="100000"/>
              </a:lnSpc>
              <a:spcBef>
                <a:spcPts val="0"/>
              </a:spcBef>
              <a:spcAft>
                <a:spcPts val="0"/>
              </a:spcAft>
              <a:buNone/>
            </a:pPr>
            <a:endParaRPr sz="2500"/>
          </a:p>
          <a:p>
            <a:pPr marL="342900" lvl="0" indent="-342900" algn="l" rtl="0">
              <a:lnSpc>
                <a:spcPct val="100000"/>
              </a:lnSpc>
              <a:spcBef>
                <a:spcPts val="0"/>
              </a:spcBef>
              <a:spcAft>
                <a:spcPts val="0"/>
              </a:spcAft>
              <a:buSzPts val="2500"/>
              <a:buChar char="•"/>
            </a:pPr>
            <a:r>
              <a:rPr lang="en-US" sz="2500"/>
              <a:t>Navigate Mint by Intuit web based application</a:t>
            </a:r>
            <a:endParaRPr sz="2500"/>
          </a:p>
          <a:p>
            <a:pPr marL="457200" lvl="0" indent="0" algn="l" rtl="0">
              <a:lnSpc>
                <a:spcPct val="100000"/>
              </a:lnSpc>
              <a:spcBef>
                <a:spcPts val="0"/>
              </a:spcBef>
              <a:spcAft>
                <a:spcPts val="0"/>
              </a:spcAft>
              <a:buNone/>
            </a:pPr>
            <a:endParaRPr sz="2500"/>
          </a:p>
          <a:p>
            <a:pPr marL="342900" lvl="0" indent="-342900" algn="l" rtl="0">
              <a:lnSpc>
                <a:spcPct val="100000"/>
              </a:lnSpc>
              <a:spcBef>
                <a:spcPts val="0"/>
              </a:spcBef>
              <a:spcAft>
                <a:spcPts val="0"/>
              </a:spcAft>
              <a:buSzPts val="2500"/>
              <a:buChar char="•"/>
            </a:pPr>
            <a:r>
              <a:rPr lang="en-US" sz="2500"/>
              <a:t>Q&amp;A</a:t>
            </a:r>
            <a:endParaRPr sz="2500"/>
          </a:p>
          <a:p>
            <a:pPr marL="457200" lvl="0" indent="0" algn="l" rtl="0">
              <a:lnSpc>
                <a:spcPct val="100000"/>
              </a:lnSpc>
              <a:spcBef>
                <a:spcPts val="0"/>
              </a:spcBef>
              <a:spcAft>
                <a:spcPts val="0"/>
              </a:spcAft>
              <a:buNone/>
            </a:pPr>
            <a:endParaRPr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SzPts val="1400"/>
              <a:buNone/>
            </a:pPr>
            <a:r>
              <a:rPr lang="en-US" sz="5500"/>
              <a:t>Goals</a:t>
            </a:r>
            <a:endParaRPr sz="5500" b="1">
              <a:solidFill>
                <a:srgbClr val="005CB8"/>
              </a:solidFill>
              <a:latin typeface="Calibri"/>
              <a:ea typeface="Calibri"/>
              <a:cs typeface="Calibri"/>
              <a:sym typeface="Calibri"/>
            </a:endParaRPr>
          </a:p>
        </p:txBody>
      </p:sp>
      <p:sp>
        <p:nvSpPr>
          <p:cNvPr id="104" name="Google Shape;104;p5"/>
          <p:cNvSpPr txBox="1">
            <a:spLocks noGrp="1"/>
          </p:cNvSpPr>
          <p:nvPr>
            <p:ph type="body" idx="4294967295"/>
          </p:nvPr>
        </p:nvSpPr>
        <p:spPr>
          <a:xfrm>
            <a:off x="457200" y="1920241"/>
            <a:ext cx="8229600" cy="417576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622299" lvl="0" indent="-571500" algn="l" rtl="0">
              <a:lnSpc>
                <a:spcPct val="100000"/>
              </a:lnSpc>
              <a:spcBef>
                <a:spcPts val="0"/>
              </a:spcBef>
              <a:spcAft>
                <a:spcPts val="0"/>
              </a:spcAft>
              <a:buClr>
                <a:schemeClr val="dk1"/>
              </a:buClr>
              <a:buSzPts val="3000"/>
              <a:buFont typeface="Arial"/>
              <a:buChar char="•"/>
            </a:pPr>
            <a:r>
              <a:rPr lang="en-US"/>
              <a:t>Learn how to use Mint by Intuit and adapt it to your synchronous or asynchronous setting. </a:t>
            </a:r>
            <a:endParaRPr/>
          </a:p>
          <a:p>
            <a:pPr marL="622299" lvl="0" indent="-571500" algn="l" rtl="0">
              <a:lnSpc>
                <a:spcPct val="100000"/>
              </a:lnSpc>
              <a:spcBef>
                <a:spcPts val="1800"/>
              </a:spcBef>
              <a:spcAft>
                <a:spcPts val="0"/>
              </a:spcAft>
              <a:buClr>
                <a:schemeClr val="dk1"/>
              </a:buClr>
              <a:buSzPts val="3000"/>
              <a:buFont typeface="Arial"/>
              <a:buChar char="•"/>
            </a:pPr>
            <a:r>
              <a:rPr lang="en-US"/>
              <a:t>Use Mint activities with Google Docs and incorporate them into Google Classroom.</a:t>
            </a:r>
            <a:endParaRPr/>
          </a:p>
          <a:p>
            <a:pPr marL="622298" lvl="0" indent="-571500" algn="l" rtl="0">
              <a:lnSpc>
                <a:spcPct val="100000"/>
              </a:lnSpc>
              <a:spcBef>
                <a:spcPts val="1800"/>
              </a:spcBef>
              <a:spcAft>
                <a:spcPts val="0"/>
              </a:spcAft>
              <a:buClr>
                <a:schemeClr val="dk1"/>
              </a:buClr>
              <a:buSzPts val="3000"/>
              <a:buFont typeface="Arial"/>
              <a:buChar char="•"/>
            </a:pPr>
            <a:r>
              <a:rPr lang="en-US"/>
              <a:t>Explore additional tools to increase student engagement. </a:t>
            </a:r>
            <a:endParaRPr/>
          </a:p>
          <a:p>
            <a:pPr marL="622299" lvl="0" indent="-558800" algn="l" rtl="0">
              <a:lnSpc>
                <a:spcPct val="100000"/>
              </a:lnSpc>
              <a:spcBef>
                <a:spcPts val="1800"/>
              </a:spcBef>
              <a:spcAft>
                <a:spcPts val="0"/>
              </a:spcAft>
              <a:buSzPts val="2800"/>
              <a:buChar char="•"/>
            </a:pPr>
            <a:r>
              <a:rPr lang="en-US"/>
              <a:t>Create lessons and activities using Mint.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SzPts val="1400"/>
              <a:buNone/>
            </a:pPr>
            <a:r>
              <a:rPr lang="en-US" sz="5500"/>
              <a:t>Ground Rules</a:t>
            </a:r>
            <a:endParaRPr sz="5500" b="1">
              <a:solidFill>
                <a:srgbClr val="005CB8"/>
              </a:solidFill>
              <a:latin typeface="Calibri"/>
              <a:ea typeface="Calibri"/>
              <a:cs typeface="Calibri"/>
              <a:sym typeface="Calibri"/>
            </a:endParaRPr>
          </a:p>
        </p:txBody>
      </p:sp>
      <p:sp>
        <p:nvSpPr>
          <p:cNvPr id="111" name="Google Shape;111;p7"/>
          <p:cNvSpPr txBox="1">
            <a:spLocks noGrp="1"/>
          </p:cNvSpPr>
          <p:nvPr>
            <p:ph type="body" idx="4294967295"/>
          </p:nvPr>
        </p:nvSpPr>
        <p:spPr>
          <a:xfrm>
            <a:off x="457200" y="1920241"/>
            <a:ext cx="8229600" cy="417576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285750" lvl="0" indent="-285750" algn="l" rtl="0">
              <a:lnSpc>
                <a:spcPct val="100000"/>
              </a:lnSpc>
              <a:spcBef>
                <a:spcPts val="0"/>
              </a:spcBef>
              <a:spcAft>
                <a:spcPts val="0"/>
              </a:spcAft>
              <a:buClr>
                <a:schemeClr val="dk1"/>
              </a:buClr>
              <a:buSzPts val="2800"/>
              <a:buFont typeface="Arial"/>
              <a:buChar char="•"/>
            </a:pPr>
            <a:r>
              <a:rPr lang="en-US"/>
              <a:t>Please mute your mic</a:t>
            </a:r>
            <a:endParaRPr/>
          </a:p>
          <a:p>
            <a:pPr marL="285750" lvl="0" indent="-285750" algn="l" rtl="0">
              <a:lnSpc>
                <a:spcPct val="100000"/>
              </a:lnSpc>
              <a:spcBef>
                <a:spcPts val="1800"/>
              </a:spcBef>
              <a:spcAft>
                <a:spcPts val="0"/>
              </a:spcAft>
              <a:buClr>
                <a:schemeClr val="dk1"/>
              </a:buClr>
              <a:buSzPts val="2800"/>
              <a:buFont typeface="Arial"/>
              <a:buChar char="•"/>
            </a:pPr>
            <a:r>
              <a:rPr lang="en-US"/>
              <a:t>Type questions into the chat during non Q&amp;A</a:t>
            </a:r>
            <a:endParaRPr/>
          </a:p>
          <a:p>
            <a:pPr marL="285750" lvl="0" indent="-285750" algn="l" rtl="0">
              <a:lnSpc>
                <a:spcPct val="100000"/>
              </a:lnSpc>
              <a:spcBef>
                <a:spcPts val="1800"/>
              </a:spcBef>
              <a:spcAft>
                <a:spcPts val="0"/>
              </a:spcAft>
              <a:buClr>
                <a:schemeClr val="dk1"/>
              </a:buClr>
              <a:buSzPts val="2800"/>
              <a:buFont typeface="Arial"/>
              <a:buChar char="•"/>
            </a:pPr>
            <a:r>
              <a:rPr lang="en-US"/>
              <a:t>During Q&amp;A be careful not to talk over one another</a:t>
            </a:r>
            <a:endParaRPr/>
          </a:p>
          <a:p>
            <a:pPr marL="285750" lvl="0" indent="-285750" algn="l" rtl="0">
              <a:lnSpc>
                <a:spcPct val="100000"/>
              </a:lnSpc>
              <a:spcBef>
                <a:spcPts val="1800"/>
              </a:spcBef>
              <a:spcAft>
                <a:spcPts val="0"/>
              </a:spcAft>
              <a:buClr>
                <a:schemeClr val="dk1"/>
              </a:buClr>
              <a:buSzPts val="2800"/>
              <a:buFont typeface="Arial"/>
              <a:buChar char="•"/>
            </a:pPr>
            <a:r>
              <a:rPr lang="en-US"/>
              <a:t>Be present</a:t>
            </a:r>
            <a:endParaRPr/>
          </a:p>
          <a:p>
            <a:pPr marL="285750" lvl="0" indent="-285750" algn="l" rtl="0">
              <a:lnSpc>
                <a:spcPct val="100000"/>
              </a:lnSpc>
              <a:spcBef>
                <a:spcPts val="1800"/>
              </a:spcBef>
              <a:spcAft>
                <a:spcPts val="0"/>
              </a:spcAft>
              <a:buClr>
                <a:schemeClr val="dk1"/>
              </a:buClr>
              <a:buSzPts val="2800"/>
              <a:buFont typeface="Arial"/>
              <a:buChar char="•"/>
            </a:pPr>
            <a:r>
              <a:rPr lang="en-US"/>
              <a:t>HAVE FUN!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body" idx="1"/>
          </p:nvPr>
        </p:nvSpPr>
        <p:spPr>
          <a:xfrm>
            <a:off x="427838" y="857250"/>
            <a:ext cx="6135600" cy="882900"/>
          </a:xfrm>
          <a:prstGeom prst="rect">
            <a:avLst/>
          </a:prstGeom>
          <a:noFill/>
          <a:ln>
            <a:noFill/>
          </a:ln>
        </p:spPr>
        <p:txBody>
          <a:bodyPr spcFirstLastPara="1" wrap="square" lIns="68575" tIns="68575" rIns="68575" bIns="68575" anchor="b" anchorCtr="0">
            <a:noAutofit/>
          </a:bodyPr>
          <a:lstStyle/>
          <a:p>
            <a:pPr marL="0" lvl="0" indent="0" algn="l" rtl="0">
              <a:lnSpc>
                <a:spcPct val="100000"/>
              </a:lnSpc>
              <a:spcBef>
                <a:spcPts val="300"/>
              </a:spcBef>
              <a:spcAft>
                <a:spcPts val="0"/>
              </a:spcAft>
              <a:buSzPts val="1700"/>
              <a:buNone/>
            </a:pPr>
            <a:r>
              <a:rPr lang="en-US" sz="2700" b="1">
                <a:solidFill>
                  <a:srgbClr val="0070C0"/>
                </a:solidFill>
              </a:rPr>
              <a:t>Recap: </a:t>
            </a:r>
            <a:endParaRPr sz="2700" b="1">
              <a:solidFill>
                <a:srgbClr val="0070C0"/>
              </a:solidFill>
            </a:endParaRPr>
          </a:p>
        </p:txBody>
      </p:sp>
      <p:cxnSp>
        <p:nvCxnSpPr>
          <p:cNvPr id="118" name="Google Shape;118;p8"/>
          <p:cNvCxnSpPr/>
          <p:nvPr/>
        </p:nvCxnSpPr>
        <p:spPr>
          <a:xfrm>
            <a:off x="492919" y="1670288"/>
            <a:ext cx="8293181" cy="0"/>
          </a:xfrm>
          <a:prstGeom prst="straightConnector1">
            <a:avLst/>
          </a:prstGeom>
          <a:noFill/>
          <a:ln w="15875" cap="flat" cmpd="sng">
            <a:solidFill>
              <a:srgbClr val="C0C0C0"/>
            </a:solidFill>
            <a:prstDash val="solid"/>
            <a:round/>
            <a:headEnd type="none" w="sm" len="sm"/>
            <a:tailEnd type="none" w="sm" len="sm"/>
          </a:ln>
        </p:spPr>
      </p:cxnSp>
      <p:sp>
        <p:nvSpPr>
          <p:cNvPr id="119" name="Google Shape;119;p8"/>
          <p:cNvSpPr/>
          <p:nvPr/>
        </p:nvSpPr>
        <p:spPr>
          <a:xfrm>
            <a:off x="492919" y="1766207"/>
            <a:ext cx="8515350" cy="3046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900" b="1" u="sng">
                <a:solidFill>
                  <a:schemeClr val="dk1"/>
                </a:solidFill>
              </a:rPr>
              <a:t>Mint by Intuit, pt. 1</a:t>
            </a:r>
            <a:endParaRPr sz="1900" b="1" u="sng">
              <a:solidFill>
                <a:schemeClr val="dk1"/>
              </a:solidFill>
            </a:endParaRPr>
          </a:p>
          <a:p>
            <a:pPr marL="0" lvl="0" indent="0" algn="ctr" rtl="0">
              <a:spcBef>
                <a:spcPts val="0"/>
              </a:spcBef>
              <a:spcAft>
                <a:spcPts val="0"/>
              </a:spcAft>
              <a:buClr>
                <a:schemeClr val="dk1"/>
              </a:buClr>
              <a:buSzPts val="1100"/>
              <a:buFont typeface="Arial"/>
              <a:buNone/>
            </a:pPr>
            <a:r>
              <a:rPr lang="en-US" sz="1600" b="1" u="sng">
                <a:solidFill>
                  <a:schemeClr val="dk1"/>
                </a:solidFill>
              </a:rPr>
              <a:t>Objective</a:t>
            </a:r>
            <a:endParaRPr sz="1600" b="1" u="sng">
              <a:solidFill>
                <a:schemeClr val="dk1"/>
              </a:solidFill>
            </a:endParaRPr>
          </a:p>
          <a:p>
            <a:pPr marL="0" lvl="0" indent="0" algn="l" rtl="0">
              <a:lnSpc>
                <a:spcPct val="137500"/>
              </a:lnSpc>
              <a:spcBef>
                <a:spcPts val="1500"/>
              </a:spcBef>
              <a:spcAft>
                <a:spcPts val="0"/>
              </a:spcAft>
              <a:buClr>
                <a:schemeClr val="dk1"/>
              </a:buClr>
              <a:buSzPts val="1100"/>
              <a:buFont typeface="Arial"/>
              <a:buNone/>
            </a:pPr>
            <a:r>
              <a:rPr lang="en-US" sz="1600" b="1">
                <a:solidFill>
                  <a:srgbClr val="474747"/>
                </a:solidFill>
              </a:rPr>
              <a:t>Teachers will be able to:</a:t>
            </a:r>
            <a:endParaRPr sz="1600" b="1">
              <a:solidFill>
                <a:srgbClr val="474747"/>
              </a:solidFill>
            </a:endParaRPr>
          </a:p>
          <a:p>
            <a:pPr marL="0" lvl="0" indent="0" algn="l" rtl="0">
              <a:lnSpc>
                <a:spcPct val="137500"/>
              </a:lnSpc>
              <a:spcBef>
                <a:spcPts val="1100"/>
              </a:spcBef>
              <a:spcAft>
                <a:spcPts val="0"/>
              </a:spcAft>
              <a:buClr>
                <a:schemeClr val="dk1"/>
              </a:buClr>
              <a:buSzPts val="1100"/>
              <a:buFont typeface="Arial"/>
              <a:buNone/>
            </a:pPr>
            <a:r>
              <a:rPr lang="en-US" sz="1600" b="1">
                <a:solidFill>
                  <a:srgbClr val="474747"/>
                </a:solidFill>
              </a:rPr>
              <a:t>– Use lessons from EconEdLink to demonstrate credit usage and credit scores.</a:t>
            </a:r>
            <a:endParaRPr sz="1600" b="1">
              <a:solidFill>
                <a:srgbClr val="474747"/>
              </a:solidFill>
            </a:endParaRPr>
          </a:p>
          <a:p>
            <a:pPr marL="0" lvl="0" indent="0" algn="l" rtl="0">
              <a:lnSpc>
                <a:spcPct val="137500"/>
              </a:lnSpc>
              <a:spcBef>
                <a:spcPts val="1100"/>
              </a:spcBef>
              <a:spcAft>
                <a:spcPts val="0"/>
              </a:spcAft>
              <a:buClr>
                <a:schemeClr val="dk1"/>
              </a:buClr>
              <a:buSzPts val="1100"/>
              <a:buFont typeface="Arial"/>
              <a:buNone/>
            </a:pPr>
            <a:r>
              <a:rPr lang="en-US" sz="1600" b="1">
                <a:solidFill>
                  <a:srgbClr val="474747"/>
                </a:solidFill>
              </a:rPr>
              <a:t>– Explore lessons from Intuit Education.</a:t>
            </a:r>
            <a:endParaRPr sz="1600" b="1">
              <a:solidFill>
                <a:srgbClr val="474747"/>
              </a:solidFill>
            </a:endParaRPr>
          </a:p>
          <a:p>
            <a:pPr marL="0" lvl="0" indent="0" algn="l" rtl="0">
              <a:lnSpc>
                <a:spcPct val="137500"/>
              </a:lnSpc>
              <a:spcBef>
                <a:spcPts val="1100"/>
              </a:spcBef>
              <a:spcAft>
                <a:spcPts val="0"/>
              </a:spcAft>
              <a:buClr>
                <a:schemeClr val="dk1"/>
              </a:buClr>
              <a:buSzPts val="1100"/>
              <a:buFont typeface="Arial"/>
              <a:buNone/>
            </a:pPr>
            <a:r>
              <a:rPr lang="en-US" sz="1600" b="1">
                <a:solidFill>
                  <a:srgbClr val="474747"/>
                </a:solidFill>
              </a:rPr>
              <a:t>– Obtain an overview of the Mint Simulation platform.</a:t>
            </a:r>
            <a:endParaRPr sz="1600" b="1">
              <a:solidFill>
                <a:srgbClr val="474747"/>
              </a:solidFill>
            </a:endParaRPr>
          </a:p>
          <a:p>
            <a:pPr marL="0" lvl="0" indent="0" algn="ctr" rtl="0">
              <a:spcBef>
                <a:spcPts val="0"/>
              </a:spcBef>
              <a:spcAft>
                <a:spcPts val="0"/>
              </a:spcAft>
              <a:buClr>
                <a:schemeClr val="dk1"/>
              </a:buClr>
              <a:buSzPts val="1100"/>
              <a:buFont typeface="Arial"/>
              <a:buNone/>
            </a:pPr>
            <a:r>
              <a:rPr lang="en-US" sz="1600" b="1" u="sng">
                <a:solidFill>
                  <a:schemeClr val="dk1"/>
                </a:solidFill>
              </a:rPr>
              <a:t>Description</a:t>
            </a:r>
            <a:endParaRPr sz="1600" b="1" u="sng">
              <a:solidFill>
                <a:schemeClr val="dk1"/>
              </a:solidFill>
            </a:endParaRPr>
          </a:p>
          <a:p>
            <a:pPr marL="0" lvl="0" indent="0" algn="l" rtl="0">
              <a:lnSpc>
                <a:spcPct val="137500"/>
              </a:lnSpc>
              <a:spcBef>
                <a:spcPts val="1500"/>
              </a:spcBef>
              <a:spcAft>
                <a:spcPts val="0"/>
              </a:spcAft>
              <a:buClr>
                <a:schemeClr val="dk1"/>
              </a:buClr>
              <a:buSzPts val="1100"/>
              <a:buFont typeface="Arial"/>
              <a:buNone/>
            </a:pPr>
            <a:r>
              <a:rPr lang="en-US" sz="1600" b="1">
                <a:solidFill>
                  <a:srgbClr val="474747"/>
                </a:solidFill>
              </a:rPr>
              <a:t>In collaboration with Intuit, teachers will be able to review materials and lessons using Mint simulations. Supplemental content from Financial Fitness For Life, EconEdlink and Intuit Education can be used to teach about credit usage and credit scores.</a:t>
            </a:r>
            <a:endParaRPr sz="1600" b="1">
              <a:solidFill>
                <a:srgbClr val="474747"/>
              </a:solidFill>
            </a:endParaRPr>
          </a:p>
          <a:p>
            <a:pPr marL="0" marR="0" lvl="0" indent="0" algn="l" rtl="0">
              <a:lnSpc>
                <a:spcPct val="100000"/>
              </a:lnSpc>
              <a:spcBef>
                <a:spcPts val="0"/>
              </a:spcBef>
              <a:spcAft>
                <a:spcPts val="0"/>
              </a:spcAft>
              <a:buNone/>
            </a:pPr>
            <a:endParaRPr sz="1100">
              <a:solidFill>
                <a:schemeClr val="dk1"/>
              </a:solidFill>
            </a:endParaRPr>
          </a:p>
          <a:p>
            <a:pPr marL="214313" marR="0" lvl="0" indent="-61913" algn="l" rtl="0">
              <a:lnSpc>
                <a:spcPct val="100000"/>
              </a:lnSpc>
              <a:spcBef>
                <a:spcPts val="0"/>
              </a:spcBef>
              <a:spcAft>
                <a:spcPts val="0"/>
              </a:spcAft>
              <a:buClr>
                <a:schemeClr val="dk1"/>
              </a:buClr>
              <a:buSzPts val="2400"/>
              <a:buFont typeface="Arial"/>
              <a:buNone/>
            </a:pPr>
            <a:r>
              <a:rPr lang="en-US" sz="2400" u="sng">
                <a:solidFill>
                  <a:schemeClr val="hlink"/>
                </a:solidFill>
                <a:hlinkClick r:id="rId3"/>
              </a:rPr>
              <a:t>https://www.econedlink.org/resources/mint-by-intuit-pt-1/</a:t>
            </a:r>
            <a:r>
              <a:rPr lang="en-US" sz="2400">
                <a:solidFill>
                  <a:schemeClr val="dk1"/>
                </a:solidFill>
              </a:rPr>
              <a:t>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16"/>
          <p:cNvGrpSpPr/>
          <p:nvPr/>
        </p:nvGrpSpPr>
        <p:grpSpPr>
          <a:xfrm>
            <a:off x="6178832" y="3509323"/>
            <a:ext cx="2311739" cy="2300057"/>
            <a:chOff x="7916731" y="2698415"/>
            <a:chExt cx="3793846" cy="3435685"/>
          </a:xfrm>
        </p:grpSpPr>
        <p:sp>
          <p:nvSpPr>
            <p:cNvPr id="126" name="Google Shape;126;p16"/>
            <p:cNvSpPr/>
            <p:nvPr/>
          </p:nvSpPr>
          <p:spPr>
            <a:xfrm>
              <a:off x="7916731" y="2698415"/>
              <a:ext cx="3793846" cy="3435685"/>
            </a:xfrm>
            <a:prstGeom prst="ellipse">
              <a:avLst/>
            </a:prstGeom>
            <a:solidFill>
              <a:schemeClr val="lt1"/>
            </a:solidFill>
            <a:ln w="38100" cap="flat" cmpd="sng">
              <a:solidFill>
                <a:srgbClr val="15C7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7" name="Google Shape;127;p16"/>
            <p:cNvPicPr preferRelativeResize="0"/>
            <p:nvPr/>
          </p:nvPicPr>
          <p:blipFill rotWithShape="1">
            <a:blip r:embed="rId3">
              <a:alphaModFix/>
            </a:blip>
            <a:srcRect/>
            <a:stretch/>
          </p:blipFill>
          <p:spPr>
            <a:xfrm>
              <a:off x="8339969" y="3483586"/>
              <a:ext cx="2871942" cy="1773414"/>
            </a:xfrm>
            <a:prstGeom prst="rect">
              <a:avLst/>
            </a:prstGeom>
            <a:noFill/>
            <a:ln>
              <a:noFill/>
            </a:ln>
          </p:spPr>
        </p:pic>
      </p:grpSp>
      <p:sp>
        <p:nvSpPr>
          <p:cNvPr id="128" name="Google Shape;128;p16"/>
          <p:cNvSpPr txBox="1">
            <a:spLocks noGrp="1"/>
          </p:cNvSpPr>
          <p:nvPr>
            <p:ph type="title"/>
          </p:nvPr>
        </p:nvSpPr>
        <p:spPr>
          <a:xfrm>
            <a:off x="191512" y="1065620"/>
            <a:ext cx="6660336" cy="1090538"/>
          </a:xfrm>
          <a:prstGeom prst="rect">
            <a:avLst/>
          </a:prstGeom>
          <a:noFill/>
          <a:ln>
            <a:noFill/>
          </a:ln>
        </p:spPr>
        <p:txBody>
          <a:bodyPr spcFirstLastPara="1" wrap="square" lIns="68575" tIns="34275" rIns="68575" bIns="34275" anchor="ctr" anchorCtr="0">
            <a:normAutofit/>
          </a:bodyPr>
          <a:lstStyle/>
          <a:p>
            <a:pPr marL="0" lvl="0" indent="0" algn="ctr" rtl="0">
              <a:lnSpc>
                <a:spcPct val="95000"/>
              </a:lnSpc>
              <a:spcBef>
                <a:spcPts val="0"/>
              </a:spcBef>
              <a:spcAft>
                <a:spcPts val="0"/>
              </a:spcAft>
              <a:buSzPts val="1400"/>
              <a:buNone/>
            </a:pPr>
            <a:r>
              <a:rPr lang="en-US" sz="2700">
                <a:solidFill>
                  <a:srgbClr val="0070C0"/>
                </a:solidFill>
                <a:latin typeface="Arial"/>
                <a:ea typeface="Arial"/>
                <a:cs typeface="Arial"/>
                <a:sym typeface="Arial"/>
              </a:rPr>
              <a:t>Your fictional financial life, in one place that’s easy to understand</a:t>
            </a:r>
            <a:endParaRPr/>
          </a:p>
        </p:txBody>
      </p:sp>
      <p:sp>
        <p:nvSpPr>
          <p:cNvPr id="129" name="Google Shape;129;p16"/>
          <p:cNvSpPr txBox="1">
            <a:spLocks noGrp="1"/>
          </p:cNvSpPr>
          <p:nvPr>
            <p:ph type="body" idx="1"/>
          </p:nvPr>
        </p:nvSpPr>
        <p:spPr>
          <a:xfrm>
            <a:off x="135596" y="2912146"/>
            <a:ext cx="5311340" cy="3053596"/>
          </a:xfrm>
          <a:prstGeom prst="rect">
            <a:avLst/>
          </a:prstGeom>
          <a:noFill/>
          <a:ln>
            <a:noFill/>
          </a:ln>
        </p:spPr>
        <p:txBody>
          <a:bodyPr spcFirstLastPara="1" wrap="square" lIns="68575" tIns="34275" rIns="68575" bIns="34275" anchor="ctr" anchorCtr="0">
            <a:noAutofit/>
          </a:bodyPr>
          <a:lstStyle/>
          <a:p>
            <a:pPr marL="428539" lvl="0" indent="-257174" algn="l" rtl="0">
              <a:lnSpc>
                <a:spcPct val="100000"/>
              </a:lnSpc>
              <a:spcBef>
                <a:spcPts val="0"/>
              </a:spcBef>
              <a:spcAft>
                <a:spcPts val="0"/>
              </a:spcAft>
              <a:buClr>
                <a:srgbClr val="000000"/>
              </a:buClr>
              <a:buSzPts val="2400"/>
              <a:buChar char="•"/>
            </a:pPr>
            <a:r>
              <a:rPr lang="en-US" sz="2400">
                <a:solidFill>
                  <a:srgbClr val="000000"/>
                </a:solidFill>
              </a:rPr>
              <a:t>Easily create </a:t>
            </a:r>
            <a:r>
              <a:rPr lang="en-US" sz="2400">
                <a:solidFill>
                  <a:srgbClr val="00B050"/>
                </a:solidFill>
              </a:rPr>
              <a:t>budgets</a:t>
            </a:r>
            <a:endParaRPr/>
          </a:p>
          <a:p>
            <a:pPr marL="428539" lvl="0" indent="-257174" algn="l" rtl="0">
              <a:lnSpc>
                <a:spcPct val="100000"/>
              </a:lnSpc>
              <a:spcBef>
                <a:spcPts val="1800"/>
              </a:spcBef>
              <a:spcAft>
                <a:spcPts val="0"/>
              </a:spcAft>
              <a:buClr>
                <a:srgbClr val="000000"/>
              </a:buClr>
              <a:buSzPts val="2400"/>
              <a:buChar char="•"/>
            </a:pPr>
            <a:r>
              <a:rPr lang="en-US" sz="2400">
                <a:solidFill>
                  <a:srgbClr val="000000"/>
                </a:solidFill>
              </a:rPr>
              <a:t>Set </a:t>
            </a:r>
            <a:r>
              <a:rPr lang="en-US" sz="2400">
                <a:solidFill>
                  <a:srgbClr val="00B050"/>
                </a:solidFill>
              </a:rPr>
              <a:t>life goals </a:t>
            </a:r>
            <a:r>
              <a:rPr lang="en-US" sz="2400">
                <a:solidFill>
                  <a:srgbClr val="000000"/>
                </a:solidFill>
              </a:rPr>
              <a:t>and monitor your progress </a:t>
            </a:r>
            <a:endParaRPr/>
          </a:p>
          <a:p>
            <a:pPr marL="428539" lvl="0" indent="-257174" algn="l" rtl="0">
              <a:lnSpc>
                <a:spcPct val="100000"/>
              </a:lnSpc>
              <a:spcBef>
                <a:spcPts val="1800"/>
              </a:spcBef>
              <a:spcAft>
                <a:spcPts val="0"/>
              </a:spcAft>
              <a:buClr>
                <a:srgbClr val="00B050"/>
              </a:buClr>
              <a:buSzPts val="2400"/>
              <a:buChar char="•"/>
            </a:pPr>
            <a:r>
              <a:rPr lang="en-US" sz="2400">
                <a:solidFill>
                  <a:srgbClr val="00B050"/>
                </a:solidFill>
              </a:rPr>
              <a:t>Track</a:t>
            </a:r>
            <a:r>
              <a:rPr lang="en-US" sz="2400">
                <a:solidFill>
                  <a:srgbClr val="000000"/>
                </a:solidFill>
              </a:rPr>
              <a:t> and pay bills</a:t>
            </a:r>
            <a:endParaRPr/>
          </a:p>
          <a:p>
            <a:pPr marL="428539" lvl="0" indent="-257174" algn="l" rtl="0">
              <a:lnSpc>
                <a:spcPct val="100000"/>
              </a:lnSpc>
              <a:spcBef>
                <a:spcPts val="1800"/>
              </a:spcBef>
              <a:spcAft>
                <a:spcPts val="0"/>
              </a:spcAft>
              <a:buClr>
                <a:srgbClr val="000000"/>
              </a:buClr>
              <a:buSzPts val="2400"/>
              <a:buChar char="•"/>
            </a:pPr>
            <a:r>
              <a:rPr lang="en-US" sz="2400">
                <a:solidFill>
                  <a:srgbClr val="000000"/>
                </a:solidFill>
              </a:rPr>
              <a:t>Understand your </a:t>
            </a:r>
            <a:r>
              <a:rPr lang="en-US" sz="2400">
                <a:solidFill>
                  <a:srgbClr val="00B050"/>
                </a:solidFill>
              </a:rPr>
              <a:t>credit score </a:t>
            </a:r>
            <a:r>
              <a:rPr lang="en-US" sz="2400">
                <a:solidFill>
                  <a:srgbClr val="000000"/>
                </a:solidFill>
              </a:rPr>
              <a:t>and receive tips for improvement </a:t>
            </a:r>
            <a:endParaRPr/>
          </a:p>
          <a:p>
            <a:pPr marL="428539" lvl="0" indent="-257174" algn="l" rtl="0">
              <a:lnSpc>
                <a:spcPct val="100000"/>
              </a:lnSpc>
              <a:spcBef>
                <a:spcPts val="1800"/>
              </a:spcBef>
              <a:spcAft>
                <a:spcPts val="0"/>
              </a:spcAft>
              <a:buClr>
                <a:srgbClr val="00B050"/>
              </a:buClr>
              <a:buSzPts val="2400"/>
              <a:buChar char="•"/>
            </a:pPr>
            <a:r>
              <a:rPr lang="en-US" sz="2400">
                <a:solidFill>
                  <a:srgbClr val="00B050"/>
                </a:solidFill>
              </a:rPr>
              <a:t>Analyze</a:t>
            </a:r>
            <a:r>
              <a:rPr lang="en-US" sz="2400">
                <a:solidFill>
                  <a:srgbClr val="000000"/>
                </a:solidFill>
              </a:rPr>
              <a:t> and </a:t>
            </a:r>
            <a:r>
              <a:rPr lang="en-US" sz="2400">
                <a:solidFill>
                  <a:srgbClr val="00B050"/>
                </a:solidFill>
              </a:rPr>
              <a:t>develop</a:t>
            </a:r>
            <a:r>
              <a:rPr lang="en-US" sz="2400">
                <a:solidFill>
                  <a:srgbClr val="000000"/>
                </a:solidFill>
              </a:rPr>
              <a:t> spending behaviors</a:t>
            </a:r>
            <a:endParaRPr/>
          </a:p>
        </p:txBody>
      </p:sp>
      <p:pic>
        <p:nvPicPr>
          <p:cNvPr id="130" name="Google Shape;130;p16"/>
          <p:cNvPicPr preferRelativeResize="0"/>
          <p:nvPr/>
        </p:nvPicPr>
        <p:blipFill rotWithShape="1">
          <a:blip r:embed="rId4">
            <a:alphaModFix/>
          </a:blip>
          <a:srcRect/>
          <a:stretch/>
        </p:blipFill>
        <p:spPr>
          <a:xfrm>
            <a:off x="8007517" y="5509019"/>
            <a:ext cx="1000889" cy="284760"/>
          </a:xfrm>
          <a:prstGeom prst="rect">
            <a:avLst/>
          </a:prstGeom>
          <a:noFill/>
          <a:ln>
            <a:noFill/>
          </a:ln>
        </p:spPr>
      </p:pic>
      <p:grpSp>
        <p:nvGrpSpPr>
          <p:cNvPr id="131" name="Google Shape;131;p16"/>
          <p:cNvGrpSpPr/>
          <p:nvPr/>
        </p:nvGrpSpPr>
        <p:grpSpPr>
          <a:xfrm>
            <a:off x="5043835" y="2233409"/>
            <a:ext cx="2101829" cy="2028825"/>
            <a:chOff x="6094412" y="2311400"/>
            <a:chExt cx="2802439" cy="2705100"/>
          </a:xfrm>
        </p:grpSpPr>
        <p:sp>
          <p:nvSpPr>
            <p:cNvPr id="132" name="Google Shape;132;p16"/>
            <p:cNvSpPr/>
            <p:nvPr/>
          </p:nvSpPr>
          <p:spPr>
            <a:xfrm>
              <a:off x="6094412" y="2311400"/>
              <a:ext cx="2802439" cy="2705100"/>
            </a:xfrm>
            <a:prstGeom prst="ellipse">
              <a:avLst/>
            </a:prstGeom>
            <a:solidFill>
              <a:schemeClr val="lt1"/>
            </a:solidFill>
            <a:ln w="38100" cap="flat" cmpd="sng">
              <a:solidFill>
                <a:srgbClr val="15C7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3" name="Google Shape;133;p16"/>
            <p:cNvPicPr preferRelativeResize="0"/>
            <p:nvPr/>
          </p:nvPicPr>
          <p:blipFill rotWithShape="1">
            <a:blip r:embed="rId5">
              <a:alphaModFix/>
            </a:blip>
            <a:srcRect/>
            <a:stretch/>
          </p:blipFill>
          <p:spPr>
            <a:xfrm>
              <a:off x="6488745" y="2741034"/>
              <a:ext cx="2016351" cy="1729020"/>
            </a:xfrm>
            <a:prstGeom prst="rect">
              <a:avLst/>
            </a:prstGeom>
            <a:noFill/>
            <a:ln>
              <a:noFill/>
            </a:ln>
          </p:spPr>
        </p:pic>
      </p:grpSp>
      <p:sp>
        <p:nvSpPr>
          <p:cNvPr id="134" name="Google Shape;134;p16"/>
          <p:cNvSpPr/>
          <p:nvPr/>
        </p:nvSpPr>
        <p:spPr>
          <a:xfrm>
            <a:off x="6643606" y="1265942"/>
            <a:ext cx="1846964" cy="1836296"/>
          </a:xfrm>
          <a:prstGeom prst="ellipse">
            <a:avLst/>
          </a:prstGeom>
          <a:solidFill>
            <a:schemeClr val="lt1"/>
          </a:solidFill>
          <a:ln w="38100" cap="flat" cmpd="sng">
            <a:solidFill>
              <a:srgbClr val="15C7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5" name="Google Shape;135;p16" descr="Image result for intuit Mint vector logo"/>
          <p:cNvPicPr preferRelativeResize="0"/>
          <p:nvPr/>
        </p:nvPicPr>
        <p:blipFill rotWithShape="1">
          <a:blip r:embed="rId6">
            <a:alphaModFix/>
          </a:blip>
          <a:srcRect l="11748" t="24732" r="10895" b="22259"/>
          <a:stretch/>
        </p:blipFill>
        <p:spPr>
          <a:xfrm>
            <a:off x="6830071" y="1836293"/>
            <a:ext cx="1512263" cy="690854"/>
          </a:xfrm>
          <a:prstGeom prst="rect">
            <a:avLst/>
          </a:prstGeom>
          <a:noFill/>
          <a:ln>
            <a:noFill/>
          </a:ln>
        </p:spPr>
      </p:pic>
    </p:spTree>
  </p:cSld>
  <p:clrMapOvr>
    <a:masterClrMapping/>
  </p:clrMapOvr>
  <p:transition>
    <p:wipe dir="r"/>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729ACE-4B10-4327-85E8-8522A478F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8A1241-A10E-4CE5-A7B5-731225C9D808}">
  <ds:schemaRefs>
    <ds:schemaRef ds:uri="http://schemas.microsoft.com/sharepoint/v3/contenttype/forms"/>
  </ds:schemaRefs>
</ds:datastoreItem>
</file>

<file path=customXml/itemProps3.xml><?xml version="1.0" encoding="utf-8"?>
<ds:datastoreItem xmlns:ds="http://schemas.openxmlformats.org/officeDocument/2006/customXml" ds:itemID="{8302481A-DBE2-47D3-AC09-615D68A51159}">
  <ds:schemaRefs>
    <ds:schemaRef ds:uri="http://purl.org/dc/elements/1.1/"/>
    <ds:schemaRef ds:uri="http://purl.org/dc/terms/"/>
    <ds:schemaRef ds:uri="http://www.w3.org/XML/1998/namespace"/>
    <ds:schemaRef ds:uri="http://schemas.microsoft.com/office/infopath/2007/PartnerControls"/>
    <ds:schemaRef ds:uri="bfa4db11-c700-41fb-b639-f7e6b4e680b5"/>
    <ds:schemaRef ds:uri="http://purl.org/dc/dcmitype/"/>
    <ds:schemaRef ds:uri="http://schemas.microsoft.com/office/2006/documentManagement/types"/>
    <ds:schemaRef ds:uri="http://schemas.openxmlformats.org/package/2006/metadata/core-properties"/>
    <ds:schemaRef ds:uri="9cd82c5b-74c9-4827-94f1-5bf219ae6b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TotalTime>
  <Words>1647</Words>
  <Application>Microsoft Office PowerPoint</Application>
  <PresentationFormat>On-screen Show (4:3)</PresentationFormat>
  <Paragraphs>278</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Roboto</vt:lpstr>
      <vt:lpstr>Calibri</vt:lpstr>
      <vt:lpstr>Office Theme</vt:lpstr>
      <vt:lpstr>  Using Mint in Financial Education, Pt. 2:  Classroom Activities  Presented by October 14th 2020 Dr. Ruben Rivera, Director of Professional Development  &amp;  Jared Davidove Senior Manager, Strategic Education Partnerships</vt:lpstr>
      <vt:lpstr>EconEdLink Membership</vt:lpstr>
      <vt:lpstr>Professional Development Certificate</vt:lpstr>
      <vt:lpstr>PowerPoint Presentation</vt:lpstr>
      <vt:lpstr>Agenda</vt:lpstr>
      <vt:lpstr>Goals</vt:lpstr>
      <vt:lpstr>Ground Rules</vt:lpstr>
      <vt:lpstr>PowerPoint Presentation</vt:lpstr>
      <vt:lpstr>Your fictional financial life, in one place that’s easy to understand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so much more you can do. </vt:lpstr>
      <vt:lpstr>PowerPoint Presentation</vt:lpstr>
      <vt:lpstr>PowerPoint Presentation</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Using Mint in Financial Education Pt. 2: Classroom Activities  Presented by October 14th 2020 Dr.Ruben Rivera  Director of Professional Development  &amp;  Jared Davidove Senior Manager, Strategic Education Partnerships</dc:title>
  <dc:creator>Marsha Masters</dc:creator>
  <cp:lastModifiedBy>Jarvon Carson</cp:lastModifiedBy>
  <cp:revision>2</cp:revision>
  <dcterms:created xsi:type="dcterms:W3CDTF">2012-09-11T15:07:18Z</dcterms:created>
  <dcterms:modified xsi:type="dcterms:W3CDTF">2020-10-19T18:17:24Z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