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347" r:id="rId5"/>
    <p:sldId id="267" r:id="rId6"/>
    <p:sldId id="261" r:id="rId7"/>
    <p:sldId id="263" r:id="rId8"/>
    <p:sldId id="264" r:id="rId9"/>
    <p:sldId id="258" r:id="rId10"/>
    <p:sldId id="266" r:id="rId11"/>
    <p:sldId id="342" r:id="rId12"/>
    <p:sldId id="364" r:id="rId13"/>
    <p:sldId id="367" r:id="rId14"/>
    <p:sldId id="351" r:id="rId15"/>
    <p:sldId id="348" r:id="rId16"/>
    <p:sldId id="350" r:id="rId17"/>
    <p:sldId id="352" r:id="rId18"/>
    <p:sldId id="374" r:id="rId19"/>
    <p:sldId id="375" r:id="rId20"/>
    <p:sldId id="366" r:id="rId21"/>
    <p:sldId id="344" r:id="rId22"/>
    <p:sldId id="358" r:id="rId23"/>
    <p:sldId id="359" r:id="rId24"/>
    <p:sldId id="336" r:id="rId25"/>
    <p:sldId id="368" r:id="rId26"/>
    <p:sldId id="346" r:id="rId27"/>
    <p:sldId id="357" r:id="rId28"/>
    <p:sldId id="369" r:id="rId29"/>
    <p:sldId id="362" r:id="rId30"/>
    <p:sldId id="353" r:id="rId31"/>
    <p:sldId id="372" r:id="rId32"/>
    <p:sldId id="345" r:id="rId33"/>
    <p:sldId id="262" r:id="rId34"/>
    <p:sldId id="333" r:id="rId35"/>
    <p:sldId id="371" r:id="rId36"/>
    <p:sldId id="370" r:id="rId37"/>
    <p:sldId id="376" r:id="rId38"/>
    <p:sldId id="373" r:id="rId39"/>
    <p:sldId id="363" r:id="rId40"/>
    <p:sldId id="339" r:id="rId41"/>
    <p:sldId id="340" r:id="rId42"/>
    <p:sldId id="304" r:id="rId43"/>
    <p:sldId id="377" r:id="rId44"/>
    <p:sldId id="331" r:id="rId45"/>
    <p:sldId id="269"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Young" initials="DY" lastIdx="2" clrIdx="0">
    <p:extLst>
      <p:ext uri="{19B8F6BF-5375-455C-9EA6-DF929625EA0E}">
        <p15:presenceInfo xmlns:p15="http://schemas.microsoft.com/office/powerpoint/2012/main" userId="Doug Yo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4080"/>
    <a:srgbClr val="005CB8"/>
    <a:srgbClr val="8BAF00"/>
    <a:srgbClr val="C7C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FE611-FFA2-4E7B-9C02-34406BEEA32B}" v="53" dt="2020-11-10T21:40:02.122"/>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71" d="100"/>
          <a:sy n="71" d="100"/>
        </p:scale>
        <p:origin x="1992" y="67"/>
      </p:cViewPr>
      <p:guideLst>
        <p:guide orient="horz" pos="2160"/>
        <p:guide pos="2880"/>
      </p:guideLst>
    </p:cSldViewPr>
  </p:slideViewPr>
  <p:notesTextViewPr>
    <p:cViewPr>
      <p:scale>
        <a:sx n="1" d="1"/>
        <a:sy n="1" d="1"/>
      </p:scale>
      <p:origin x="0" y="0"/>
    </p:cViewPr>
  </p:notesTextViewPr>
  <p:sorterViewPr>
    <p:cViewPr>
      <p:scale>
        <a:sx n="136" d="100"/>
        <a:sy n="136" d="100"/>
      </p:scale>
      <p:origin x="0" y="-12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41</a:t>
            </a:fld>
            <a:endParaRPr lang="en-US"/>
          </a:p>
        </p:txBody>
      </p:sp>
    </p:spTree>
    <p:extLst>
      <p:ext uri="{BB962C8B-B14F-4D97-AF65-F5344CB8AC3E}">
        <p14:creationId xmlns:p14="http://schemas.microsoft.com/office/powerpoint/2010/main" val="226408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20784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144754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30</a:t>
            </a:fld>
            <a:endParaRPr lang="en-US"/>
          </a:p>
        </p:txBody>
      </p:sp>
    </p:spTree>
    <p:extLst>
      <p:ext uri="{BB962C8B-B14F-4D97-AF65-F5344CB8AC3E}">
        <p14:creationId xmlns:p14="http://schemas.microsoft.com/office/powerpoint/2010/main" val="4146785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39</a:t>
            </a:fld>
            <a:endParaRPr lang="en-US"/>
          </a:p>
        </p:txBody>
      </p:sp>
    </p:spTree>
    <p:extLst>
      <p:ext uri="{BB962C8B-B14F-4D97-AF65-F5344CB8AC3E}">
        <p14:creationId xmlns:p14="http://schemas.microsoft.com/office/powerpoint/2010/main" val="73946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40</a:t>
            </a:fld>
            <a:endParaRPr lang="en-US"/>
          </a:p>
        </p:txBody>
      </p:sp>
    </p:spTree>
    <p:extLst>
      <p:ext uri="{BB962C8B-B14F-4D97-AF65-F5344CB8AC3E}">
        <p14:creationId xmlns:p14="http://schemas.microsoft.com/office/powerpoint/2010/main" val="692706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sz="1350"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350">
                <a:solidFill>
                  <a:srgbClr val="6EA92C"/>
                </a:solidFill>
                <a:latin typeface="Gill Sans"/>
                <a:cs typeface="Gill Sans"/>
              </a:defRPr>
            </a:lvl1pPr>
            <a:lvl2pPr marL="0" indent="-274320" algn="l">
              <a:buClr>
                <a:srgbClr val="004A80"/>
              </a:buClr>
              <a:buFont typeface="BankGothic Md BT"/>
              <a:buChar char="»"/>
              <a:defRPr sz="135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1800"/>
            </a:lvl1pPr>
          </a:lstStyle>
          <a:p>
            <a:r>
              <a:rPr lang="en-US" dirty="0"/>
              <a:t>Click to edit Master title style</a:t>
            </a:r>
          </a:p>
        </p:txBody>
      </p:sp>
      <p:sp>
        <p:nvSpPr>
          <p:cNvPr id="10" name="Footer Placeholder 4"/>
          <p:cNvSpPr>
            <a:spLocks noGrp="1"/>
          </p:cNvSpPr>
          <p:nvPr>
            <p:ph type="ftr" sz="quarter" idx="16"/>
          </p:nvPr>
        </p:nvSpPr>
        <p:spPr>
          <a:xfrm>
            <a:off x="755946"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81800" y="481217"/>
            <a:ext cx="1905000" cy="713966"/>
          </a:xfrm>
          <a:prstGeom prst="rect">
            <a:avLst/>
          </a:prstGeom>
        </p:spPr>
      </p:pic>
    </p:spTree>
    <p:extLst>
      <p:ext uri="{BB962C8B-B14F-4D97-AF65-F5344CB8AC3E}">
        <p14:creationId xmlns:p14="http://schemas.microsoft.com/office/powerpoint/2010/main" val="3527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businessinsider.com/difference-between-wealth-net-worth-income-2019-1"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sldebates.com/can-universal-basic-income-make-life-better-for-everyon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harlenecarruthers.com/unapologetic" TargetMode="External"/><Relationship Id="rId2" Type="http://schemas.openxmlformats.org/officeDocument/2006/relationships/hyperlink" Target="https://us.macmillan.com/books/978125026106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andrewyang2020/videos/ubi-is-not-socialism/696609334106595/" TargetMode="Externa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sldebates.com/should-governments-pay-a-basic-income/"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mayorsforagi.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sldebates.com/should-governments-pay-a-basic-incom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esldebates.com/can-universal-basic-income-make-life-better-for-everyon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doug.n.young@gmail.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hyperlink" Target="http://www.nysed.gov/common/nysed/files/sslearn.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ensus.gov/content/dam/Census/library/publications/2019/demo/p60-268.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nytimes.com/2020/08/22/sunday-review/coronavirus-poverty-child-allowance.html?action=click&amp;module=Opinion&amp;pgtype=Homepage" TargetMode="External"/><Relationship Id="rId4" Type="http://schemas.openxmlformats.org/officeDocument/2006/relationships/hyperlink" Target="https://www.brookings.edu/blog/up-front/2020/07/09/about-14-million-children-in-the-us-are-not-getting-enough-to-ea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conedlink.org/resources/incBurkey)ome-inequality/" TargetMode="External"/><Relationship Id="rId2" Type="http://schemas.openxmlformats.org/officeDocument/2006/relationships/hyperlink" Target="https://www.econedlink.org/resources/broad-social-goals-of-an-economy/" TargetMode="External"/><Relationship Id="rId1" Type="http://schemas.openxmlformats.org/officeDocument/2006/relationships/slideLayout" Target="../slideLayouts/slideLayout2.xml"/><Relationship Id="rId5" Type="http://schemas.openxmlformats.org/officeDocument/2006/relationships/hyperlink" Target="https://www.econedlink.org/resources/distribution-of-income/" TargetMode="External"/><Relationship Id="rId4" Type="http://schemas.openxmlformats.org/officeDocument/2006/relationships/hyperlink" Target="https://www.econedlink.org/resources/income-it-aint-where-you-start-its-what-you-got-and-where-you-e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B2C9-61B5-41FC-9F98-0F8158361F23}"/>
              </a:ext>
            </a:extLst>
          </p:cNvPr>
          <p:cNvSpPr>
            <a:spLocks noGrp="1"/>
          </p:cNvSpPr>
          <p:nvPr>
            <p:ph type="ctrTitle"/>
          </p:nvPr>
        </p:nvSpPr>
        <p:spPr>
          <a:xfrm>
            <a:off x="432581" y="4042407"/>
            <a:ext cx="7772400" cy="988207"/>
          </a:xfrm>
        </p:spPr>
        <p:txBody>
          <a:bodyPr/>
          <a:lstStyle/>
          <a:p>
            <a:pPr>
              <a:spcAft>
                <a:spcPts val="300"/>
              </a:spcAft>
            </a:pPr>
            <a:r>
              <a:rPr lang="en-US" sz="3600" dirty="0">
                <a:solidFill>
                  <a:srgbClr val="7A9900"/>
                </a:solidFill>
              </a:rPr>
              <a:t>What is U.B.I.: </a:t>
            </a:r>
            <a:br>
              <a:rPr lang="en-US" sz="3600" dirty="0">
                <a:solidFill>
                  <a:srgbClr val="7A9900"/>
                </a:solidFill>
              </a:rPr>
            </a:br>
            <a:r>
              <a:rPr lang="en-US" sz="3600" i="1" dirty="0">
                <a:solidFill>
                  <a:srgbClr val="7A9900"/>
                </a:solidFill>
              </a:rPr>
              <a:t>Progressive Capitalism or        Democratic Socialism?</a:t>
            </a:r>
          </a:p>
        </p:txBody>
      </p:sp>
      <p:sp>
        <p:nvSpPr>
          <p:cNvPr id="3" name="Subtitle 2">
            <a:extLst>
              <a:ext uri="{FF2B5EF4-FFF2-40B4-BE49-F238E27FC236}">
                <a16:creationId xmlns:a16="http://schemas.microsoft.com/office/drawing/2014/main" id="{C49C904C-5F91-46E2-B57A-954F7D80A058}"/>
              </a:ext>
            </a:extLst>
          </p:cNvPr>
          <p:cNvSpPr>
            <a:spLocks noGrp="1"/>
          </p:cNvSpPr>
          <p:nvPr>
            <p:ph type="subTitle" idx="1"/>
          </p:nvPr>
        </p:nvSpPr>
        <p:spPr>
          <a:xfrm>
            <a:off x="1371600" y="5607168"/>
            <a:ext cx="6400800" cy="1026990"/>
          </a:xfrm>
        </p:spPr>
        <p:txBody>
          <a:bodyPr/>
          <a:lstStyle/>
          <a:p>
            <a:pPr>
              <a:spcAft>
                <a:spcPts val="300"/>
              </a:spcAft>
            </a:pPr>
            <a:r>
              <a:rPr lang="en-US" b="1" dirty="0">
                <a:solidFill>
                  <a:schemeClr val="tx1"/>
                </a:solidFill>
                <a:latin typeface="+mn-lt"/>
              </a:rPr>
              <a:t>Doug Young</a:t>
            </a:r>
          </a:p>
          <a:p>
            <a:pPr>
              <a:spcAft>
                <a:spcPts val="300"/>
              </a:spcAft>
            </a:pPr>
            <a:r>
              <a:rPr lang="en-US" b="1" dirty="0">
                <a:solidFill>
                  <a:schemeClr val="tx1"/>
                </a:solidFill>
                <a:latin typeface="+mn-lt"/>
              </a:rPr>
              <a:t>November 17, 2020</a:t>
            </a:r>
          </a:p>
        </p:txBody>
      </p:sp>
      <p:pic>
        <p:nvPicPr>
          <p:cNvPr id="1026" name="Picture 2" descr="Universal Basic Income Explained – Free Money for Everybody? UBI - YouTube">
            <a:extLst>
              <a:ext uri="{FF2B5EF4-FFF2-40B4-BE49-F238E27FC236}">
                <a16:creationId xmlns:a16="http://schemas.microsoft.com/office/drawing/2014/main" id="{3866D74A-72DD-41CD-AC7F-16CB6BA25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5487"/>
            <a:ext cx="9144000" cy="205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2286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acial Wealth Inequality In The U.S. Is Rampant [Infographic]">
            <a:extLst>
              <a:ext uri="{FF2B5EF4-FFF2-40B4-BE49-F238E27FC236}">
                <a16:creationId xmlns:a16="http://schemas.microsoft.com/office/drawing/2014/main" id="{5B12645D-5C47-48C3-AFB5-BDF8B80A1A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0844" y="1786597"/>
            <a:ext cx="7849772" cy="46423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1B2A7D-B1F1-46E9-9708-47810DFB6168}"/>
              </a:ext>
            </a:extLst>
          </p:cNvPr>
          <p:cNvSpPr txBox="1"/>
          <p:nvPr/>
        </p:nvSpPr>
        <p:spPr>
          <a:xfrm>
            <a:off x="1564823" y="1140266"/>
            <a:ext cx="7216727" cy="646331"/>
          </a:xfrm>
          <a:prstGeom prst="rect">
            <a:avLst/>
          </a:prstGeom>
          <a:noFill/>
        </p:spPr>
        <p:txBody>
          <a:bodyPr wrap="square" rtlCol="0">
            <a:spAutoFit/>
          </a:bodyPr>
          <a:lstStyle/>
          <a:p>
            <a:r>
              <a:rPr lang="en-US" sz="3600" b="1" dirty="0">
                <a:solidFill>
                  <a:srgbClr val="7A9900"/>
                </a:solidFill>
                <a:effectLst>
                  <a:glow>
                    <a:schemeClr val="accent1">
                      <a:alpha val="0"/>
                    </a:schemeClr>
                  </a:glow>
                  <a:reflection stA="0" endPos="65000" dist="50800" dir="5400000" sy="-100000" algn="bl" rotWithShape="0"/>
                </a:effectLst>
                <a:latin typeface="+mn-lt"/>
              </a:rPr>
              <a:t>Why is U.B.I. Now an Issue?</a:t>
            </a:r>
            <a:endParaRPr lang="en-US" sz="3600" b="1" dirty="0">
              <a:solidFill>
                <a:srgbClr val="7A9900"/>
              </a:solidFill>
            </a:endParaRPr>
          </a:p>
        </p:txBody>
      </p:sp>
    </p:spTree>
    <p:extLst>
      <p:ext uri="{BB962C8B-B14F-4D97-AF65-F5344CB8AC3E}">
        <p14:creationId xmlns:p14="http://schemas.microsoft.com/office/powerpoint/2010/main" val="266915017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come and Wealth in the United States: An Overview of Recent Data">
            <a:extLst>
              <a:ext uri="{FF2B5EF4-FFF2-40B4-BE49-F238E27FC236}">
                <a16:creationId xmlns:a16="http://schemas.microsoft.com/office/drawing/2014/main" id="{CA3708B4-C5DF-42AD-B83E-B0EB73FE9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2" y="1129145"/>
            <a:ext cx="7620000" cy="514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8644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xploring Wealth Inequality - And Proposals to Address It | Morningside  Center for Teaching Social Responsibility">
            <a:extLst>
              <a:ext uri="{FF2B5EF4-FFF2-40B4-BE49-F238E27FC236}">
                <a16:creationId xmlns:a16="http://schemas.microsoft.com/office/drawing/2014/main" id="{BAFF7B2C-0238-447C-83DF-386D1656C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737359"/>
            <a:ext cx="6000750" cy="40296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4D6681-539E-4C1F-B0C6-B1B43451A087}"/>
              </a:ext>
            </a:extLst>
          </p:cNvPr>
          <p:cNvSpPr txBox="1"/>
          <p:nvPr/>
        </p:nvSpPr>
        <p:spPr>
          <a:xfrm>
            <a:off x="1140311" y="1091029"/>
            <a:ext cx="6516763" cy="646331"/>
          </a:xfrm>
          <a:prstGeom prst="rect">
            <a:avLst/>
          </a:prstGeom>
          <a:noFill/>
        </p:spPr>
        <p:txBody>
          <a:bodyPr wrap="square" rtlCol="0">
            <a:spAutoFit/>
          </a:bodyPr>
          <a:lstStyle/>
          <a:p>
            <a:r>
              <a:rPr lang="en-US" sz="3600" b="1" dirty="0">
                <a:solidFill>
                  <a:srgbClr val="7A9900"/>
                </a:solidFill>
                <a:latin typeface="+mn-lt"/>
              </a:rPr>
              <a:t>What is Meant by “the Top 1%”?</a:t>
            </a:r>
          </a:p>
        </p:txBody>
      </p:sp>
      <p:sp>
        <p:nvSpPr>
          <p:cNvPr id="3" name="TextBox 2">
            <a:extLst>
              <a:ext uri="{FF2B5EF4-FFF2-40B4-BE49-F238E27FC236}">
                <a16:creationId xmlns:a16="http://schemas.microsoft.com/office/drawing/2014/main" id="{E234D53B-C370-4356-9936-50348D7E3728}"/>
              </a:ext>
            </a:extLst>
          </p:cNvPr>
          <p:cNvSpPr txBox="1"/>
          <p:nvPr/>
        </p:nvSpPr>
        <p:spPr>
          <a:xfrm>
            <a:off x="281353" y="5795520"/>
            <a:ext cx="8581293" cy="646331"/>
          </a:xfrm>
          <a:prstGeom prst="rect">
            <a:avLst/>
          </a:prstGeom>
          <a:noFill/>
        </p:spPr>
        <p:txBody>
          <a:bodyPr wrap="square" rtlCol="0">
            <a:spAutoFit/>
          </a:bodyPr>
          <a:lstStyle/>
          <a:p>
            <a:pPr marL="285750" indent="-285750" algn="ctr">
              <a:buClr>
                <a:srgbClr val="FF0000"/>
              </a:buClr>
              <a:buFont typeface="Wingdings" panose="05000000000000000000" pitchFamily="2" charset="2"/>
              <a:buChar char="Ø"/>
            </a:pPr>
            <a:r>
              <a:rPr lang="en-US" b="1" i="0" dirty="0">
                <a:solidFill>
                  <a:srgbClr val="111111"/>
                </a:solidFill>
                <a:effectLst/>
                <a:latin typeface="LabGrotesque"/>
              </a:rPr>
              <a:t>The typical American household has a </a:t>
            </a:r>
            <a:r>
              <a:rPr lang="en-US" b="1" i="0" u="none" strike="noStrike" dirty="0">
                <a:solidFill>
                  <a:srgbClr val="185F7D"/>
                </a:solidFill>
                <a:effectLst/>
                <a:latin typeface="LabGrotesque"/>
                <a:hlinkClick r:id="rId3"/>
              </a:rPr>
              <a:t>net worth</a:t>
            </a:r>
            <a:r>
              <a:rPr lang="en-US" b="1" i="0" dirty="0">
                <a:solidFill>
                  <a:srgbClr val="111111"/>
                </a:solidFill>
                <a:effectLst/>
                <a:latin typeface="LabGrotesque"/>
              </a:rPr>
              <a:t> of about $97,300.</a:t>
            </a:r>
          </a:p>
          <a:p>
            <a:pPr marL="285750" indent="-285750" algn="ctr">
              <a:buClr>
                <a:srgbClr val="FF0000"/>
              </a:buClr>
              <a:buFont typeface="Wingdings" panose="05000000000000000000" pitchFamily="2" charset="2"/>
              <a:buChar char="Ø"/>
            </a:pPr>
            <a:r>
              <a:rPr lang="en-US" i="0" dirty="0">
                <a:solidFill>
                  <a:srgbClr val="111111"/>
                </a:solidFill>
                <a:effectLst/>
                <a:latin typeface="LabGrotesque"/>
              </a:rPr>
              <a:t>T</a:t>
            </a:r>
            <a:r>
              <a:rPr lang="en-US" b="1" i="0" dirty="0">
                <a:solidFill>
                  <a:srgbClr val="111111"/>
                </a:solidFill>
                <a:effectLst/>
                <a:latin typeface="LabGrotesque"/>
              </a:rPr>
              <a:t>he richest 20% of the US population, has a household net worth of nearly $500,000.</a:t>
            </a:r>
          </a:p>
        </p:txBody>
      </p:sp>
    </p:spTree>
    <p:extLst>
      <p:ext uri="{BB962C8B-B14F-4D97-AF65-F5344CB8AC3E}">
        <p14:creationId xmlns:p14="http://schemas.microsoft.com/office/powerpoint/2010/main" val="13449043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U.S. Household Incomes: A 50+ Year Perspective - dshort - Advisor  Perspectives">
            <a:extLst>
              <a:ext uri="{FF2B5EF4-FFF2-40B4-BE49-F238E27FC236}">
                <a16:creationId xmlns:a16="http://schemas.microsoft.com/office/drawing/2014/main" id="{9E6C0960-FB77-47EC-89F0-A6CB9E8ED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945"/>
            <a:ext cx="9144000" cy="558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77196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pdates: Billionaire Wealth, U.S. Job Losses and Pandemic Profiteers -  Inequality.org">
            <a:extLst>
              <a:ext uri="{FF2B5EF4-FFF2-40B4-BE49-F238E27FC236}">
                <a16:creationId xmlns:a16="http://schemas.microsoft.com/office/drawing/2014/main" id="{5BF0A10E-C274-42B3-AC7B-7944A71FE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54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73812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o are the Corporate Pandemic profiteers-Big names out there">
            <a:extLst>
              <a:ext uri="{FF2B5EF4-FFF2-40B4-BE49-F238E27FC236}">
                <a16:creationId xmlns:a16="http://schemas.microsoft.com/office/drawing/2014/main" id="{139A688F-4A70-407C-9808-269811405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858128"/>
            <a:ext cx="8215313" cy="535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13669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 MONTHS INTO COVID-19 PANDEMIC: BILLIONAIRES BOOM AS MIDDLE CLASS IMPLODES  - Americans For Tax Fairness">
            <a:extLst>
              <a:ext uri="{FF2B5EF4-FFF2-40B4-BE49-F238E27FC236}">
                <a16:creationId xmlns:a16="http://schemas.microsoft.com/office/drawing/2014/main" id="{B20F67A3-7781-4F1D-AFAC-2A7700043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0671"/>
            <a:ext cx="9144000" cy="559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46007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C462-884F-4568-9547-D2DF77FA7C8D}"/>
              </a:ext>
            </a:extLst>
          </p:cNvPr>
          <p:cNvSpPr>
            <a:spLocks noGrp="1"/>
          </p:cNvSpPr>
          <p:nvPr>
            <p:ph type="title"/>
          </p:nvPr>
        </p:nvSpPr>
        <p:spPr>
          <a:xfrm>
            <a:off x="457200" y="914400"/>
            <a:ext cx="8229600" cy="647114"/>
          </a:xfrm>
        </p:spPr>
        <p:txBody>
          <a:bodyPr/>
          <a:lstStyle/>
          <a:p>
            <a:r>
              <a:rPr lang="en-US" sz="3600" dirty="0">
                <a:solidFill>
                  <a:srgbClr val="00B050"/>
                </a:solidFill>
                <a:latin typeface="+mn-lt"/>
              </a:rPr>
              <a:t> </a:t>
            </a:r>
            <a:endParaRPr lang="en-US" sz="3600" dirty="0"/>
          </a:p>
        </p:txBody>
      </p:sp>
      <p:sp>
        <p:nvSpPr>
          <p:cNvPr id="3" name="Content Placeholder 2">
            <a:extLst>
              <a:ext uri="{FF2B5EF4-FFF2-40B4-BE49-F238E27FC236}">
                <a16:creationId xmlns:a16="http://schemas.microsoft.com/office/drawing/2014/main" id="{1E4703CB-7111-4545-A59F-BA5271B5B2B0}"/>
              </a:ext>
            </a:extLst>
          </p:cNvPr>
          <p:cNvSpPr>
            <a:spLocks noGrp="1"/>
          </p:cNvSpPr>
          <p:nvPr>
            <p:ph idx="1"/>
          </p:nvPr>
        </p:nvSpPr>
        <p:spPr>
          <a:xfrm>
            <a:off x="457200" y="1109562"/>
            <a:ext cx="8342141" cy="647114"/>
          </a:xfrm>
        </p:spPr>
        <p:txBody>
          <a:bodyPr/>
          <a:lstStyle/>
          <a:p>
            <a:pPr marL="0" indent="0" algn="ctr">
              <a:spcAft>
                <a:spcPts val="300"/>
              </a:spcAft>
              <a:buNone/>
            </a:pPr>
            <a:r>
              <a:rPr lang="en-US" b="1" dirty="0">
                <a:solidFill>
                  <a:srgbClr val="7A9900"/>
                </a:solidFill>
                <a:latin typeface="+mn-lt"/>
              </a:rPr>
              <a:t>Is a Universal Basic Income </a:t>
            </a:r>
          </a:p>
          <a:p>
            <a:pPr marL="0" indent="0" algn="ctr">
              <a:spcAft>
                <a:spcPts val="300"/>
              </a:spcAft>
              <a:buNone/>
            </a:pPr>
            <a:r>
              <a:rPr lang="en-US" b="1" dirty="0">
                <a:solidFill>
                  <a:srgbClr val="7A9900"/>
                </a:solidFill>
                <a:latin typeface="+mn-lt"/>
              </a:rPr>
              <a:t>Progressive Capitalism or Democratic Socialism?</a:t>
            </a:r>
          </a:p>
        </p:txBody>
      </p:sp>
      <p:pic>
        <p:nvPicPr>
          <p:cNvPr id="4" name="Picture 2" descr="Universal/Global Basic Income. a Global Basic Income is a guaranteed… | by  Yiğit Erbaş | Medium">
            <a:extLst>
              <a:ext uri="{FF2B5EF4-FFF2-40B4-BE49-F238E27FC236}">
                <a16:creationId xmlns:a16="http://schemas.microsoft.com/office/drawing/2014/main" id="{887BCD3C-99B3-4B10-82CF-60F6C7461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021" y="2069737"/>
            <a:ext cx="5866228" cy="22621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558705-9936-46B9-BF38-D8CFF2607004}"/>
              </a:ext>
            </a:extLst>
          </p:cNvPr>
          <p:cNvSpPr txBox="1"/>
          <p:nvPr/>
        </p:nvSpPr>
        <p:spPr>
          <a:xfrm>
            <a:off x="457200" y="4527057"/>
            <a:ext cx="8517988" cy="1200329"/>
          </a:xfrm>
          <a:prstGeom prst="rect">
            <a:avLst/>
          </a:prstGeom>
          <a:noFill/>
        </p:spPr>
        <p:txBody>
          <a:bodyPr wrap="square" rtlCol="0">
            <a:spAutoFit/>
          </a:bodyPr>
          <a:lstStyle/>
          <a:p>
            <a:pPr algn="ctr"/>
            <a:r>
              <a:rPr lang="en-US" sz="1800" dirty="0">
                <a:latin typeface="+mn-lt"/>
              </a:rPr>
              <a:t>What do </a:t>
            </a:r>
            <a:r>
              <a:rPr lang="en-US" sz="1800" dirty="0">
                <a:solidFill>
                  <a:srgbClr val="7A9900"/>
                </a:solidFill>
                <a:latin typeface="+mn-lt"/>
              </a:rPr>
              <a:t>Thomas Paine</a:t>
            </a:r>
            <a:r>
              <a:rPr lang="en-US" sz="1800" dirty="0">
                <a:latin typeface="+mn-lt"/>
              </a:rPr>
              <a:t>, Dr. </a:t>
            </a:r>
            <a:r>
              <a:rPr lang="en-US" sz="1800" dirty="0">
                <a:solidFill>
                  <a:srgbClr val="7A9900"/>
                </a:solidFill>
                <a:latin typeface="+mn-lt"/>
              </a:rPr>
              <a:t>Martin Luther King, Jr</a:t>
            </a:r>
            <a:r>
              <a:rPr lang="en-US" sz="1800" dirty="0">
                <a:latin typeface="+mn-lt"/>
              </a:rPr>
              <a:t>., </a:t>
            </a:r>
            <a:r>
              <a:rPr lang="en-US" sz="1800" dirty="0">
                <a:solidFill>
                  <a:srgbClr val="7A9900"/>
                </a:solidFill>
                <a:latin typeface="+mn-lt"/>
              </a:rPr>
              <a:t>Richard Nixon</a:t>
            </a:r>
            <a:r>
              <a:rPr lang="en-US" sz="1800" dirty="0">
                <a:latin typeface="+mn-lt"/>
              </a:rPr>
              <a:t>, </a:t>
            </a:r>
            <a:r>
              <a:rPr lang="en-US" sz="1800" dirty="0">
                <a:solidFill>
                  <a:srgbClr val="7A9900"/>
                </a:solidFill>
                <a:latin typeface="+mn-lt"/>
              </a:rPr>
              <a:t>Pope Francis </a:t>
            </a:r>
            <a:r>
              <a:rPr lang="en-US" sz="1800" dirty="0">
                <a:latin typeface="+mn-lt"/>
              </a:rPr>
              <a:t>and </a:t>
            </a:r>
            <a:r>
              <a:rPr lang="en-US" sz="1800" dirty="0">
                <a:solidFill>
                  <a:srgbClr val="7A9900"/>
                </a:solidFill>
                <a:latin typeface="+mn-lt"/>
              </a:rPr>
              <a:t>Andrew Yang </a:t>
            </a:r>
            <a:r>
              <a:rPr lang="en-US" sz="1800" dirty="0">
                <a:latin typeface="+mn-lt"/>
              </a:rPr>
              <a:t>have in common?  </a:t>
            </a:r>
          </a:p>
          <a:p>
            <a:pPr algn="ctr"/>
            <a:r>
              <a:rPr lang="en-US" sz="1800" dirty="0">
                <a:latin typeface="+mn-lt"/>
              </a:rPr>
              <a:t>All believe an infusion of money would be a </a:t>
            </a:r>
            <a:r>
              <a:rPr lang="en-US" sz="1800" dirty="0">
                <a:solidFill>
                  <a:srgbClr val="7A9900"/>
                </a:solidFill>
                <a:latin typeface="+mn-lt"/>
              </a:rPr>
              <a:t>good way to fight poverty.   </a:t>
            </a:r>
          </a:p>
          <a:p>
            <a:pPr algn="ctr"/>
            <a:r>
              <a:rPr lang="en-US" sz="1800" dirty="0">
                <a:latin typeface="+mn-lt"/>
              </a:rPr>
              <a:t>Many say “Bring It On” given the pandemic, job losses, racism and increasing poverty… </a:t>
            </a:r>
          </a:p>
        </p:txBody>
      </p:sp>
      <p:sp>
        <p:nvSpPr>
          <p:cNvPr id="6" name="TextBox 5">
            <a:extLst>
              <a:ext uri="{FF2B5EF4-FFF2-40B4-BE49-F238E27FC236}">
                <a16:creationId xmlns:a16="http://schemas.microsoft.com/office/drawing/2014/main" id="{9D748F8B-2015-4A1C-92F9-BC7F7780D8CD}"/>
              </a:ext>
            </a:extLst>
          </p:cNvPr>
          <p:cNvSpPr txBox="1"/>
          <p:nvPr/>
        </p:nvSpPr>
        <p:spPr>
          <a:xfrm>
            <a:off x="914400" y="5922548"/>
            <a:ext cx="7884941" cy="369332"/>
          </a:xfrm>
          <a:prstGeom prst="rect">
            <a:avLst/>
          </a:prstGeom>
          <a:noFill/>
        </p:spPr>
        <p:txBody>
          <a:bodyPr wrap="square" rtlCol="0">
            <a:spAutoFit/>
          </a:bodyPr>
          <a:lstStyle/>
          <a:p>
            <a:pPr algn="ctr"/>
            <a:r>
              <a:rPr lang="en-US" sz="1800" b="1" dirty="0"/>
              <a:t>But is it an idea that all people in our country can embrace?</a:t>
            </a:r>
          </a:p>
        </p:txBody>
      </p:sp>
    </p:spTree>
    <p:extLst>
      <p:ext uri="{BB962C8B-B14F-4D97-AF65-F5344CB8AC3E}">
        <p14:creationId xmlns:p14="http://schemas.microsoft.com/office/powerpoint/2010/main" val="33775181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rtin Luther King Jr. on the record for a Guaranteed Income | by Matt  Orfalea | Basic Income | Medium">
            <a:extLst>
              <a:ext uri="{FF2B5EF4-FFF2-40B4-BE49-F238E27FC236}">
                <a16:creationId xmlns:a16="http://schemas.microsoft.com/office/drawing/2014/main" id="{FD25A0FB-F12E-4BBE-BBB0-7583483EFE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234" y="1037479"/>
            <a:ext cx="7962314" cy="22376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asic Income Quotes on Twitter: &quot;Richard Branson: &quot;There needs to be a universal  basic income&quot; #BasicIncome… &quot;">
            <a:extLst>
              <a:ext uri="{FF2B5EF4-FFF2-40B4-BE49-F238E27FC236}">
                <a16:creationId xmlns:a16="http://schemas.microsoft.com/office/drawing/2014/main" id="{5E4822BD-99EC-4A3C-BFA0-D9BC46448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34" y="3582874"/>
            <a:ext cx="7962314" cy="28179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533D601-C370-4A26-BA25-6D8B0669B347}"/>
              </a:ext>
            </a:extLst>
          </p:cNvPr>
          <p:cNvSpPr txBox="1"/>
          <p:nvPr/>
        </p:nvSpPr>
        <p:spPr>
          <a:xfrm>
            <a:off x="2602523" y="360386"/>
            <a:ext cx="4248443" cy="523220"/>
          </a:xfrm>
          <a:prstGeom prst="rect">
            <a:avLst/>
          </a:prstGeom>
          <a:noFill/>
        </p:spPr>
        <p:txBody>
          <a:bodyPr wrap="square" rtlCol="0">
            <a:spAutoFit/>
          </a:bodyPr>
          <a:lstStyle/>
          <a:p>
            <a:r>
              <a:rPr lang="en-US" sz="2800" b="1">
                <a:solidFill>
                  <a:srgbClr val="7A9900"/>
                </a:solidFill>
                <a:latin typeface="+mn-lt"/>
              </a:rPr>
              <a:t>A U.B.I. </a:t>
            </a:r>
            <a:r>
              <a:rPr lang="en-US" sz="2800" b="1" dirty="0">
                <a:solidFill>
                  <a:srgbClr val="7A9900"/>
                </a:solidFill>
                <a:latin typeface="+mn-lt"/>
              </a:rPr>
              <a:t>Policy Is Not New!</a:t>
            </a:r>
          </a:p>
        </p:txBody>
      </p:sp>
    </p:spTree>
    <p:extLst>
      <p:ext uri="{BB962C8B-B14F-4D97-AF65-F5344CB8AC3E}">
        <p14:creationId xmlns:p14="http://schemas.microsoft.com/office/powerpoint/2010/main" val="128680135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1350D-55C4-4FD6-A409-803D27203FC4}"/>
              </a:ext>
            </a:extLst>
          </p:cNvPr>
          <p:cNvSpPr>
            <a:spLocks noGrp="1"/>
          </p:cNvSpPr>
          <p:nvPr>
            <p:ph idx="1"/>
          </p:nvPr>
        </p:nvSpPr>
        <p:spPr>
          <a:xfrm>
            <a:off x="305972" y="1903214"/>
            <a:ext cx="8532055" cy="4624195"/>
          </a:xfrm>
        </p:spPr>
        <p:txBody>
          <a:bodyPr/>
          <a:lstStyle/>
          <a:p>
            <a:pPr>
              <a:buClr>
                <a:srgbClr val="FF0000"/>
              </a:buClr>
              <a:buFont typeface="Wingdings" panose="05000000000000000000" pitchFamily="2" charset="2"/>
              <a:buChar char="Ø"/>
            </a:pPr>
            <a:r>
              <a:rPr lang="en-US" sz="1800" b="1" i="0" dirty="0">
                <a:solidFill>
                  <a:srgbClr val="3D3D3D"/>
                </a:solidFill>
                <a:effectLst/>
                <a:latin typeface="+mn-lt"/>
              </a:rPr>
              <a:t>Create a “What I Know, ”What I Want to Know,” and “What I Have Learned” </a:t>
            </a:r>
            <a:r>
              <a:rPr lang="en-US" sz="1800" b="1" i="0" dirty="0">
                <a:solidFill>
                  <a:srgbClr val="7A9900"/>
                </a:solidFill>
                <a:effectLst/>
                <a:latin typeface="+mn-lt"/>
              </a:rPr>
              <a:t>chart</a:t>
            </a:r>
            <a:r>
              <a:rPr lang="en-US" sz="1800" b="1" i="0" dirty="0">
                <a:solidFill>
                  <a:srgbClr val="3D3D3D"/>
                </a:solidFill>
                <a:effectLst/>
                <a:latin typeface="+mn-lt"/>
              </a:rPr>
              <a:t>. </a:t>
            </a:r>
          </a:p>
          <a:p>
            <a:pPr>
              <a:buClr>
                <a:srgbClr val="FF0000"/>
              </a:buClr>
              <a:buFont typeface="Wingdings" panose="05000000000000000000" pitchFamily="2" charset="2"/>
              <a:buChar char="Ø"/>
            </a:pPr>
            <a:r>
              <a:rPr lang="en-US" sz="1800" b="1" i="0" dirty="0">
                <a:solidFill>
                  <a:srgbClr val="3D3D3D"/>
                </a:solidFill>
                <a:effectLst/>
                <a:latin typeface="+mn-lt"/>
              </a:rPr>
              <a:t>Create </a:t>
            </a:r>
            <a:r>
              <a:rPr lang="en-US" sz="1800" b="1" i="0" dirty="0">
                <a:solidFill>
                  <a:srgbClr val="7A9900"/>
                </a:solidFill>
                <a:effectLst/>
                <a:latin typeface="+mn-lt"/>
              </a:rPr>
              <a:t>groups of 4-5 students </a:t>
            </a:r>
            <a:r>
              <a:rPr lang="en-US" sz="1800" b="1" i="0" dirty="0">
                <a:solidFill>
                  <a:srgbClr val="3D3D3D"/>
                </a:solidFill>
                <a:effectLst/>
                <a:latin typeface="+mn-lt"/>
              </a:rPr>
              <a:t>with their own sheet of newsprint on which to record info</a:t>
            </a:r>
            <a:r>
              <a:rPr lang="en-US" sz="1800" b="1" dirty="0">
                <a:solidFill>
                  <a:srgbClr val="3D3D3D"/>
                </a:solidFill>
                <a:latin typeface="+mn-lt"/>
              </a:rPr>
              <a:t>.</a:t>
            </a:r>
            <a:r>
              <a:rPr lang="en-US" sz="1800" b="1" i="0" dirty="0">
                <a:solidFill>
                  <a:srgbClr val="3D3D3D"/>
                </a:solidFill>
                <a:effectLst/>
                <a:latin typeface="+mn-lt"/>
              </a:rPr>
              <a:t> </a:t>
            </a:r>
          </a:p>
          <a:p>
            <a:pPr>
              <a:buClr>
                <a:srgbClr val="FF0000"/>
              </a:buClr>
              <a:buFont typeface="Wingdings" panose="05000000000000000000" pitchFamily="2" charset="2"/>
              <a:buChar char="Ø"/>
            </a:pPr>
            <a:r>
              <a:rPr lang="en-US" sz="1800" b="1" i="0" dirty="0">
                <a:solidFill>
                  <a:srgbClr val="3D3D3D"/>
                </a:solidFill>
                <a:effectLst/>
                <a:latin typeface="+mn-lt"/>
              </a:rPr>
              <a:t>The teacher should create a similar chart on his/her white board, overhead, etc.</a:t>
            </a:r>
          </a:p>
          <a:p>
            <a:pPr>
              <a:buClr>
                <a:srgbClr val="FF0000"/>
              </a:buClr>
              <a:buFont typeface="Wingdings" panose="05000000000000000000" pitchFamily="2" charset="2"/>
              <a:buChar char="Ø"/>
            </a:pPr>
            <a:r>
              <a:rPr lang="en-US" sz="1800" b="1" dirty="0">
                <a:solidFill>
                  <a:srgbClr val="3D3D3D"/>
                </a:solidFill>
                <a:latin typeface="+mn-lt"/>
              </a:rPr>
              <a:t>Start by asking the groups to put down everything they “Know” </a:t>
            </a:r>
            <a:r>
              <a:rPr lang="en-US" sz="1800" b="1" i="0" dirty="0">
                <a:solidFill>
                  <a:srgbClr val="3D3D3D"/>
                </a:solidFill>
                <a:effectLst/>
                <a:latin typeface="+mn-lt"/>
              </a:rPr>
              <a:t>about </a:t>
            </a:r>
            <a:r>
              <a:rPr lang="en-US" sz="1800" b="1" i="0">
                <a:solidFill>
                  <a:srgbClr val="3D3D3D"/>
                </a:solidFill>
                <a:effectLst/>
                <a:latin typeface="+mn-lt"/>
              </a:rPr>
              <a:t>the U.B.I. </a:t>
            </a:r>
            <a:r>
              <a:rPr lang="en-US" sz="1800" b="1" i="0" dirty="0">
                <a:solidFill>
                  <a:srgbClr val="3D3D3D"/>
                </a:solidFill>
                <a:effectLst/>
                <a:latin typeface="+mn-lt"/>
              </a:rPr>
              <a:t>in the </a:t>
            </a:r>
            <a:r>
              <a:rPr lang="en-US" sz="1800" b="1" i="0" dirty="0">
                <a:solidFill>
                  <a:srgbClr val="7A9900"/>
                </a:solidFill>
                <a:effectLst/>
                <a:latin typeface="+mn-lt"/>
              </a:rPr>
              <a:t>“K” column.</a:t>
            </a:r>
          </a:p>
          <a:p>
            <a:pPr>
              <a:buClr>
                <a:srgbClr val="FF0000"/>
              </a:buClr>
              <a:buFont typeface="Wingdings" panose="05000000000000000000" pitchFamily="2" charset="2"/>
              <a:buChar char="Ø"/>
            </a:pPr>
            <a:r>
              <a:rPr lang="en-US" sz="1800" b="1" i="0" dirty="0">
                <a:solidFill>
                  <a:srgbClr val="3D3D3D"/>
                </a:solidFill>
                <a:effectLst/>
                <a:latin typeface="+mn-lt"/>
              </a:rPr>
              <a:t>Ask students what </a:t>
            </a:r>
            <a:r>
              <a:rPr lang="en-US" sz="1800" b="1" dirty="0">
                <a:solidFill>
                  <a:srgbClr val="3D3D3D"/>
                </a:solidFill>
                <a:latin typeface="+mn-lt"/>
              </a:rPr>
              <a:t>they want </a:t>
            </a:r>
            <a:r>
              <a:rPr lang="en-US" sz="1800" b="1" i="0" dirty="0">
                <a:solidFill>
                  <a:srgbClr val="3D3D3D"/>
                </a:solidFill>
                <a:effectLst/>
                <a:latin typeface="+mn-lt"/>
              </a:rPr>
              <a:t>to learn about the topic.  </a:t>
            </a:r>
            <a:r>
              <a:rPr lang="en-US" sz="1800" b="1" dirty="0">
                <a:solidFill>
                  <a:srgbClr val="3D3D3D"/>
                </a:solidFill>
                <a:latin typeface="+mn-lt"/>
              </a:rPr>
              <a:t>R</a:t>
            </a:r>
            <a:r>
              <a:rPr lang="en-US" sz="1800" b="1" i="0" dirty="0">
                <a:solidFill>
                  <a:srgbClr val="3D3D3D"/>
                </a:solidFill>
                <a:effectLst/>
                <a:latin typeface="+mn-lt"/>
              </a:rPr>
              <a:t>ecord </a:t>
            </a:r>
            <a:r>
              <a:rPr lang="en-US" sz="1800" b="1" dirty="0">
                <a:solidFill>
                  <a:srgbClr val="3D3D3D"/>
                </a:solidFill>
                <a:latin typeface="+mn-lt"/>
              </a:rPr>
              <a:t>answers</a:t>
            </a:r>
            <a:r>
              <a:rPr lang="en-US" sz="1800" b="1" i="0" dirty="0">
                <a:solidFill>
                  <a:srgbClr val="3D3D3D"/>
                </a:solidFill>
                <a:effectLst/>
                <a:latin typeface="+mn-lt"/>
              </a:rPr>
              <a:t> in the </a:t>
            </a:r>
            <a:r>
              <a:rPr lang="en-US" sz="1800" b="1" i="0" dirty="0">
                <a:solidFill>
                  <a:srgbClr val="7A9900"/>
                </a:solidFill>
                <a:effectLst/>
                <a:latin typeface="+mn-lt"/>
              </a:rPr>
              <a:t>”</a:t>
            </a:r>
            <a:r>
              <a:rPr lang="en-US" sz="1800" b="1" dirty="0">
                <a:solidFill>
                  <a:srgbClr val="7A9900"/>
                </a:solidFill>
                <a:effectLst/>
                <a:latin typeface="+mn-lt"/>
              </a:rPr>
              <a:t>W”</a:t>
            </a:r>
            <a:r>
              <a:rPr lang="en-US" sz="1800" b="1" i="0" dirty="0">
                <a:solidFill>
                  <a:srgbClr val="7A9900"/>
                </a:solidFill>
                <a:effectLst/>
                <a:latin typeface="+mn-lt"/>
              </a:rPr>
              <a:t> column</a:t>
            </a:r>
            <a:r>
              <a:rPr lang="en-US" sz="1800" b="1" i="0" dirty="0">
                <a:solidFill>
                  <a:srgbClr val="3D3D3D"/>
                </a:solidFill>
                <a:effectLst/>
                <a:latin typeface="+mn-lt"/>
              </a:rPr>
              <a:t>.</a:t>
            </a:r>
          </a:p>
          <a:p>
            <a:pPr>
              <a:buClr>
                <a:srgbClr val="FF0000"/>
              </a:buClr>
              <a:buFont typeface="Wingdings" panose="05000000000000000000" pitchFamily="2" charset="2"/>
              <a:buChar char="Ø"/>
            </a:pPr>
            <a:r>
              <a:rPr lang="en-US" sz="1800" b="1" dirty="0">
                <a:solidFill>
                  <a:srgbClr val="3D3D3D"/>
                </a:solidFill>
                <a:latin typeface="+mn-lt"/>
              </a:rPr>
              <a:t>After finishing the “W “column, show them the following clip:                                          </a:t>
            </a:r>
            <a:r>
              <a:rPr lang="en-US" sz="1600" b="1" dirty="0">
                <a:latin typeface="+mn-lt"/>
                <a:hlinkClick r:id="rId2"/>
              </a:rPr>
              <a:t>https://www.esldebates.com/can-universal-basic-income-make-life-better-for-everyone/</a:t>
            </a:r>
            <a:endParaRPr lang="en-US" sz="1600" b="1" dirty="0">
              <a:solidFill>
                <a:srgbClr val="3D3D3D"/>
              </a:solidFill>
              <a:latin typeface="+mn-lt"/>
            </a:endParaRPr>
          </a:p>
          <a:p>
            <a:pPr>
              <a:buClr>
                <a:srgbClr val="FF0000"/>
              </a:buClr>
              <a:buFont typeface="Wingdings" panose="05000000000000000000" pitchFamily="2" charset="2"/>
              <a:buChar char="Ø"/>
            </a:pPr>
            <a:r>
              <a:rPr lang="en-US" sz="1600" b="1" dirty="0">
                <a:solidFill>
                  <a:srgbClr val="3D3D3D"/>
                </a:solidFill>
                <a:latin typeface="+mn-lt"/>
              </a:rPr>
              <a:t> After viewing the clip, answer the following questions with answers going into the “L” column. </a:t>
            </a:r>
          </a:p>
          <a:p>
            <a:endParaRPr lang="en-US" dirty="0"/>
          </a:p>
        </p:txBody>
      </p:sp>
      <p:sp>
        <p:nvSpPr>
          <p:cNvPr id="2" name="TextBox 1">
            <a:extLst>
              <a:ext uri="{FF2B5EF4-FFF2-40B4-BE49-F238E27FC236}">
                <a16:creationId xmlns:a16="http://schemas.microsoft.com/office/drawing/2014/main" id="{2C635C5E-E9D7-4334-95BC-22B342F07E87}"/>
              </a:ext>
            </a:extLst>
          </p:cNvPr>
          <p:cNvSpPr txBox="1"/>
          <p:nvPr/>
        </p:nvSpPr>
        <p:spPr>
          <a:xfrm>
            <a:off x="777239" y="1203402"/>
            <a:ext cx="8060788" cy="523220"/>
          </a:xfrm>
          <a:prstGeom prst="rect">
            <a:avLst/>
          </a:prstGeom>
          <a:noFill/>
        </p:spPr>
        <p:txBody>
          <a:bodyPr wrap="square" rtlCol="0">
            <a:spAutoFit/>
          </a:bodyPr>
          <a:lstStyle/>
          <a:p>
            <a:r>
              <a:rPr lang="en-US" sz="2800" b="1" dirty="0">
                <a:solidFill>
                  <a:srgbClr val="7A9900"/>
                </a:solidFill>
                <a:latin typeface="+mn-lt"/>
              </a:rPr>
              <a:t>Introductory Activity: </a:t>
            </a:r>
            <a:r>
              <a:rPr lang="en-US" sz="2400" b="1" dirty="0">
                <a:solidFill>
                  <a:srgbClr val="7A9900"/>
                </a:solidFill>
                <a:latin typeface="+mn-lt"/>
              </a:rPr>
              <a:t>What Is a Universal Basic Income?</a:t>
            </a:r>
            <a:endParaRPr lang="en-US" sz="2400" b="1" dirty="0">
              <a:solidFill>
                <a:srgbClr val="7A9900"/>
              </a:solidFill>
            </a:endParaRPr>
          </a:p>
        </p:txBody>
      </p:sp>
    </p:spTree>
    <p:extLst>
      <p:ext uri="{BB962C8B-B14F-4D97-AF65-F5344CB8AC3E}">
        <p14:creationId xmlns:p14="http://schemas.microsoft.com/office/powerpoint/2010/main" val="396972320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solidFill>
                  <a:srgbClr val="7A9900"/>
                </a:solidFill>
                <a:latin typeface="Calibri"/>
                <a:ea typeface="ＭＳ Ｐゴシック"/>
                <a:cs typeface="Calibri"/>
              </a:rPr>
              <a:t>Professional Development Certificate</a:t>
            </a:r>
            <a:endParaRPr lang="en-US" sz="4000" b="1" dirty="0">
              <a:solidFill>
                <a:srgbClr val="7A9900"/>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certificate 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dirty="0">
                <a:latin typeface="Arial"/>
                <a:ea typeface="ＭＳ Ｐゴシック"/>
                <a:cs typeface="Arial"/>
                <a:hlinkClick r:id="rId3"/>
              </a:rPr>
              <a:t>EconEdLink.org/professional-development/</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60DBC0-2DCE-48DC-BA45-F6387AFEA1A1}"/>
              </a:ext>
            </a:extLst>
          </p:cNvPr>
          <p:cNvSpPr txBox="1"/>
          <p:nvPr/>
        </p:nvSpPr>
        <p:spPr>
          <a:xfrm>
            <a:off x="1090245" y="1126663"/>
            <a:ext cx="6963508" cy="646331"/>
          </a:xfrm>
          <a:prstGeom prst="rect">
            <a:avLst/>
          </a:prstGeom>
          <a:noFill/>
        </p:spPr>
        <p:txBody>
          <a:bodyPr wrap="square" rtlCol="0">
            <a:spAutoFit/>
          </a:bodyPr>
          <a:lstStyle/>
          <a:p>
            <a:pPr algn="ctr"/>
            <a:r>
              <a:rPr lang="en-US" sz="3600" b="1" dirty="0">
                <a:solidFill>
                  <a:srgbClr val="7A9900"/>
                </a:solidFill>
                <a:latin typeface="+mn-lt"/>
              </a:rPr>
              <a:t>What is a Universal Basic Income?</a:t>
            </a:r>
            <a:endParaRPr lang="en-US" sz="3600" b="1" dirty="0">
              <a:solidFill>
                <a:srgbClr val="7A9900"/>
              </a:solidFill>
            </a:endParaRPr>
          </a:p>
        </p:txBody>
      </p:sp>
      <p:sp>
        <p:nvSpPr>
          <p:cNvPr id="6" name="TextBox 5">
            <a:extLst>
              <a:ext uri="{FF2B5EF4-FFF2-40B4-BE49-F238E27FC236}">
                <a16:creationId xmlns:a16="http://schemas.microsoft.com/office/drawing/2014/main" id="{210BCB91-EE6C-4FE6-8B35-98F32FA9EF19}"/>
              </a:ext>
            </a:extLst>
          </p:cNvPr>
          <p:cNvSpPr txBox="1"/>
          <p:nvPr/>
        </p:nvSpPr>
        <p:spPr>
          <a:xfrm>
            <a:off x="327073" y="2208628"/>
            <a:ext cx="8489853" cy="3905236"/>
          </a:xfrm>
          <a:prstGeom prst="rect">
            <a:avLst/>
          </a:prstGeom>
          <a:noFill/>
        </p:spPr>
        <p:txBody>
          <a:bodyPr wrap="square" rtlCol="0">
            <a:spAutoFit/>
          </a:bodyPr>
          <a:lstStyle/>
          <a:p>
            <a:pPr algn="l">
              <a:buClr>
                <a:srgbClr val="FF0000"/>
              </a:buClr>
              <a:buFont typeface="Wingdings" panose="05000000000000000000" pitchFamily="2" charset="2"/>
              <a:buChar char="Ø"/>
            </a:pPr>
            <a:r>
              <a:rPr lang="en-US" dirty="0">
                <a:solidFill>
                  <a:srgbClr val="000000"/>
                </a:solidFill>
                <a:latin typeface="+mn-lt"/>
              </a:rPr>
              <a:t> </a:t>
            </a:r>
            <a:r>
              <a:rPr lang="en-US" sz="2000" dirty="0">
                <a:solidFill>
                  <a:srgbClr val="000000"/>
                </a:solidFill>
                <a:latin typeface="+mn-lt"/>
              </a:rPr>
              <a:t>A program </a:t>
            </a:r>
            <a:r>
              <a:rPr lang="en-US" sz="2000" b="0" i="0" dirty="0">
                <a:solidFill>
                  <a:srgbClr val="000000"/>
                </a:solidFill>
                <a:effectLst/>
                <a:latin typeface="+mn-lt"/>
              </a:rPr>
              <a:t>giving all people a </a:t>
            </a:r>
            <a:r>
              <a:rPr lang="en-US" sz="2000" b="0" i="0" dirty="0">
                <a:solidFill>
                  <a:srgbClr val="7A9900"/>
                </a:solidFill>
                <a:effectLst/>
                <a:latin typeface="+mn-lt"/>
              </a:rPr>
              <a:t>minimal income </a:t>
            </a:r>
            <a:r>
              <a:rPr lang="en-US" sz="2000" b="0" i="0" dirty="0">
                <a:solidFill>
                  <a:srgbClr val="000000"/>
                </a:solidFill>
                <a:effectLst/>
                <a:latin typeface="+mn-lt"/>
              </a:rPr>
              <a:t>based on government policy</a:t>
            </a:r>
            <a:r>
              <a:rPr lang="en-US" sz="2000" dirty="0">
                <a:solidFill>
                  <a:srgbClr val="000000"/>
                </a:solidFill>
                <a:latin typeface="+mn-lt"/>
              </a:rPr>
              <a:t>.</a:t>
            </a:r>
            <a:endParaRPr lang="en-US" sz="2000" b="0" i="0" dirty="0">
              <a:solidFill>
                <a:srgbClr val="000000"/>
              </a:solidFill>
              <a:effectLst/>
              <a:latin typeface="+mn-lt"/>
            </a:endParaRPr>
          </a:p>
          <a:p>
            <a:pPr>
              <a:buClr>
                <a:srgbClr val="FF0000"/>
              </a:buClr>
              <a:buFont typeface="Wingdings" panose="05000000000000000000" pitchFamily="2" charset="2"/>
              <a:buChar char="Ø"/>
            </a:pPr>
            <a:r>
              <a:rPr lang="en-US" sz="2000" b="0" i="0" dirty="0">
                <a:solidFill>
                  <a:srgbClr val="000000"/>
                </a:solidFill>
                <a:effectLst/>
                <a:latin typeface="+mn-lt"/>
              </a:rPr>
              <a:t> A tool for racial and gender equity, </a:t>
            </a:r>
            <a:r>
              <a:rPr lang="en-US" sz="2000" b="0" i="0" dirty="0">
                <a:solidFill>
                  <a:srgbClr val="7A9900"/>
                </a:solidFill>
                <a:effectLst/>
                <a:latin typeface="+mn-lt"/>
              </a:rPr>
              <a:t>attacking poverty </a:t>
            </a:r>
            <a:r>
              <a:rPr lang="en-US" sz="2000" b="0" i="0" dirty="0">
                <a:solidFill>
                  <a:srgbClr val="000000"/>
                </a:solidFill>
                <a:effectLst/>
                <a:latin typeface="+mn-lt"/>
              </a:rPr>
              <a:t>and improve one’s life.</a:t>
            </a:r>
          </a:p>
          <a:p>
            <a:pPr>
              <a:lnSpc>
                <a:spcPct val="120000"/>
              </a:lnSpc>
              <a:spcAft>
                <a:spcPts val="300"/>
              </a:spcAft>
              <a:buClr>
                <a:srgbClr val="FF0000"/>
              </a:buClr>
              <a:buFont typeface="Wingdings" panose="05000000000000000000" pitchFamily="2" charset="2"/>
              <a:buChar char="Ø"/>
            </a:pPr>
            <a:r>
              <a:rPr lang="en-US" sz="2000" b="0" i="0" dirty="0">
                <a:solidFill>
                  <a:srgbClr val="000000"/>
                </a:solidFill>
                <a:effectLst/>
                <a:latin typeface="+mn-lt"/>
              </a:rPr>
              <a:t> It is </a:t>
            </a:r>
            <a:r>
              <a:rPr lang="en-US" sz="2000" b="0" i="0" dirty="0">
                <a:solidFill>
                  <a:srgbClr val="7A9900"/>
                </a:solidFill>
                <a:effectLst/>
                <a:latin typeface="+mn-lt"/>
              </a:rPr>
              <a:t>unconditional</a:t>
            </a:r>
            <a:r>
              <a:rPr lang="en-US" sz="2000" b="0" i="0" dirty="0">
                <a:solidFill>
                  <a:srgbClr val="000000"/>
                </a:solidFill>
                <a:effectLst/>
                <a:latin typeface="+mn-lt"/>
              </a:rPr>
              <a:t>, with no strings attached and no work requirements. </a:t>
            </a:r>
          </a:p>
          <a:p>
            <a:pPr>
              <a:lnSpc>
                <a:spcPct val="120000"/>
              </a:lnSpc>
              <a:spcAft>
                <a:spcPts val="300"/>
              </a:spcAft>
              <a:buClr>
                <a:srgbClr val="FF0000"/>
              </a:buClr>
              <a:buFont typeface="Wingdings" panose="05000000000000000000" pitchFamily="2" charset="2"/>
              <a:buChar char="Ø"/>
            </a:pPr>
            <a:r>
              <a:rPr lang="en-US" sz="2000" b="0" i="0" dirty="0">
                <a:solidFill>
                  <a:srgbClr val="000000"/>
                </a:solidFill>
                <a:effectLst/>
                <a:latin typeface="+mn-lt"/>
              </a:rPr>
              <a:t> It is meant to </a:t>
            </a:r>
            <a:r>
              <a:rPr lang="en-US" sz="2000" b="0" i="0" dirty="0">
                <a:solidFill>
                  <a:srgbClr val="7A9900"/>
                </a:solidFill>
                <a:effectLst/>
                <a:latin typeface="+mn-lt"/>
              </a:rPr>
              <a:t>supplement</a:t>
            </a:r>
            <a:r>
              <a:rPr lang="en-US" sz="2000" b="0" i="0" dirty="0">
                <a:solidFill>
                  <a:srgbClr val="000000"/>
                </a:solidFill>
                <a:effectLst/>
                <a:latin typeface="+mn-lt"/>
              </a:rPr>
              <a:t>, rather than replace, the existing social safety net.</a:t>
            </a:r>
          </a:p>
          <a:p>
            <a:pPr>
              <a:lnSpc>
                <a:spcPct val="120000"/>
              </a:lnSpc>
              <a:spcAft>
                <a:spcPts val="300"/>
              </a:spcAft>
              <a:buClr>
                <a:srgbClr val="FF0000"/>
              </a:buClr>
              <a:buFont typeface="Wingdings" panose="05000000000000000000" pitchFamily="2" charset="2"/>
              <a:buChar char="Ø"/>
            </a:pPr>
            <a:r>
              <a:rPr lang="en-US" sz="2000" b="0" i="0" dirty="0">
                <a:solidFill>
                  <a:srgbClr val="000000"/>
                </a:solidFill>
                <a:effectLst/>
                <a:latin typeface="+mn-lt"/>
              </a:rPr>
              <a:t> A guaranteed income empowers recipients to:</a:t>
            </a:r>
            <a:endParaRPr lang="en-US" sz="2000" b="0" i="0" dirty="0">
              <a:solidFill>
                <a:srgbClr val="7A9900"/>
              </a:solidFill>
              <a:effectLst/>
              <a:latin typeface="+mn-lt"/>
            </a:endParaRPr>
          </a:p>
          <a:p>
            <a:pPr lvl="2">
              <a:lnSpc>
                <a:spcPct val="120000"/>
              </a:lnSpc>
              <a:spcAft>
                <a:spcPts val="300"/>
              </a:spcAft>
              <a:buFont typeface="Wingdings" panose="05000000000000000000" pitchFamily="2" charset="2"/>
              <a:buChar char="§"/>
            </a:pPr>
            <a:r>
              <a:rPr lang="en-US" sz="2000" b="0" i="0" dirty="0">
                <a:solidFill>
                  <a:srgbClr val="7A9900"/>
                </a:solidFill>
                <a:effectLst/>
                <a:latin typeface="+mn-lt"/>
              </a:rPr>
              <a:t> address their most urgent needs</a:t>
            </a:r>
          </a:p>
          <a:p>
            <a:pPr lvl="2">
              <a:lnSpc>
                <a:spcPct val="120000"/>
              </a:lnSpc>
              <a:spcAft>
                <a:spcPts val="300"/>
              </a:spcAft>
              <a:buFont typeface="Wingdings" panose="05000000000000000000" pitchFamily="2" charset="2"/>
              <a:buChar char="§"/>
            </a:pPr>
            <a:r>
              <a:rPr lang="en-US" sz="2000" b="0" i="0" dirty="0">
                <a:solidFill>
                  <a:srgbClr val="7A9900"/>
                </a:solidFill>
                <a:effectLst/>
                <a:latin typeface="+mn-lt"/>
              </a:rPr>
              <a:t> provides a cushion for unpredictable expenses, shocks, and volatility  </a:t>
            </a:r>
          </a:p>
          <a:p>
            <a:pPr algn="l">
              <a:lnSpc>
                <a:spcPct val="120000"/>
              </a:lnSpc>
              <a:spcAft>
                <a:spcPts val="300"/>
              </a:spcAft>
              <a:buClr>
                <a:srgbClr val="FF0000"/>
              </a:buClr>
              <a:buFont typeface="Wingdings" panose="05000000000000000000" pitchFamily="2" charset="2"/>
              <a:buChar char="Ø"/>
            </a:pPr>
            <a:r>
              <a:rPr lang="en-US" sz="2000" dirty="0">
                <a:solidFill>
                  <a:srgbClr val="000000"/>
                </a:solidFill>
                <a:latin typeface="+mn-lt"/>
              </a:rPr>
              <a:t> S</a:t>
            </a:r>
            <a:r>
              <a:rPr lang="en-US" sz="2000" b="0" i="0" dirty="0">
                <a:solidFill>
                  <a:srgbClr val="000000"/>
                </a:solidFill>
                <a:effectLst/>
                <a:latin typeface="+mn-lt"/>
              </a:rPr>
              <a:t>eems like a positive idea but there are a lot of questions unanswered:</a:t>
            </a:r>
          </a:p>
          <a:p>
            <a:pPr lvl="2">
              <a:lnSpc>
                <a:spcPct val="120000"/>
              </a:lnSpc>
              <a:spcAft>
                <a:spcPts val="300"/>
              </a:spcAft>
              <a:buFont typeface="Wingdings" panose="05000000000000000000" pitchFamily="2" charset="2"/>
              <a:buChar char="§"/>
            </a:pPr>
            <a:r>
              <a:rPr lang="en-US" sz="2000" b="0" i="0" dirty="0">
                <a:solidFill>
                  <a:srgbClr val="7A9900"/>
                </a:solidFill>
                <a:effectLst/>
                <a:latin typeface="+mn-lt"/>
              </a:rPr>
              <a:t> Is it “money” for all?</a:t>
            </a:r>
            <a:endParaRPr lang="en-US" sz="2000" dirty="0">
              <a:solidFill>
                <a:srgbClr val="7A9900"/>
              </a:solidFill>
              <a:latin typeface="+mn-lt"/>
            </a:endParaRPr>
          </a:p>
          <a:p>
            <a:pPr lvl="2">
              <a:lnSpc>
                <a:spcPct val="120000"/>
              </a:lnSpc>
              <a:spcAft>
                <a:spcPts val="300"/>
              </a:spcAft>
              <a:buFont typeface="Wingdings" panose="05000000000000000000" pitchFamily="2" charset="2"/>
              <a:buChar char="§"/>
            </a:pPr>
            <a:r>
              <a:rPr lang="en-US" sz="2000" b="0" i="0" dirty="0">
                <a:solidFill>
                  <a:srgbClr val="7A9900"/>
                </a:solidFill>
                <a:effectLst/>
                <a:latin typeface="+mn-lt"/>
              </a:rPr>
              <a:t> Is it really the solution to all our problems?</a:t>
            </a:r>
            <a:endParaRPr lang="en-US" sz="2000" dirty="0">
              <a:solidFill>
                <a:srgbClr val="7A9900"/>
              </a:solidFill>
            </a:endParaRPr>
          </a:p>
        </p:txBody>
      </p:sp>
    </p:spTree>
    <p:extLst>
      <p:ext uri="{BB962C8B-B14F-4D97-AF65-F5344CB8AC3E}">
        <p14:creationId xmlns:p14="http://schemas.microsoft.com/office/powerpoint/2010/main" val="120093508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9CC736-0036-4BEA-8B2A-FBDA23E72E44}"/>
              </a:ext>
            </a:extLst>
          </p:cNvPr>
          <p:cNvSpPr>
            <a:spLocks noGrp="1"/>
          </p:cNvSpPr>
          <p:nvPr>
            <p:ph idx="1"/>
          </p:nvPr>
        </p:nvSpPr>
        <p:spPr>
          <a:xfrm>
            <a:off x="417828" y="1570921"/>
            <a:ext cx="8308343" cy="4356542"/>
          </a:xfrm>
        </p:spPr>
        <p:txBody>
          <a:bodyPr>
            <a:normAutofit fontScale="25000" lnSpcReduction="20000"/>
          </a:bodyPr>
          <a:lstStyle/>
          <a:p>
            <a:pPr algn="l">
              <a:lnSpc>
                <a:spcPct val="120000"/>
              </a:lnSpc>
              <a:spcAft>
                <a:spcPts val="300"/>
              </a:spcAft>
              <a:buClr>
                <a:srgbClr val="FF0000"/>
              </a:buClr>
              <a:buFont typeface="Wingdings" panose="05000000000000000000" pitchFamily="2" charset="2"/>
              <a:buChar char="Ø"/>
            </a:pPr>
            <a:r>
              <a:rPr lang="en-US" sz="6400" dirty="0">
                <a:solidFill>
                  <a:srgbClr val="222222"/>
                </a:solidFill>
                <a:latin typeface="+mn-lt"/>
              </a:rPr>
              <a:t>W</a:t>
            </a:r>
            <a:r>
              <a:rPr lang="en-US" sz="6400" b="0" i="0" dirty="0">
                <a:solidFill>
                  <a:srgbClr val="222222"/>
                </a:solidFill>
                <a:effectLst/>
                <a:latin typeface="+mn-lt"/>
              </a:rPr>
              <a:t>hy should our society choose U.B.I. over our </a:t>
            </a:r>
            <a:r>
              <a:rPr lang="en-US" sz="6400" b="1" i="0" dirty="0">
                <a:solidFill>
                  <a:srgbClr val="222222"/>
                </a:solidFill>
                <a:effectLst/>
                <a:latin typeface="+mn-lt"/>
              </a:rPr>
              <a:t>current welfare system</a:t>
            </a:r>
            <a:r>
              <a:rPr lang="en-US" sz="6400" b="0" i="0" dirty="0">
                <a:solidFill>
                  <a:srgbClr val="222222"/>
                </a:solidFill>
                <a:effectLst/>
                <a:latin typeface="+mn-lt"/>
              </a:rPr>
              <a:t>? </a:t>
            </a:r>
            <a:endParaRPr lang="en-US" sz="6400" dirty="0">
              <a:solidFill>
                <a:srgbClr val="222222"/>
              </a:solidFill>
              <a:latin typeface="+mn-lt"/>
            </a:endParaRPr>
          </a:p>
          <a:p>
            <a:pPr lvl="1">
              <a:lnSpc>
                <a:spcPct val="120000"/>
              </a:lnSpc>
              <a:spcAft>
                <a:spcPts val="300"/>
              </a:spcAft>
              <a:buFont typeface="Wingdings" panose="05000000000000000000" pitchFamily="2" charset="2"/>
              <a:buChar char="§"/>
            </a:pPr>
            <a:r>
              <a:rPr lang="en-US" sz="6400" dirty="0">
                <a:solidFill>
                  <a:srgbClr val="222222"/>
                </a:solidFill>
                <a:latin typeface="+mn-lt"/>
              </a:rPr>
              <a:t>A </a:t>
            </a:r>
            <a:r>
              <a:rPr lang="en-US" sz="6400" b="0" i="0" dirty="0">
                <a:solidFill>
                  <a:srgbClr val="222222"/>
                </a:solidFill>
                <a:effectLst/>
                <a:latin typeface="+mn-lt"/>
              </a:rPr>
              <a:t>U.B.I. would allow our government to put money directly into people’s hands instantly. </a:t>
            </a:r>
          </a:p>
          <a:p>
            <a:pPr lvl="1">
              <a:lnSpc>
                <a:spcPct val="120000"/>
              </a:lnSpc>
              <a:spcAft>
                <a:spcPts val="300"/>
              </a:spcAft>
              <a:buFont typeface="Wingdings" panose="05000000000000000000" pitchFamily="2" charset="2"/>
              <a:buChar char="§"/>
            </a:pPr>
            <a:r>
              <a:rPr lang="en-US" sz="6400" b="0" i="0" dirty="0">
                <a:solidFill>
                  <a:srgbClr val="222222"/>
                </a:solidFill>
                <a:effectLst/>
                <a:latin typeface="+mn-lt"/>
              </a:rPr>
              <a:t>Less time wasted on bureaucracy. Direct deposits into accounts (</a:t>
            </a:r>
            <a:r>
              <a:rPr lang="en-US" sz="6400" b="0" i="0" dirty="0">
                <a:solidFill>
                  <a:srgbClr val="7A9900"/>
                </a:solidFill>
                <a:effectLst/>
                <a:latin typeface="+mn-lt"/>
              </a:rPr>
              <a:t>Cares Act</a:t>
            </a:r>
            <a:r>
              <a:rPr lang="en-US" sz="6400" b="0" i="0" dirty="0">
                <a:solidFill>
                  <a:srgbClr val="222222"/>
                </a:solidFill>
                <a:effectLst/>
                <a:latin typeface="+mn-lt"/>
              </a:rPr>
              <a:t>).</a:t>
            </a:r>
          </a:p>
          <a:p>
            <a:pPr lvl="1">
              <a:lnSpc>
                <a:spcPct val="120000"/>
              </a:lnSpc>
              <a:spcAft>
                <a:spcPts val="300"/>
              </a:spcAft>
              <a:buFont typeface="Wingdings" panose="05000000000000000000" pitchFamily="2" charset="2"/>
              <a:buChar char="§"/>
            </a:pPr>
            <a:r>
              <a:rPr lang="en-US" sz="6400" i="0" dirty="0">
                <a:solidFill>
                  <a:srgbClr val="222222"/>
                </a:solidFill>
                <a:effectLst/>
                <a:latin typeface="+mn-lt"/>
              </a:rPr>
              <a:t>Would ensure that everyone is included, that and no one is excluded. </a:t>
            </a:r>
          </a:p>
          <a:p>
            <a:pPr lvl="1">
              <a:lnSpc>
                <a:spcPct val="120000"/>
              </a:lnSpc>
              <a:spcAft>
                <a:spcPts val="300"/>
              </a:spcAft>
              <a:buFont typeface="Wingdings" panose="05000000000000000000" pitchFamily="2" charset="2"/>
              <a:buChar char="§"/>
            </a:pPr>
            <a:r>
              <a:rPr lang="en-US" sz="6400" dirty="0">
                <a:solidFill>
                  <a:srgbClr val="222222"/>
                </a:solidFill>
                <a:latin typeface="+mn-lt"/>
              </a:rPr>
              <a:t>E</a:t>
            </a:r>
            <a:r>
              <a:rPr lang="en-US" sz="6400" i="0" dirty="0">
                <a:solidFill>
                  <a:srgbClr val="222222"/>
                </a:solidFill>
                <a:effectLst/>
                <a:latin typeface="+mn-lt"/>
              </a:rPr>
              <a:t>veryone who needs help will get help without having to jump over any hurdles. </a:t>
            </a:r>
          </a:p>
          <a:p>
            <a:pPr lvl="1">
              <a:lnSpc>
                <a:spcPct val="120000"/>
              </a:lnSpc>
              <a:spcAft>
                <a:spcPts val="300"/>
              </a:spcAft>
              <a:buFont typeface="Wingdings" panose="05000000000000000000" pitchFamily="2" charset="2"/>
              <a:buChar char="§"/>
            </a:pPr>
            <a:endParaRPr lang="en-US" sz="6400" i="0" dirty="0">
              <a:solidFill>
                <a:srgbClr val="222222"/>
              </a:solidFill>
              <a:effectLst/>
              <a:latin typeface="+mn-lt"/>
            </a:endParaRPr>
          </a:p>
          <a:p>
            <a:pPr>
              <a:buClr>
                <a:srgbClr val="FF0000"/>
              </a:buClr>
              <a:buFont typeface="Wingdings" panose="05000000000000000000" pitchFamily="2" charset="2"/>
              <a:buChar char="Ø"/>
            </a:pPr>
            <a:r>
              <a:rPr lang="en-US" sz="6400" b="0" i="0" dirty="0">
                <a:solidFill>
                  <a:srgbClr val="222222"/>
                </a:solidFill>
                <a:effectLst/>
                <a:latin typeface="+mn-lt"/>
              </a:rPr>
              <a:t>The pandemic has given us a glimpse into the vast inequities of our current </a:t>
            </a:r>
            <a:r>
              <a:rPr lang="en-US" sz="6400" dirty="0">
                <a:solidFill>
                  <a:srgbClr val="222222"/>
                </a:solidFill>
                <a:latin typeface="+mn-lt"/>
              </a:rPr>
              <a:t>s</a:t>
            </a:r>
            <a:r>
              <a:rPr lang="en-US" sz="6400" b="0" i="0" dirty="0">
                <a:solidFill>
                  <a:srgbClr val="222222"/>
                </a:solidFill>
                <a:effectLst/>
                <a:latin typeface="+mn-lt"/>
              </a:rPr>
              <a:t>afety net system. </a:t>
            </a:r>
            <a:endParaRPr lang="en-US" sz="6400" b="1" dirty="0">
              <a:solidFill>
                <a:srgbClr val="222222"/>
              </a:solidFill>
              <a:latin typeface="+mn-lt"/>
            </a:endParaRPr>
          </a:p>
          <a:p>
            <a:pPr algn="l">
              <a:buClr>
                <a:srgbClr val="FF0000"/>
              </a:buClr>
              <a:buFont typeface="Wingdings" panose="05000000000000000000" pitchFamily="2" charset="2"/>
              <a:buChar char="Ø"/>
            </a:pPr>
            <a:r>
              <a:rPr lang="en-US" sz="6400" dirty="0">
                <a:solidFill>
                  <a:srgbClr val="222222"/>
                </a:solidFill>
                <a:latin typeface="+mn-lt"/>
              </a:rPr>
              <a:t>P</a:t>
            </a:r>
            <a:r>
              <a:rPr lang="en-US" sz="6400" i="0" dirty="0">
                <a:solidFill>
                  <a:srgbClr val="222222"/>
                </a:solidFill>
                <a:effectLst/>
                <a:latin typeface="+mn-lt"/>
              </a:rPr>
              <a:t>eople need to feel secure in their financial positions before they can thrive</a:t>
            </a:r>
            <a:r>
              <a:rPr lang="en-US" sz="6400" dirty="0">
                <a:solidFill>
                  <a:srgbClr val="222222"/>
                </a:solidFill>
                <a:latin typeface="+mn-lt"/>
              </a:rPr>
              <a:t>.</a:t>
            </a:r>
            <a:endParaRPr lang="en-US" sz="6400" i="0" dirty="0">
              <a:solidFill>
                <a:srgbClr val="222222"/>
              </a:solidFill>
              <a:effectLst/>
              <a:latin typeface="+mn-lt"/>
            </a:endParaRPr>
          </a:p>
          <a:p>
            <a:pPr algn="l">
              <a:lnSpc>
                <a:spcPct val="120000"/>
              </a:lnSpc>
              <a:spcAft>
                <a:spcPts val="300"/>
              </a:spcAft>
              <a:buClr>
                <a:srgbClr val="FF0000"/>
              </a:buClr>
              <a:buFont typeface="Wingdings" panose="05000000000000000000" pitchFamily="2" charset="2"/>
              <a:buChar char="Ø"/>
            </a:pPr>
            <a:r>
              <a:rPr lang="en-US" sz="6400" b="0" i="0" dirty="0">
                <a:solidFill>
                  <a:srgbClr val="222222"/>
                </a:solidFill>
                <a:effectLst/>
                <a:latin typeface="+mn-lt"/>
              </a:rPr>
              <a:t>VP Elect Kamala Harris (D-CA), Bernie Sanders</a:t>
            </a:r>
            <a:r>
              <a:rPr lang="en-US" sz="6400" dirty="0">
                <a:solidFill>
                  <a:srgbClr val="222222"/>
                </a:solidFill>
                <a:latin typeface="+mn-lt"/>
              </a:rPr>
              <a:t> (</a:t>
            </a:r>
            <a:r>
              <a:rPr lang="en-US" sz="6400" b="0" i="0" dirty="0">
                <a:solidFill>
                  <a:srgbClr val="222222"/>
                </a:solidFill>
                <a:effectLst/>
                <a:latin typeface="+mn-lt"/>
              </a:rPr>
              <a:t>I-VT.) and Ed Markey</a:t>
            </a:r>
            <a:r>
              <a:rPr lang="en-US" sz="6400" dirty="0">
                <a:solidFill>
                  <a:srgbClr val="222222"/>
                </a:solidFill>
                <a:latin typeface="+mn-lt"/>
              </a:rPr>
              <a:t> (</a:t>
            </a:r>
            <a:r>
              <a:rPr lang="en-US" sz="6400" b="0" i="0" dirty="0">
                <a:solidFill>
                  <a:srgbClr val="222222"/>
                </a:solidFill>
                <a:effectLst/>
                <a:latin typeface="+mn-lt"/>
              </a:rPr>
              <a:t>D-MA.) proposed legislation that would send a </a:t>
            </a:r>
            <a:r>
              <a:rPr lang="en-US" sz="6400" b="0" i="0" dirty="0">
                <a:solidFill>
                  <a:srgbClr val="7A9900"/>
                </a:solidFill>
                <a:effectLst/>
                <a:latin typeface="+mn-lt"/>
              </a:rPr>
              <a:t>$2,000 monthly check to everyone who makes less than $120,000. </a:t>
            </a:r>
          </a:p>
          <a:p>
            <a:pPr lvl="1">
              <a:lnSpc>
                <a:spcPct val="120000"/>
              </a:lnSpc>
              <a:spcAft>
                <a:spcPts val="300"/>
              </a:spcAft>
              <a:buFont typeface="Wingdings" panose="05000000000000000000" pitchFamily="2" charset="2"/>
              <a:buChar char="§"/>
            </a:pPr>
            <a:r>
              <a:rPr lang="en-US" sz="6400" dirty="0">
                <a:solidFill>
                  <a:srgbClr val="222222"/>
                </a:solidFill>
                <a:latin typeface="+mn-lt"/>
              </a:rPr>
              <a:t>This check would not stop once the pandemic ends.</a:t>
            </a:r>
          </a:p>
          <a:p>
            <a:pPr lvl="1">
              <a:lnSpc>
                <a:spcPct val="120000"/>
              </a:lnSpc>
              <a:spcAft>
                <a:spcPts val="300"/>
              </a:spcAft>
              <a:buFont typeface="Wingdings" panose="05000000000000000000" pitchFamily="2" charset="2"/>
              <a:buChar char="§"/>
            </a:pPr>
            <a:r>
              <a:rPr lang="en-US" sz="6400" dirty="0">
                <a:solidFill>
                  <a:srgbClr val="222222"/>
                </a:solidFill>
                <a:latin typeface="+mn-lt"/>
              </a:rPr>
              <a:t>T</a:t>
            </a:r>
            <a:r>
              <a:rPr lang="en-US" sz="6400" b="0" i="0" dirty="0">
                <a:solidFill>
                  <a:srgbClr val="222222"/>
                </a:solidFill>
                <a:effectLst/>
                <a:latin typeface="+mn-lt"/>
              </a:rPr>
              <a:t>he impact people on welfare, food stamps  and retirees living solely on social security.</a:t>
            </a:r>
            <a:endParaRPr lang="en-US" sz="6400" dirty="0">
              <a:solidFill>
                <a:srgbClr val="222222"/>
              </a:solidFill>
              <a:latin typeface="+mn-lt"/>
            </a:endParaRPr>
          </a:p>
          <a:p>
            <a:pPr lvl="1">
              <a:lnSpc>
                <a:spcPct val="120000"/>
              </a:lnSpc>
              <a:spcAft>
                <a:spcPts val="300"/>
              </a:spcAft>
              <a:buFont typeface="Wingdings" panose="05000000000000000000" pitchFamily="2" charset="2"/>
              <a:buChar char="§"/>
            </a:pPr>
            <a:r>
              <a:rPr lang="en-US" sz="6400" b="0" i="0" dirty="0">
                <a:solidFill>
                  <a:srgbClr val="222222"/>
                </a:solidFill>
                <a:effectLst/>
                <a:latin typeface="+mn-lt"/>
              </a:rPr>
              <a:t>According to the Roosevelt Institute, a U.B.I. would expand the USA’s GDP by $2.5 trillion.</a:t>
            </a:r>
          </a:p>
          <a:p>
            <a:pPr lvl="1">
              <a:lnSpc>
                <a:spcPct val="120000"/>
              </a:lnSpc>
              <a:spcAft>
                <a:spcPts val="300"/>
              </a:spcAft>
              <a:buFont typeface="Wingdings" panose="05000000000000000000" pitchFamily="2" charset="2"/>
              <a:buChar char="§"/>
            </a:pPr>
            <a:endParaRPr lang="en-US" sz="6400" b="0" i="0" dirty="0">
              <a:solidFill>
                <a:srgbClr val="222222"/>
              </a:solidFill>
              <a:effectLst/>
              <a:latin typeface="+mn-lt"/>
            </a:endParaRPr>
          </a:p>
          <a:p>
            <a:pPr marL="0" indent="0">
              <a:lnSpc>
                <a:spcPct val="120000"/>
              </a:lnSpc>
              <a:spcAft>
                <a:spcPts val="300"/>
              </a:spcAft>
              <a:buClr>
                <a:srgbClr val="FF0000"/>
              </a:buClr>
              <a:buNone/>
            </a:pPr>
            <a:r>
              <a:rPr lang="en-US" sz="7200" b="1" i="0" dirty="0">
                <a:solidFill>
                  <a:srgbClr val="7A9900"/>
                </a:solidFill>
                <a:effectLst/>
                <a:latin typeface="+mn-lt"/>
              </a:rPr>
              <a:t>Will we, one day, be able to say with confidence that we’ve eradicated poverty?</a:t>
            </a:r>
          </a:p>
          <a:p>
            <a:endParaRPr lang="en-US" dirty="0"/>
          </a:p>
        </p:txBody>
      </p:sp>
      <p:sp>
        <p:nvSpPr>
          <p:cNvPr id="2" name="TextBox 1">
            <a:extLst>
              <a:ext uri="{FF2B5EF4-FFF2-40B4-BE49-F238E27FC236}">
                <a16:creationId xmlns:a16="http://schemas.microsoft.com/office/drawing/2014/main" id="{26CA0B0B-264E-4386-8E61-60687107E1FB}"/>
              </a:ext>
            </a:extLst>
          </p:cNvPr>
          <p:cNvSpPr txBox="1"/>
          <p:nvPr/>
        </p:nvSpPr>
        <p:spPr>
          <a:xfrm>
            <a:off x="1457248" y="1018099"/>
            <a:ext cx="7568418" cy="646331"/>
          </a:xfrm>
          <a:prstGeom prst="rect">
            <a:avLst/>
          </a:prstGeom>
          <a:noFill/>
        </p:spPr>
        <p:txBody>
          <a:bodyPr wrap="square" rtlCol="0">
            <a:spAutoFit/>
          </a:bodyPr>
          <a:lstStyle/>
          <a:p>
            <a:r>
              <a:rPr lang="en-US" sz="3600" b="1" dirty="0">
                <a:solidFill>
                  <a:srgbClr val="7A9900"/>
                </a:solidFill>
                <a:latin typeface="+mn-lt"/>
              </a:rPr>
              <a:t>Why a Universal Basic Income?</a:t>
            </a:r>
          </a:p>
        </p:txBody>
      </p:sp>
    </p:spTree>
    <p:extLst>
      <p:ext uri="{BB962C8B-B14F-4D97-AF65-F5344CB8AC3E}">
        <p14:creationId xmlns:p14="http://schemas.microsoft.com/office/powerpoint/2010/main" val="18646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se Policies Could Move America Toward a Universal Basic Income ...">
            <a:extLst>
              <a:ext uri="{FF2B5EF4-FFF2-40B4-BE49-F238E27FC236}">
                <a16:creationId xmlns:a16="http://schemas.microsoft.com/office/drawing/2014/main" id="{BEE54AC6-99F6-4CE5-ADE4-93942D8DFD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538" y="1961905"/>
            <a:ext cx="8088923" cy="44951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A31C1F-0EC3-4A9F-B83A-1FF756DEC178}"/>
              </a:ext>
            </a:extLst>
          </p:cNvPr>
          <p:cNvSpPr txBox="1"/>
          <p:nvPr/>
        </p:nvSpPr>
        <p:spPr>
          <a:xfrm>
            <a:off x="309489" y="1181685"/>
            <a:ext cx="8834511" cy="461665"/>
          </a:xfrm>
          <a:prstGeom prst="rect">
            <a:avLst/>
          </a:prstGeom>
          <a:noFill/>
        </p:spPr>
        <p:txBody>
          <a:bodyPr wrap="square" rtlCol="0">
            <a:spAutoFit/>
          </a:bodyPr>
          <a:lstStyle/>
          <a:p>
            <a:r>
              <a:rPr lang="en-US" sz="2400" b="1" dirty="0">
                <a:solidFill>
                  <a:srgbClr val="7A9900"/>
                </a:solidFill>
                <a:latin typeface="+mn-lt"/>
              </a:rPr>
              <a:t>Possible Add-ons </a:t>
            </a:r>
            <a:r>
              <a:rPr lang="en-US" sz="2400" b="1">
                <a:solidFill>
                  <a:srgbClr val="7A9900"/>
                </a:solidFill>
                <a:latin typeface="+mn-lt"/>
              </a:rPr>
              <a:t>for U.B.I. </a:t>
            </a:r>
            <a:r>
              <a:rPr lang="en-US" sz="2400" b="1" dirty="0">
                <a:solidFill>
                  <a:srgbClr val="7A9900"/>
                </a:solidFill>
                <a:latin typeface="+mn-lt"/>
              </a:rPr>
              <a:t>to Fight Poverty and Income Inequality</a:t>
            </a:r>
          </a:p>
        </p:txBody>
      </p:sp>
    </p:spTree>
    <p:extLst>
      <p:ext uri="{BB962C8B-B14F-4D97-AF65-F5344CB8AC3E}">
        <p14:creationId xmlns:p14="http://schemas.microsoft.com/office/powerpoint/2010/main" val="39905905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E40C-48B1-4544-A8D7-4E27669FAA86}"/>
              </a:ext>
            </a:extLst>
          </p:cNvPr>
          <p:cNvSpPr>
            <a:spLocks noGrp="1"/>
          </p:cNvSpPr>
          <p:nvPr>
            <p:ph type="title"/>
          </p:nvPr>
        </p:nvSpPr>
        <p:spPr>
          <a:xfrm>
            <a:off x="309489" y="1501909"/>
            <a:ext cx="8525021" cy="764381"/>
          </a:xfrm>
        </p:spPr>
        <p:txBody>
          <a:bodyPr>
            <a:noAutofit/>
          </a:bodyPr>
          <a:lstStyle/>
          <a:p>
            <a:pPr algn="ctr">
              <a:lnSpc>
                <a:spcPct val="100000"/>
              </a:lnSpc>
              <a:spcAft>
                <a:spcPts val="300"/>
              </a:spcAft>
            </a:pPr>
            <a:r>
              <a:rPr lang="en-US" sz="3600" dirty="0">
                <a:solidFill>
                  <a:srgbClr val="7A9900"/>
                </a:solidFill>
                <a:latin typeface="+mn-lt"/>
              </a:rPr>
              <a:t>Let’s Talk Socialism and </a:t>
            </a:r>
            <a:br>
              <a:rPr lang="en-US" sz="3600" dirty="0">
                <a:solidFill>
                  <a:srgbClr val="7A9900"/>
                </a:solidFill>
                <a:latin typeface="+mn-lt"/>
              </a:rPr>
            </a:br>
            <a:r>
              <a:rPr lang="en-US" sz="3600" dirty="0">
                <a:solidFill>
                  <a:srgbClr val="7A9900"/>
                </a:solidFill>
                <a:latin typeface="+mn-lt"/>
              </a:rPr>
              <a:t>Progressive Capitalism</a:t>
            </a:r>
          </a:p>
        </p:txBody>
      </p:sp>
      <p:pic>
        <p:nvPicPr>
          <p:cNvPr id="2054" name="Picture 6" descr="Opinion/Cartoon: Medicare/Social Security | Opinion | dailyprogress.com">
            <a:extLst>
              <a:ext uri="{FF2B5EF4-FFF2-40B4-BE49-F238E27FC236}">
                <a16:creationId xmlns:a16="http://schemas.microsoft.com/office/drawing/2014/main" id="{553B84B0-D41C-4578-940E-15C8F7998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588" y="2809875"/>
            <a:ext cx="4351312" cy="350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4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pitalism-vs-socialism">
            <a:extLst>
              <a:ext uri="{FF2B5EF4-FFF2-40B4-BE49-F238E27FC236}">
                <a16:creationId xmlns:a16="http://schemas.microsoft.com/office/drawing/2014/main" id="{2D7CE3E9-2061-43A1-A360-68D3A9915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61655"/>
            <a:ext cx="777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D2A6E0-A8D3-4BCD-B8EC-DA6B41DAD391}"/>
              </a:ext>
            </a:extLst>
          </p:cNvPr>
          <p:cNvSpPr txBox="1"/>
          <p:nvPr/>
        </p:nvSpPr>
        <p:spPr>
          <a:xfrm>
            <a:off x="2355272" y="490835"/>
            <a:ext cx="4433455" cy="461665"/>
          </a:xfrm>
          <a:prstGeom prst="rect">
            <a:avLst/>
          </a:prstGeom>
          <a:noFill/>
        </p:spPr>
        <p:txBody>
          <a:bodyPr wrap="square" rtlCol="0">
            <a:spAutoFit/>
          </a:bodyPr>
          <a:lstStyle/>
          <a:p>
            <a:pPr algn="ctr"/>
            <a:r>
              <a:rPr lang="en-US" sz="2400" b="1" dirty="0">
                <a:solidFill>
                  <a:srgbClr val="7A9900"/>
                </a:solidFill>
                <a:latin typeface="+mn-lt"/>
              </a:rPr>
              <a:t>Comparative Economic Systems</a:t>
            </a:r>
          </a:p>
        </p:txBody>
      </p:sp>
    </p:spTree>
    <p:extLst>
      <p:ext uri="{BB962C8B-B14F-4D97-AF65-F5344CB8AC3E}">
        <p14:creationId xmlns:p14="http://schemas.microsoft.com/office/powerpoint/2010/main" val="321367849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1350D-55C4-4FD6-A409-803D27203FC4}"/>
              </a:ext>
            </a:extLst>
          </p:cNvPr>
          <p:cNvSpPr>
            <a:spLocks noGrp="1"/>
          </p:cNvSpPr>
          <p:nvPr>
            <p:ph idx="1"/>
          </p:nvPr>
        </p:nvSpPr>
        <p:spPr>
          <a:xfrm>
            <a:off x="914400" y="1117209"/>
            <a:ext cx="8229600" cy="584982"/>
          </a:xfrm>
        </p:spPr>
        <p:txBody>
          <a:bodyPr/>
          <a:lstStyle/>
          <a:p>
            <a:pPr marL="0" indent="0">
              <a:buNone/>
            </a:pPr>
            <a:r>
              <a:rPr lang="en-US" sz="2400" b="1" dirty="0">
                <a:solidFill>
                  <a:srgbClr val="7A9900"/>
                </a:solidFill>
                <a:effectLst>
                  <a:glow>
                    <a:schemeClr val="accent1">
                      <a:alpha val="0"/>
                    </a:schemeClr>
                  </a:glow>
                  <a:reflection stA="0" endPos="65000" dist="50800" dir="5400000" sy="-100000" algn="bl" rotWithShape="0"/>
                </a:effectLst>
                <a:latin typeface="+mn-lt"/>
              </a:rPr>
              <a:t>Defining: Progressive Capitalism and Democratic Socialism</a:t>
            </a:r>
            <a:endParaRPr lang="en-US" sz="2400" dirty="0">
              <a:solidFill>
                <a:srgbClr val="7A9900"/>
              </a:solidFill>
            </a:endParaRPr>
          </a:p>
        </p:txBody>
      </p:sp>
      <p:sp>
        <p:nvSpPr>
          <p:cNvPr id="2" name="TextBox 1">
            <a:extLst>
              <a:ext uri="{FF2B5EF4-FFF2-40B4-BE49-F238E27FC236}">
                <a16:creationId xmlns:a16="http://schemas.microsoft.com/office/drawing/2014/main" id="{62F81B29-EE1B-4F47-A937-F98DAE08FC91}"/>
              </a:ext>
            </a:extLst>
          </p:cNvPr>
          <p:cNvSpPr txBox="1"/>
          <p:nvPr/>
        </p:nvSpPr>
        <p:spPr>
          <a:xfrm>
            <a:off x="576775" y="1842868"/>
            <a:ext cx="8229600" cy="4616648"/>
          </a:xfrm>
          <a:prstGeom prst="rect">
            <a:avLst/>
          </a:prstGeom>
          <a:noFill/>
        </p:spPr>
        <p:txBody>
          <a:bodyPr wrap="square" rtlCol="0">
            <a:spAutoFit/>
          </a:bodyPr>
          <a:lstStyle/>
          <a:p>
            <a:pPr>
              <a:buClr>
                <a:srgbClr val="FF0000"/>
              </a:buClr>
              <a:buFont typeface="Wingdings" panose="05000000000000000000" pitchFamily="2" charset="2"/>
              <a:buChar char="Ø"/>
            </a:pPr>
            <a:r>
              <a:rPr lang="en-US" sz="1600" dirty="0">
                <a:solidFill>
                  <a:schemeClr val="tx1"/>
                </a:solidFill>
                <a:latin typeface="+mn-lt"/>
              </a:rPr>
              <a:t>E. J Dionne: </a:t>
            </a:r>
            <a:r>
              <a:rPr lang="en-US" sz="1600" b="0" i="0" dirty="0">
                <a:solidFill>
                  <a:schemeClr val="tx1"/>
                </a:solidFill>
                <a:effectLst/>
                <a:latin typeface="+mn-lt"/>
              </a:rPr>
              <a:t>"</a:t>
            </a:r>
            <a:r>
              <a:rPr lang="en-US" sz="1600" b="0" i="0" dirty="0">
                <a:solidFill>
                  <a:schemeClr val="tx1"/>
                </a:solidFill>
                <a:effectLst/>
                <a:latin typeface="+mn-lt"/>
                <a:hlinkClick r:id="rId2">
                  <a:extLst>
                    <a:ext uri="{A12FA001-AC4F-418D-AE19-62706E023703}">
                      <ahyp:hlinkClr xmlns:ahyp="http://schemas.microsoft.com/office/drawing/2018/hyperlinkcolor" val="tx"/>
                    </a:ext>
                  </a:extLst>
                </a:hlinkClick>
              </a:rPr>
              <a:t>Code Red: How Progressives And Moderates Can Unite To Save Our Country</a:t>
            </a:r>
            <a:r>
              <a:rPr lang="en-US" sz="1600" b="0" i="0" dirty="0">
                <a:solidFill>
                  <a:schemeClr val="tx1"/>
                </a:solidFill>
                <a:effectLst/>
                <a:latin typeface="+mn-lt"/>
              </a:rPr>
              <a:t>.”  E.J. </a:t>
            </a:r>
            <a:r>
              <a:rPr lang="en-US" sz="1600" b="0" i="0" dirty="0">
                <a:solidFill>
                  <a:srgbClr val="4D5156"/>
                </a:solidFill>
                <a:effectLst/>
                <a:latin typeface="Roboto"/>
              </a:rPr>
              <a:t>is </a:t>
            </a:r>
            <a:r>
              <a:rPr lang="en-US" sz="1600" dirty="0">
                <a:solidFill>
                  <a:srgbClr val="4D5156"/>
                </a:solidFill>
                <a:latin typeface="+mn-lt"/>
              </a:rPr>
              <a:t>an American journalist, political commentator and columnist for The Washington Post</a:t>
            </a:r>
            <a:r>
              <a:rPr lang="en-US" sz="1100" dirty="0">
                <a:solidFill>
                  <a:srgbClr val="4D5156"/>
                </a:solidFill>
                <a:latin typeface="+mn-lt"/>
              </a:rPr>
              <a:t>. </a:t>
            </a:r>
            <a:r>
              <a:rPr lang="en-US" sz="1100" b="0" i="0" dirty="0">
                <a:solidFill>
                  <a:srgbClr val="4D5156"/>
                </a:solidFill>
                <a:effectLst/>
                <a:latin typeface="Roboto"/>
              </a:rPr>
              <a:t>	</a:t>
            </a:r>
            <a:r>
              <a:rPr lang="en-US" sz="1050" b="0" i="0" dirty="0">
                <a:solidFill>
                  <a:srgbClr val="4D5156"/>
                </a:solidFill>
                <a:effectLst/>
                <a:latin typeface="Roboto"/>
              </a:rPr>
              <a:t>				        </a:t>
            </a:r>
          </a:p>
          <a:p>
            <a:pPr marL="0" indent="0" algn="just">
              <a:buNone/>
            </a:pPr>
            <a:r>
              <a:rPr lang="en-US" sz="1600" b="0" i="1" dirty="0">
                <a:solidFill>
                  <a:srgbClr val="7A9900"/>
                </a:solidFill>
                <a:effectLst/>
                <a:latin typeface="+mn-lt"/>
              </a:rPr>
              <a:t>“They (young people) did not live through the Cold War, . . . they did not live through the era of the Soviet Union, of Stalinism, of the kind of repression they became to be associated with communism and then, by extension, with socialism. That's how many older Americans look at socialism. But moreover, young people have lived through a time when capitalism itself has not worked as the wonderful job-producing, income producing — broad income-producing — mechanism that lovers of capitalism claim for it. It ran into severe problems. It has created some really broad inequalities going back really to the ‘90s, early 1980s, some might measure it even into the 1970s.”</a:t>
            </a:r>
          </a:p>
          <a:p>
            <a:pPr marL="0" indent="0">
              <a:buNone/>
            </a:pPr>
            <a:endParaRPr lang="en-US" sz="1100" b="0" i="0" dirty="0">
              <a:solidFill>
                <a:srgbClr val="343C40"/>
              </a:solidFill>
              <a:effectLst/>
              <a:latin typeface="+mn-lt"/>
            </a:endParaRPr>
          </a:p>
          <a:p>
            <a:pPr>
              <a:buClr>
                <a:srgbClr val="FF0000"/>
              </a:buClr>
              <a:buFont typeface="Wingdings" panose="05000000000000000000" pitchFamily="2" charset="2"/>
              <a:buChar char="Ø"/>
            </a:pPr>
            <a:r>
              <a:rPr lang="en-US" sz="1600" dirty="0">
                <a:solidFill>
                  <a:schemeClr val="tx1"/>
                </a:solidFill>
                <a:latin typeface="+mn-lt"/>
              </a:rPr>
              <a:t>Charlene Carruthers: </a:t>
            </a:r>
            <a:r>
              <a:rPr lang="en-US" sz="1600" b="0" i="0" dirty="0">
                <a:solidFill>
                  <a:schemeClr val="tx1"/>
                </a:solidFill>
                <a:effectLst/>
                <a:latin typeface="+mn-lt"/>
              </a:rPr>
              <a:t>Author of "</a:t>
            </a:r>
            <a:r>
              <a:rPr lang="en-US" sz="1600" b="0" i="0" u="none" strike="noStrike" dirty="0">
                <a:solidFill>
                  <a:schemeClr val="tx1"/>
                </a:solidFill>
                <a:effectLst/>
                <a:latin typeface="+mn-lt"/>
                <a:hlinkClick r:id="rId3">
                  <a:extLst>
                    <a:ext uri="{A12FA001-AC4F-418D-AE19-62706E023703}">
                      <ahyp:hlinkClr xmlns:ahyp="http://schemas.microsoft.com/office/drawing/2018/hyperlinkcolor" val="tx"/>
                    </a:ext>
                  </a:extLst>
                </a:hlinkClick>
              </a:rPr>
              <a:t>Unapologetic</a:t>
            </a:r>
            <a:r>
              <a:rPr lang="en-US" sz="1600" b="0" i="0" dirty="0">
                <a:solidFill>
                  <a:schemeClr val="tx1"/>
                </a:solidFill>
                <a:effectLst/>
                <a:latin typeface="+mn-lt"/>
              </a:rPr>
              <a:t>.</a:t>
            </a:r>
            <a:r>
              <a:rPr lang="en-US" sz="1600" dirty="0">
                <a:solidFill>
                  <a:schemeClr val="tx1"/>
                </a:solidFill>
                <a:latin typeface="+mn-lt"/>
              </a:rPr>
              <a:t> </a:t>
            </a:r>
            <a:r>
              <a:rPr lang="en-US" sz="1600" b="0" i="0" dirty="0">
                <a:solidFill>
                  <a:srgbClr val="4D5156"/>
                </a:solidFill>
                <a:effectLst/>
                <a:latin typeface="+mn-lt"/>
              </a:rPr>
              <a:t>Charlene is a Black feminist activist and author whose work focuses on leadership development</a:t>
            </a:r>
            <a:r>
              <a:rPr lang="en-US" sz="1600" dirty="0">
                <a:solidFill>
                  <a:srgbClr val="4D5156"/>
                </a:solidFill>
                <a:latin typeface="Roboto"/>
              </a:rPr>
              <a:t>.</a:t>
            </a:r>
          </a:p>
          <a:p>
            <a:pPr algn="just">
              <a:buClr>
                <a:srgbClr val="FF0000"/>
              </a:buClr>
            </a:pPr>
            <a:r>
              <a:rPr lang="en-US" sz="1600" i="1" dirty="0">
                <a:solidFill>
                  <a:srgbClr val="7A9900"/>
                </a:solidFill>
                <a:latin typeface="Roboto"/>
              </a:rPr>
              <a:t>      </a:t>
            </a:r>
            <a:r>
              <a:rPr lang="en-US" sz="1050" i="1" dirty="0">
                <a:solidFill>
                  <a:srgbClr val="7A9900"/>
                </a:solidFill>
                <a:latin typeface="Roboto"/>
              </a:rPr>
              <a:t>			         </a:t>
            </a:r>
          </a:p>
          <a:p>
            <a:pPr marL="0" indent="0" algn="just">
              <a:buNone/>
            </a:pPr>
            <a:r>
              <a:rPr lang="en-US" sz="1600" i="1" dirty="0">
                <a:solidFill>
                  <a:srgbClr val="7A9900"/>
                </a:solidFill>
                <a:latin typeface="+mn-lt"/>
              </a:rPr>
              <a:t>“W</a:t>
            </a:r>
            <a:r>
              <a:rPr lang="en-US" sz="1600" b="0" i="1" dirty="0">
                <a:solidFill>
                  <a:srgbClr val="7A9900"/>
                </a:solidFill>
                <a:effectLst/>
                <a:latin typeface="+mn-lt"/>
              </a:rPr>
              <a:t>e want big, bold changes. We actually want nothing short of transformation. What you're seeing and hearing on the streets, and maybe not as much as the cameras have gone away, are people calling for a transformation. They're calling for a country that actually prioritizes people over property.”</a:t>
            </a:r>
          </a:p>
        </p:txBody>
      </p:sp>
    </p:spTree>
    <p:extLst>
      <p:ext uri="{BB962C8B-B14F-4D97-AF65-F5344CB8AC3E}">
        <p14:creationId xmlns:p14="http://schemas.microsoft.com/office/powerpoint/2010/main" val="394474990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01DF-38B2-4A68-AF0A-FB083598456F}"/>
              </a:ext>
            </a:extLst>
          </p:cNvPr>
          <p:cNvSpPr>
            <a:spLocks noGrp="1"/>
          </p:cNvSpPr>
          <p:nvPr>
            <p:ph type="title"/>
          </p:nvPr>
        </p:nvSpPr>
        <p:spPr>
          <a:xfrm>
            <a:off x="457199" y="986269"/>
            <a:ext cx="8229600" cy="530352"/>
          </a:xfrm>
        </p:spPr>
        <p:txBody>
          <a:bodyPr/>
          <a:lstStyle/>
          <a:p>
            <a:r>
              <a:rPr lang="en-US" sz="3600" dirty="0">
                <a:solidFill>
                  <a:srgbClr val="7A9900"/>
                </a:solidFill>
                <a:effectLst>
                  <a:glow>
                    <a:schemeClr val="accent1">
                      <a:alpha val="0"/>
                    </a:schemeClr>
                  </a:glow>
                  <a:reflection stA="0" endPos="65000" dist="50800" dir="5400000" sy="-100000" algn="bl" rotWithShape="0"/>
                </a:effectLst>
                <a:latin typeface="+mn-lt"/>
              </a:rPr>
              <a:t>The Many Faces of Socialism</a:t>
            </a:r>
          </a:p>
        </p:txBody>
      </p:sp>
      <p:sp>
        <p:nvSpPr>
          <p:cNvPr id="3" name="Content Placeholder 2">
            <a:extLst>
              <a:ext uri="{FF2B5EF4-FFF2-40B4-BE49-F238E27FC236}">
                <a16:creationId xmlns:a16="http://schemas.microsoft.com/office/drawing/2014/main" id="{AFF41D4F-02DA-4B88-888A-55FAB4BE4301}"/>
              </a:ext>
            </a:extLst>
          </p:cNvPr>
          <p:cNvSpPr>
            <a:spLocks noGrp="1"/>
          </p:cNvSpPr>
          <p:nvPr>
            <p:ph sz="half" idx="1"/>
          </p:nvPr>
        </p:nvSpPr>
        <p:spPr>
          <a:xfrm>
            <a:off x="239150" y="1600200"/>
            <a:ext cx="4332849" cy="4525963"/>
          </a:xfrm>
        </p:spPr>
        <p:txBody>
          <a:bodyPr/>
          <a:lstStyle/>
          <a:p>
            <a:pPr algn="l">
              <a:buClr>
                <a:srgbClr val="FF0000"/>
              </a:buClr>
              <a:buFont typeface="Wingdings" panose="05000000000000000000" pitchFamily="2" charset="2"/>
              <a:buChar char="Ø"/>
            </a:pPr>
            <a:r>
              <a:rPr lang="en-US" sz="2400" dirty="0">
                <a:solidFill>
                  <a:srgbClr val="222222"/>
                </a:solidFill>
                <a:latin typeface="+mn-lt"/>
              </a:rPr>
              <a:t>10 H</a:t>
            </a:r>
            <a:r>
              <a:rPr lang="en-US" sz="2400" b="0" i="0" dirty="0">
                <a:solidFill>
                  <a:srgbClr val="222222"/>
                </a:solidFill>
                <a:effectLst/>
                <a:latin typeface="+mn-lt"/>
              </a:rPr>
              <a:t>appiest Countries in 2019 </a:t>
            </a:r>
          </a:p>
          <a:p>
            <a:pPr lvl="1">
              <a:spcAft>
                <a:spcPts val="300"/>
              </a:spcAft>
              <a:buFont typeface="Wingdings" panose="05000000000000000000" pitchFamily="2" charset="2"/>
              <a:buChar char="§"/>
            </a:pPr>
            <a:r>
              <a:rPr lang="en-US" sz="2800" b="0" i="0" dirty="0">
                <a:solidFill>
                  <a:srgbClr val="222222"/>
                </a:solidFill>
                <a:effectLst/>
                <a:latin typeface="+mn-lt"/>
              </a:rPr>
              <a:t>Norway</a:t>
            </a:r>
          </a:p>
          <a:p>
            <a:pPr lvl="1">
              <a:spcAft>
                <a:spcPts val="300"/>
              </a:spcAft>
              <a:buFont typeface="Wingdings" panose="05000000000000000000" pitchFamily="2" charset="2"/>
              <a:buChar char="§"/>
            </a:pPr>
            <a:r>
              <a:rPr lang="en-US" sz="2800" b="0" i="0" dirty="0">
                <a:solidFill>
                  <a:srgbClr val="222222"/>
                </a:solidFill>
                <a:effectLst/>
                <a:latin typeface="+mn-lt"/>
              </a:rPr>
              <a:t>Iceland</a:t>
            </a:r>
          </a:p>
          <a:p>
            <a:pPr lvl="1">
              <a:spcAft>
                <a:spcPts val="300"/>
              </a:spcAft>
              <a:buFont typeface="Wingdings" panose="05000000000000000000" pitchFamily="2" charset="2"/>
              <a:buChar char="§"/>
            </a:pPr>
            <a:r>
              <a:rPr lang="en-US" sz="2800" b="0" i="0" dirty="0">
                <a:solidFill>
                  <a:srgbClr val="222222"/>
                </a:solidFill>
                <a:effectLst/>
                <a:latin typeface="+mn-lt"/>
              </a:rPr>
              <a:t>The Netherlands</a:t>
            </a:r>
          </a:p>
          <a:p>
            <a:pPr lvl="1">
              <a:spcAft>
                <a:spcPts val="300"/>
              </a:spcAft>
              <a:buFont typeface="Wingdings" panose="05000000000000000000" pitchFamily="2" charset="2"/>
              <a:buChar char="§"/>
            </a:pPr>
            <a:r>
              <a:rPr lang="en-US" sz="2800" b="0" i="0" dirty="0">
                <a:solidFill>
                  <a:srgbClr val="222222"/>
                </a:solidFill>
                <a:effectLst/>
                <a:latin typeface="+mn-lt"/>
              </a:rPr>
              <a:t>Switzerland</a:t>
            </a:r>
          </a:p>
          <a:p>
            <a:pPr lvl="1">
              <a:spcAft>
                <a:spcPts val="300"/>
              </a:spcAft>
              <a:buFont typeface="Wingdings" panose="05000000000000000000" pitchFamily="2" charset="2"/>
              <a:buChar char="§"/>
            </a:pPr>
            <a:r>
              <a:rPr lang="en-US" sz="2800" b="0" i="0" dirty="0">
                <a:solidFill>
                  <a:srgbClr val="222222"/>
                </a:solidFill>
                <a:effectLst/>
                <a:latin typeface="+mn-lt"/>
              </a:rPr>
              <a:t>Sweden</a:t>
            </a:r>
          </a:p>
          <a:p>
            <a:pPr lvl="1">
              <a:spcAft>
                <a:spcPts val="300"/>
              </a:spcAft>
              <a:buFont typeface="Wingdings" panose="05000000000000000000" pitchFamily="2" charset="2"/>
              <a:buChar char="§"/>
            </a:pPr>
            <a:r>
              <a:rPr lang="en-US" sz="2800" b="0" i="0" dirty="0">
                <a:solidFill>
                  <a:srgbClr val="222222"/>
                </a:solidFill>
                <a:effectLst/>
                <a:latin typeface="+mn-lt"/>
              </a:rPr>
              <a:t>New Zealand</a:t>
            </a:r>
          </a:p>
          <a:p>
            <a:pPr lvl="1">
              <a:spcAft>
                <a:spcPts val="300"/>
              </a:spcAft>
              <a:buFont typeface="Wingdings" panose="05000000000000000000" pitchFamily="2" charset="2"/>
              <a:buChar char="§"/>
            </a:pPr>
            <a:r>
              <a:rPr lang="en-US" sz="2800" b="0" i="0" dirty="0">
                <a:solidFill>
                  <a:srgbClr val="222222"/>
                </a:solidFill>
                <a:effectLst/>
                <a:latin typeface="+mn-lt"/>
              </a:rPr>
              <a:t>Canada</a:t>
            </a:r>
          </a:p>
          <a:p>
            <a:pPr lvl="1">
              <a:spcAft>
                <a:spcPts val="300"/>
              </a:spcAft>
              <a:buFont typeface="Wingdings" panose="05000000000000000000" pitchFamily="2" charset="2"/>
              <a:buChar char="§"/>
            </a:pPr>
            <a:r>
              <a:rPr lang="en-US" sz="2800" b="0" i="0" dirty="0">
                <a:solidFill>
                  <a:srgbClr val="222222"/>
                </a:solidFill>
                <a:effectLst/>
                <a:latin typeface="+mn-lt"/>
              </a:rPr>
              <a:t>Austria</a:t>
            </a:r>
          </a:p>
          <a:p>
            <a:endParaRPr lang="en-US" dirty="0"/>
          </a:p>
        </p:txBody>
      </p:sp>
      <p:sp>
        <p:nvSpPr>
          <p:cNvPr id="4" name="Content Placeholder 3">
            <a:extLst>
              <a:ext uri="{FF2B5EF4-FFF2-40B4-BE49-F238E27FC236}">
                <a16:creationId xmlns:a16="http://schemas.microsoft.com/office/drawing/2014/main" id="{114E0A4A-9207-48DD-BA63-E01C9E3B980D}"/>
              </a:ext>
            </a:extLst>
          </p:cNvPr>
          <p:cNvSpPr>
            <a:spLocks noGrp="1"/>
          </p:cNvSpPr>
          <p:nvPr>
            <p:ph sz="half" idx="2"/>
          </p:nvPr>
        </p:nvSpPr>
        <p:spPr>
          <a:xfrm>
            <a:off x="4887350" y="1600199"/>
            <a:ext cx="4144108" cy="4525963"/>
          </a:xfrm>
        </p:spPr>
        <p:txBody>
          <a:bodyPr/>
          <a:lstStyle/>
          <a:p>
            <a:pPr>
              <a:buClr>
                <a:srgbClr val="FF0000"/>
              </a:buClr>
              <a:buFont typeface="Wingdings" panose="05000000000000000000" pitchFamily="2" charset="2"/>
              <a:buChar char="Ø"/>
            </a:pPr>
            <a:r>
              <a:rPr lang="en-US" sz="2400" dirty="0">
                <a:latin typeface="+mn-lt"/>
              </a:rPr>
              <a:t>Socialist Countries in 2019</a:t>
            </a:r>
          </a:p>
          <a:p>
            <a:pPr lvl="1">
              <a:spcAft>
                <a:spcPts val="300"/>
              </a:spcAft>
              <a:buFont typeface="Wingdings" panose="05000000000000000000" pitchFamily="2" charset="2"/>
              <a:buChar char="§"/>
            </a:pPr>
            <a:r>
              <a:rPr lang="en-US" sz="2800" dirty="0">
                <a:latin typeface="+mn-lt"/>
              </a:rPr>
              <a:t>Russia</a:t>
            </a:r>
          </a:p>
          <a:p>
            <a:pPr lvl="1">
              <a:spcAft>
                <a:spcPts val="300"/>
              </a:spcAft>
              <a:buFont typeface="Wingdings" panose="05000000000000000000" pitchFamily="2" charset="2"/>
              <a:buChar char="§"/>
            </a:pPr>
            <a:r>
              <a:rPr lang="en-US" sz="2800" dirty="0">
                <a:latin typeface="+mn-lt"/>
              </a:rPr>
              <a:t>Cuba</a:t>
            </a:r>
          </a:p>
          <a:p>
            <a:pPr lvl="1">
              <a:spcAft>
                <a:spcPts val="300"/>
              </a:spcAft>
              <a:buFont typeface="Wingdings" panose="05000000000000000000" pitchFamily="2" charset="2"/>
              <a:buChar char="§"/>
            </a:pPr>
            <a:r>
              <a:rPr lang="en-US" sz="2800" dirty="0">
                <a:latin typeface="+mn-lt"/>
              </a:rPr>
              <a:t>South Korea</a:t>
            </a:r>
          </a:p>
          <a:p>
            <a:pPr lvl="1">
              <a:spcAft>
                <a:spcPts val="300"/>
              </a:spcAft>
              <a:buFont typeface="Wingdings" panose="05000000000000000000" pitchFamily="2" charset="2"/>
              <a:buChar char="§"/>
            </a:pPr>
            <a:r>
              <a:rPr lang="en-US" sz="2800" dirty="0">
                <a:latin typeface="+mn-lt"/>
              </a:rPr>
              <a:t>China</a:t>
            </a:r>
          </a:p>
          <a:p>
            <a:pPr lvl="1">
              <a:spcAft>
                <a:spcPts val="300"/>
              </a:spcAft>
              <a:buFont typeface="Wingdings" panose="05000000000000000000" pitchFamily="2" charset="2"/>
              <a:buChar char="§"/>
            </a:pPr>
            <a:r>
              <a:rPr lang="en-US" sz="2800" dirty="0">
                <a:latin typeface="+mn-lt"/>
              </a:rPr>
              <a:t>Vietnam</a:t>
            </a:r>
          </a:p>
          <a:p>
            <a:pPr lvl="1">
              <a:spcAft>
                <a:spcPts val="300"/>
              </a:spcAft>
              <a:buFont typeface="Wingdings" panose="05000000000000000000" pitchFamily="2" charset="2"/>
              <a:buChar char="§"/>
            </a:pPr>
            <a:r>
              <a:rPr lang="en-US" sz="2800" dirty="0">
                <a:latin typeface="+mn-lt"/>
              </a:rPr>
              <a:t>Portugal</a:t>
            </a:r>
          </a:p>
          <a:p>
            <a:pPr lvl="1">
              <a:spcAft>
                <a:spcPts val="300"/>
              </a:spcAft>
              <a:buFont typeface="Wingdings" panose="05000000000000000000" pitchFamily="2" charset="2"/>
              <a:buChar char="§"/>
            </a:pPr>
            <a:r>
              <a:rPr lang="en-US" sz="2800" dirty="0">
                <a:latin typeface="+mn-lt"/>
              </a:rPr>
              <a:t>Nicaragua</a:t>
            </a:r>
          </a:p>
          <a:p>
            <a:pPr lvl="1">
              <a:spcAft>
                <a:spcPts val="300"/>
              </a:spcAft>
              <a:buFont typeface="Wingdings" panose="05000000000000000000" pitchFamily="2" charset="2"/>
              <a:buChar char="§"/>
            </a:pPr>
            <a:r>
              <a:rPr lang="en-US" sz="2800" dirty="0">
                <a:latin typeface="+mn-lt"/>
              </a:rPr>
              <a:t>Nepal</a:t>
            </a:r>
          </a:p>
        </p:txBody>
      </p:sp>
    </p:spTree>
    <p:extLst>
      <p:ext uri="{BB962C8B-B14F-4D97-AF65-F5344CB8AC3E}">
        <p14:creationId xmlns:p14="http://schemas.microsoft.com/office/powerpoint/2010/main" val="13539908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 calcmode="lin" valueType="num">
                                      <p:cBhvr additive="base">
                                        <p:cTn id="4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 calcmode="lin" valueType="num">
                                      <p:cBhvr additive="base">
                                        <p:cTn id="5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 calcmode="lin" valueType="num">
                                      <p:cBhvr additive="base">
                                        <p:cTn id="6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 calcmode="lin" valueType="num">
                                      <p:cBhvr additive="base">
                                        <p:cTn id="6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
                                            <p:txEl>
                                              <p:pRg st="7" end="7"/>
                                            </p:txEl>
                                          </p:spTgt>
                                        </p:tgtEl>
                                        <p:attrNameLst>
                                          <p:attrName>style.visibility</p:attrName>
                                        </p:attrNameLst>
                                      </p:cBhvr>
                                      <p:to>
                                        <p:strVal val="visible"/>
                                      </p:to>
                                    </p:set>
                                    <p:anim calcmode="lin" valueType="num">
                                      <p:cBhvr additive="base">
                                        <p:cTn id="7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 calcmode="lin" valueType="num">
                                      <p:cBhvr additive="base">
                                        <p:cTn id="7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8E693-9B4C-4374-BBA9-B61762C506E2}"/>
              </a:ext>
            </a:extLst>
          </p:cNvPr>
          <p:cNvSpPr>
            <a:spLocks noGrp="1"/>
          </p:cNvSpPr>
          <p:nvPr>
            <p:ph type="title"/>
          </p:nvPr>
        </p:nvSpPr>
        <p:spPr>
          <a:xfrm>
            <a:off x="457198" y="1181352"/>
            <a:ext cx="8229600" cy="689679"/>
          </a:xfrm>
        </p:spPr>
        <p:txBody>
          <a:bodyPr/>
          <a:lstStyle/>
          <a:p>
            <a:pPr>
              <a:lnSpc>
                <a:spcPct val="100000"/>
              </a:lnSpc>
              <a:spcAft>
                <a:spcPts val="300"/>
              </a:spcAft>
            </a:pPr>
            <a:r>
              <a:rPr lang="en-US" sz="2800" dirty="0">
                <a:solidFill>
                  <a:srgbClr val="7A9900"/>
                </a:solidFill>
              </a:rPr>
              <a:t>Can a U.B.I. Help Solve Our                       </a:t>
            </a:r>
            <a:br>
              <a:rPr lang="en-US" sz="2800" dirty="0">
                <a:solidFill>
                  <a:srgbClr val="7A9900"/>
                </a:solidFill>
              </a:rPr>
            </a:br>
            <a:r>
              <a:rPr lang="en-US" sz="2800" dirty="0">
                <a:solidFill>
                  <a:srgbClr val="7A9900"/>
                </a:solidFill>
              </a:rPr>
              <a:t>“Inequality and Poverty” Problems?  </a:t>
            </a:r>
          </a:p>
        </p:txBody>
      </p:sp>
      <p:pic>
        <p:nvPicPr>
          <p:cNvPr id="5" name="Picture 2" descr="Andrew Yang - UBI is Not Socialism | Facebook">
            <a:extLst>
              <a:ext uri="{FF2B5EF4-FFF2-40B4-BE49-F238E27FC236}">
                <a16:creationId xmlns:a16="http://schemas.microsoft.com/office/drawing/2014/main" id="{B0CC6A93-7812-4469-9E67-784E3AD72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889" y="2078182"/>
            <a:ext cx="3702219" cy="35028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76BE17-222D-4D45-9EBF-FAE527DFB3AC}"/>
              </a:ext>
            </a:extLst>
          </p:cNvPr>
          <p:cNvSpPr txBox="1"/>
          <p:nvPr/>
        </p:nvSpPr>
        <p:spPr>
          <a:xfrm>
            <a:off x="1094508" y="5788152"/>
            <a:ext cx="7800108" cy="307777"/>
          </a:xfrm>
          <a:prstGeom prst="rect">
            <a:avLst/>
          </a:prstGeom>
          <a:noFill/>
        </p:spPr>
        <p:txBody>
          <a:bodyPr wrap="square" rtlCol="0">
            <a:spAutoFit/>
          </a:bodyPr>
          <a:lstStyle/>
          <a:p>
            <a:r>
              <a:rPr lang="en-US" sz="1400" dirty="0">
                <a:hlinkClick r:id="rId3"/>
              </a:rPr>
              <a:t>https://www.facebook.com/andrewyang2020/videos/U.B.I.-is-not-socialism/696609334106595/</a:t>
            </a:r>
            <a:r>
              <a:rPr lang="en-US" sz="1400" dirty="0"/>
              <a:t> </a:t>
            </a:r>
          </a:p>
        </p:txBody>
      </p:sp>
    </p:spTree>
    <p:extLst>
      <p:ext uri="{BB962C8B-B14F-4D97-AF65-F5344CB8AC3E}">
        <p14:creationId xmlns:p14="http://schemas.microsoft.com/office/powerpoint/2010/main" val="26054002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36CF-4ED4-44AA-BF1D-56ED2BE62E0C}"/>
              </a:ext>
            </a:extLst>
          </p:cNvPr>
          <p:cNvSpPr>
            <a:spLocks noGrp="1"/>
          </p:cNvSpPr>
          <p:nvPr>
            <p:ph type="title"/>
          </p:nvPr>
        </p:nvSpPr>
        <p:spPr>
          <a:xfrm>
            <a:off x="710419" y="962225"/>
            <a:ext cx="8229600" cy="660478"/>
          </a:xfrm>
        </p:spPr>
        <p:txBody>
          <a:bodyPr/>
          <a:lstStyle/>
          <a:p>
            <a:r>
              <a:rPr lang="en-US" sz="3600" dirty="0">
                <a:solidFill>
                  <a:srgbClr val="7A9900"/>
                </a:solidFill>
              </a:rPr>
              <a:t>Takeaways from Andrew Yang Clip</a:t>
            </a:r>
          </a:p>
        </p:txBody>
      </p:sp>
      <p:sp>
        <p:nvSpPr>
          <p:cNvPr id="3" name="TextBox 2">
            <a:extLst>
              <a:ext uri="{FF2B5EF4-FFF2-40B4-BE49-F238E27FC236}">
                <a16:creationId xmlns:a16="http://schemas.microsoft.com/office/drawing/2014/main" id="{56AD9B19-4A3D-4A5D-A7D0-E03AEEE0F4D4}"/>
              </a:ext>
            </a:extLst>
          </p:cNvPr>
          <p:cNvSpPr txBox="1"/>
          <p:nvPr/>
        </p:nvSpPr>
        <p:spPr>
          <a:xfrm>
            <a:off x="509954" y="1731344"/>
            <a:ext cx="8124092" cy="2262158"/>
          </a:xfrm>
          <a:prstGeom prst="rect">
            <a:avLst/>
          </a:prstGeom>
          <a:noFill/>
        </p:spPr>
        <p:txBody>
          <a:bodyPr wrap="square" rtlCol="0">
            <a:spAutoFit/>
          </a:bodyPr>
          <a:lstStyle/>
          <a:p>
            <a:pPr algn="ctr">
              <a:spcAft>
                <a:spcPts val="300"/>
              </a:spcAft>
            </a:pPr>
            <a:r>
              <a:rPr lang="en-US" sz="1800" b="1" i="0" dirty="0">
                <a:solidFill>
                  <a:srgbClr val="000000"/>
                </a:solidFill>
                <a:effectLst/>
                <a:latin typeface="+mn-lt"/>
              </a:rPr>
              <a:t>Arguments </a:t>
            </a:r>
            <a:r>
              <a:rPr lang="en-US" sz="1800" b="1" i="0" u="sng" dirty="0">
                <a:solidFill>
                  <a:srgbClr val="000000"/>
                </a:solidFill>
                <a:effectLst/>
                <a:latin typeface="+mn-lt"/>
              </a:rPr>
              <a:t>for</a:t>
            </a:r>
            <a:r>
              <a:rPr lang="en-US" sz="1800" b="1" i="0" dirty="0">
                <a:solidFill>
                  <a:srgbClr val="000000"/>
                </a:solidFill>
                <a:effectLst/>
                <a:latin typeface="+mn-lt"/>
              </a:rPr>
              <a:t> U.B.I.</a:t>
            </a:r>
          </a:p>
          <a:p>
            <a:pPr algn="l">
              <a:spcAft>
                <a:spcPts val="300"/>
              </a:spcAft>
              <a:buFont typeface="+mj-lt"/>
              <a:buAutoNum type="arabicPeriod"/>
            </a:pPr>
            <a:r>
              <a:rPr lang="en-US" sz="1800" b="0" i="0" dirty="0">
                <a:solidFill>
                  <a:srgbClr val="000000"/>
                </a:solidFill>
                <a:effectLst/>
                <a:latin typeface="+mn-lt"/>
              </a:rPr>
              <a:t> A guaranteed income of $1,000/month can quickly stop extreme poverty. </a:t>
            </a:r>
          </a:p>
          <a:p>
            <a:pPr algn="l">
              <a:spcAft>
                <a:spcPts val="300"/>
              </a:spcAft>
              <a:buFont typeface="+mj-lt"/>
              <a:buAutoNum type="arabicPeriod"/>
            </a:pPr>
            <a:r>
              <a:rPr lang="en-US" sz="1800" b="0" i="0" dirty="0">
                <a:solidFill>
                  <a:srgbClr val="000000"/>
                </a:solidFill>
                <a:effectLst/>
                <a:latin typeface="+mn-lt"/>
              </a:rPr>
              <a:t> All people are valued and should be allowed to live with dignity.</a:t>
            </a:r>
          </a:p>
          <a:p>
            <a:pPr algn="l">
              <a:spcAft>
                <a:spcPts val="300"/>
              </a:spcAft>
              <a:buFont typeface="+mj-lt"/>
              <a:buAutoNum type="arabicPeriod"/>
            </a:pPr>
            <a:r>
              <a:rPr lang="en-US" sz="1800" b="0" i="0" dirty="0">
                <a:solidFill>
                  <a:srgbClr val="000000"/>
                </a:solidFill>
                <a:effectLst/>
                <a:latin typeface="+mn-lt"/>
              </a:rPr>
              <a:t> Also an answer to mass unemployment once I.T. and A.T. impact job market.</a:t>
            </a:r>
          </a:p>
          <a:p>
            <a:pPr algn="l">
              <a:spcAft>
                <a:spcPts val="300"/>
              </a:spcAft>
              <a:buFont typeface="+mj-lt"/>
              <a:buAutoNum type="arabicPeriod"/>
            </a:pPr>
            <a:r>
              <a:rPr lang="en-US" sz="1800" b="0" i="0" dirty="0">
                <a:solidFill>
                  <a:srgbClr val="000000"/>
                </a:solidFill>
                <a:effectLst/>
                <a:latin typeface="+mn-lt"/>
              </a:rPr>
              <a:t> It is a simpler system to the currently expensive social programs</a:t>
            </a:r>
            <a:r>
              <a:rPr lang="en-US" dirty="0">
                <a:solidFill>
                  <a:srgbClr val="000000"/>
                </a:solidFill>
                <a:latin typeface="+mn-lt"/>
              </a:rPr>
              <a:t> </a:t>
            </a:r>
            <a:r>
              <a:rPr lang="en-US" sz="1800" b="0" i="0" dirty="0">
                <a:solidFill>
                  <a:srgbClr val="000000"/>
                </a:solidFill>
                <a:effectLst/>
                <a:latin typeface="+mn-lt"/>
              </a:rPr>
              <a:t>(SNAP, etc.). </a:t>
            </a:r>
          </a:p>
          <a:p>
            <a:pPr algn="l">
              <a:spcAft>
                <a:spcPts val="300"/>
              </a:spcAft>
              <a:buFont typeface="+mj-lt"/>
              <a:buAutoNum type="arabicPeriod"/>
            </a:pPr>
            <a:r>
              <a:rPr lang="en-US" sz="1800" b="0" i="0" dirty="0">
                <a:solidFill>
                  <a:srgbClr val="000000"/>
                </a:solidFill>
                <a:effectLst/>
                <a:latin typeface="+mn-lt"/>
              </a:rPr>
              <a:t> It can free people to do things they want to do without worrying about money. </a:t>
            </a:r>
          </a:p>
          <a:p>
            <a:pPr algn="l">
              <a:spcAft>
                <a:spcPts val="300"/>
              </a:spcAft>
              <a:buFont typeface="+mj-lt"/>
              <a:buAutoNum type="arabicPeriod"/>
            </a:pPr>
            <a:r>
              <a:rPr lang="en-US" sz="1800" b="0" i="0" dirty="0">
                <a:solidFill>
                  <a:srgbClr val="000000"/>
                </a:solidFill>
                <a:effectLst/>
                <a:latin typeface="+mn-lt"/>
              </a:rPr>
              <a:t> You can base need on incomes as has been done in the past with other programs.</a:t>
            </a:r>
          </a:p>
        </p:txBody>
      </p:sp>
      <p:sp>
        <p:nvSpPr>
          <p:cNvPr id="4" name="TextBox 3">
            <a:extLst>
              <a:ext uri="{FF2B5EF4-FFF2-40B4-BE49-F238E27FC236}">
                <a16:creationId xmlns:a16="http://schemas.microsoft.com/office/drawing/2014/main" id="{1347BC5B-CBC7-48FE-B53A-32ABF5DFB377}"/>
              </a:ext>
            </a:extLst>
          </p:cNvPr>
          <p:cNvSpPr txBox="1"/>
          <p:nvPr/>
        </p:nvSpPr>
        <p:spPr>
          <a:xfrm>
            <a:off x="509954" y="4270955"/>
            <a:ext cx="8229599" cy="2862322"/>
          </a:xfrm>
          <a:prstGeom prst="rect">
            <a:avLst/>
          </a:prstGeom>
          <a:noFill/>
        </p:spPr>
        <p:txBody>
          <a:bodyPr wrap="square" rtlCol="0">
            <a:spAutoFit/>
          </a:bodyPr>
          <a:lstStyle/>
          <a:p>
            <a:pPr algn="ctr"/>
            <a:r>
              <a:rPr lang="en-US" b="1" i="0" dirty="0">
                <a:solidFill>
                  <a:srgbClr val="000000"/>
                </a:solidFill>
                <a:effectLst/>
                <a:latin typeface="Poppins"/>
              </a:rPr>
              <a:t>Arguments </a:t>
            </a:r>
            <a:r>
              <a:rPr lang="en-US" b="1" i="0" u="sng" dirty="0">
                <a:solidFill>
                  <a:srgbClr val="000000"/>
                </a:solidFill>
                <a:effectLst/>
                <a:latin typeface="Poppins"/>
              </a:rPr>
              <a:t>against</a:t>
            </a:r>
            <a:r>
              <a:rPr lang="en-US" b="1" i="0" dirty="0">
                <a:solidFill>
                  <a:srgbClr val="000000"/>
                </a:solidFill>
                <a:effectLst/>
                <a:latin typeface="Poppins"/>
              </a:rPr>
              <a:t> U.B.I.</a:t>
            </a:r>
          </a:p>
          <a:p>
            <a:pPr algn="l">
              <a:buFont typeface="+mj-lt"/>
              <a:buAutoNum type="arabicPeriod"/>
            </a:pPr>
            <a:r>
              <a:rPr lang="en-US" b="0" i="0" dirty="0">
                <a:solidFill>
                  <a:srgbClr val="000000"/>
                </a:solidFill>
                <a:effectLst/>
                <a:latin typeface="Libre Franklin"/>
              </a:rPr>
              <a:t> Fear many people will stop working and live a poorer quality of life with U.B.I. money.</a:t>
            </a:r>
          </a:p>
          <a:p>
            <a:pPr algn="l">
              <a:buFont typeface="+mj-lt"/>
              <a:buAutoNum type="arabicPeriod"/>
            </a:pPr>
            <a:r>
              <a:rPr lang="en-US" b="0" i="0" dirty="0">
                <a:solidFill>
                  <a:srgbClr val="000000"/>
                </a:solidFill>
                <a:effectLst/>
                <a:latin typeface="Libre Franklin"/>
              </a:rPr>
              <a:t> It will encourage people to become lazy and not pay taxes.</a:t>
            </a:r>
          </a:p>
          <a:p>
            <a:pPr algn="l">
              <a:buFont typeface="+mj-lt"/>
              <a:buAutoNum type="arabicPeriod"/>
            </a:pPr>
            <a:r>
              <a:rPr lang="en-US" b="0" i="0" dirty="0">
                <a:solidFill>
                  <a:srgbClr val="000000"/>
                </a:solidFill>
                <a:effectLst/>
                <a:latin typeface="Libre Franklin"/>
              </a:rPr>
              <a:t> Over many years a country’s population will lose its ambition on a collective level.</a:t>
            </a:r>
          </a:p>
          <a:p>
            <a:pPr algn="l">
              <a:buFont typeface="+mj-lt"/>
              <a:buAutoNum type="arabicPeriod"/>
            </a:pPr>
            <a:r>
              <a:rPr lang="en-US" b="0" i="0" dirty="0">
                <a:solidFill>
                  <a:srgbClr val="000000"/>
                </a:solidFill>
                <a:effectLst/>
                <a:latin typeface="Libre Franklin"/>
              </a:rPr>
              <a:t> It will cost more than regular social programs in existence.</a:t>
            </a:r>
          </a:p>
          <a:p>
            <a:pPr algn="l">
              <a:buFont typeface="+mj-lt"/>
              <a:buAutoNum type="arabicPeriod"/>
            </a:pPr>
            <a:r>
              <a:rPr lang="en-US" b="0" i="0" dirty="0">
                <a:solidFill>
                  <a:srgbClr val="000000"/>
                </a:solidFill>
                <a:effectLst/>
                <a:latin typeface="Libre Franklin"/>
              </a:rPr>
              <a:t> Those who are working will have to pay more in tax to pay for U.B.I. income.</a:t>
            </a:r>
          </a:p>
          <a:p>
            <a:pPr>
              <a:buFont typeface="+mj-lt"/>
              <a:buAutoNum type="arabicPeriod"/>
            </a:pPr>
            <a:r>
              <a:rPr lang="en-US" sz="1800" b="0" i="0" dirty="0">
                <a:solidFill>
                  <a:schemeClr val="tx1"/>
                </a:solidFill>
                <a:effectLst/>
                <a:latin typeface="+mn-lt"/>
              </a:rPr>
              <a:t> 54% of U.S. adults oppose the U.B.I.</a:t>
            </a:r>
            <a:r>
              <a:rPr lang="en-US" dirty="0">
                <a:latin typeface="+mn-lt"/>
              </a:rPr>
              <a:t> policy of </a:t>
            </a:r>
            <a:r>
              <a:rPr lang="en-US" sz="1800" b="0" i="0" dirty="0">
                <a:solidFill>
                  <a:schemeClr val="tx1"/>
                </a:solidFill>
                <a:effectLst/>
                <a:latin typeface="+mn-lt"/>
              </a:rPr>
              <a:t>$1,000/month, 45% favor the proposal.</a:t>
            </a:r>
          </a:p>
          <a:p>
            <a:pPr algn="l">
              <a:buFont typeface="+mj-lt"/>
              <a:buAutoNum type="arabicPeriod"/>
            </a:pPr>
            <a:endParaRPr lang="en-US" b="0" i="0" dirty="0">
              <a:solidFill>
                <a:srgbClr val="000000"/>
              </a:solidFill>
              <a:effectLst/>
              <a:latin typeface="Libre Franklin"/>
            </a:endParaRPr>
          </a:p>
        </p:txBody>
      </p:sp>
    </p:spTree>
    <p:extLst>
      <p:ext uri="{BB962C8B-B14F-4D97-AF65-F5344CB8AC3E}">
        <p14:creationId xmlns:p14="http://schemas.microsoft.com/office/powerpoint/2010/main" val="19191228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versal basic income - Pros and cons - Economics Help">
            <a:extLst>
              <a:ext uri="{FF2B5EF4-FFF2-40B4-BE49-F238E27FC236}">
                <a16:creationId xmlns:a16="http://schemas.microsoft.com/office/drawing/2014/main" id="{C1F7F785-84C2-4507-84C5-47540283A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95" y="1019175"/>
            <a:ext cx="8578947" cy="556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72533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err="1">
                <a:solidFill>
                  <a:srgbClr val="7A9900"/>
                </a:solidFill>
                <a:latin typeface="Calibri"/>
                <a:ea typeface="ＭＳ Ｐゴシック"/>
                <a:cs typeface="Calibri"/>
              </a:rPr>
              <a:t>EconEdLink</a:t>
            </a:r>
            <a:r>
              <a:rPr lang="en-US" sz="4000" dirty="0">
                <a:solidFill>
                  <a:srgbClr val="7A9900"/>
                </a:solidFill>
                <a:latin typeface="Calibri"/>
                <a:ea typeface="ＭＳ Ｐゴシック"/>
                <a:cs typeface="Calibri"/>
              </a:rPr>
              <a:t> Membership</a:t>
            </a:r>
            <a:endParaRPr lang="en-US" dirty="0">
              <a:solidFill>
                <a:srgbClr val="7A9900"/>
              </a:solidFill>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524315"/>
          </a:xfrm>
          <a:prstGeom prst="rect">
            <a:avLst/>
          </a:prstGeom>
          <a:noFill/>
        </p:spPr>
        <p:txBody>
          <a:bodyPr wrap="square" rtlCol="0" anchor="t">
            <a:spAutoFit/>
          </a:bodyPr>
          <a:lstStyle/>
          <a:p>
            <a:r>
              <a:rPr lang="en-US">
                <a:latin typeface="Arial"/>
                <a:ea typeface="ＭＳ Ｐゴシック"/>
                <a:cs typeface="Arial"/>
              </a:rPr>
              <a:t>You can now access CEE’s professional development webinars directly on EconEdLink.org! To receive these new professional development benefits, </a:t>
            </a:r>
            <a:r>
              <a:rPr lang="en-US" b="1">
                <a:latin typeface="Arial"/>
                <a:ea typeface="ＭＳ Ｐゴシック"/>
                <a:cs typeface="Arial"/>
              </a:rPr>
              <a:t>become an </a:t>
            </a:r>
            <a:r>
              <a:rPr lang="en-US" b="1" err="1">
                <a:latin typeface="Arial"/>
                <a:ea typeface="ＭＳ Ｐゴシック"/>
                <a:cs typeface="Arial"/>
              </a:rPr>
              <a:t>EconEdLink</a:t>
            </a:r>
            <a:r>
              <a:rPr lang="en-US" b="1">
                <a:latin typeface="Arial"/>
                <a:ea typeface="ＭＳ Ｐゴシック"/>
                <a:cs typeface="Arial"/>
              </a:rPr>
              <a:t> </a:t>
            </a:r>
            <a:r>
              <a:rPr lang="en-US" b="1">
                <a:latin typeface="Arial"/>
                <a:ea typeface="ＭＳ Ｐゴシック"/>
                <a:cs typeface="Arial"/>
                <a:hlinkClick r:id="rId3"/>
              </a:rPr>
              <a:t>member</a:t>
            </a:r>
            <a:r>
              <a:rPr lang="en-US">
                <a:latin typeface="Arial"/>
                <a:ea typeface="ＭＳ Ｐゴシック"/>
                <a:cs typeface="Arial"/>
              </a:rPr>
              <a:t>. As a member, you will now be able to: </a:t>
            </a:r>
            <a:endParaRPr lang="en-US"/>
          </a:p>
          <a:p>
            <a:endParaRPr lang="en-US"/>
          </a:p>
          <a:p>
            <a:pPr marL="285750" indent="-285750">
              <a:buFont typeface="Arial"/>
              <a:buChar char="•"/>
            </a:pPr>
            <a:r>
              <a:rPr lang="en-US">
                <a:latin typeface="Arial"/>
                <a:ea typeface="ＭＳ Ｐゴシック"/>
                <a:cs typeface="Arial"/>
              </a:rPr>
              <a:t>Automatically receive a professional development certificate via e-mail within 24 hours after viewing any webinar for a minimum of 45 minutes</a:t>
            </a:r>
            <a:endParaRPr lang="en-US"/>
          </a:p>
          <a:p>
            <a:pPr marL="285750" indent="-285750">
              <a:buFont typeface="Arial"/>
              <a:buChar char="•"/>
            </a:pPr>
            <a:r>
              <a:rPr lang="en-US">
                <a:latin typeface="Arial"/>
                <a:ea typeface="ＭＳ Ｐゴシック"/>
                <a:cs typeface="Arial"/>
              </a:rPr>
              <a:t>Register for upcoming webinars with a simple one-click process </a:t>
            </a:r>
            <a:endParaRPr lang="en-US"/>
          </a:p>
          <a:p>
            <a:pPr marL="285750" indent="-285750">
              <a:buFont typeface="Arial"/>
              <a:buChar char="•"/>
            </a:pPr>
            <a:r>
              <a:rPr lang="en-US">
                <a:latin typeface="Arial"/>
                <a:ea typeface="ＭＳ Ｐゴシック"/>
                <a:cs typeface="Arial"/>
              </a:rPr>
              <a:t>Easily download presentations, lesson plan materials, and activities for each webinar </a:t>
            </a:r>
            <a:endParaRPr lang="en-US"/>
          </a:p>
          <a:p>
            <a:pPr marL="285750" indent="-285750">
              <a:buFont typeface="Arial"/>
              <a:buChar char="•"/>
            </a:pPr>
            <a:r>
              <a:rPr lang="en-US">
                <a:latin typeface="Arial"/>
                <a:ea typeface="ＭＳ Ｐゴシック"/>
                <a:cs typeface="Arial"/>
              </a:rPr>
              <a:t>Search and view all webinars at your convenience </a:t>
            </a:r>
            <a:endParaRPr lang="en-US"/>
          </a:p>
          <a:p>
            <a:pPr marL="285750" indent="-285750">
              <a:buFont typeface="Arial"/>
              <a:buChar char="•"/>
            </a:pPr>
            <a:r>
              <a:rPr lang="en-US">
                <a:latin typeface="Arial"/>
                <a:ea typeface="ＭＳ Ｐゴシック"/>
                <a:cs typeface="Arial"/>
              </a:rPr>
              <a:t>Save webinars to your </a:t>
            </a:r>
            <a:r>
              <a:rPr lang="en-US" err="1">
                <a:latin typeface="Arial"/>
                <a:ea typeface="ＭＳ Ｐゴシック"/>
                <a:cs typeface="Arial"/>
              </a:rPr>
              <a:t>EconEdLink</a:t>
            </a:r>
            <a:r>
              <a:rPr lang="en-US">
                <a:latin typeface="Arial"/>
                <a:ea typeface="ＭＳ Ｐゴシック"/>
                <a:cs typeface="Arial"/>
              </a:rPr>
              <a:t> dashboard for easy access to the event</a:t>
            </a:r>
            <a:endParaRPr lang="en-US"/>
          </a:p>
          <a:p>
            <a:endParaRPr lang="en-US">
              <a:latin typeface="Arial"/>
              <a:ea typeface="ＭＳ Ｐゴシック"/>
              <a:cs typeface="Arial"/>
            </a:endParaRPr>
          </a:p>
          <a:p>
            <a:endParaRPr lang="en-US">
              <a:latin typeface="Arial"/>
              <a:ea typeface="ＭＳ Ｐゴシック"/>
              <a:cs typeface="Arial"/>
            </a:endParaRPr>
          </a:p>
          <a:p>
            <a:pPr algn="ctr"/>
            <a:r>
              <a:rPr lang="en-US">
                <a:latin typeface="Arial"/>
                <a:ea typeface="ＭＳ Ｐゴシック"/>
                <a:cs typeface="Arial"/>
              </a:rPr>
              <a:t>You may access our new Professional Development page </a:t>
            </a:r>
            <a:r>
              <a:rPr lang="en-US">
                <a:latin typeface="Arial"/>
                <a:ea typeface="ＭＳ Ｐゴシック"/>
                <a:cs typeface="Arial"/>
                <a:hlinkClick r:id="rId4"/>
              </a:rPr>
              <a:t>here</a:t>
            </a:r>
            <a:endParaRPr lang="en-US">
              <a:latin typeface="Arial"/>
              <a:ea typeface="ＭＳ Ｐゴシック"/>
              <a:cs typeface="Arial"/>
            </a:endParaRPr>
          </a:p>
          <a:p>
            <a:endParaRPr lang="en-US">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467A5A-CE50-4D25-B1D4-64FC56081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68" y="86061"/>
            <a:ext cx="8588293" cy="6393270"/>
          </a:xfrm>
          <a:prstGeom prst="rect">
            <a:avLst/>
          </a:prstGeom>
        </p:spPr>
      </p:pic>
    </p:spTree>
    <p:extLst>
      <p:ext uri="{BB962C8B-B14F-4D97-AF65-F5344CB8AC3E}">
        <p14:creationId xmlns:p14="http://schemas.microsoft.com/office/powerpoint/2010/main" val="14200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Basicincome Politics - — Steemit">
            <a:extLst>
              <a:ext uri="{FF2B5EF4-FFF2-40B4-BE49-F238E27FC236}">
                <a16:creationId xmlns:a16="http://schemas.microsoft.com/office/drawing/2014/main" id="{002F0123-4AA8-44D3-A3E6-6B31230DB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26" y="2339812"/>
            <a:ext cx="7673010" cy="41172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A1A062-288D-4490-9F9C-9C69569FD2F8}"/>
              </a:ext>
            </a:extLst>
          </p:cNvPr>
          <p:cNvSpPr txBox="1"/>
          <p:nvPr/>
        </p:nvSpPr>
        <p:spPr>
          <a:xfrm>
            <a:off x="337625" y="1139483"/>
            <a:ext cx="8384344" cy="1115690"/>
          </a:xfrm>
          <a:prstGeom prst="rect">
            <a:avLst/>
          </a:prstGeom>
          <a:noFill/>
        </p:spPr>
        <p:txBody>
          <a:bodyPr wrap="square" rtlCol="0">
            <a:spAutoFit/>
          </a:bodyPr>
          <a:lstStyle/>
          <a:p>
            <a:pPr algn="ctr">
              <a:spcAft>
                <a:spcPts val="300"/>
              </a:spcAft>
            </a:pPr>
            <a:r>
              <a:rPr lang="en-US" sz="3200" b="1" dirty="0">
                <a:solidFill>
                  <a:srgbClr val="7A9900"/>
                </a:solidFill>
                <a:latin typeface="+mn-lt"/>
              </a:rPr>
              <a:t>The Corona Bill Fight in Congress: </a:t>
            </a:r>
          </a:p>
          <a:p>
            <a:pPr algn="ctr">
              <a:spcAft>
                <a:spcPts val="300"/>
              </a:spcAft>
            </a:pPr>
            <a:r>
              <a:rPr lang="en-US" sz="3200" b="1" dirty="0">
                <a:solidFill>
                  <a:srgbClr val="7A9900"/>
                </a:solidFill>
                <a:latin typeface="+mn-lt"/>
              </a:rPr>
              <a:t>The Stalled “Heroes Bill”</a:t>
            </a:r>
          </a:p>
        </p:txBody>
      </p:sp>
    </p:spTree>
    <p:extLst>
      <p:ext uri="{BB962C8B-B14F-4D97-AF65-F5344CB8AC3E}">
        <p14:creationId xmlns:p14="http://schemas.microsoft.com/office/powerpoint/2010/main" val="1876574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8CD7-2F94-4717-830C-9C90C05E79D1}"/>
              </a:ext>
            </a:extLst>
          </p:cNvPr>
          <p:cNvSpPr>
            <a:spLocks noGrp="1"/>
          </p:cNvSpPr>
          <p:nvPr>
            <p:ph type="title"/>
          </p:nvPr>
        </p:nvSpPr>
        <p:spPr>
          <a:xfrm>
            <a:off x="457200" y="914400"/>
            <a:ext cx="8229600" cy="829994"/>
          </a:xfrm>
        </p:spPr>
        <p:txBody>
          <a:bodyPr/>
          <a:lstStyle/>
          <a:p>
            <a:r>
              <a:rPr lang="en-US" sz="3600">
                <a:solidFill>
                  <a:srgbClr val="7A9900"/>
                </a:solidFill>
                <a:latin typeface="+mn-lt"/>
              </a:rPr>
              <a:t>U.B.I. </a:t>
            </a:r>
            <a:r>
              <a:rPr lang="en-US" sz="3600" dirty="0">
                <a:solidFill>
                  <a:srgbClr val="7A9900"/>
                </a:solidFill>
                <a:latin typeface="+mn-lt"/>
              </a:rPr>
              <a:t>and the COVID-19 Pandemic</a:t>
            </a:r>
            <a:endParaRPr lang="en-US" sz="3600" dirty="0">
              <a:solidFill>
                <a:srgbClr val="7A9900"/>
              </a:solidFill>
            </a:endParaRPr>
          </a:p>
        </p:txBody>
      </p:sp>
      <p:sp>
        <p:nvSpPr>
          <p:cNvPr id="3" name="Content Placeholder 2">
            <a:extLst>
              <a:ext uri="{FF2B5EF4-FFF2-40B4-BE49-F238E27FC236}">
                <a16:creationId xmlns:a16="http://schemas.microsoft.com/office/drawing/2014/main" id="{942945A9-011D-4CCB-8D3B-198BDD4DC8A7}"/>
              </a:ext>
            </a:extLst>
          </p:cNvPr>
          <p:cNvSpPr>
            <a:spLocks noGrp="1"/>
          </p:cNvSpPr>
          <p:nvPr>
            <p:ph idx="1"/>
          </p:nvPr>
        </p:nvSpPr>
        <p:spPr>
          <a:xfrm>
            <a:off x="457200" y="2018713"/>
            <a:ext cx="8433582" cy="4839287"/>
          </a:xfrm>
        </p:spPr>
        <p:txBody>
          <a:bodyPr/>
          <a:lstStyle/>
          <a:p>
            <a:pPr>
              <a:buClr>
                <a:srgbClr val="FF0000"/>
              </a:buClr>
              <a:buFont typeface="Wingdings" panose="05000000000000000000" pitchFamily="2" charset="2"/>
              <a:buChar char="Ø"/>
            </a:pPr>
            <a:r>
              <a:rPr lang="en-US" sz="1600" dirty="0">
                <a:solidFill>
                  <a:schemeClr val="tx1"/>
                </a:solidFill>
                <a:latin typeface="+mn-lt"/>
              </a:rPr>
              <a:t>We may not get </a:t>
            </a:r>
            <a:r>
              <a:rPr lang="en-US" sz="1600">
                <a:solidFill>
                  <a:schemeClr val="tx1"/>
                </a:solidFill>
                <a:latin typeface="+mn-lt"/>
              </a:rPr>
              <a:t>a U.B.I. </a:t>
            </a:r>
            <a:r>
              <a:rPr lang="en-US" sz="1600" dirty="0">
                <a:solidFill>
                  <a:schemeClr val="tx1"/>
                </a:solidFill>
                <a:latin typeface="+mn-lt"/>
              </a:rPr>
              <a:t>but how about a </a:t>
            </a:r>
            <a:r>
              <a:rPr lang="en-US" sz="1600" dirty="0">
                <a:solidFill>
                  <a:srgbClr val="7A9900"/>
                </a:solidFill>
                <a:latin typeface="+mn-lt"/>
              </a:rPr>
              <a:t>hybrid program </a:t>
            </a:r>
            <a:r>
              <a:rPr lang="en-US" sz="1600" dirty="0">
                <a:solidFill>
                  <a:schemeClr val="tx1"/>
                </a:solidFill>
                <a:latin typeface="+mn-lt"/>
              </a:rPr>
              <a:t>which might make a difference..</a:t>
            </a:r>
          </a:p>
          <a:p>
            <a:pPr>
              <a:buClr>
                <a:srgbClr val="FF0000"/>
              </a:buClr>
              <a:buFont typeface="Wingdings" panose="05000000000000000000" pitchFamily="2" charset="2"/>
              <a:buChar char="Ø"/>
            </a:pPr>
            <a:r>
              <a:rPr lang="en-US" sz="1600" dirty="0">
                <a:solidFill>
                  <a:schemeClr val="tx1"/>
                </a:solidFill>
                <a:latin typeface="+mn-lt"/>
              </a:rPr>
              <a:t>If we are going to fight poverty, improve the lives of our children, we need to act.</a:t>
            </a:r>
          </a:p>
          <a:p>
            <a:pPr>
              <a:buClr>
                <a:srgbClr val="FF0000"/>
              </a:buClr>
              <a:buFont typeface="Wingdings" panose="05000000000000000000" pitchFamily="2" charset="2"/>
              <a:buChar char="Ø"/>
            </a:pPr>
            <a:r>
              <a:rPr lang="en-US" sz="1600" dirty="0">
                <a:solidFill>
                  <a:schemeClr val="tx1"/>
                </a:solidFill>
                <a:latin typeface="+mn-lt"/>
              </a:rPr>
              <a:t>Calls for </a:t>
            </a:r>
            <a:r>
              <a:rPr lang="en-US" sz="1600" dirty="0">
                <a:solidFill>
                  <a:srgbClr val="7A9900"/>
                </a:solidFill>
                <a:latin typeface="+mn-lt"/>
              </a:rPr>
              <a:t>“Gradualism” versus a “Big Bold Changes.”   </a:t>
            </a:r>
            <a:r>
              <a:rPr lang="en-US" sz="1600" dirty="0">
                <a:solidFill>
                  <a:schemeClr val="tx1"/>
                </a:solidFill>
                <a:latin typeface="+mn-lt"/>
              </a:rPr>
              <a:t>Blue v. Red Blowback?</a:t>
            </a:r>
          </a:p>
          <a:p>
            <a:pPr>
              <a:buClr>
                <a:srgbClr val="FF0000"/>
              </a:buClr>
              <a:buFont typeface="Wingdings" panose="05000000000000000000" pitchFamily="2" charset="2"/>
              <a:buChar char="Ø"/>
            </a:pPr>
            <a:r>
              <a:rPr lang="en-US" sz="1600" dirty="0">
                <a:solidFill>
                  <a:schemeClr val="tx1"/>
                </a:solidFill>
                <a:latin typeface="+mn-lt"/>
              </a:rPr>
              <a:t>House passed a child allowance subsidy as part of the Heroes Act.  It sits on McConnell’s desk.</a:t>
            </a:r>
          </a:p>
          <a:p>
            <a:pPr>
              <a:buClr>
                <a:srgbClr val="FF0000"/>
              </a:buClr>
              <a:buFont typeface="Wingdings" panose="05000000000000000000" pitchFamily="2" charset="2"/>
              <a:buChar char="Ø"/>
            </a:pPr>
            <a:r>
              <a:rPr lang="en-US" sz="1600" dirty="0">
                <a:solidFill>
                  <a:schemeClr val="tx1"/>
                </a:solidFill>
                <a:latin typeface="+mn-lt"/>
              </a:rPr>
              <a:t>If funded, predictions are child poverty would be reduced by @ 50% among children of color.</a:t>
            </a:r>
          </a:p>
          <a:p>
            <a:pPr>
              <a:spcAft>
                <a:spcPts val="300"/>
              </a:spcAft>
              <a:buClr>
                <a:srgbClr val="FF0000"/>
              </a:buClr>
              <a:buFont typeface="Wingdings" panose="05000000000000000000" pitchFamily="2" charset="2"/>
              <a:buChar char="Ø"/>
            </a:pPr>
            <a:r>
              <a:rPr lang="en-US" sz="1600" dirty="0">
                <a:solidFill>
                  <a:schemeClr val="tx1"/>
                </a:solidFill>
                <a:latin typeface="+mn-lt"/>
              </a:rPr>
              <a:t>Is </a:t>
            </a:r>
            <a:r>
              <a:rPr lang="en-US" sz="1600">
                <a:solidFill>
                  <a:schemeClr val="tx1"/>
                </a:solidFill>
                <a:latin typeface="+mn-lt"/>
              </a:rPr>
              <a:t>a U.B.I. </a:t>
            </a:r>
            <a:r>
              <a:rPr lang="en-US" sz="1600" dirty="0">
                <a:solidFill>
                  <a:schemeClr val="tx1"/>
                </a:solidFill>
                <a:latin typeface="+mn-lt"/>
              </a:rPr>
              <a:t>program “Progressive Capitalism” or Democratic Socialism”? What we know:</a:t>
            </a:r>
          </a:p>
          <a:p>
            <a:pPr lvl="1">
              <a:spcAft>
                <a:spcPts val="300"/>
              </a:spcAft>
              <a:buFont typeface="Wingdings" panose="05000000000000000000" pitchFamily="2" charset="2"/>
              <a:buChar char="§"/>
            </a:pPr>
            <a:r>
              <a:rPr lang="en-US" sz="1600" dirty="0">
                <a:solidFill>
                  <a:schemeClr val="tx1"/>
                </a:solidFill>
                <a:latin typeface="+mn-lt"/>
              </a:rPr>
              <a:t>Most rich countries and some states (Maine, Alaska) do more than we do for their children.</a:t>
            </a:r>
          </a:p>
          <a:p>
            <a:pPr lvl="1">
              <a:spcAft>
                <a:spcPts val="300"/>
              </a:spcAft>
              <a:buFont typeface="Wingdings" panose="05000000000000000000" pitchFamily="2" charset="2"/>
              <a:buChar char="§"/>
            </a:pPr>
            <a:r>
              <a:rPr lang="en-US" sz="1600" dirty="0">
                <a:solidFill>
                  <a:schemeClr val="tx1"/>
                </a:solidFill>
                <a:latin typeface="+mn-lt"/>
              </a:rPr>
              <a:t>Even brief stays on poverty can cause children lifelong harm.</a:t>
            </a:r>
          </a:p>
          <a:p>
            <a:pPr lvl="1">
              <a:spcAft>
                <a:spcPts val="300"/>
              </a:spcAft>
              <a:buFont typeface="Wingdings" panose="05000000000000000000" pitchFamily="2" charset="2"/>
              <a:buChar char="§"/>
            </a:pPr>
            <a:r>
              <a:rPr lang="en-US" sz="1600" dirty="0">
                <a:solidFill>
                  <a:schemeClr val="tx1"/>
                </a:solidFill>
                <a:latin typeface="+mn-lt"/>
              </a:rPr>
              <a:t>Subsidizing the incomes of poor families leads their children to better health, more schooling and higher earning as adults.</a:t>
            </a:r>
          </a:p>
          <a:p>
            <a:pPr lvl="1">
              <a:spcAft>
                <a:spcPts val="300"/>
              </a:spcAft>
              <a:buFont typeface="Wingdings" panose="05000000000000000000" pitchFamily="2" charset="2"/>
              <a:buChar char="§"/>
            </a:pPr>
            <a:r>
              <a:rPr lang="en-US" sz="1600" dirty="0">
                <a:solidFill>
                  <a:schemeClr val="tx1"/>
                </a:solidFill>
                <a:latin typeface="+mn-lt"/>
              </a:rPr>
              <a:t>Children with access to SNAP have a </a:t>
            </a:r>
            <a:r>
              <a:rPr lang="en-US" sz="1600" dirty="0">
                <a:solidFill>
                  <a:srgbClr val="7A9900"/>
                </a:solidFill>
                <a:latin typeface="+mn-lt"/>
              </a:rPr>
              <a:t>18% higher rate </a:t>
            </a:r>
            <a:r>
              <a:rPr lang="en-US" sz="1600" dirty="0">
                <a:solidFill>
                  <a:schemeClr val="tx1"/>
                </a:solidFill>
                <a:latin typeface="+mn-lt"/>
              </a:rPr>
              <a:t>of graduation than those that don’t.</a:t>
            </a:r>
          </a:p>
          <a:p>
            <a:endParaRPr lang="en-US" dirty="0"/>
          </a:p>
        </p:txBody>
      </p:sp>
    </p:spTree>
    <p:extLst>
      <p:ext uri="{BB962C8B-B14F-4D97-AF65-F5344CB8AC3E}">
        <p14:creationId xmlns:p14="http://schemas.microsoft.com/office/powerpoint/2010/main" val="301316100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1350D-55C4-4FD6-A409-803D27203FC4}"/>
              </a:ext>
            </a:extLst>
          </p:cNvPr>
          <p:cNvSpPr>
            <a:spLocks noGrp="1"/>
          </p:cNvSpPr>
          <p:nvPr>
            <p:ph idx="1"/>
          </p:nvPr>
        </p:nvSpPr>
        <p:spPr>
          <a:xfrm>
            <a:off x="316524" y="1040388"/>
            <a:ext cx="8229600" cy="641252"/>
          </a:xfrm>
        </p:spPr>
        <p:txBody>
          <a:bodyPr/>
          <a:lstStyle/>
          <a:p>
            <a:pPr marL="0" indent="0" algn="ctr">
              <a:buNone/>
            </a:pPr>
            <a:r>
              <a:rPr lang="en-US" sz="3600" b="1">
                <a:solidFill>
                  <a:srgbClr val="7A9900"/>
                </a:solidFill>
                <a:latin typeface="+mn-lt"/>
              </a:rPr>
              <a:t>U.B.I. </a:t>
            </a:r>
            <a:r>
              <a:rPr lang="en-US" sz="3600" b="1" dirty="0">
                <a:solidFill>
                  <a:srgbClr val="7A9900"/>
                </a:solidFill>
                <a:latin typeface="+mn-lt"/>
              </a:rPr>
              <a:t>Programs in Other Countries</a:t>
            </a:r>
          </a:p>
        </p:txBody>
      </p:sp>
      <p:pic>
        <p:nvPicPr>
          <p:cNvPr id="2" name="Picture 2" descr="Universal Basic Income (UBI): Definition, Features, Advantage and ...">
            <a:extLst>
              <a:ext uri="{FF2B5EF4-FFF2-40B4-BE49-F238E27FC236}">
                <a16:creationId xmlns:a16="http://schemas.microsoft.com/office/drawing/2014/main" id="{993A9742-C343-4E54-AC9A-50C51FFD2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1" y="1681640"/>
            <a:ext cx="7624688" cy="31190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BDAEB7-E163-41CF-9C41-65A23BA90062}"/>
              </a:ext>
            </a:extLst>
          </p:cNvPr>
          <p:cNvSpPr txBox="1"/>
          <p:nvPr/>
        </p:nvSpPr>
        <p:spPr>
          <a:xfrm>
            <a:off x="457199" y="5071764"/>
            <a:ext cx="8377311" cy="923330"/>
          </a:xfrm>
          <a:prstGeom prst="rect">
            <a:avLst/>
          </a:prstGeom>
          <a:noFill/>
        </p:spPr>
        <p:txBody>
          <a:bodyPr wrap="square" rtlCol="0">
            <a:spAutoFit/>
          </a:bodyPr>
          <a:lstStyle/>
          <a:p>
            <a:pPr marL="285750" indent="-285750" algn="ctr">
              <a:buClr>
                <a:srgbClr val="FF0000"/>
              </a:buClr>
              <a:buFont typeface="Wingdings" panose="05000000000000000000" pitchFamily="2" charset="2"/>
              <a:buChar char="Ø"/>
            </a:pPr>
            <a:r>
              <a:rPr lang="en-US" sz="1800" dirty="0"/>
              <a:t>Not all programs are the same, and not all have continued to operate.  </a:t>
            </a:r>
          </a:p>
          <a:p>
            <a:pPr marL="285750" indent="-285750" algn="ctr">
              <a:buClr>
                <a:srgbClr val="FF0000"/>
              </a:buClr>
              <a:buFont typeface="Wingdings" panose="05000000000000000000" pitchFamily="2" charset="2"/>
              <a:buChar char="Ø"/>
            </a:pPr>
            <a:r>
              <a:rPr lang="en-US" sz="1800" dirty="0"/>
              <a:t>17 countries offer child allowance payments to families with children.</a:t>
            </a:r>
          </a:p>
          <a:p>
            <a:r>
              <a:rPr lang="en-US" sz="1800" dirty="0"/>
              <a:t>.</a:t>
            </a:r>
          </a:p>
        </p:txBody>
      </p:sp>
      <p:sp>
        <p:nvSpPr>
          <p:cNvPr id="6" name="TextBox 5">
            <a:extLst>
              <a:ext uri="{FF2B5EF4-FFF2-40B4-BE49-F238E27FC236}">
                <a16:creationId xmlns:a16="http://schemas.microsoft.com/office/drawing/2014/main" id="{4D11B215-2452-4010-AB9F-F029F34875C4}"/>
              </a:ext>
            </a:extLst>
          </p:cNvPr>
          <p:cNvSpPr txBox="1"/>
          <p:nvPr/>
        </p:nvSpPr>
        <p:spPr>
          <a:xfrm>
            <a:off x="1048041" y="5911239"/>
            <a:ext cx="7786469" cy="369332"/>
          </a:xfrm>
          <a:prstGeom prst="rect">
            <a:avLst/>
          </a:prstGeom>
          <a:noFill/>
        </p:spPr>
        <p:txBody>
          <a:bodyPr wrap="square" rtlCol="0">
            <a:spAutoFit/>
          </a:bodyPr>
          <a:lstStyle/>
          <a:p>
            <a:r>
              <a:rPr lang="en-US" sz="1800" dirty="0">
                <a:latin typeface="+mn-lt"/>
                <a:hlinkClick r:id="rId3"/>
              </a:rPr>
              <a:t>https://www.esldebates.com/should-governments-pay-a-basic-income/</a:t>
            </a:r>
            <a:endParaRPr lang="en-US" sz="1800" dirty="0">
              <a:latin typeface="+mn-lt"/>
            </a:endParaRPr>
          </a:p>
        </p:txBody>
      </p:sp>
    </p:spTree>
    <p:extLst>
      <p:ext uri="{BB962C8B-B14F-4D97-AF65-F5344CB8AC3E}">
        <p14:creationId xmlns:p14="http://schemas.microsoft.com/office/powerpoint/2010/main" val="355236231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1BBB-4C00-44A3-A14E-FF3CC67FE125}"/>
              </a:ext>
            </a:extLst>
          </p:cNvPr>
          <p:cNvSpPr>
            <a:spLocks noGrp="1"/>
          </p:cNvSpPr>
          <p:nvPr>
            <p:ph type="title"/>
          </p:nvPr>
        </p:nvSpPr>
        <p:spPr>
          <a:xfrm>
            <a:off x="457200" y="1167618"/>
            <a:ext cx="8229600" cy="1143000"/>
          </a:xfrm>
        </p:spPr>
        <p:txBody>
          <a:bodyPr/>
          <a:lstStyle/>
          <a:p>
            <a:pPr>
              <a:lnSpc>
                <a:spcPct val="100000"/>
              </a:lnSpc>
              <a:spcAft>
                <a:spcPts val="300"/>
              </a:spcAft>
            </a:pPr>
            <a:r>
              <a:rPr lang="en-US" sz="3600" dirty="0">
                <a:solidFill>
                  <a:srgbClr val="7A9900"/>
                </a:solidFill>
                <a:effectLst>
                  <a:glow>
                    <a:schemeClr val="accent1">
                      <a:alpha val="0"/>
                    </a:schemeClr>
                  </a:glow>
                  <a:reflection stA="0" endPos="65000" dist="50800" dir="5400000" sy="-100000" algn="bl" rotWithShape="0"/>
                </a:effectLst>
                <a:latin typeface="+mn-lt"/>
              </a:rPr>
              <a:t>Current Model Programs Challenging </a:t>
            </a:r>
            <a:br>
              <a:rPr lang="en-US" sz="3600" dirty="0">
                <a:solidFill>
                  <a:srgbClr val="7A9900"/>
                </a:solidFill>
                <a:effectLst>
                  <a:glow>
                    <a:schemeClr val="accent1">
                      <a:alpha val="0"/>
                    </a:schemeClr>
                  </a:glow>
                  <a:reflection stA="0" endPos="65000" dist="50800" dir="5400000" sy="-100000" algn="bl" rotWithShape="0"/>
                </a:effectLst>
                <a:latin typeface="+mn-lt"/>
              </a:rPr>
            </a:br>
            <a:r>
              <a:rPr lang="en-US" sz="3600" dirty="0">
                <a:solidFill>
                  <a:srgbClr val="7A9900"/>
                </a:solidFill>
                <a:effectLst>
                  <a:glow>
                    <a:schemeClr val="accent1">
                      <a:alpha val="0"/>
                    </a:schemeClr>
                  </a:glow>
                  <a:reflection stA="0" endPos="65000" dist="50800" dir="5400000" sy="-100000" algn="bl" rotWithShape="0"/>
                </a:effectLst>
                <a:latin typeface="+mn-lt"/>
              </a:rPr>
              <a:t>Economic and Racial Injustice </a:t>
            </a:r>
          </a:p>
        </p:txBody>
      </p:sp>
      <p:sp>
        <p:nvSpPr>
          <p:cNvPr id="3" name="Content Placeholder 2">
            <a:extLst>
              <a:ext uri="{FF2B5EF4-FFF2-40B4-BE49-F238E27FC236}">
                <a16:creationId xmlns:a16="http://schemas.microsoft.com/office/drawing/2014/main" id="{2689ED83-7D35-4B50-B340-404A4245F719}"/>
              </a:ext>
            </a:extLst>
          </p:cNvPr>
          <p:cNvSpPr>
            <a:spLocks noGrp="1"/>
          </p:cNvSpPr>
          <p:nvPr>
            <p:ph idx="1"/>
          </p:nvPr>
        </p:nvSpPr>
        <p:spPr>
          <a:xfrm>
            <a:off x="457200" y="2310618"/>
            <a:ext cx="8229600" cy="3738490"/>
          </a:xfrm>
        </p:spPr>
        <p:txBody>
          <a:bodyPr/>
          <a:lstStyle/>
          <a:p>
            <a:pPr lvl="1">
              <a:spcAft>
                <a:spcPts val="300"/>
              </a:spcAft>
              <a:buFont typeface="Wingdings" panose="05000000000000000000" pitchFamily="2" charset="2"/>
              <a:buChar char="§"/>
            </a:pPr>
            <a:endParaRPr lang="en-US" sz="2000" dirty="0">
              <a:latin typeface="+mn-lt"/>
            </a:endParaRPr>
          </a:p>
          <a:p>
            <a:pPr lvl="1">
              <a:spcAft>
                <a:spcPts val="300"/>
              </a:spcAft>
              <a:buClr>
                <a:srgbClr val="FF0000"/>
              </a:buClr>
              <a:buFont typeface="Wingdings" panose="05000000000000000000" pitchFamily="2" charset="2"/>
              <a:buChar char="Ø"/>
            </a:pPr>
            <a:r>
              <a:rPr lang="en-US" dirty="0">
                <a:solidFill>
                  <a:schemeClr val="tx1"/>
                </a:solidFill>
                <a:latin typeface="+mn-lt"/>
              </a:rPr>
              <a:t> The Cherokee Indians in rural North Carolina</a:t>
            </a:r>
          </a:p>
          <a:p>
            <a:pPr marL="457200" lvl="1" indent="0">
              <a:spcAft>
                <a:spcPts val="300"/>
              </a:spcAft>
              <a:buClr>
                <a:srgbClr val="FF0000"/>
              </a:buClr>
              <a:buNone/>
            </a:pPr>
            <a:r>
              <a:rPr lang="en-US" dirty="0">
                <a:solidFill>
                  <a:schemeClr val="tx1"/>
                </a:solidFill>
                <a:latin typeface="+mn-lt"/>
              </a:rPr>
              <a:t> 	</a:t>
            </a:r>
          </a:p>
          <a:p>
            <a:pPr lvl="1">
              <a:spcAft>
                <a:spcPts val="300"/>
              </a:spcAft>
              <a:buClr>
                <a:srgbClr val="FF0000"/>
              </a:buClr>
              <a:buFont typeface="Wingdings" panose="05000000000000000000" pitchFamily="2" charset="2"/>
              <a:buChar char="Ø"/>
            </a:pPr>
            <a:r>
              <a:rPr lang="en-US" dirty="0">
                <a:latin typeface="+mn-lt"/>
              </a:rPr>
              <a:t> Compton, California’s U.B.I. Experiment</a:t>
            </a:r>
          </a:p>
          <a:p>
            <a:pPr lvl="1">
              <a:spcAft>
                <a:spcPts val="300"/>
              </a:spcAft>
              <a:buClr>
                <a:srgbClr val="FF0000"/>
              </a:buClr>
              <a:buFont typeface="Wingdings" panose="05000000000000000000" pitchFamily="2" charset="2"/>
              <a:buChar char="Ø"/>
            </a:pPr>
            <a:endParaRPr lang="en-US" dirty="0">
              <a:latin typeface="+mn-lt"/>
            </a:endParaRPr>
          </a:p>
          <a:p>
            <a:pPr lvl="1">
              <a:spcAft>
                <a:spcPts val="300"/>
              </a:spcAft>
              <a:buClr>
                <a:srgbClr val="FF0000"/>
              </a:buClr>
              <a:buFont typeface="Wingdings" panose="05000000000000000000" pitchFamily="2" charset="2"/>
              <a:buChar char="Ø"/>
            </a:pPr>
            <a:r>
              <a:rPr lang="en-US" dirty="0">
                <a:latin typeface="+mn-lt"/>
              </a:rPr>
              <a:t> “Mayors for a Guaranteed Income”</a:t>
            </a:r>
          </a:p>
          <a:p>
            <a:pPr>
              <a:buClr>
                <a:srgbClr val="FF0000"/>
              </a:buClr>
              <a:buFont typeface="Wingdings" panose="05000000000000000000" pitchFamily="2" charset="2"/>
              <a:buChar char="Ø"/>
            </a:pPr>
            <a:endParaRPr lang="en-US" dirty="0">
              <a:latin typeface="+mn-lt"/>
            </a:endParaRPr>
          </a:p>
        </p:txBody>
      </p:sp>
    </p:spTree>
    <p:extLst>
      <p:ext uri="{BB962C8B-B14F-4D97-AF65-F5344CB8AC3E}">
        <p14:creationId xmlns:p14="http://schemas.microsoft.com/office/powerpoint/2010/main" val="284127515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1350D-55C4-4FD6-A409-803D27203FC4}"/>
              </a:ext>
            </a:extLst>
          </p:cNvPr>
          <p:cNvSpPr>
            <a:spLocks noGrp="1"/>
          </p:cNvSpPr>
          <p:nvPr>
            <p:ph idx="1"/>
          </p:nvPr>
        </p:nvSpPr>
        <p:spPr>
          <a:xfrm>
            <a:off x="316523" y="1919069"/>
            <a:ext cx="8229600" cy="4031566"/>
          </a:xfrm>
        </p:spPr>
        <p:txBody>
          <a:bodyPr/>
          <a:lstStyle/>
          <a:p>
            <a:pPr>
              <a:buClr>
                <a:srgbClr val="FF0000"/>
              </a:buClr>
              <a:buFont typeface="Wingdings" panose="05000000000000000000" pitchFamily="2" charset="2"/>
              <a:buChar char="Ø"/>
            </a:pPr>
            <a:r>
              <a:rPr lang="en-US" sz="1800" dirty="0">
                <a:solidFill>
                  <a:schemeClr val="tx1"/>
                </a:solidFill>
                <a:latin typeface="+mn-lt"/>
              </a:rPr>
              <a:t>Each adult in the tribal households were given </a:t>
            </a:r>
            <a:r>
              <a:rPr lang="en-US" sz="1800" dirty="0">
                <a:solidFill>
                  <a:srgbClr val="7A9900"/>
                </a:solidFill>
                <a:latin typeface="+mn-lt"/>
              </a:rPr>
              <a:t>$4,000 each year</a:t>
            </a:r>
            <a:r>
              <a:rPr lang="en-US" sz="1800" dirty="0">
                <a:solidFill>
                  <a:schemeClr val="tx1"/>
                </a:solidFill>
                <a:latin typeface="+mn-lt"/>
              </a:rPr>
              <a:t>. </a:t>
            </a:r>
          </a:p>
          <a:p>
            <a:pPr>
              <a:spcAft>
                <a:spcPts val="300"/>
              </a:spcAft>
              <a:buClr>
                <a:srgbClr val="FF0000"/>
              </a:buClr>
              <a:buFont typeface="Wingdings" panose="05000000000000000000" pitchFamily="2" charset="2"/>
              <a:buChar char="Ø"/>
            </a:pPr>
            <a:r>
              <a:rPr lang="en-US" sz="1800" dirty="0">
                <a:latin typeface="+mn-lt"/>
              </a:rPr>
              <a:t>G</a:t>
            </a:r>
            <a:r>
              <a:rPr lang="en-US" sz="1800" dirty="0">
                <a:solidFill>
                  <a:schemeClr val="tx1"/>
                </a:solidFill>
                <a:latin typeface="+mn-lt"/>
              </a:rPr>
              <a:t>reatest impact of this program was on poverty level within the tribe:</a:t>
            </a:r>
          </a:p>
          <a:p>
            <a:pPr lvl="1">
              <a:spcAft>
                <a:spcPts val="300"/>
              </a:spcAft>
              <a:buFont typeface="Wingdings" panose="05000000000000000000" pitchFamily="2" charset="2"/>
              <a:buChar char="§"/>
            </a:pPr>
            <a:r>
              <a:rPr lang="en-US" sz="1800" dirty="0">
                <a:solidFill>
                  <a:schemeClr val="tx1"/>
                </a:solidFill>
                <a:latin typeface="+mn-lt"/>
              </a:rPr>
              <a:t>Money provided better health care and education.</a:t>
            </a:r>
          </a:p>
          <a:p>
            <a:pPr lvl="1">
              <a:spcAft>
                <a:spcPts val="300"/>
              </a:spcAft>
              <a:buFont typeface="Wingdings" panose="05000000000000000000" pitchFamily="2" charset="2"/>
              <a:buChar char="§"/>
            </a:pPr>
            <a:r>
              <a:rPr lang="en-US" sz="1800" dirty="0">
                <a:latin typeface="+mn-lt"/>
              </a:rPr>
              <a:t>L</a:t>
            </a:r>
            <a:r>
              <a:rPr lang="en-US" sz="1800" dirty="0">
                <a:solidFill>
                  <a:schemeClr val="tx1"/>
                </a:solidFill>
                <a:latin typeface="+mn-lt"/>
              </a:rPr>
              <a:t>ess crimes, drug abuse, anxiety and depression.</a:t>
            </a:r>
          </a:p>
          <a:p>
            <a:pPr marL="457200" lvl="1" indent="0">
              <a:spcAft>
                <a:spcPts val="300"/>
              </a:spcAft>
              <a:buNone/>
            </a:pPr>
            <a:endParaRPr lang="en-US" sz="1800" dirty="0">
              <a:solidFill>
                <a:schemeClr val="tx1"/>
              </a:solidFill>
              <a:latin typeface="+mn-lt"/>
            </a:endParaRPr>
          </a:p>
          <a:p>
            <a:pPr>
              <a:spcAft>
                <a:spcPts val="300"/>
              </a:spcAft>
              <a:buClr>
                <a:srgbClr val="FF0000"/>
              </a:buClr>
              <a:buFont typeface="Wingdings" panose="05000000000000000000" pitchFamily="2" charset="2"/>
              <a:buChar char="Ø"/>
            </a:pPr>
            <a:r>
              <a:rPr lang="en-US" sz="1800" b="0" i="0" dirty="0">
                <a:solidFill>
                  <a:srgbClr val="333333"/>
                </a:solidFill>
                <a:effectLst/>
                <a:latin typeface="+mn-lt"/>
              </a:rPr>
              <a:t>The </a:t>
            </a:r>
            <a:r>
              <a:rPr lang="en-US" sz="1800" b="0" i="0" dirty="0">
                <a:solidFill>
                  <a:srgbClr val="7A9900"/>
                </a:solidFill>
                <a:effectLst/>
                <a:latin typeface="+mn-lt"/>
              </a:rPr>
              <a:t>National Academies of Science Engineering and Medicine</a:t>
            </a:r>
            <a:r>
              <a:rPr lang="en-US" sz="1800" dirty="0">
                <a:solidFill>
                  <a:srgbClr val="7A9900"/>
                </a:solidFill>
                <a:latin typeface="+mn-lt"/>
              </a:rPr>
              <a:t> </a:t>
            </a:r>
            <a:r>
              <a:rPr lang="en-US" sz="1800" b="0" i="0" dirty="0">
                <a:solidFill>
                  <a:srgbClr val="333333"/>
                </a:solidFill>
                <a:effectLst/>
                <a:latin typeface="+mn-lt"/>
              </a:rPr>
              <a:t>found:</a:t>
            </a:r>
          </a:p>
          <a:p>
            <a:pPr lvl="1">
              <a:spcAft>
                <a:spcPts val="300"/>
              </a:spcAft>
              <a:buFont typeface="Wingdings" panose="05000000000000000000" pitchFamily="2" charset="2"/>
              <a:buChar char="§"/>
            </a:pPr>
            <a:r>
              <a:rPr lang="en-US" sz="1800" dirty="0">
                <a:latin typeface="+mn-lt"/>
              </a:rPr>
              <a:t>B</a:t>
            </a:r>
            <a:r>
              <a:rPr lang="en-US" sz="1800" b="0" i="0" dirty="0">
                <a:effectLst/>
                <a:latin typeface="+mn-lt"/>
              </a:rPr>
              <a:t>rief stays in poverty can cause children lifelong harm, especially </a:t>
            </a:r>
            <a:r>
              <a:rPr lang="en-US" sz="1800" dirty="0">
                <a:latin typeface="+mn-lt"/>
              </a:rPr>
              <a:t>the </a:t>
            </a:r>
            <a:r>
              <a:rPr lang="en-US" sz="1800" b="0" i="0" dirty="0">
                <a:effectLst/>
                <a:latin typeface="+mn-lt"/>
              </a:rPr>
              <a:t>young. </a:t>
            </a:r>
          </a:p>
          <a:p>
            <a:pPr lvl="1">
              <a:spcAft>
                <a:spcPts val="300"/>
              </a:spcAft>
              <a:buFont typeface="Wingdings" panose="05000000000000000000" pitchFamily="2" charset="2"/>
              <a:buChar char="§"/>
            </a:pPr>
            <a:r>
              <a:rPr lang="en-US" sz="1800" dirty="0">
                <a:latin typeface="+mn-lt"/>
              </a:rPr>
              <a:t>S</a:t>
            </a:r>
            <a:r>
              <a:rPr lang="en-US" sz="1800" b="0" i="0" dirty="0">
                <a:effectLst/>
                <a:latin typeface="+mn-lt"/>
              </a:rPr>
              <a:t>ubsidizing the incomes of poor families leads children on average to better health, more schooling and higher earnings as adults.</a:t>
            </a:r>
          </a:p>
          <a:p>
            <a:pPr marL="457200" lvl="1" indent="0">
              <a:spcAft>
                <a:spcPts val="300"/>
              </a:spcAft>
              <a:buNone/>
            </a:pPr>
            <a:endParaRPr lang="en-US" sz="1800" b="0" i="0" dirty="0">
              <a:effectLst/>
              <a:latin typeface="+mn-lt"/>
            </a:endParaRPr>
          </a:p>
          <a:p>
            <a:pPr>
              <a:buClr>
                <a:srgbClr val="FF0000"/>
              </a:buClr>
              <a:buFont typeface="Wingdings" panose="05000000000000000000" pitchFamily="2" charset="2"/>
              <a:buChar char="Ø"/>
            </a:pPr>
            <a:r>
              <a:rPr lang="en-US" sz="1800" dirty="0">
                <a:solidFill>
                  <a:srgbClr val="333333"/>
                </a:solidFill>
                <a:latin typeface="+mn-lt"/>
              </a:rPr>
              <a:t>G</a:t>
            </a:r>
            <a:r>
              <a:rPr lang="en-US" sz="1800" b="0" i="0" dirty="0">
                <a:solidFill>
                  <a:srgbClr val="333333"/>
                </a:solidFill>
                <a:effectLst/>
                <a:latin typeface="+mn-lt"/>
              </a:rPr>
              <a:t>iving poor parents money to improves their children’s chances has been vigorously contested and until recently difficult to prove.</a:t>
            </a:r>
            <a:endParaRPr lang="en-US" sz="1800" dirty="0">
              <a:latin typeface="+mn-lt"/>
            </a:endParaRPr>
          </a:p>
        </p:txBody>
      </p:sp>
      <p:sp>
        <p:nvSpPr>
          <p:cNvPr id="2" name="TextBox 1">
            <a:extLst>
              <a:ext uri="{FF2B5EF4-FFF2-40B4-BE49-F238E27FC236}">
                <a16:creationId xmlns:a16="http://schemas.microsoft.com/office/drawing/2014/main" id="{6117411C-935C-4658-B45D-41D7AF3203C3}"/>
              </a:ext>
            </a:extLst>
          </p:cNvPr>
          <p:cNvSpPr txBox="1"/>
          <p:nvPr/>
        </p:nvSpPr>
        <p:spPr>
          <a:xfrm>
            <a:off x="1160585" y="1151261"/>
            <a:ext cx="7983415" cy="646331"/>
          </a:xfrm>
          <a:prstGeom prst="rect">
            <a:avLst/>
          </a:prstGeom>
          <a:noFill/>
        </p:spPr>
        <p:txBody>
          <a:bodyPr wrap="square" rtlCol="0">
            <a:spAutoFit/>
          </a:bodyPr>
          <a:lstStyle/>
          <a:p>
            <a:r>
              <a:rPr lang="en-US" sz="3600" b="1" dirty="0">
                <a:solidFill>
                  <a:srgbClr val="7A9900"/>
                </a:solidFill>
                <a:latin typeface="+mn-lt"/>
              </a:rPr>
              <a:t>Cherokee Indians and </a:t>
            </a:r>
            <a:r>
              <a:rPr lang="en-US" sz="3600" b="1">
                <a:solidFill>
                  <a:srgbClr val="7A9900"/>
                </a:solidFill>
                <a:latin typeface="+mn-lt"/>
              </a:rPr>
              <a:t>their U.B.I. </a:t>
            </a:r>
            <a:r>
              <a:rPr lang="en-US" sz="3600" b="1" dirty="0">
                <a:solidFill>
                  <a:srgbClr val="7A9900"/>
                </a:solidFill>
                <a:latin typeface="+mn-lt"/>
              </a:rPr>
              <a:t>Plan</a:t>
            </a:r>
          </a:p>
        </p:txBody>
      </p:sp>
    </p:spTree>
    <p:extLst>
      <p:ext uri="{BB962C8B-B14F-4D97-AF65-F5344CB8AC3E}">
        <p14:creationId xmlns:p14="http://schemas.microsoft.com/office/powerpoint/2010/main" val="93219216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E802-92C3-4384-A536-DA7BE784DE7C}"/>
              </a:ext>
            </a:extLst>
          </p:cNvPr>
          <p:cNvSpPr>
            <a:spLocks noGrp="1"/>
          </p:cNvSpPr>
          <p:nvPr>
            <p:ph type="title"/>
          </p:nvPr>
        </p:nvSpPr>
        <p:spPr>
          <a:xfrm>
            <a:off x="457200" y="900332"/>
            <a:ext cx="8229600" cy="717452"/>
          </a:xfrm>
        </p:spPr>
        <p:txBody>
          <a:bodyPr/>
          <a:lstStyle/>
          <a:p>
            <a:r>
              <a:rPr lang="en-US" sz="3600" dirty="0">
                <a:solidFill>
                  <a:srgbClr val="7A9900"/>
                </a:solidFill>
                <a:effectLst>
                  <a:glow>
                    <a:schemeClr val="accent1">
                      <a:alpha val="0"/>
                    </a:schemeClr>
                  </a:glow>
                  <a:reflection stA="0" endPos="65000" dist="50800" dir="5400000" sy="-100000" algn="bl" rotWithShape="0"/>
                </a:effectLst>
              </a:rPr>
              <a:t>Compton and </a:t>
            </a:r>
            <a:r>
              <a:rPr lang="en-US" sz="3600">
                <a:solidFill>
                  <a:srgbClr val="7A9900"/>
                </a:solidFill>
                <a:effectLst>
                  <a:glow>
                    <a:schemeClr val="accent1">
                      <a:alpha val="0"/>
                    </a:schemeClr>
                  </a:glow>
                  <a:reflection stA="0" endPos="65000" dist="50800" dir="5400000" sy="-100000" algn="bl" rotWithShape="0"/>
                </a:effectLst>
              </a:rPr>
              <a:t>Its U.B.I. </a:t>
            </a:r>
            <a:r>
              <a:rPr lang="en-US" sz="3600" dirty="0">
                <a:solidFill>
                  <a:srgbClr val="7A9900"/>
                </a:solidFill>
                <a:effectLst>
                  <a:glow>
                    <a:schemeClr val="accent1">
                      <a:alpha val="0"/>
                    </a:schemeClr>
                  </a:glow>
                  <a:reflection stA="0" endPos="65000" dist="50800" dir="5400000" sy="-100000" algn="bl" rotWithShape="0"/>
                </a:effectLst>
              </a:rPr>
              <a:t>Plan</a:t>
            </a:r>
          </a:p>
        </p:txBody>
      </p:sp>
      <p:sp>
        <p:nvSpPr>
          <p:cNvPr id="3" name="Content Placeholder 2">
            <a:extLst>
              <a:ext uri="{FF2B5EF4-FFF2-40B4-BE49-F238E27FC236}">
                <a16:creationId xmlns:a16="http://schemas.microsoft.com/office/drawing/2014/main" id="{DF4E71EE-2F79-4CCB-91D5-8BA64B5D0263}"/>
              </a:ext>
            </a:extLst>
          </p:cNvPr>
          <p:cNvSpPr>
            <a:spLocks noGrp="1"/>
          </p:cNvSpPr>
          <p:nvPr>
            <p:ph idx="1"/>
          </p:nvPr>
        </p:nvSpPr>
        <p:spPr>
          <a:xfrm>
            <a:off x="344658" y="1617784"/>
            <a:ext cx="8342142" cy="4642339"/>
          </a:xfrm>
        </p:spPr>
        <p:txBody>
          <a:bodyPr/>
          <a:lstStyle/>
          <a:p>
            <a:pPr algn="l">
              <a:buClr>
                <a:srgbClr val="FF0000"/>
              </a:buClr>
              <a:buFont typeface="Wingdings" panose="05000000000000000000" pitchFamily="2" charset="2"/>
              <a:buChar char="Ø"/>
            </a:pPr>
            <a:r>
              <a:rPr lang="en-US" sz="1800" b="0" i="0" u="none" strike="noStrike" baseline="0" dirty="0">
                <a:latin typeface="AvenirNext-Regular"/>
              </a:rPr>
              <a:t>In Compton, CA  about </a:t>
            </a:r>
            <a:r>
              <a:rPr lang="en-US" sz="1800" b="0" i="0" u="none" strike="noStrike" baseline="0" dirty="0">
                <a:solidFill>
                  <a:srgbClr val="7A9900"/>
                </a:solidFill>
                <a:latin typeface="AvenirNext-Regular"/>
              </a:rPr>
              <a:t>1 of 5 residents </a:t>
            </a:r>
            <a:r>
              <a:rPr lang="en-US" sz="1800" b="0" i="0" u="none" strike="noStrike" baseline="0" dirty="0">
                <a:latin typeface="AvenirNext-Regular"/>
              </a:rPr>
              <a:t>live below the poverty line</a:t>
            </a:r>
            <a:r>
              <a:rPr lang="en-US" sz="1800" dirty="0">
                <a:latin typeface="AvenirNext-Regular"/>
              </a:rPr>
              <a:t>.</a:t>
            </a:r>
            <a:r>
              <a:rPr lang="en-US" sz="1800" b="0" i="0" u="none" strike="noStrike" baseline="0" dirty="0">
                <a:latin typeface="AvenirNext-Regular"/>
              </a:rPr>
              <a:t> </a:t>
            </a:r>
          </a:p>
          <a:p>
            <a:pPr algn="l">
              <a:buClr>
                <a:srgbClr val="FF0000"/>
              </a:buClr>
              <a:buFont typeface="Wingdings" panose="05000000000000000000" pitchFamily="2" charset="2"/>
              <a:buChar char="Ø"/>
            </a:pPr>
            <a:r>
              <a:rPr lang="en-US" sz="1800" b="0" i="0" u="none" strike="noStrike" baseline="0" dirty="0">
                <a:latin typeface="AvenirNext-Regular"/>
              </a:rPr>
              <a:t>30% are Black, and 68% are Latino with an unemployment rate of 21.9%+.</a:t>
            </a:r>
          </a:p>
          <a:p>
            <a:pPr algn="l">
              <a:buClr>
                <a:srgbClr val="FF0000"/>
              </a:buClr>
              <a:buFont typeface="Wingdings" panose="05000000000000000000" pitchFamily="2" charset="2"/>
              <a:buChar char="Ø"/>
            </a:pPr>
            <a:r>
              <a:rPr lang="en-US" sz="1800" dirty="0">
                <a:latin typeface="AvenirNext-Regular"/>
              </a:rPr>
              <a:t>The “Compton Pledge”: To challenge the racial and economic injustice plaguing both welfare programs and economic systems.</a:t>
            </a:r>
            <a:endParaRPr lang="en-US" sz="1800" b="0" i="0" u="none" strike="noStrike" baseline="0" dirty="0">
              <a:latin typeface="AvenirNext-Regular"/>
            </a:endParaRPr>
          </a:p>
          <a:p>
            <a:pPr algn="l">
              <a:buClr>
                <a:srgbClr val="FF0000"/>
              </a:buClr>
              <a:buFont typeface="Wingdings" panose="05000000000000000000" pitchFamily="2" charset="2"/>
              <a:buChar char="Ø"/>
            </a:pPr>
            <a:r>
              <a:rPr lang="en-US" sz="1800" dirty="0">
                <a:latin typeface="AvenirNext-Regular"/>
              </a:rPr>
              <a:t>Starting in October 2020, a group of pre-certified residents (800) will receive monthly payments ranging from $300-$600 every month over a </a:t>
            </a:r>
            <a:r>
              <a:rPr lang="en-US" sz="1800" dirty="0">
                <a:solidFill>
                  <a:srgbClr val="7A9900"/>
                </a:solidFill>
                <a:latin typeface="AvenirNext-Regular"/>
              </a:rPr>
              <a:t>2 year period.</a:t>
            </a:r>
          </a:p>
          <a:p>
            <a:pPr algn="l">
              <a:buClr>
                <a:srgbClr val="FF0000"/>
              </a:buClr>
              <a:buFont typeface="Wingdings" panose="05000000000000000000" pitchFamily="2" charset="2"/>
              <a:buChar char="Ø"/>
            </a:pPr>
            <a:r>
              <a:rPr lang="en-US" sz="1800" dirty="0">
                <a:latin typeface="AvenirNext-Regular"/>
              </a:rPr>
              <a:t>Money for the program, (over $2.5 million), has come from private donations.</a:t>
            </a:r>
          </a:p>
          <a:p>
            <a:pPr algn="l">
              <a:buClr>
                <a:srgbClr val="FF0000"/>
              </a:buClr>
              <a:buFont typeface="Wingdings" panose="05000000000000000000" pitchFamily="2" charset="2"/>
              <a:buChar char="Ø"/>
            </a:pPr>
            <a:r>
              <a:rPr lang="en-US" sz="1800" dirty="0">
                <a:latin typeface="AvenirNext-Regular"/>
              </a:rPr>
              <a:t>Goal: Provide a “Beacon of Hope” for people so they can live with dignity.</a:t>
            </a:r>
          </a:p>
          <a:p>
            <a:pPr algn="l">
              <a:buClr>
                <a:srgbClr val="FF0000"/>
              </a:buClr>
              <a:buFont typeface="Wingdings" panose="05000000000000000000" pitchFamily="2" charset="2"/>
              <a:buChar char="Ø"/>
            </a:pPr>
            <a:r>
              <a:rPr lang="en-US" sz="1800" dirty="0">
                <a:latin typeface="AvenirNext-Regular"/>
              </a:rPr>
              <a:t>Payments to participants through direct deposit, transfers or pre-paid cards.</a:t>
            </a:r>
          </a:p>
          <a:p>
            <a:pPr algn="l">
              <a:buClr>
                <a:srgbClr val="FF0000"/>
              </a:buClr>
              <a:buFont typeface="Wingdings" panose="05000000000000000000" pitchFamily="2" charset="2"/>
              <a:buChar char="Ø"/>
            </a:pPr>
            <a:r>
              <a:rPr lang="en-US" sz="1800" dirty="0">
                <a:latin typeface="AvenirNext-Regular"/>
              </a:rPr>
              <a:t>In addition, participants will have access to </a:t>
            </a:r>
            <a:r>
              <a:rPr lang="en-US" sz="1800" dirty="0">
                <a:solidFill>
                  <a:srgbClr val="7A9900"/>
                </a:solidFill>
                <a:latin typeface="AvenirNext-Regular"/>
              </a:rPr>
              <a:t>financial, legal and counselling services.</a:t>
            </a:r>
          </a:p>
          <a:p>
            <a:pPr algn="l">
              <a:buClr>
                <a:srgbClr val="FF0000"/>
              </a:buClr>
              <a:buFont typeface="Wingdings" panose="05000000000000000000" pitchFamily="2" charset="2"/>
              <a:buChar char="Ø"/>
            </a:pPr>
            <a:endParaRPr lang="en-US" sz="1800" dirty="0">
              <a:latin typeface="AvenirNext-Regular"/>
            </a:endParaRPr>
          </a:p>
          <a:p>
            <a:pPr algn="l">
              <a:buClr>
                <a:srgbClr val="FF0000"/>
              </a:buClr>
              <a:buFont typeface="Wingdings" panose="05000000000000000000" pitchFamily="2" charset="2"/>
              <a:buChar char="Ø"/>
            </a:pPr>
            <a:endParaRPr lang="en-US" sz="1800" dirty="0">
              <a:latin typeface="AvenirNext-Regular"/>
            </a:endParaRPr>
          </a:p>
          <a:p>
            <a:pPr algn="l">
              <a:buClr>
                <a:srgbClr val="FF0000"/>
              </a:buClr>
              <a:buFont typeface="Wingdings" panose="05000000000000000000" pitchFamily="2" charset="2"/>
              <a:buChar char="Ø"/>
            </a:pPr>
            <a:endParaRPr lang="en-US" dirty="0"/>
          </a:p>
        </p:txBody>
      </p:sp>
    </p:spTree>
    <p:extLst>
      <p:ext uri="{BB962C8B-B14F-4D97-AF65-F5344CB8AC3E}">
        <p14:creationId xmlns:p14="http://schemas.microsoft.com/office/powerpoint/2010/main" val="122740429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45FE-FB38-45FB-B252-EC62869603C3}"/>
              </a:ext>
            </a:extLst>
          </p:cNvPr>
          <p:cNvSpPr>
            <a:spLocks noGrp="1"/>
          </p:cNvSpPr>
          <p:nvPr>
            <p:ph type="title"/>
          </p:nvPr>
        </p:nvSpPr>
        <p:spPr>
          <a:xfrm>
            <a:off x="533400" y="819056"/>
            <a:ext cx="8229600" cy="1143000"/>
          </a:xfrm>
        </p:spPr>
        <p:txBody>
          <a:bodyPr/>
          <a:lstStyle/>
          <a:p>
            <a:r>
              <a:rPr lang="en-US" sz="3600" dirty="0">
                <a:solidFill>
                  <a:srgbClr val="7A9900"/>
                </a:solidFill>
                <a:latin typeface="Calibri"/>
                <a:ea typeface="ＭＳ Ｐゴシック"/>
                <a:cs typeface="Calibri"/>
              </a:rPr>
              <a:t>U</a:t>
            </a:r>
            <a:r>
              <a:rPr lang="en-US" sz="3600" dirty="0">
                <a:solidFill>
                  <a:srgbClr val="7A9900"/>
                </a:solidFill>
                <a:latin typeface="+mn-lt"/>
                <a:ea typeface="ＭＳ Ｐゴシック"/>
                <a:cs typeface="Calibri"/>
              </a:rPr>
              <a:t>.S. Cities (24+) Implementing </a:t>
            </a:r>
            <a:r>
              <a:rPr lang="en-US" sz="3600">
                <a:solidFill>
                  <a:srgbClr val="7A9900"/>
                </a:solidFill>
                <a:latin typeface="+mn-lt"/>
                <a:ea typeface="ＭＳ Ｐゴシック"/>
                <a:cs typeface="Calibri"/>
              </a:rPr>
              <a:t>a U.B.I.</a:t>
            </a:r>
            <a:endParaRPr lang="en-US" dirty="0">
              <a:solidFill>
                <a:srgbClr val="7A9900"/>
              </a:solidFill>
              <a:latin typeface="+mn-lt"/>
            </a:endParaRPr>
          </a:p>
        </p:txBody>
      </p:sp>
      <p:sp>
        <p:nvSpPr>
          <p:cNvPr id="4" name="Content Placeholder 3">
            <a:extLst>
              <a:ext uri="{FF2B5EF4-FFF2-40B4-BE49-F238E27FC236}">
                <a16:creationId xmlns:a16="http://schemas.microsoft.com/office/drawing/2014/main" id="{F03E3B57-A014-4565-A21E-6FB482E3D1E8}"/>
              </a:ext>
            </a:extLst>
          </p:cNvPr>
          <p:cNvSpPr>
            <a:spLocks noGrp="1"/>
          </p:cNvSpPr>
          <p:nvPr>
            <p:ph sz="half" idx="1"/>
          </p:nvPr>
        </p:nvSpPr>
        <p:spPr>
          <a:xfrm>
            <a:off x="1821766" y="1962054"/>
            <a:ext cx="4038600" cy="4525963"/>
          </a:xfrm>
        </p:spPr>
        <p:txBody>
          <a:bodyPr/>
          <a:lstStyle/>
          <a:p>
            <a:pPr>
              <a:spcAft>
                <a:spcPts val="1000"/>
              </a:spcAft>
              <a:buClr>
                <a:srgbClr val="FF0000"/>
              </a:buClr>
              <a:buFont typeface="Wingdings" panose="05000000000000000000" pitchFamily="2" charset="2"/>
              <a:buChar char="Ø"/>
            </a:pPr>
            <a:r>
              <a:rPr lang="en-US" sz="1600" dirty="0">
                <a:latin typeface="+mn-lt"/>
              </a:rPr>
              <a:t>Stockton, CA</a:t>
            </a:r>
            <a:r>
              <a:rPr lang="en-US" sz="1600" b="1" dirty="0">
                <a:latin typeface="+mn-lt"/>
              </a:rPr>
              <a:t>		</a:t>
            </a:r>
          </a:p>
          <a:p>
            <a:pPr>
              <a:spcAft>
                <a:spcPts val="1000"/>
              </a:spcAft>
              <a:buClr>
                <a:srgbClr val="FF0000"/>
              </a:buClr>
              <a:buFont typeface="Wingdings" panose="05000000000000000000" pitchFamily="2" charset="2"/>
              <a:buChar char="Ø"/>
            </a:pPr>
            <a:r>
              <a:rPr lang="en-US" sz="1600" dirty="0">
                <a:latin typeface="+mn-lt"/>
              </a:rPr>
              <a:t>Newark, NJ</a:t>
            </a:r>
          </a:p>
          <a:p>
            <a:pPr>
              <a:spcAft>
                <a:spcPts val="1000"/>
              </a:spcAft>
              <a:buClr>
                <a:srgbClr val="FF0000"/>
              </a:buClr>
              <a:buFont typeface="Wingdings" panose="05000000000000000000" pitchFamily="2" charset="2"/>
              <a:buChar char="Ø"/>
            </a:pPr>
            <a:r>
              <a:rPr lang="en-US" sz="1600" dirty="0">
                <a:latin typeface="+mn-lt"/>
              </a:rPr>
              <a:t>Columbia, SC</a:t>
            </a:r>
          </a:p>
          <a:p>
            <a:pPr>
              <a:spcAft>
                <a:spcPts val="1000"/>
              </a:spcAft>
              <a:buClr>
                <a:srgbClr val="FF0000"/>
              </a:buClr>
              <a:buFont typeface="Wingdings" panose="05000000000000000000" pitchFamily="2" charset="2"/>
              <a:buChar char="Ø"/>
            </a:pPr>
            <a:r>
              <a:rPr lang="en-US" sz="1600" dirty="0">
                <a:latin typeface="+mn-lt"/>
              </a:rPr>
              <a:t>Los Angles, CA</a:t>
            </a:r>
          </a:p>
          <a:p>
            <a:pPr>
              <a:spcAft>
                <a:spcPts val="1000"/>
              </a:spcAft>
              <a:buClr>
                <a:srgbClr val="FF0000"/>
              </a:buClr>
              <a:buFont typeface="Wingdings" panose="05000000000000000000" pitchFamily="2" charset="2"/>
              <a:buChar char="Ø"/>
            </a:pPr>
            <a:r>
              <a:rPr lang="en-US" sz="1600" dirty="0">
                <a:latin typeface="+mn-lt"/>
              </a:rPr>
              <a:t>New Orleans</a:t>
            </a:r>
          </a:p>
          <a:p>
            <a:pPr>
              <a:spcAft>
                <a:spcPts val="1000"/>
              </a:spcAft>
              <a:buClr>
                <a:srgbClr val="FF0000"/>
              </a:buClr>
              <a:buFont typeface="Wingdings" panose="05000000000000000000" pitchFamily="2" charset="2"/>
              <a:buChar char="Ø"/>
            </a:pPr>
            <a:r>
              <a:rPr lang="en-US" sz="1600" dirty="0">
                <a:latin typeface="+mn-lt"/>
              </a:rPr>
              <a:t>St. Paul. MN</a:t>
            </a:r>
          </a:p>
          <a:p>
            <a:pPr>
              <a:spcAft>
                <a:spcPts val="1000"/>
              </a:spcAft>
              <a:buClr>
                <a:srgbClr val="FF0000"/>
              </a:buClr>
              <a:buFont typeface="Wingdings" panose="05000000000000000000" pitchFamily="2" charset="2"/>
              <a:buChar char="Ø"/>
            </a:pPr>
            <a:r>
              <a:rPr lang="en-US" sz="1600" dirty="0">
                <a:latin typeface="+mn-lt"/>
              </a:rPr>
              <a:t>Seattle, WA</a:t>
            </a:r>
          </a:p>
          <a:p>
            <a:pPr>
              <a:spcAft>
                <a:spcPts val="1000"/>
              </a:spcAft>
              <a:buClr>
                <a:srgbClr val="FF0000"/>
              </a:buClr>
              <a:buFont typeface="Wingdings" panose="05000000000000000000" pitchFamily="2" charset="2"/>
              <a:buChar char="Ø"/>
            </a:pPr>
            <a:r>
              <a:rPr lang="en-US" sz="1600" dirty="0">
                <a:latin typeface="+mn-lt"/>
              </a:rPr>
              <a:t>Providence, RI</a:t>
            </a:r>
          </a:p>
          <a:p>
            <a:pPr>
              <a:spcAft>
                <a:spcPts val="1000"/>
              </a:spcAft>
              <a:buClr>
                <a:srgbClr val="FF0000"/>
              </a:buClr>
              <a:buFont typeface="Wingdings" panose="05000000000000000000" pitchFamily="2" charset="2"/>
              <a:buChar char="Ø"/>
            </a:pPr>
            <a:r>
              <a:rPr lang="en-US" sz="1600" dirty="0">
                <a:latin typeface="+mn-lt"/>
              </a:rPr>
              <a:t>Madison, WI</a:t>
            </a:r>
          </a:p>
          <a:p>
            <a:pPr>
              <a:spcAft>
                <a:spcPts val="1000"/>
              </a:spcAft>
              <a:buClr>
                <a:srgbClr val="FF0000"/>
              </a:buClr>
              <a:buFont typeface="Wingdings" panose="05000000000000000000" pitchFamily="2" charset="2"/>
              <a:buChar char="Ø"/>
            </a:pPr>
            <a:r>
              <a:rPr lang="en-US" sz="1600" dirty="0">
                <a:latin typeface="+mn-lt"/>
              </a:rPr>
              <a:t>Patterson, NJ</a:t>
            </a:r>
          </a:p>
          <a:p>
            <a:pPr>
              <a:spcAft>
                <a:spcPts val="1000"/>
              </a:spcAft>
              <a:buClr>
                <a:srgbClr val="FF0000"/>
              </a:buClr>
              <a:buFont typeface="Wingdings" panose="05000000000000000000" pitchFamily="2" charset="2"/>
              <a:buChar char="Ø"/>
            </a:pPr>
            <a:r>
              <a:rPr lang="en-US" sz="1600" dirty="0">
                <a:latin typeface="+mn-lt"/>
              </a:rPr>
              <a:t>Gainesville, FL</a:t>
            </a:r>
          </a:p>
          <a:p>
            <a:pPr>
              <a:spcAft>
                <a:spcPts val="1000"/>
              </a:spcAft>
              <a:buClr>
                <a:srgbClr val="FF0000"/>
              </a:buClr>
              <a:buFont typeface="Wingdings" panose="05000000000000000000" pitchFamily="2" charset="2"/>
              <a:buChar char="Ø"/>
            </a:pPr>
            <a:r>
              <a:rPr lang="en-US" sz="1600" dirty="0">
                <a:latin typeface="+mn-lt"/>
              </a:rPr>
              <a:t>Tacoma, WA</a:t>
            </a:r>
          </a:p>
        </p:txBody>
      </p:sp>
      <p:sp>
        <p:nvSpPr>
          <p:cNvPr id="5" name="Content Placeholder 4">
            <a:extLst>
              <a:ext uri="{FF2B5EF4-FFF2-40B4-BE49-F238E27FC236}">
                <a16:creationId xmlns:a16="http://schemas.microsoft.com/office/drawing/2014/main" id="{34175E7A-BEB5-4EEF-8DB6-3919A23E7C5B}"/>
              </a:ext>
            </a:extLst>
          </p:cNvPr>
          <p:cNvSpPr>
            <a:spLocks noGrp="1"/>
          </p:cNvSpPr>
          <p:nvPr>
            <p:ph sz="half" idx="2"/>
          </p:nvPr>
        </p:nvSpPr>
        <p:spPr>
          <a:xfrm>
            <a:off x="5407855" y="1962055"/>
            <a:ext cx="4038600" cy="4525963"/>
          </a:xfrm>
        </p:spPr>
        <p:txBody>
          <a:bodyPr/>
          <a:lstStyle/>
          <a:p>
            <a:pPr>
              <a:spcAft>
                <a:spcPts val="1000"/>
              </a:spcAft>
              <a:buClr>
                <a:srgbClr val="FF0000"/>
              </a:buClr>
              <a:buFont typeface="Wingdings" panose="05000000000000000000" pitchFamily="2" charset="2"/>
              <a:buChar char="Ø"/>
            </a:pPr>
            <a:r>
              <a:rPr lang="en-US" sz="1600" dirty="0">
                <a:latin typeface="+mn-lt"/>
              </a:rPr>
              <a:t>Atlanta, GA</a:t>
            </a:r>
          </a:p>
          <a:p>
            <a:pPr>
              <a:spcAft>
                <a:spcPts val="1000"/>
              </a:spcAft>
              <a:buClr>
                <a:srgbClr val="FF0000"/>
              </a:buClr>
              <a:buFont typeface="Wingdings" panose="05000000000000000000" pitchFamily="2" charset="2"/>
              <a:buChar char="Ø"/>
            </a:pPr>
            <a:r>
              <a:rPr lang="en-US" sz="1600" dirty="0">
                <a:latin typeface="+mn-lt"/>
              </a:rPr>
              <a:t>Long Beach, CA</a:t>
            </a:r>
          </a:p>
          <a:p>
            <a:pPr>
              <a:spcAft>
                <a:spcPts val="1000"/>
              </a:spcAft>
              <a:buClr>
                <a:srgbClr val="FF0000"/>
              </a:buClr>
              <a:buFont typeface="Wingdings" panose="05000000000000000000" pitchFamily="2" charset="2"/>
              <a:buChar char="Ø"/>
            </a:pPr>
            <a:r>
              <a:rPr lang="en-US" sz="1600" dirty="0">
                <a:latin typeface="+mn-lt"/>
              </a:rPr>
              <a:t>Hudson, NY</a:t>
            </a:r>
          </a:p>
          <a:p>
            <a:pPr>
              <a:spcAft>
                <a:spcPts val="1000"/>
              </a:spcAft>
              <a:buClr>
                <a:srgbClr val="FF0000"/>
              </a:buClr>
              <a:buFont typeface="Wingdings" panose="05000000000000000000" pitchFamily="2" charset="2"/>
              <a:buChar char="Ø"/>
            </a:pPr>
            <a:r>
              <a:rPr lang="en-US" sz="1600" dirty="0">
                <a:latin typeface="+mn-lt"/>
              </a:rPr>
              <a:t>Holyoke, MA</a:t>
            </a:r>
          </a:p>
          <a:p>
            <a:pPr>
              <a:spcAft>
                <a:spcPts val="1000"/>
              </a:spcAft>
              <a:buClr>
                <a:srgbClr val="FF0000"/>
              </a:buClr>
              <a:buFont typeface="Wingdings" panose="05000000000000000000" pitchFamily="2" charset="2"/>
              <a:buChar char="Ø"/>
            </a:pPr>
            <a:r>
              <a:rPr lang="en-US" sz="1600" dirty="0">
                <a:latin typeface="+mn-lt"/>
              </a:rPr>
              <a:t>Philadelphia, PA</a:t>
            </a:r>
          </a:p>
          <a:p>
            <a:pPr>
              <a:spcAft>
                <a:spcPts val="1000"/>
              </a:spcAft>
              <a:buClr>
                <a:srgbClr val="FF0000"/>
              </a:buClr>
              <a:buFont typeface="Wingdings" panose="05000000000000000000" pitchFamily="2" charset="2"/>
              <a:buChar char="Ø"/>
            </a:pPr>
            <a:r>
              <a:rPr lang="en-US" sz="1600" dirty="0">
                <a:latin typeface="+mn-lt"/>
              </a:rPr>
              <a:t>Jackson, MS</a:t>
            </a:r>
          </a:p>
          <a:p>
            <a:pPr>
              <a:spcAft>
                <a:spcPts val="1000"/>
              </a:spcAft>
              <a:buClr>
                <a:srgbClr val="FF0000"/>
              </a:buClr>
              <a:buFont typeface="Wingdings" panose="05000000000000000000" pitchFamily="2" charset="2"/>
              <a:buChar char="Ø"/>
            </a:pPr>
            <a:r>
              <a:rPr lang="en-US" sz="1600" dirty="0">
                <a:latin typeface="+mn-lt"/>
              </a:rPr>
              <a:t>Ithaca, NY</a:t>
            </a:r>
          </a:p>
          <a:p>
            <a:pPr>
              <a:spcAft>
                <a:spcPts val="1000"/>
              </a:spcAft>
              <a:buClr>
                <a:srgbClr val="FF0000"/>
              </a:buClr>
              <a:buFont typeface="Wingdings" panose="05000000000000000000" pitchFamily="2" charset="2"/>
              <a:buChar char="Ø"/>
            </a:pPr>
            <a:r>
              <a:rPr lang="en-US" sz="1600" dirty="0">
                <a:latin typeface="+mn-lt"/>
              </a:rPr>
              <a:t>Mt. Vernon, NY</a:t>
            </a:r>
          </a:p>
          <a:p>
            <a:pPr>
              <a:spcAft>
                <a:spcPts val="1000"/>
              </a:spcAft>
              <a:buClr>
                <a:srgbClr val="FF0000"/>
              </a:buClr>
              <a:buFont typeface="Wingdings" panose="05000000000000000000" pitchFamily="2" charset="2"/>
              <a:buChar char="Ø"/>
            </a:pPr>
            <a:r>
              <a:rPr lang="en-US" sz="1600" dirty="0">
                <a:latin typeface="+mn-lt"/>
              </a:rPr>
              <a:t>Shreveport, LA</a:t>
            </a:r>
          </a:p>
          <a:p>
            <a:pPr>
              <a:spcAft>
                <a:spcPts val="1000"/>
              </a:spcAft>
              <a:buClr>
                <a:srgbClr val="FF0000"/>
              </a:buClr>
              <a:buFont typeface="Wingdings" panose="05000000000000000000" pitchFamily="2" charset="2"/>
              <a:buChar char="Ø"/>
            </a:pPr>
            <a:r>
              <a:rPr lang="en-US" sz="1600" dirty="0">
                <a:latin typeface="+mn-lt"/>
              </a:rPr>
              <a:t>Oakland, CA</a:t>
            </a:r>
          </a:p>
          <a:p>
            <a:pPr>
              <a:spcAft>
                <a:spcPts val="1000"/>
              </a:spcAft>
              <a:buClr>
                <a:srgbClr val="FF0000"/>
              </a:buClr>
              <a:buFont typeface="Wingdings" panose="05000000000000000000" pitchFamily="2" charset="2"/>
              <a:buChar char="Ø"/>
            </a:pPr>
            <a:r>
              <a:rPr lang="en-US" sz="1600" dirty="0">
                <a:latin typeface="+mn-lt"/>
              </a:rPr>
              <a:t>Pittsburg, PA</a:t>
            </a:r>
          </a:p>
          <a:p>
            <a:pPr>
              <a:spcAft>
                <a:spcPts val="1000"/>
              </a:spcAft>
              <a:buClr>
                <a:srgbClr val="FF0000"/>
              </a:buClr>
              <a:buFont typeface="Wingdings" panose="05000000000000000000" pitchFamily="2" charset="2"/>
              <a:buChar char="Ø"/>
            </a:pPr>
            <a:r>
              <a:rPr lang="en-US" sz="1600" dirty="0">
                <a:latin typeface="+mn-lt"/>
              </a:rPr>
              <a:t>Richmond, VA</a:t>
            </a:r>
          </a:p>
          <a:p>
            <a:endParaRPr lang="en-US" sz="1600" dirty="0">
              <a:latin typeface="+mn-lt"/>
            </a:endParaRPr>
          </a:p>
          <a:p>
            <a:endParaRPr lang="en-US" sz="2000" dirty="0">
              <a:latin typeface="+mn-lt"/>
            </a:endParaRPr>
          </a:p>
        </p:txBody>
      </p:sp>
    </p:spTree>
    <p:extLst>
      <p:ext uri="{BB962C8B-B14F-4D97-AF65-F5344CB8AC3E}">
        <p14:creationId xmlns:p14="http://schemas.microsoft.com/office/powerpoint/2010/main" val="425920858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E1E0-DED0-4AB6-991C-DE8ED4DB6E51}"/>
              </a:ext>
            </a:extLst>
          </p:cNvPr>
          <p:cNvSpPr>
            <a:spLocks noGrp="1"/>
          </p:cNvSpPr>
          <p:nvPr>
            <p:ph type="title"/>
          </p:nvPr>
        </p:nvSpPr>
        <p:spPr>
          <a:xfrm>
            <a:off x="738554" y="998806"/>
            <a:ext cx="8229600" cy="633046"/>
          </a:xfrm>
        </p:spPr>
        <p:txBody>
          <a:bodyPr/>
          <a:lstStyle/>
          <a:p>
            <a:r>
              <a:rPr lang="en-US" sz="3600" dirty="0">
                <a:solidFill>
                  <a:srgbClr val="7A9900"/>
                </a:solidFill>
              </a:rPr>
              <a:t>“Mayors for a Guaranteed Income”</a:t>
            </a:r>
          </a:p>
        </p:txBody>
      </p:sp>
      <p:sp>
        <p:nvSpPr>
          <p:cNvPr id="5" name="Content Placeholder 4">
            <a:extLst>
              <a:ext uri="{FF2B5EF4-FFF2-40B4-BE49-F238E27FC236}">
                <a16:creationId xmlns:a16="http://schemas.microsoft.com/office/drawing/2014/main" id="{A9F5358F-4497-4876-89E1-AC9E7D7C49F1}"/>
              </a:ext>
            </a:extLst>
          </p:cNvPr>
          <p:cNvSpPr>
            <a:spLocks noGrp="1"/>
          </p:cNvSpPr>
          <p:nvPr>
            <p:ph idx="1"/>
          </p:nvPr>
        </p:nvSpPr>
        <p:spPr>
          <a:xfrm>
            <a:off x="457199" y="1842868"/>
            <a:ext cx="8377311" cy="4670474"/>
          </a:xfrm>
        </p:spPr>
        <p:txBody>
          <a:bodyPr/>
          <a:lstStyle/>
          <a:p>
            <a:pPr>
              <a:buClr>
                <a:srgbClr val="FF0000"/>
              </a:buClr>
              <a:buFont typeface="Wingdings" panose="05000000000000000000" pitchFamily="2" charset="2"/>
              <a:buChar char="Ø"/>
            </a:pPr>
            <a:r>
              <a:rPr lang="en-US" sz="2200" b="0" i="0" dirty="0">
                <a:solidFill>
                  <a:srgbClr val="000000"/>
                </a:solidFill>
                <a:effectLst/>
                <a:latin typeface="+mn-lt"/>
              </a:rPr>
              <a:t>Advocates for </a:t>
            </a:r>
            <a:r>
              <a:rPr lang="en-US" sz="2200">
                <a:solidFill>
                  <a:srgbClr val="000000"/>
                </a:solidFill>
                <a:latin typeface="+mn-lt"/>
              </a:rPr>
              <a:t>a </a:t>
            </a:r>
            <a:r>
              <a:rPr lang="en-US" sz="2200" b="0" i="0">
                <a:solidFill>
                  <a:srgbClr val="000000"/>
                </a:solidFill>
                <a:effectLst/>
                <a:latin typeface="+mn-lt"/>
              </a:rPr>
              <a:t>U.B.I. </a:t>
            </a:r>
            <a:r>
              <a:rPr lang="en-US" sz="2200" b="0" i="0" dirty="0">
                <a:solidFill>
                  <a:srgbClr val="000000"/>
                </a:solidFill>
                <a:effectLst/>
                <a:latin typeface="+mn-lt"/>
              </a:rPr>
              <a:t>at the local, state and federal level.</a:t>
            </a:r>
          </a:p>
          <a:p>
            <a:pPr algn="l">
              <a:buClr>
                <a:srgbClr val="FF0000"/>
              </a:buClr>
              <a:buFont typeface="Wingdings" panose="05000000000000000000" pitchFamily="2" charset="2"/>
              <a:buChar char="Ø"/>
            </a:pPr>
            <a:r>
              <a:rPr lang="en-US" sz="2200" dirty="0">
                <a:solidFill>
                  <a:srgbClr val="000000"/>
                </a:solidFill>
                <a:latin typeface="+mn-lt"/>
              </a:rPr>
              <a:t>Goal: Attack the w</a:t>
            </a:r>
            <a:r>
              <a:rPr lang="en-US" sz="2200" b="0" i="0" dirty="0">
                <a:solidFill>
                  <a:srgbClr val="000000"/>
                </a:solidFill>
                <a:effectLst/>
                <a:latin typeface="+mn-lt"/>
              </a:rPr>
              <a:t>ealth and income inequality</a:t>
            </a:r>
            <a:r>
              <a:rPr lang="en-US" sz="2200" dirty="0">
                <a:solidFill>
                  <a:srgbClr val="000000"/>
                </a:solidFill>
                <a:latin typeface="+mn-lt"/>
              </a:rPr>
              <a:t> </a:t>
            </a:r>
            <a:r>
              <a:rPr lang="en-US" sz="2200" b="0" i="0" dirty="0">
                <a:solidFill>
                  <a:srgbClr val="000000"/>
                </a:solidFill>
                <a:effectLst/>
                <a:latin typeface="+mn-lt"/>
              </a:rPr>
              <a:t>plaguing our country</a:t>
            </a:r>
            <a:r>
              <a:rPr lang="en-US" sz="2200" dirty="0">
                <a:solidFill>
                  <a:srgbClr val="000000"/>
                </a:solidFill>
                <a:latin typeface="+mn-lt"/>
              </a:rPr>
              <a:t>.</a:t>
            </a:r>
          </a:p>
          <a:p>
            <a:pPr algn="l">
              <a:buClr>
                <a:srgbClr val="FF0000"/>
              </a:buClr>
              <a:buFont typeface="Wingdings" panose="05000000000000000000" pitchFamily="2" charset="2"/>
              <a:buChar char="Ø"/>
            </a:pPr>
            <a:r>
              <a:rPr lang="en-US" sz="2200" b="0" i="0" dirty="0">
                <a:solidFill>
                  <a:srgbClr val="000000"/>
                </a:solidFill>
                <a:effectLst/>
                <a:latin typeface="+mn-lt"/>
              </a:rPr>
              <a:t>Even prior to the pandemic, people who were working two and three jobs still could </a:t>
            </a:r>
            <a:r>
              <a:rPr lang="en-US" sz="2200" dirty="0">
                <a:solidFill>
                  <a:srgbClr val="000000"/>
                </a:solidFill>
                <a:latin typeface="+mn-lt"/>
              </a:rPr>
              <a:t>no</a:t>
            </a:r>
            <a:r>
              <a:rPr lang="en-US" sz="2200" b="0" i="0" dirty="0">
                <a:solidFill>
                  <a:srgbClr val="000000"/>
                </a:solidFill>
                <a:effectLst/>
                <a:latin typeface="+mn-lt"/>
              </a:rPr>
              <a:t>t afford basic living necessities. </a:t>
            </a:r>
          </a:p>
          <a:p>
            <a:pPr algn="l">
              <a:buClr>
                <a:srgbClr val="FF0000"/>
              </a:buClr>
              <a:buFont typeface="Wingdings" panose="05000000000000000000" pitchFamily="2" charset="2"/>
              <a:buChar char="Ø"/>
            </a:pPr>
            <a:r>
              <a:rPr lang="en-US" sz="2200" b="0" i="0" dirty="0">
                <a:solidFill>
                  <a:srgbClr val="7A9900"/>
                </a:solidFill>
                <a:effectLst/>
                <a:latin typeface="+mn-lt"/>
              </a:rPr>
              <a:t>COVID-19 has further exposed the economic fragility </a:t>
            </a:r>
            <a:r>
              <a:rPr lang="en-US" sz="2200" b="0" i="0" dirty="0">
                <a:solidFill>
                  <a:srgbClr val="000000"/>
                </a:solidFill>
                <a:effectLst/>
                <a:latin typeface="+mn-lt"/>
              </a:rPr>
              <a:t>of most families and has disproportionately impacted Black and Brown people. </a:t>
            </a:r>
          </a:p>
          <a:p>
            <a:pPr algn="l">
              <a:buClr>
                <a:srgbClr val="FF0000"/>
              </a:buClr>
              <a:buFont typeface="Wingdings" panose="05000000000000000000" pitchFamily="2" charset="2"/>
              <a:buChar char="Ø"/>
            </a:pPr>
            <a:r>
              <a:rPr lang="en-US" sz="2200" b="0" i="0" dirty="0">
                <a:solidFill>
                  <a:srgbClr val="000000"/>
                </a:solidFill>
                <a:effectLst/>
                <a:latin typeface="+mn-lt"/>
              </a:rPr>
              <a:t>This is our </a:t>
            </a:r>
            <a:r>
              <a:rPr lang="en-US" sz="2200" b="0" i="0" dirty="0">
                <a:solidFill>
                  <a:srgbClr val="7A9900"/>
                </a:solidFill>
                <a:effectLst/>
                <a:latin typeface="+mn-lt"/>
              </a:rPr>
              <a:t>New Deal </a:t>
            </a:r>
            <a:r>
              <a:rPr lang="en-US" sz="2200" b="0" i="0" dirty="0">
                <a:solidFill>
                  <a:srgbClr val="000000"/>
                </a:solidFill>
                <a:effectLst/>
                <a:latin typeface="+mn-lt"/>
              </a:rPr>
              <a:t>moment: everyone deserves an income floor through a guaranteed income.</a:t>
            </a:r>
          </a:p>
          <a:p>
            <a:pPr algn="l">
              <a:buClr>
                <a:srgbClr val="FF0000"/>
              </a:buClr>
              <a:buFont typeface="Wingdings" panose="05000000000000000000" pitchFamily="2" charset="2"/>
              <a:buChar char="Ø"/>
            </a:pPr>
            <a:r>
              <a:rPr lang="en-US" sz="2200" dirty="0">
                <a:solidFill>
                  <a:srgbClr val="000000"/>
                </a:solidFill>
                <a:latin typeface="+mn-lt"/>
              </a:rPr>
              <a:t>Mayors for a Guaranteed Income:  </a:t>
            </a:r>
            <a:r>
              <a:rPr lang="en-US" sz="2200" dirty="0">
                <a:solidFill>
                  <a:srgbClr val="000000"/>
                </a:solidFill>
                <a:latin typeface="+mn-lt"/>
                <a:hlinkClick r:id="rId2"/>
              </a:rPr>
              <a:t>www.mayorsforagi.org</a:t>
            </a:r>
            <a:r>
              <a:rPr lang="en-US" sz="2200" dirty="0">
                <a:solidFill>
                  <a:srgbClr val="000000"/>
                </a:solidFill>
                <a:latin typeface="+mn-lt"/>
              </a:rPr>
              <a:t>. </a:t>
            </a:r>
          </a:p>
        </p:txBody>
      </p:sp>
    </p:spTree>
    <p:extLst>
      <p:ext uri="{BB962C8B-B14F-4D97-AF65-F5344CB8AC3E}">
        <p14:creationId xmlns:p14="http://schemas.microsoft.com/office/powerpoint/2010/main" val="382087054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936A38-06B3-4B45-9C17-0B62CAC9D3C0}"/>
              </a:ext>
            </a:extLst>
          </p:cNvPr>
          <p:cNvSpPr>
            <a:spLocks noGrp="1"/>
          </p:cNvSpPr>
          <p:nvPr>
            <p:ph idx="1"/>
          </p:nvPr>
        </p:nvSpPr>
        <p:spPr>
          <a:xfrm>
            <a:off x="457200" y="1906386"/>
            <a:ext cx="8405446" cy="4304141"/>
          </a:xfrm>
        </p:spPr>
        <p:txBody>
          <a:bodyPr>
            <a:normAutofit fontScale="92500" lnSpcReduction="10000"/>
          </a:bodyPr>
          <a:lstStyle/>
          <a:p>
            <a:pPr>
              <a:spcAft>
                <a:spcPts val="300"/>
              </a:spcAft>
              <a:buClr>
                <a:srgbClr val="FF0000"/>
              </a:buClr>
              <a:buFont typeface="Wingdings" panose="05000000000000000000" pitchFamily="2" charset="2"/>
              <a:buChar char="Ø"/>
            </a:pPr>
            <a:r>
              <a:rPr lang="en-US" sz="2200" b="0" i="0" dirty="0">
                <a:solidFill>
                  <a:srgbClr val="3A3A3A"/>
                </a:solidFill>
                <a:effectLst/>
                <a:latin typeface="+mn-lt"/>
              </a:rPr>
              <a:t>Should Governments Pay A Basic Income?</a:t>
            </a:r>
          </a:p>
          <a:p>
            <a:pPr lvl="2">
              <a:spcAft>
                <a:spcPts val="300"/>
              </a:spcAft>
              <a:buFont typeface="Wingdings" panose="05000000000000000000" pitchFamily="2" charset="2"/>
              <a:buChar char="§"/>
            </a:pPr>
            <a:r>
              <a:rPr lang="en-US" sz="1900" b="0" i="0" dirty="0">
                <a:solidFill>
                  <a:srgbClr val="3A3A3A"/>
                </a:solidFill>
                <a:effectLst/>
                <a:latin typeface="+mn-lt"/>
                <a:hlinkClick r:id="rId3"/>
              </a:rPr>
              <a:t>https://www.esldebates.com/should-governments-pay-a-basic-income/</a:t>
            </a:r>
            <a:r>
              <a:rPr lang="en-US" sz="1900" b="0" i="0" dirty="0">
                <a:solidFill>
                  <a:srgbClr val="3A3A3A"/>
                </a:solidFill>
                <a:effectLst/>
                <a:latin typeface="+mn-lt"/>
              </a:rPr>
              <a:t> </a:t>
            </a:r>
          </a:p>
          <a:p>
            <a:pPr lvl="2">
              <a:spcAft>
                <a:spcPts val="300"/>
              </a:spcAft>
              <a:buFont typeface="Wingdings" panose="05000000000000000000" pitchFamily="2" charset="2"/>
              <a:buChar char="§"/>
            </a:pPr>
            <a:r>
              <a:rPr lang="en-US" sz="1900" dirty="0">
                <a:solidFill>
                  <a:srgbClr val="3A3A3A"/>
                </a:solidFill>
                <a:latin typeface="+mn-lt"/>
              </a:rPr>
              <a:t>Videos </a:t>
            </a:r>
            <a:r>
              <a:rPr lang="en-US" sz="1900">
                <a:solidFill>
                  <a:srgbClr val="3A3A3A"/>
                </a:solidFill>
                <a:latin typeface="+mn-lt"/>
              </a:rPr>
              <a:t>on U.B.I. </a:t>
            </a:r>
            <a:r>
              <a:rPr lang="en-US" sz="1900" dirty="0">
                <a:solidFill>
                  <a:srgbClr val="3A3A3A"/>
                </a:solidFill>
                <a:latin typeface="+mn-lt"/>
              </a:rPr>
              <a:t>with discussion questions.</a:t>
            </a:r>
          </a:p>
          <a:p>
            <a:pPr lvl="2">
              <a:spcAft>
                <a:spcPts val="300"/>
              </a:spcAft>
              <a:buFont typeface="Wingdings" panose="05000000000000000000" pitchFamily="2" charset="2"/>
              <a:buChar char="§"/>
            </a:pPr>
            <a:r>
              <a:rPr lang="en-US" sz="1900" dirty="0">
                <a:solidFill>
                  <a:srgbClr val="3A3A3A"/>
                </a:solidFill>
                <a:latin typeface="+mn-lt"/>
              </a:rPr>
              <a:t>Students create their own pro and con lists and discuss.</a:t>
            </a:r>
          </a:p>
          <a:p>
            <a:pPr lvl="3">
              <a:buClr>
                <a:srgbClr val="FF0000"/>
              </a:buClr>
              <a:buFont typeface="Wingdings" panose="05000000000000000000" pitchFamily="2" charset="2"/>
              <a:buChar char="Ø"/>
            </a:pPr>
            <a:endParaRPr lang="en-US" sz="1900" b="0" i="0" dirty="0">
              <a:solidFill>
                <a:srgbClr val="3A3A3A"/>
              </a:solidFill>
              <a:effectLst/>
              <a:latin typeface="+mn-lt"/>
            </a:endParaRPr>
          </a:p>
          <a:p>
            <a:pPr>
              <a:spcAft>
                <a:spcPts val="300"/>
              </a:spcAft>
              <a:buClr>
                <a:srgbClr val="FF0000"/>
              </a:buClr>
              <a:buFont typeface="Wingdings" panose="05000000000000000000" pitchFamily="2" charset="2"/>
              <a:buChar char="Ø"/>
            </a:pPr>
            <a:r>
              <a:rPr lang="en-US" sz="2200" b="0" i="0" dirty="0">
                <a:solidFill>
                  <a:srgbClr val="3A3A3A"/>
                </a:solidFill>
                <a:effectLst/>
                <a:latin typeface="+mn-lt"/>
              </a:rPr>
              <a:t>Can Universal Basic Income Make Life Better for Everyone?</a:t>
            </a:r>
          </a:p>
          <a:p>
            <a:pPr lvl="2">
              <a:spcAft>
                <a:spcPts val="300"/>
              </a:spcAft>
              <a:buFont typeface="Wingdings" panose="05000000000000000000" pitchFamily="2" charset="2"/>
              <a:buChar char="§"/>
            </a:pPr>
            <a:r>
              <a:rPr lang="en-US" sz="1900" dirty="0">
                <a:solidFill>
                  <a:schemeClr val="tx1"/>
                </a:solidFill>
                <a:latin typeface="+mn-lt"/>
                <a:hlinkClick r:id="rId4"/>
              </a:rPr>
              <a:t>https://www.esldebates.com/can-universal-basic-income-make-life-better-for-everyone/</a:t>
            </a:r>
            <a:r>
              <a:rPr lang="en-US" sz="1900" dirty="0">
                <a:solidFill>
                  <a:schemeClr val="tx1"/>
                </a:solidFill>
                <a:latin typeface="+mn-lt"/>
              </a:rPr>
              <a:t> </a:t>
            </a:r>
          </a:p>
          <a:p>
            <a:pPr lvl="2">
              <a:spcAft>
                <a:spcPts val="300"/>
              </a:spcAft>
              <a:buFont typeface="Wingdings" panose="05000000000000000000" pitchFamily="2" charset="2"/>
              <a:buChar char="§"/>
            </a:pPr>
            <a:r>
              <a:rPr lang="en-US" sz="1900" dirty="0">
                <a:solidFill>
                  <a:srgbClr val="3A3A3A"/>
                </a:solidFill>
                <a:latin typeface="+mn-lt"/>
              </a:rPr>
              <a:t>Videos, vocabulary, discussion questions.</a:t>
            </a:r>
          </a:p>
          <a:p>
            <a:pPr lvl="2">
              <a:spcAft>
                <a:spcPts val="300"/>
              </a:spcAft>
              <a:buFont typeface="Wingdings" panose="05000000000000000000" pitchFamily="2" charset="2"/>
              <a:buChar char="§"/>
            </a:pPr>
            <a:r>
              <a:rPr lang="en-US" sz="1900" dirty="0">
                <a:solidFill>
                  <a:srgbClr val="3A3A3A"/>
                </a:solidFill>
                <a:latin typeface="+mn-lt"/>
              </a:rPr>
              <a:t>Lost of topics for debates.</a:t>
            </a:r>
          </a:p>
          <a:p>
            <a:pPr marL="914400" lvl="2" indent="0">
              <a:buClr>
                <a:srgbClr val="FF0000"/>
              </a:buClr>
              <a:buNone/>
            </a:pPr>
            <a:br>
              <a:rPr lang="en-US" sz="3250" dirty="0">
                <a:solidFill>
                  <a:schemeClr val="tx1"/>
                </a:solidFill>
                <a:latin typeface="+mn-lt"/>
              </a:rPr>
            </a:br>
            <a:endParaRPr lang="en-US" sz="3250" dirty="0">
              <a:solidFill>
                <a:schemeClr val="tx1"/>
              </a:solidFill>
              <a:latin typeface="+mn-lt"/>
            </a:endParaRPr>
          </a:p>
        </p:txBody>
      </p:sp>
      <p:sp>
        <p:nvSpPr>
          <p:cNvPr id="3" name="Title 2">
            <a:extLst>
              <a:ext uri="{FF2B5EF4-FFF2-40B4-BE49-F238E27FC236}">
                <a16:creationId xmlns:a16="http://schemas.microsoft.com/office/drawing/2014/main" id="{5F3374C3-A9D8-4651-BC9F-702036EEE620}"/>
              </a:ext>
            </a:extLst>
          </p:cNvPr>
          <p:cNvSpPr>
            <a:spLocks noGrp="1"/>
          </p:cNvSpPr>
          <p:nvPr>
            <p:ph type="title"/>
          </p:nvPr>
        </p:nvSpPr>
        <p:spPr>
          <a:xfrm>
            <a:off x="457200" y="1102823"/>
            <a:ext cx="8229600" cy="609600"/>
          </a:xfrm>
        </p:spPr>
        <p:txBody>
          <a:bodyPr>
            <a:noAutofit/>
          </a:bodyPr>
          <a:lstStyle/>
          <a:p>
            <a:r>
              <a:rPr lang="en-US" sz="2800" dirty="0">
                <a:solidFill>
                  <a:srgbClr val="7A9900"/>
                </a:solidFill>
                <a:effectLst/>
                <a:latin typeface="+mn-lt"/>
              </a:rPr>
              <a:t>Summative Assessments</a:t>
            </a:r>
            <a:endParaRPr lang="en-US" sz="2800" dirty="0">
              <a:solidFill>
                <a:srgbClr val="7A9900"/>
              </a:solidFill>
              <a:latin typeface="+mn-lt"/>
            </a:endParaRPr>
          </a:p>
        </p:txBody>
      </p:sp>
    </p:spTree>
    <p:extLst>
      <p:ext uri="{BB962C8B-B14F-4D97-AF65-F5344CB8AC3E}">
        <p14:creationId xmlns:p14="http://schemas.microsoft.com/office/powerpoint/2010/main" val="703966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660478"/>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3600" dirty="0">
                <a:solidFill>
                  <a:srgbClr val="7A9900"/>
                </a:solidFill>
              </a:rPr>
              <a:t>National Standards</a:t>
            </a:r>
            <a:endParaRPr lang="en-US" sz="3600" b="1" dirty="0">
              <a:ln w="11430">
                <a:noFill/>
              </a:ln>
              <a:solidFill>
                <a:srgbClr val="7A9900"/>
              </a:solidFill>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390378" y="2189870"/>
            <a:ext cx="8363243" cy="4112456"/>
          </a:xfrm>
        </p:spPr>
        <p:txBody>
          <a:bodyPr>
            <a:noAutofit/>
          </a:bodyPr>
          <a:lstStyle/>
          <a:p>
            <a:pPr defTabSz="905255">
              <a:defRPr sz="3168"/>
            </a:pPr>
            <a:r>
              <a:rPr lang="en-US" sz="1400" b="1" dirty="0">
                <a:latin typeface="+mn-lt"/>
              </a:rPr>
              <a:t>STANDARD 1: SCARCITY </a:t>
            </a:r>
            <a:r>
              <a:rPr lang="en-US" sz="1400" dirty="0">
                <a:latin typeface="+mn-lt"/>
              </a:rPr>
              <a:t>. . . .Productive resources are limited. Therefore, people cannot have all the goods and services they want; as a result, they must choose some things and give up others. </a:t>
            </a:r>
          </a:p>
          <a:p>
            <a:pPr defTabSz="905255">
              <a:defRPr sz="3168"/>
            </a:pPr>
            <a:r>
              <a:rPr lang="en-US" sz="1400" b="1" dirty="0">
                <a:latin typeface="+mn-lt"/>
              </a:rPr>
              <a:t>STANDARD 2: DECISION MAKING </a:t>
            </a:r>
            <a:r>
              <a:rPr lang="en-US" sz="1400" dirty="0">
                <a:latin typeface="+mn-lt"/>
              </a:rPr>
              <a:t>. . . . Effective decision making requires comparing the additional costs of alternatives with the additional benefits. Many choices involve doing a little more or a little less of something: few choices are “all or nothing” decisions. </a:t>
            </a:r>
          </a:p>
          <a:p>
            <a:pPr defTabSz="905255">
              <a:defRPr sz="3168"/>
            </a:pPr>
            <a:r>
              <a:rPr lang="en-US" sz="1400" b="1" dirty="0">
                <a:latin typeface="+mn-lt"/>
              </a:rPr>
              <a:t>STANDARD 3: ALLOCATION </a:t>
            </a:r>
            <a:r>
              <a:rPr lang="en-US" sz="1400" dirty="0">
                <a:latin typeface="+mn-lt"/>
              </a:rPr>
              <a:t>. . . . Different methods can be used to allocate goods and services. People acting individually or collectively must choose which methods to use to allocate different kinds of goods and services.</a:t>
            </a:r>
          </a:p>
          <a:p>
            <a:pPr defTabSz="905255">
              <a:defRPr sz="3168"/>
            </a:pPr>
            <a:r>
              <a:rPr lang="en-US" sz="1400" b="1" dirty="0">
                <a:latin typeface="+mn-lt"/>
              </a:rPr>
              <a:t>STANDARD 4: INCENTIVES </a:t>
            </a:r>
            <a:r>
              <a:rPr lang="en-US" sz="1400" dirty="0">
                <a:latin typeface="+mn-lt"/>
              </a:rPr>
              <a:t>. . . . People usually respond predictably to positive and negative incentives.</a:t>
            </a:r>
          </a:p>
          <a:p>
            <a:pPr defTabSz="905255">
              <a:defRPr sz="3168"/>
            </a:pPr>
            <a:r>
              <a:rPr lang="en-US" sz="1400" b="1" dirty="0"/>
              <a:t>STANDARD 10: INSTITUTIONS </a:t>
            </a:r>
            <a:r>
              <a:rPr lang="en-US" sz="1400" dirty="0"/>
              <a:t>. . . . Institutions evolve and are created to help individuals and groups accomplish their goals. Banks, labor unions, markets, corporations, legal systems, and not-for-profit organizations are examples of important institutions. A different kind of institution, clearly defined and enforced property rights, is essential to a market economy. </a:t>
            </a:r>
            <a:endParaRPr lang="en-US" sz="1400" dirty="0">
              <a:latin typeface="+mn-lt"/>
            </a:endParaRPr>
          </a:p>
          <a:p>
            <a:pPr marL="0" indent="0" defTabSz="905255">
              <a:buNone/>
              <a:defRPr sz="3168"/>
            </a:pPr>
            <a:endParaRPr lang="en-US" sz="2750" dirty="0"/>
          </a:p>
        </p:txBody>
      </p:sp>
    </p:spTree>
    <p:extLst>
      <p:ext uri="{BB962C8B-B14F-4D97-AF65-F5344CB8AC3E}">
        <p14:creationId xmlns:p14="http://schemas.microsoft.com/office/powerpoint/2010/main" val="393075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297922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endParaRPr lang="en-US" sz="1600" b="1" dirty="0">
              <a:ln w="11430"/>
              <a:solidFill>
                <a:schemeClr val="tx1"/>
              </a:solidFill>
              <a:effectLst>
                <a:outerShdw blurRad="80000" dist="40000" dir="5040000" algn="tl">
                  <a:srgbClr val="000000">
                    <a:alpha val="0"/>
                  </a:srgbClr>
                </a:outerShdw>
              </a:effectLst>
              <a:ea typeface="+mj-ea"/>
              <a:cs typeface="+mj-cs"/>
            </a:endParaRPr>
          </a:p>
        </p:txBody>
      </p:sp>
      <p:pic>
        <p:nvPicPr>
          <p:cNvPr id="4" name="Picture 6" descr="The Importance of Saying Thank You">
            <a:extLst>
              <a:ext uri="{FF2B5EF4-FFF2-40B4-BE49-F238E27FC236}">
                <a16:creationId xmlns:a16="http://schemas.microsoft.com/office/drawing/2014/main" id="{8296C4E4-8C47-4770-A296-418E7BE7E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964" y="1066800"/>
            <a:ext cx="4718392" cy="25412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B50E06-102A-49C9-BCE7-E5FF6495B607}"/>
              </a:ext>
            </a:extLst>
          </p:cNvPr>
          <p:cNvSpPr txBox="1"/>
          <p:nvPr/>
        </p:nvSpPr>
        <p:spPr>
          <a:xfrm>
            <a:off x="1786597" y="4867870"/>
            <a:ext cx="5731267" cy="923330"/>
          </a:xfrm>
          <a:prstGeom prst="rect">
            <a:avLst/>
          </a:prstGeom>
          <a:noFill/>
        </p:spPr>
        <p:txBody>
          <a:bodyPr wrap="square" rtlCol="0">
            <a:spAutoFit/>
          </a:bodyPr>
          <a:lstStyle/>
          <a:p>
            <a:pPr marL="0" indent="0" algn="ctr">
              <a:buNone/>
            </a:pPr>
            <a:r>
              <a:rPr lang="en-US" sz="1800" dirty="0">
                <a:solidFill>
                  <a:schemeClr val="tx1"/>
                </a:solidFill>
              </a:rPr>
              <a:t>Doug Young</a:t>
            </a:r>
          </a:p>
          <a:p>
            <a:pPr marL="0" indent="0" algn="ctr">
              <a:buNone/>
            </a:pPr>
            <a:r>
              <a:rPr lang="en-US" sz="1800" dirty="0">
                <a:solidFill>
                  <a:schemeClr val="tx1"/>
                </a:solidFill>
                <a:hlinkClick r:id="rId4">
                  <a:extLst>
                    <a:ext uri="{A12FA001-AC4F-418D-AE19-62706E023703}">
                      <ahyp:hlinkClr xmlns:ahyp="http://schemas.microsoft.com/office/drawing/2018/hyperlinkcolor" val="tx"/>
                    </a:ext>
                  </a:extLst>
                </a:hlinkClick>
              </a:rPr>
              <a:t>doug.n.young@gmail.com</a:t>
            </a:r>
            <a:endParaRPr lang="en-US" sz="1800" dirty="0">
              <a:solidFill>
                <a:schemeClr val="tx1"/>
              </a:solidFill>
            </a:endParaRPr>
          </a:p>
          <a:p>
            <a:pPr marL="0" indent="0" algn="ctr">
              <a:buNone/>
            </a:pPr>
            <a:r>
              <a:rPr lang="en-US" sz="1800" dirty="0">
                <a:solidFill>
                  <a:schemeClr val="tx1"/>
                </a:solidFill>
              </a:rPr>
              <a:t>The WISER Choice</a:t>
            </a:r>
          </a:p>
        </p:txBody>
      </p:sp>
    </p:spTree>
    <p:extLst>
      <p:ext uri="{BB962C8B-B14F-4D97-AF65-F5344CB8AC3E}">
        <p14:creationId xmlns:p14="http://schemas.microsoft.com/office/powerpoint/2010/main" val="302130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688614"/>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3600" dirty="0">
                <a:solidFill>
                  <a:srgbClr val="7A9900"/>
                </a:solidFill>
              </a:rPr>
              <a:t>New York State Standards</a:t>
            </a:r>
            <a:endParaRPr lang="en-US" sz="3600" b="1" dirty="0">
              <a:ln w="11430">
                <a:noFill/>
              </a:ln>
              <a:solidFill>
                <a:srgbClr val="7A9900"/>
              </a:solidFill>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1941342"/>
            <a:ext cx="8229600" cy="4611859"/>
          </a:xfrm>
        </p:spPr>
        <p:txBody>
          <a:bodyPr>
            <a:noAutofit/>
          </a:bodyPr>
          <a:lstStyle/>
          <a:p>
            <a:pPr defTabSz="905255">
              <a:buAutoNum type="arabicPeriod"/>
              <a:defRPr sz="3168"/>
            </a:pPr>
            <a:r>
              <a:rPr lang="en-US" sz="2400" dirty="0">
                <a:latin typeface="+mn-lt"/>
              </a:rPr>
              <a:t>The study of economics requires an understanding of major economic concepts and systems, the principles of economic decision making, and the interdependence of economies and economic systems throughout the world. </a:t>
            </a:r>
          </a:p>
          <a:p>
            <a:pPr defTabSz="905255">
              <a:buAutoNum type="arabicPeriod"/>
              <a:defRPr sz="3168"/>
            </a:pPr>
            <a:r>
              <a:rPr lang="en-US" sz="2400" dirty="0">
                <a:latin typeface="+mn-lt"/>
              </a:rPr>
              <a:t>Economics requires the development and application of the skills needed to make informed and well-reasoned economic decisions in daily and national life. </a:t>
            </a:r>
          </a:p>
          <a:p>
            <a:pPr defTabSz="905255">
              <a:buAutoNum type="arabicPeriod"/>
              <a:defRPr sz="3168"/>
            </a:pPr>
            <a:r>
              <a:rPr lang="en-US" sz="2400" dirty="0">
                <a:latin typeface="+mn-lt"/>
              </a:rPr>
              <a:t>Economics requires the development and application of the skills needed to make informed and well-reasoned economic decisions in daily and national life. </a:t>
            </a:r>
          </a:p>
        </p:txBody>
      </p:sp>
      <p:sp>
        <p:nvSpPr>
          <p:cNvPr id="4" name="TextBox 3">
            <a:extLst>
              <a:ext uri="{FF2B5EF4-FFF2-40B4-BE49-F238E27FC236}">
                <a16:creationId xmlns:a16="http://schemas.microsoft.com/office/drawing/2014/main" id="{F6726B65-97A0-456A-B0EC-0D7677BEB7ED}"/>
              </a:ext>
            </a:extLst>
          </p:cNvPr>
          <p:cNvSpPr txBox="1"/>
          <p:nvPr/>
        </p:nvSpPr>
        <p:spPr>
          <a:xfrm>
            <a:off x="2257864" y="1696014"/>
            <a:ext cx="4628271" cy="307777"/>
          </a:xfrm>
          <a:prstGeom prst="rect">
            <a:avLst/>
          </a:prstGeom>
          <a:noFill/>
        </p:spPr>
        <p:txBody>
          <a:bodyPr wrap="square" rtlCol="0">
            <a:spAutoFit/>
          </a:bodyPr>
          <a:lstStyle/>
          <a:p>
            <a:r>
              <a:rPr lang="en-US" sz="1400" dirty="0">
                <a:hlinkClick r:id="rId3"/>
              </a:rPr>
              <a:t>http://www.nysed.gov/common/nysed/files/sslearn.pdf</a:t>
            </a:r>
            <a:r>
              <a:rPr lang="en-US" sz="1400" dirty="0"/>
              <a:t> </a:t>
            </a:r>
          </a:p>
        </p:txBody>
      </p:sp>
    </p:spTree>
    <p:extLst>
      <p:ext uri="{BB962C8B-B14F-4D97-AF65-F5344CB8AC3E}">
        <p14:creationId xmlns:p14="http://schemas.microsoft.com/office/powerpoint/2010/main" val="381274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26" y="957306"/>
            <a:ext cx="8229600" cy="787087"/>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solidFill>
                  <a:srgbClr val="7A9900"/>
                </a:solidFill>
                <a:latin typeface="+mn-lt"/>
              </a:rPr>
              <a:t>Objectives/Agenda</a:t>
            </a:r>
            <a:endParaRPr lang="en-US" sz="4000" b="1" dirty="0">
              <a:ln w="11430"/>
              <a:solidFill>
                <a:srgbClr val="7A9900"/>
              </a:solidFill>
              <a:effectLst>
                <a:outerShdw blurRad="80000" dist="40000" dir="5040000" algn="tl">
                  <a:srgbClr val="000000">
                    <a:alpha val="0"/>
                  </a:srgbClr>
                </a:outerShdw>
              </a:effectLst>
              <a:latin typeface="+mn-lt"/>
              <a:ea typeface="+mj-ea"/>
              <a:cs typeface="Calibri" panose="020F0502020204030204" pitchFamily="34" charset="0"/>
            </a:endParaRPr>
          </a:p>
        </p:txBody>
      </p:sp>
      <p:sp>
        <p:nvSpPr>
          <p:cNvPr id="15363" name="Content Placeholder 2"/>
          <p:cNvSpPr>
            <a:spLocks noGrp="1"/>
          </p:cNvSpPr>
          <p:nvPr>
            <p:ph idx="4294967295"/>
          </p:nvPr>
        </p:nvSpPr>
        <p:spPr>
          <a:xfrm>
            <a:off x="358726" y="1941341"/>
            <a:ext cx="8475784" cy="4332850"/>
          </a:xfrm>
        </p:spPr>
        <p:txBody>
          <a:bodyPr/>
          <a:lstStyle/>
          <a:p>
            <a:pPr>
              <a:buClr>
                <a:srgbClr val="FF0000"/>
              </a:buClr>
              <a:buFont typeface="Wingdings" panose="05000000000000000000" pitchFamily="2" charset="2"/>
              <a:buChar char="Ø"/>
            </a:pPr>
            <a:r>
              <a:rPr lang="en-US" sz="1600" b="1" i="0" dirty="0">
                <a:effectLst/>
                <a:latin typeface="+mn-lt"/>
              </a:rPr>
              <a:t>Discuss</a:t>
            </a:r>
            <a:r>
              <a:rPr lang="en-US" sz="1600" b="0" i="0" dirty="0">
                <a:effectLst/>
                <a:latin typeface="+mn-lt"/>
              </a:rPr>
              <a:t> if capitalism and the modern welfare state is punitive to specific groups of our populace.</a:t>
            </a:r>
            <a:endParaRPr lang="en-US" sz="1600" b="1" dirty="0">
              <a:latin typeface="+mn-lt"/>
            </a:endParaRPr>
          </a:p>
          <a:p>
            <a:pPr fontAlgn="base">
              <a:buClr>
                <a:srgbClr val="FF0000"/>
              </a:buClr>
              <a:buFont typeface="Wingdings" panose="05000000000000000000" pitchFamily="2" charset="2"/>
              <a:buChar char="Ø"/>
            </a:pPr>
            <a:r>
              <a:rPr lang="en-US" sz="1600" b="1" dirty="0">
                <a:latin typeface="+mn-lt"/>
              </a:rPr>
              <a:t>Show</a:t>
            </a:r>
            <a:r>
              <a:rPr lang="en-US" sz="1600" dirty="0">
                <a:latin typeface="+mn-lt"/>
              </a:rPr>
              <a:t> how p</a:t>
            </a:r>
            <a:r>
              <a:rPr lang="en-US" sz="1600" b="0" i="0" dirty="0">
                <a:effectLst/>
                <a:latin typeface="+mn-lt"/>
              </a:rPr>
              <a:t>overty, income inequality and unemployment have impacted more and more 	people each year causing a divided populace around economic and political issues.</a:t>
            </a:r>
          </a:p>
          <a:p>
            <a:pPr>
              <a:buClr>
                <a:srgbClr val="FF0000"/>
              </a:buClr>
              <a:buFont typeface="Wingdings" panose="05000000000000000000" pitchFamily="2" charset="2"/>
              <a:buChar char="Ø"/>
            </a:pPr>
            <a:r>
              <a:rPr lang="en-US" sz="1600" b="1" i="0" dirty="0">
                <a:effectLst/>
                <a:latin typeface="+mn-lt"/>
              </a:rPr>
              <a:t>Question </a:t>
            </a:r>
            <a:r>
              <a:rPr lang="en-US" sz="1600" i="0" dirty="0">
                <a:effectLst/>
                <a:latin typeface="+mn-lt"/>
              </a:rPr>
              <a:t>the feasibility of</a:t>
            </a:r>
            <a:r>
              <a:rPr lang="en-US" sz="1600" b="0" i="0" dirty="0">
                <a:effectLst/>
                <a:latin typeface="+mn-lt"/>
              </a:rPr>
              <a:t> every adult or only certain sectors of our populace receive a </a:t>
            </a:r>
            <a:r>
              <a:rPr lang="en-US" sz="1600" dirty="0">
                <a:latin typeface="+mn-lt"/>
              </a:rPr>
              <a:t>monthly 	stipend to hopefully </a:t>
            </a:r>
            <a:r>
              <a:rPr lang="en-US" sz="1600" b="0" i="0" dirty="0">
                <a:effectLst/>
                <a:latin typeface="+mn-lt"/>
              </a:rPr>
              <a:t>alleviate poverty, unequal income distribution and other social ills.</a:t>
            </a:r>
          </a:p>
          <a:p>
            <a:pPr algn="l" fontAlgn="base" latinLnBrk="0">
              <a:buClr>
                <a:srgbClr val="FF0000"/>
              </a:buClr>
              <a:buFont typeface="Wingdings" panose="05000000000000000000" pitchFamily="2" charset="2"/>
              <a:buChar char="Ø"/>
            </a:pPr>
            <a:r>
              <a:rPr lang="en-US" sz="1600" b="1" i="0" dirty="0">
                <a:effectLst/>
                <a:latin typeface="+mn-lt"/>
              </a:rPr>
              <a:t>Analyze</a:t>
            </a:r>
            <a:r>
              <a:rPr lang="en-US" sz="1600" b="0" i="0" dirty="0">
                <a:effectLst/>
                <a:latin typeface="+mn-lt"/>
              </a:rPr>
              <a:t> the pros and cons of </a:t>
            </a:r>
            <a:r>
              <a:rPr lang="en-US" sz="1600" b="0" i="0">
                <a:effectLst/>
                <a:latin typeface="+mn-lt"/>
              </a:rPr>
              <a:t>a U.B.I. </a:t>
            </a:r>
            <a:r>
              <a:rPr lang="en-US" sz="1600" b="0" i="0" dirty="0">
                <a:effectLst/>
                <a:latin typeface="+mn-lt"/>
              </a:rPr>
              <a:t>program (whether the program is feasible for our society?). </a:t>
            </a:r>
            <a:endParaRPr lang="en-US" sz="1600" b="1" i="0" dirty="0">
              <a:effectLst/>
              <a:latin typeface="+mn-lt"/>
            </a:endParaRPr>
          </a:p>
          <a:p>
            <a:pPr algn="l" fontAlgn="base" latinLnBrk="0">
              <a:buClr>
                <a:srgbClr val="FF0000"/>
              </a:buClr>
              <a:buFont typeface="Wingdings" panose="05000000000000000000" pitchFamily="2" charset="2"/>
              <a:buChar char="Ø"/>
            </a:pPr>
            <a:r>
              <a:rPr lang="en-US" sz="1600" b="1" dirty="0">
                <a:latin typeface="+mn-lt"/>
              </a:rPr>
              <a:t>Interpret</a:t>
            </a:r>
            <a:r>
              <a:rPr lang="en-US" sz="1600" dirty="0">
                <a:latin typeface="+mn-lt"/>
              </a:rPr>
              <a:t> graphs and charts so students can see how data figures into decision-making. </a:t>
            </a:r>
            <a:endParaRPr lang="en-US" sz="1600" b="0" i="0" dirty="0">
              <a:effectLst/>
              <a:latin typeface="+mn-lt"/>
            </a:endParaRPr>
          </a:p>
          <a:p>
            <a:pPr algn="l" fontAlgn="base" latinLnBrk="0">
              <a:buClr>
                <a:srgbClr val="FF0000"/>
              </a:buClr>
              <a:buFont typeface="Wingdings" panose="05000000000000000000" pitchFamily="2" charset="2"/>
              <a:buChar char="Ø"/>
            </a:pPr>
            <a:r>
              <a:rPr lang="en-US" sz="1600" b="1" dirty="0">
                <a:latin typeface="+mn-lt"/>
              </a:rPr>
              <a:t>Discuss</a:t>
            </a:r>
            <a:r>
              <a:rPr lang="en-US" sz="1600" dirty="0">
                <a:latin typeface="+mn-lt"/>
              </a:rPr>
              <a:t> the trade-offs of such a program versus</a:t>
            </a:r>
            <a:r>
              <a:rPr lang="en-US" sz="1600" b="0" i="0" dirty="0">
                <a:effectLst/>
                <a:latin typeface="+mn-lt"/>
              </a:rPr>
              <a:t> other need-based social programs already 	operating.</a:t>
            </a:r>
          </a:p>
          <a:p>
            <a:pPr algn="l" fontAlgn="base" latinLnBrk="0">
              <a:buClr>
                <a:srgbClr val="FF0000"/>
              </a:buClr>
              <a:buFont typeface="Wingdings" panose="05000000000000000000" pitchFamily="2" charset="2"/>
              <a:buChar char="Ø"/>
            </a:pPr>
            <a:r>
              <a:rPr lang="en-US" sz="1600" b="1" dirty="0">
                <a:latin typeface="+mn-lt"/>
              </a:rPr>
              <a:t>Reflect</a:t>
            </a:r>
            <a:r>
              <a:rPr lang="en-US" sz="1600" dirty="0">
                <a:latin typeface="+mn-lt"/>
              </a:rPr>
              <a:t> on the plus and minuses of </a:t>
            </a:r>
            <a:r>
              <a:rPr lang="en-US" sz="1600">
                <a:latin typeface="+mn-lt"/>
              </a:rPr>
              <a:t>the U.B.I. </a:t>
            </a:r>
            <a:r>
              <a:rPr lang="en-US" sz="1600" dirty="0">
                <a:latin typeface="+mn-lt"/>
              </a:rPr>
              <a:t>overall, which local, state and some national leaders are 	looking at as a way to solve economic, political and social inequality.</a:t>
            </a:r>
            <a:endParaRPr lang="en-US" sz="1600" b="0" i="0" dirty="0">
              <a:effectLst/>
              <a:latin typeface="+mn-lt"/>
            </a:endParaRPr>
          </a:p>
          <a:p>
            <a:pPr algn="l" fontAlgn="base" latinLnBrk="0">
              <a:buFont typeface="Arial" panose="020B0604020202020204" pitchFamily="34" charset="0"/>
              <a:buChar char="•"/>
            </a:pPr>
            <a:endParaRPr lang="en-US" sz="1600" b="0" i="0" dirty="0">
              <a:solidFill>
                <a:srgbClr val="222222"/>
              </a:solidFill>
              <a:effectLst/>
              <a:latin typeface="+mn-lt"/>
            </a:endParaRPr>
          </a:p>
          <a:p>
            <a:pPr algn="l" fontAlgn="base" latinLnBrk="0">
              <a:buFont typeface="Arial" panose="020B0604020202020204" pitchFamily="34" charset="0"/>
              <a:buChar char="•"/>
            </a:pPr>
            <a:endParaRPr lang="en-US" sz="1600" b="0" i="0" dirty="0">
              <a:solidFill>
                <a:srgbClr val="545454"/>
              </a:solidFill>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5179"/>
            <a:ext cx="8229600" cy="642606"/>
          </a:xfrm>
          <a:noFill/>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3600" b="1" dirty="0">
                <a:ln w="11430"/>
                <a:solidFill>
                  <a:srgbClr val="7A9900"/>
                </a:solidFill>
                <a:effectLst/>
                <a:latin typeface="+mn-lt"/>
                <a:ea typeface="+mj-ea"/>
                <a:cs typeface="+mj-cs"/>
              </a:rPr>
              <a:t>The Coronavirus Generation</a:t>
            </a:r>
          </a:p>
        </p:txBody>
      </p:sp>
      <p:sp>
        <p:nvSpPr>
          <p:cNvPr id="5" name="TextBox 4">
            <a:extLst>
              <a:ext uri="{FF2B5EF4-FFF2-40B4-BE49-F238E27FC236}">
                <a16:creationId xmlns:a16="http://schemas.microsoft.com/office/drawing/2014/main" id="{E75519B5-116A-44A5-ADD2-778C2BCFBE21}"/>
              </a:ext>
            </a:extLst>
          </p:cNvPr>
          <p:cNvSpPr txBox="1"/>
          <p:nvPr/>
        </p:nvSpPr>
        <p:spPr>
          <a:xfrm>
            <a:off x="457200" y="1817834"/>
            <a:ext cx="8229600" cy="3293209"/>
          </a:xfrm>
          <a:prstGeom prst="rect">
            <a:avLst/>
          </a:prstGeom>
          <a:noFill/>
        </p:spPr>
        <p:txBody>
          <a:bodyPr wrap="square" rtlCol="0">
            <a:spAutoFit/>
          </a:bodyPr>
          <a:lstStyle/>
          <a:p>
            <a:pPr algn="just"/>
            <a:r>
              <a:rPr lang="en-US" sz="2600" b="0" i="0" dirty="0">
                <a:solidFill>
                  <a:srgbClr val="333333"/>
                </a:solidFill>
                <a:effectLst/>
                <a:latin typeface="+mn-lt"/>
              </a:rPr>
              <a:t>While the coronavirus was initially said to spare the young, that no longer appears to be true medically, and economically it never was — certainly not for </a:t>
            </a:r>
            <a:r>
              <a:rPr lang="en-US" sz="2600" b="0" i="0" u="sng" dirty="0">
                <a:solidFill>
                  <a:srgbClr val="326891"/>
                </a:solidFill>
                <a:effectLst/>
                <a:latin typeface="+mn-lt"/>
                <a:hlinkClick r:id="rId3"/>
              </a:rPr>
              <a:t>the 10 million children</a:t>
            </a:r>
            <a:r>
              <a:rPr lang="en-US" sz="2600" b="0" i="0" dirty="0">
                <a:solidFill>
                  <a:srgbClr val="333333"/>
                </a:solidFill>
                <a:effectLst/>
                <a:latin typeface="+mn-lt"/>
              </a:rPr>
              <a:t> below the poverty line and even larger numbers just above it. With </a:t>
            </a:r>
            <a:r>
              <a:rPr lang="en-US" sz="2600" b="0" i="0" u="sng" dirty="0">
                <a:solidFill>
                  <a:srgbClr val="326891"/>
                </a:solidFill>
                <a:effectLst/>
                <a:latin typeface="+mn-lt"/>
                <a:hlinkClick r:id="rId4"/>
              </a:rPr>
              <a:t>hunger rising</a:t>
            </a:r>
            <a:r>
              <a:rPr lang="en-US" sz="2600" b="0" i="0" dirty="0">
                <a:solidFill>
                  <a:srgbClr val="333333"/>
                </a:solidFill>
                <a:effectLst/>
                <a:latin typeface="+mn-lt"/>
              </a:rPr>
              <a:t>, classrooms closing and parental stress surging, the pandemic is a threat to low-income children of epochal proportions, one that could leave an entire generation bearing its scars.</a:t>
            </a:r>
            <a:endParaRPr lang="en-US" sz="2600" dirty="0">
              <a:latin typeface="+mn-lt"/>
            </a:endParaRPr>
          </a:p>
        </p:txBody>
      </p:sp>
      <p:sp>
        <p:nvSpPr>
          <p:cNvPr id="6" name="TextBox 5">
            <a:extLst>
              <a:ext uri="{FF2B5EF4-FFF2-40B4-BE49-F238E27FC236}">
                <a16:creationId xmlns:a16="http://schemas.microsoft.com/office/drawing/2014/main" id="{EAD3A7C7-527A-4E28-A162-DAF8212D43C3}"/>
              </a:ext>
            </a:extLst>
          </p:cNvPr>
          <p:cNvSpPr txBox="1"/>
          <p:nvPr/>
        </p:nvSpPr>
        <p:spPr>
          <a:xfrm>
            <a:off x="587325" y="5583363"/>
            <a:ext cx="7969349" cy="861774"/>
          </a:xfrm>
          <a:prstGeom prst="rect">
            <a:avLst/>
          </a:prstGeom>
          <a:noFill/>
        </p:spPr>
        <p:txBody>
          <a:bodyPr wrap="square" rtlCol="0">
            <a:spAutoFit/>
          </a:bodyPr>
          <a:lstStyle/>
          <a:p>
            <a:pPr algn="ctr"/>
            <a:r>
              <a:rPr lang="en-US" sz="1600" dirty="0"/>
              <a:t>DeParle, Jason. “The Coronavirus Generation,” </a:t>
            </a:r>
            <a:r>
              <a:rPr lang="en-US" sz="1600" u="sng" dirty="0"/>
              <a:t>The New York Times. Sunday, August 23,2020.  </a:t>
            </a:r>
            <a:r>
              <a:rPr lang="en-US" sz="1400" dirty="0">
                <a:hlinkClick r:id="rId5"/>
              </a:rPr>
              <a:t>https://www.nytimes.com/2020/08/22/sunday-review/coronavirus-poverty-child-allowance.html?action=click&amp;module</a:t>
            </a:r>
            <a:r>
              <a:rPr lang="en-US" sz="1800" dirty="0">
                <a:hlinkClick r:id="rId5"/>
              </a:rPr>
              <a:t>=Opinion&amp;pgtype=Homepage</a:t>
            </a:r>
            <a:endParaRPr lang="en-US" sz="2400" dirty="0"/>
          </a:p>
        </p:txBody>
      </p:sp>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3AD7-C811-425D-9594-9E0CE75E27CF}"/>
              </a:ext>
            </a:extLst>
          </p:cNvPr>
          <p:cNvSpPr>
            <a:spLocks noGrp="1"/>
          </p:cNvSpPr>
          <p:nvPr>
            <p:ph type="title"/>
          </p:nvPr>
        </p:nvSpPr>
        <p:spPr>
          <a:xfrm>
            <a:off x="457200" y="914400"/>
            <a:ext cx="8229600" cy="745588"/>
          </a:xfrm>
        </p:spPr>
        <p:txBody>
          <a:bodyPr/>
          <a:lstStyle/>
          <a:p>
            <a:r>
              <a:rPr lang="en-US" sz="3600" dirty="0">
                <a:solidFill>
                  <a:srgbClr val="7A9900"/>
                </a:solidFill>
                <a:effectLst>
                  <a:glow>
                    <a:schemeClr val="accent1">
                      <a:alpha val="0"/>
                    </a:schemeClr>
                  </a:glow>
                  <a:reflection stA="0" endPos="65000" dist="50800" dir="5400000" sy="-100000" algn="bl" rotWithShape="0"/>
                </a:effectLst>
                <a:latin typeface="+mn-lt"/>
              </a:rPr>
              <a:t>The Corona Pandemic and Americans</a:t>
            </a:r>
          </a:p>
        </p:txBody>
      </p:sp>
      <p:sp>
        <p:nvSpPr>
          <p:cNvPr id="3" name="Content Placeholder 2">
            <a:extLst>
              <a:ext uri="{FF2B5EF4-FFF2-40B4-BE49-F238E27FC236}">
                <a16:creationId xmlns:a16="http://schemas.microsoft.com/office/drawing/2014/main" id="{FB493B7E-1FC4-4829-A0E2-156192AE5927}"/>
              </a:ext>
            </a:extLst>
          </p:cNvPr>
          <p:cNvSpPr>
            <a:spLocks noGrp="1"/>
          </p:cNvSpPr>
          <p:nvPr>
            <p:ph idx="1"/>
          </p:nvPr>
        </p:nvSpPr>
        <p:spPr>
          <a:xfrm>
            <a:off x="457200" y="1659988"/>
            <a:ext cx="8229600" cy="4726744"/>
          </a:xfrm>
        </p:spPr>
        <p:txBody>
          <a:bodyPr/>
          <a:lstStyle/>
          <a:p>
            <a:pPr>
              <a:buClr>
                <a:srgbClr val="FF0000"/>
              </a:buClr>
              <a:buFont typeface="Wingdings" panose="05000000000000000000" pitchFamily="2" charset="2"/>
              <a:buChar char="Ø"/>
            </a:pPr>
            <a:r>
              <a:rPr lang="en-US" sz="2000" dirty="0">
                <a:latin typeface="+mn-lt"/>
              </a:rPr>
              <a:t>Health care is not the same for all people specifically, people of color and undereducated.   </a:t>
            </a:r>
          </a:p>
          <a:p>
            <a:pPr>
              <a:buClr>
                <a:srgbClr val="FF0000"/>
              </a:buClr>
              <a:buFont typeface="Wingdings" panose="05000000000000000000" pitchFamily="2" charset="2"/>
              <a:buChar char="Ø"/>
            </a:pPr>
            <a:r>
              <a:rPr lang="en-US" sz="2000" b="0" i="0" dirty="0">
                <a:solidFill>
                  <a:srgbClr val="000000"/>
                </a:solidFill>
                <a:effectLst/>
                <a:latin typeface="+mn-lt"/>
              </a:rPr>
              <a:t>Median white worker made 28% more than the typical Black worker.</a:t>
            </a:r>
          </a:p>
          <a:p>
            <a:pPr>
              <a:buClr>
                <a:srgbClr val="FF0000"/>
              </a:buClr>
              <a:buFont typeface="Wingdings" panose="05000000000000000000" pitchFamily="2" charset="2"/>
              <a:buChar char="Ø"/>
            </a:pPr>
            <a:r>
              <a:rPr lang="en-US" sz="2000" b="0" i="0" dirty="0">
                <a:solidFill>
                  <a:srgbClr val="000000"/>
                </a:solidFill>
                <a:effectLst/>
                <a:latin typeface="+mn-lt"/>
              </a:rPr>
              <a:t>35% more than the median Latino worker in the last quarter of 2019.</a:t>
            </a:r>
          </a:p>
          <a:p>
            <a:pPr>
              <a:spcAft>
                <a:spcPts val="400"/>
              </a:spcAft>
              <a:buClr>
                <a:srgbClr val="FF0000"/>
              </a:buClr>
              <a:buFont typeface="Wingdings" panose="05000000000000000000" pitchFamily="2" charset="2"/>
              <a:buChar char="Ø"/>
            </a:pPr>
            <a:r>
              <a:rPr lang="en-US" sz="2000" dirty="0">
                <a:solidFill>
                  <a:srgbClr val="000000"/>
                </a:solidFill>
                <a:latin typeface="+mn-lt"/>
              </a:rPr>
              <a:t>Prior to the Pandemic:</a:t>
            </a:r>
          </a:p>
          <a:p>
            <a:pPr lvl="1">
              <a:spcAft>
                <a:spcPts val="400"/>
              </a:spcAft>
              <a:buFont typeface="Wingdings" panose="05000000000000000000" pitchFamily="2" charset="2"/>
              <a:buChar char="§"/>
            </a:pPr>
            <a:r>
              <a:rPr lang="en-US" sz="2000" dirty="0">
                <a:solidFill>
                  <a:srgbClr val="000000"/>
                </a:solidFill>
                <a:latin typeface="+mn-lt"/>
              </a:rPr>
              <a:t>M</a:t>
            </a:r>
            <a:r>
              <a:rPr lang="en-US" sz="2000" b="0" i="0" dirty="0">
                <a:solidFill>
                  <a:srgbClr val="000000"/>
                </a:solidFill>
                <a:effectLst/>
                <a:latin typeface="+mn-lt"/>
              </a:rPr>
              <a:t>edian wealth of white families was more than </a:t>
            </a:r>
            <a:r>
              <a:rPr lang="en-US" sz="2000" b="0" i="0" dirty="0">
                <a:solidFill>
                  <a:srgbClr val="7A9900"/>
                </a:solidFill>
                <a:effectLst/>
                <a:latin typeface="+mn-lt"/>
              </a:rPr>
              <a:t>$100,000</a:t>
            </a:r>
            <a:r>
              <a:rPr lang="en-US" sz="2000" b="0" i="0" dirty="0">
                <a:solidFill>
                  <a:srgbClr val="000000"/>
                </a:solidFill>
                <a:effectLst/>
                <a:latin typeface="+mn-lt"/>
              </a:rPr>
              <a:t>.</a:t>
            </a:r>
          </a:p>
          <a:p>
            <a:pPr lvl="1">
              <a:spcAft>
                <a:spcPts val="400"/>
              </a:spcAft>
              <a:buFont typeface="Wingdings" panose="05000000000000000000" pitchFamily="2" charset="2"/>
              <a:buChar char="§"/>
            </a:pPr>
            <a:r>
              <a:rPr lang="en-US" sz="2000" dirty="0">
                <a:solidFill>
                  <a:srgbClr val="000000"/>
                </a:solidFill>
                <a:latin typeface="+mn-lt"/>
              </a:rPr>
              <a:t>M</a:t>
            </a:r>
            <a:r>
              <a:rPr lang="en-US" sz="2000" b="0" i="0" dirty="0">
                <a:solidFill>
                  <a:srgbClr val="000000"/>
                </a:solidFill>
                <a:effectLst/>
                <a:latin typeface="+mn-lt"/>
              </a:rPr>
              <a:t>edian wealth of Black families was approximately </a:t>
            </a:r>
            <a:r>
              <a:rPr lang="en-US" sz="2000" b="0" i="0" dirty="0">
                <a:solidFill>
                  <a:srgbClr val="7A9900"/>
                </a:solidFill>
                <a:effectLst/>
                <a:latin typeface="+mn-lt"/>
              </a:rPr>
              <a:t>$10,000</a:t>
            </a:r>
            <a:r>
              <a:rPr lang="en-US" sz="2000" b="0" i="0" dirty="0">
                <a:solidFill>
                  <a:srgbClr val="000000"/>
                </a:solidFill>
                <a:effectLst/>
                <a:latin typeface="+mn-lt"/>
              </a:rPr>
              <a:t>.</a:t>
            </a:r>
          </a:p>
          <a:p>
            <a:pPr lvl="1">
              <a:spcAft>
                <a:spcPts val="400"/>
              </a:spcAft>
              <a:buFont typeface="Wingdings" panose="05000000000000000000" pitchFamily="2" charset="2"/>
              <a:buChar char="§"/>
            </a:pPr>
            <a:r>
              <a:rPr lang="en-US" sz="2000" dirty="0">
                <a:solidFill>
                  <a:srgbClr val="000000"/>
                </a:solidFill>
                <a:latin typeface="+mn-lt"/>
              </a:rPr>
              <a:t>Most </a:t>
            </a:r>
            <a:r>
              <a:rPr lang="en-US" sz="2000" dirty="0">
                <a:solidFill>
                  <a:srgbClr val="7A9900"/>
                </a:solidFill>
                <a:latin typeface="+mn-lt"/>
              </a:rPr>
              <a:t>w</a:t>
            </a:r>
            <a:r>
              <a:rPr lang="en-US" sz="2000" b="0" i="0" dirty="0">
                <a:solidFill>
                  <a:srgbClr val="7A9900"/>
                </a:solidFill>
                <a:effectLst/>
                <a:latin typeface="+mn-lt"/>
              </a:rPr>
              <a:t>omen of color </a:t>
            </a:r>
            <a:r>
              <a:rPr lang="en-US" sz="2000" b="0" i="0" dirty="0">
                <a:solidFill>
                  <a:srgbClr val="000000"/>
                </a:solidFill>
                <a:effectLst/>
                <a:latin typeface="+mn-lt"/>
              </a:rPr>
              <a:t>live in poverty, are overrepresented in low-paying occupations, and are far more likely to lack access to sick leave and health care benefits</a:t>
            </a:r>
            <a:r>
              <a:rPr lang="en-US" sz="2000" dirty="0">
                <a:solidFill>
                  <a:srgbClr val="000000"/>
                </a:solidFill>
                <a:latin typeface="+mn-lt"/>
              </a:rPr>
              <a:t>.</a:t>
            </a:r>
          </a:p>
          <a:p>
            <a:pPr lvl="1">
              <a:spcAft>
                <a:spcPts val="400"/>
              </a:spcAft>
              <a:buFont typeface="Wingdings" panose="05000000000000000000" pitchFamily="2" charset="2"/>
              <a:buChar char="§"/>
            </a:pPr>
            <a:r>
              <a:rPr lang="en-US" sz="2000" b="0" i="0" dirty="0">
                <a:solidFill>
                  <a:srgbClr val="000000"/>
                </a:solidFill>
                <a:effectLst/>
                <a:latin typeface="+mn-lt"/>
              </a:rPr>
              <a:t>The</a:t>
            </a:r>
            <a:r>
              <a:rPr lang="en-US" sz="2000" dirty="0">
                <a:solidFill>
                  <a:srgbClr val="000000"/>
                </a:solidFill>
                <a:latin typeface="+mn-lt"/>
              </a:rPr>
              <a:t>y a</a:t>
            </a:r>
            <a:r>
              <a:rPr lang="en-US" sz="2000" b="0" i="0" dirty="0">
                <a:solidFill>
                  <a:srgbClr val="000000"/>
                </a:solidFill>
                <a:effectLst/>
                <a:latin typeface="itc-avant-garde-gothic-pro"/>
              </a:rPr>
              <a:t>re paid </a:t>
            </a:r>
            <a:r>
              <a:rPr lang="en-US" sz="2000" b="0" i="0" dirty="0">
                <a:solidFill>
                  <a:srgbClr val="7A9900"/>
                </a:solidFill>
                <a:effectLst/>
                <a:latin typeface="itc-avant-garde-gothic-pro"/>
              </a:rPr>
              <a:t>66 cents for every dollar </a:t>
            </a:r>
            <a:r>
              <a:rPr lang="en-US" sz="2000" b="0" i="0" dirty="0">
                <a:solidFill>
                  <a:srgbClr val="000000"/>
                </a:solidFill>
                <a:effectLst/>
                <a:latin typeface="itc-avant-garde-gothic-pro"/>
              </a:rPr>
              <a:t>that is paid to white men, and Latinas make even less at 58 cents for every dollar white men make. </a:t>
            </a:r>
            <a:endParaRPr lang="en-US" sz="2000" b="0" i="0" dirty="0">
              <a:solidFill>
                <a:srgbClr val="000000"/>
              </a:solidFill>
              <a:effectLst/>
              <a:latin typeface="+mn-lt"/>
            </a:endParaRPr>
          </a:p>
          <a:p>
            <a:pPr lvl="1">
              <a:buClr>
                <a:srgbClr val="FF0000"/>
              </a:buClr>
              <a:buFont typeface="Wingdings" panose="05000000000000000000" pitchFamily="2" charset="2"/>
              <a:buChar char="Ø"/>
            </a:pPr>
            <a:endParaRPr lang="en-US" sz="2000" b="0" i="0" dirty="0">
              <a:solidFill>
                <a:srgbClr val="000000"/>
              </a:solidFill>
              <a:effectLst/>
              <a:latin typeface="+mn-lt"/>
            </a:endParaRPr>
          </a:p>
          <a:p>
            <a:endParaRPr lang="en-US" dirty="0"/>
          </a:p>
        </p:txBody>
      </p:sp>
    </p:spTree>
    <p:extLst>
      <p:ext uri="{BB962C8B-B14F-4D97-AF65-F5344CB8AC3E}">
        <p14:creationId xmlns:p14="http://schemas.microsoft.com/office/powerpoint/2010/main" val="314055376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C462-884F-4568-9547-D2DF77FA7C8D}"/>
              </a:ext>
            </a:extLst>
          </p:cNvPr>
          <p:cNvSpPr>
            <a:spLocks noGrp="1"/>
          </p:cNvSpPr>
          <p:nvPr>
            <p:ph type="title"/>
          </p:nvPr>
        </p:nvSpPr>
        <p:spPr>
          <a:xfrm>
            <a:off x="457200" y="914400"/>
            <a:ext cx="8229600" cy="647114"/>
          </a:xfrm>
        </p:spPr>
        <p:txBody>
          <a:bodyPr/>
          <a:lstStyle/>
          <a:p>
            <a:r>
              <a:rPr lang="en-US" sz="3600" dirty="0">
                <a:solidFill>
                  <a:srgbClr val="7A9900"/>
                </a:solidFill>
                <a:latin typeface="+mn-lt"/>
              </a:rPr>
              <a:t>EconEdLink Lessons</a:t>
            </a:r>
            <a:endParaRPr lang="en-US" sz="3600" dirty="0">
              <a:solidFill>
                <a:srgbClr val="7A9900"/>
              </a:solidFill>
            </a:endParaRPr>
          </a:p>
        </p:txBody>
      </p:sp>
      <p:sp>
        <p:nvSpPr>
          <p:cNvPr id="3" name="Content Placeholder 2">
            <a:extLst>
              <a:ext uri="{FF2B5EF4-FFF2-40B4-BE49-F238E27FC236}">
                <a16:creationId xmlns:a16="http://schemas.microsoft.com/office/drawing/2014/main" id="{1E4703CB-7111-4545-A59F-BA5271B5B2B0}"/>
              </a:ext>
            </a:extLst>
          </p:cNvPr>
          <p:cNvSpPr>
            <a:spLocks noGrp="1"/>
          </p:cNvSpPr>
          <p:nvPr>
            <p:ph idx="1"/>
          </p:nvPr>
        </p:nvSpPr>
        <p:spPr>
          <a:xfrm>
            <a:off x="457200" y="1828800"/>
            <a:ext cx="8229600" cy="4328160"/>
          </a:xfrm>
        </p:spPr>
        <p:txBody>
          <a:bodyPr/>
          <a:lstStyle/>
          <a:p>
            <a:pPr>
              <a:spcAft>
                <a:spcPts val="300"/>
              </a:spcAft>
              <a:buClr>
                <a:srgbClr val="FF0000"/>
              </a:buClr>
              <a:buFont typeface="Wingdings" panose="05000000000000000000" pitchFamily="2" charset="2"/>
              <a:buChar char="Ø"/>
            </a:pPr>
            <a:r>
              <a:rPr lang="en-US" sz="2400" i="1" dirty="0">
                <a:solidFill>
                  <a:schemeClr val="tx1"/>
                </a:solidFill>
                <a:latin typeface="+mn-lt"/>
              </a:rPr>
              <a:t>Broad Social Goals of an Economy  </a:t>
            </a:r>
            <a:endParaRPr lang="en-US" sz="3850" i="1" dirty="0">
              <a:solidFill>
                <a:schemeClr val="tx1"/>
              </a:solidFill>
              <a:latin typeface="+mn-lt"/>
            </a:endParaRPr>
          </a:p>
          <a:p>
            <a:pPr>
              <a:spcAft>
                <a:spcPts val="300"/>
              </a:spcAft>
              <a:buFont typeface="Wingdings" panose="05000000000000000000" pitchFamily="2" charset="2"/>
              <a:buChar char="§"/>
            </a:pPr>
            <a:endParaRPr lang="en-US" sz="150" dirty="0">
              <a:latin typeface="+mn-lt"/>
            </a:endParaRPr>
          </a:p>
          <a:p>
            <a:pPr lvl="1">
              <a:spcAft>
                <a:spcPts val="300"/>
              </a:spcAft>
              <a:buFont typeface="Wingdings" panose="05000000000000000000" pitchFamily="2" charset="2"/>
              <a:buChar char="§"/>
            </a:pPr>
            <a:r>
              <a:rPr lang="en-US" sz="1600" dirty="0">
                <a:latin typeface="+mn-lt"/>
                <a:hlinkClick r:id="rId2"/>
              </a:rPr>
              <a:t>https://www.econedlink.org/resources/broad-social-goals-of-an-economy/</a:t>
            </a:r>
            <a:endParaRPr lang="en-US" sz="1600" dirty="0">
              <a:latin typeface="+mn-lt"/>
            </a:endParaRPr>
          </a:p>
          <a:p>
            <a:pPr marL="914400" lvl="2" indent="0">
              <a:spcAft>
                <a:spcPts val="300"/>
              </a:spcAft>
              <a:buNone/>
            </a:pPr>
            <a:endParaRPr lang="en-US" sz="1000" dirty="0"/>
          </a:p>
          <a:p>
            <a:pPr indent="-228600">
              <a:spcAft>
                <a:spcPts val="300"/>
              </a:spcAft>
              <a:buClr>
                <a:srgbClr val="FF0000"/>
              </a:buClr>
              <a:buFont typeface="Wingdings" panose="05000000000000000000" pitchFamily="2" charset="2"/>
              <a:buChar char="Ø"/>
            </a:pPr>
            <a:r>
              <a:rPr lang="en-US" sz="2400" dirty="0">
                <a:solidFill>
                  <a:schemeClr val="tx1"/>
                </a:solidFill>
                <a:latin typeface="+mn-lt"/>
              </a:rPr>
              <a:t>  </a:t>
            </a:r>
            <a:r>
              <a:rPr lang="en-US" sz="2400" i="1" dirty="0">
                <a:solidFill>
                  <a:schemeClr val="tx1"/>
                </a:solidFill>
                <a:latin typeface="+mn-lt"/>
              </a:rPr>
              <a:t>Income Inequality</a:t>
            </a:r>
          </a:p>
          <a:p>
            <a:pPr lvl="1">
              <a:spcAft>
                <a:spcPts val="300"/>
              </a:spcAft>
              <a:buFont typeface="Wingdings" panose="05000000000000000000" pitchFamily="2" charset="2"/>
              <a:buChar char="§"/>
            </a:pPr>
            <a:r>
              <a:rPr lang="en-US" sz="1600" dirty="0">
                <a:solidFill>
                  <a:schemeClr val="tx1"/>
                </a:solidFill>
                <a:latin typeface="+mn-lt"/>
                <a:hlinkClick r:id="rId3"/>
              </a:rPr>
              <a:t>https://www.econedlink.org/resources/incBurkey)ome-inequality/</a:t>
            </a:r>
            <a:r>
              <a:rPr lang="en-US" sz="1600" dirty="0">
                <a:solidFill>
                  <a:schemeClr val="tx1"/>
                </a:solidFill>
                <a:latin typeface="+mn-lt"/>
              </a:rPr>
              <a:t>   </a:t>
            </a:r>
          </a:p>
          <a:p>
            <a:pPr lvl="1">
              <a:spcAft>
                <a:spcPts val="300"/>
              </a:spcAft>
              <a:buFont typeface="Wingdings" panose="05000000000000000000" pitchFamily="2" charset="2"/>
              <a:buChar char="§"/>
            </a:pPr>
            <a:endParaRPr lang="en-US" sz="1600" dirty="0">
              <a:solidFill>
                <a:schemeClr val="tx1"/>
              </a:solidFill>
              <a:latin typeface="+mn-lt"/>
            </a:endParaRPr>
          </a:p>
          <a:p>
            <a:pPr>
              <a:spcAft>
                <a:spcPts val="300"/>
              </a:spcAft>
              <a:buClr>
                <a:srgbClr val="FF0000"/>
              </a:buClr>
              <a:buFont typeface="Wingdings" panose="05000000000000000000" pitchFamily="2" charset="2"/>
              <a:buChar char="Ø"/>
            </a:pPr>
            <a:r>
              <a:rPr lang="en-US" sz="2400" b="0" i="1" dirty="0">
                <a:solidFill>
                  <a:schemeClr val="tx1"/>
                </a:solidFill>
                <a:effectLst/>
                <a:latin typeface="+mn-lt"/>
              </a:rPr>
              <a:t>Income: It </a:t>
            </a:r>
            <a:r>
              <a:rPr lang="en-US" sz="2400" b="0" i="1" dirty="0" err="1">
                <a:solidFill>
                  <a:schemeClr val="tx1"/>
                </a:solidFill>
                <a:effectLst/>
                <a:latin typeface="+mn-lt"/>
              </a:rPr>
              <a:t>Ain’t</a:t>
            </a:r>
            <a:r>
              <a:rPr lang="en-US" sz="2400" b="0" i="1" dirty="0">
                <a:solidFill>
                  <a:schemeClr val="tx1"/>
                </a:solidFill>
                <a:effectLst/>
                <a:latin typeface="+mn-lt"/>
              </a:rPr>
              <a:t> Where You Start, It’s What You Got, and 	Where You End </a:t>
            </a:r>
          </a:p>
          <a:p>
            <a:pPr lvl="1">
              <a:spcAft>
                <a:spcPts val="300"/>
              </a:spcAft>
              <a:buFont typeface="Wingdings" panose="05000000000000000000" pitchFamily="2" charset="2"/>
              <a:buChar char="§"/>
            </a:pPr>
            <a:r>
              <a:rPr lang="en-US" sz="1600" b="0" i="0" dirty="0">
                <a:solidFill>
                  <a:schemeClr val="tx1"/>
                </a:solidFill>
                <a:effectLst/>
                <a:latin typeface="effra"/>
                <a:hlinkClick r:id="rId4"/>
              </a:rPr>
              <a:t>https://www.econedlink.org/resources/income-it-aint-where-you-start-its-what-you-got-and-where-you-end/</a:t>
            </a:r>
            <a:r>
              <a:rPr lang="en-US" sz="1600" b="0" i="0" dirty="0">
                <a:solidFill>
                  <a:schemeClr val="tx1"/>
                </a:solidFill>
                <a:effectLst/>
                <a:latin typeface="effra"/>
              </a:rPr>
              <a:t> </a:t>
            </a:r>
          </a:p>
          <a:p>
            <a:pPr lvl="1">
              <a:spcAft>
                <a:spcPts val="300"/>
              </a:spcAft>
              <a:buFont typeface="Wingdings" panose="05000000000000000000" pitchFamily="2" charset="2"/>
              <a:buChar char="§"/>
            </a:pPr>
            <a:endParaRPr lang="en-US" sz="2400" dirty="0">
              <a:solidFill>
                <a:schemeClr val="tx1"/>
              </a:solidFill>
              <a:latin typeface="effra"/>
            </a:endParaRPr>
          </a:p>
          <a:p>
            <a:pPr>
              <a:spcAft>
                <a:spcPts val="300"/>
              </a:spcAft>
              <a:buClr>
                <a:srgbClr val="FF0000"/>
              </a:buClr>
              <a:buFont typeface="Wingdings" panose="05000000000000000000" pitchFamily="2" charset="2"/>
              <a:buChar char="Ø"/>
            </a:pPr>
            <a:r>
              <a:rPr lang="en-US" sz="2400" i="1" dirty="0">
                <a:solidFill>
                  <a:schemeClr val="tx1"/>
                </a:solidFill>
                <a:latin typeface="+mn-lt"/>
              </a:rPr>
              <a:t>Distribution of Income  </a:t>
            </a:r>
          </a:p>
          <a:p>
            <a:pPr lvl="2">
              <a:spcAft>
                <a:spcPts val="300"/>
              </a:spcAft>
              <a:buFont typeface="Wingdings" panose="05000000000000000000" pitchFamily="2" charset="2"/>
              <a:buChar char="§"/>
            </a:pPr>
            <a:r>
              <a:rPr lang="en-US" sz="1600" dirty="0">
                <a:solidFill>
                  <a:schemeClr val="tx1"/>
                </a:solidFill>
                <a:latin typeface="+mn-lt"/>
                <a:hlinkClick r:id="rId5"/>
              </a:rPr>
              <a:t>https://www.econedlink.org/resources/distribution-of-income/</a:t>
            </a:r>
            <a:r>
              <a:rPr lang="en-US" sz="1600" dirty="0">
                <a:solidFill>
                  <a:schemeClr val="tx1"/>
                </a:solidFill>
                <a:latin typeface="+mn-lt"/>
              </a:rPr>
              <a:t> </a:t>
            </a:r>
          </a:p>
          <a:p>
            <a:endParaRPr lang="en-US" dirty="0"/>
          </a:p>
        </p:txBody>
      </p:sp>
    </p:spTree>
    <p:extLst>
      <p:ext uri="{BB962C8B-B14F-4D97-AF65-F5344CB8AC3E}">
        <p14:creationId xmlns:p14="http://schemas.microsoft.com/office/powerpoint/2010/main" val="185519805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3D6113DE-D385-4A48-8B16-CD7F492379D6}">
  <ds:schemaRefs>
    <ds:schemaRef ds:uri="9cd82c5b-74c9-4827-94f1-5bf219ae6b20"/>
    <ds:schemaRef ds:uri="bfa4db11-c700-41fb-b639-f7e6b4e680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8332A4-542C-494D-8506-1C720B46413C}">
  <ds:schemaRefs>
    <ds:schemaRef ds:uri="http://purl.org/dc/terms/"/>
    <ds:schemaRef ds:uri="http://schemas.microsoft.com/office/2006/metadata/properties"/>
    <ds:schemaRef ds:uri="http://purl.org/dc/dcmitype/"/>
    <ds:schemaRef ds:uri="http://schemas.microsoft.com/office/infopath/2007/PartnerControls"/>
    <ds:schemaRef ds:uri="9cd82c5b-74c9-4827-94f1-5bf219ae6b20"/>
    <ds:schemaRef ds:uri="http://www.w3.org/XML/1998/namespace"/>
    <ds:schemaRef ds:uri="http://purl.org/dc/elements/1.1/"/>
    <ds:schemaRef ds:uri="http://schemas.microsoft.com/office/2006/documentManagement/types"/>
    <ds:schemaRef ds:uri="http://schemas.openxmlformats.org/package/2006/metadata/core-properties"/>
    <ds:schemaRef ds:uri="bfa4db11-c700-41fb-b639-f7e6b4e680b5"/>
  </ds:schemaRefs>
</ds:datastoreItem>
</file>

<file path=docProps/app.xml><?xml version="1.0" encoding="utf-8"?>
<Properties xmlns="http://schemas.openxmlformats.org/officeDocument/2006/extended-properties" xmlns:vt="http://schemas.openxmlformats.org/officeDocument/2006/docPropsVTypes">
  <Template/>
  <TotalTime>1041</TotalTime>
  <Words>3187</Words>
  <Application>Microsoft Office PowerPoint</Application>
  <PresentationFormat>On-screen Show (4:3)</PresentationFormat>
  <Paragraphs>265</Paragraphs>
  <Slides>42</Slides>
  <Notes>10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42</vt:i4>
      </vt:variant>
    </vt:vector>
  </HeadingPairs>
  <TitlesOfParts>
    <vt:vector size="58" baseType="lpstr">
      <vt:lpstr>Arial</vt:lpstr>
      <vt:lpstr>Arial,Sans-Serif</vt:lpstr>
      <vt:lpstr>AvenirNext-Regular</vt:lpstr>
      <vt:lpstr>BankGothic Md BT</vt:lpstr>
      <vt:lpstr>Calibri</vt:lpstr>
      <vt:lpstr>Calibri Light</vt:lpstr>
      <vt:lpstr>effra</vt:lpstr>
      <vt:lpstr>Gill Sans</vt:lpstr>
      <vt:lpstr>itc-avant-garde-gothic-pro</vt:lpstr>
      <vt:lpstr>LabGrotesque</vt:lpstr>
      <vt:lpstr>Libre Franklin</vt:lpstr>
      <vt:lpstr>Poppins</vt:lpstr>
      <vt:lpstr>Roboto</vt:lpstr>
      <vt:lpstr>Times New Roman</vt:lpstr>
      <vt:lpstr>Wingdings</vt:lpstr>
      <vt:lpstr>Office Theme</vt:lpstr>
      <vt:lpstr>What is U.B.I.:  Progressive Capitalism or        Democratic Socialism?</vt:lpstr>
      <vt:lpstr>Professional Development Certificate</vt:lpstr>
      <vt:lpstr>EconEdLink Membership</vt:lpstr>
      <vt:lpstr>National Standards</vt:lpstr>
      <vt:lpstr>New York State Standards</vt:lpstr>
      <vt:lpstr>Objectives/Agenda</vt:lpstr>
      <vt:lpstr>The Coronavirus Generation</vt:lpstr>
      <vt:lpstr>The Corona Pandemic and Americans</vt:lpstr>
      <vt:lpstr>EconEdLink Lessons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Let’s Talk Socialism and  Progressive Capitalism</vt:lpstr>
      <vt:lpstr>PowerPoint Presentation</vt:lpstr>
      <vt:lpstr>PowerPoint Presentation</vt:lpstr>
      <vt:lpstr>The Many Faces of Socialism</vt:lpstr>
      <vt:lpstr>Can a U.B.I. Help Solve Our                        “Inequality and Poverty” Problems?  </vt:lpstr>
      <vt:lpstr>Takeaways from Andrew Yang Clip</vt:lpstr>
      <vt:lpstr>PowerPoint Presentation</vt:lpstr>
      <vt:lpstr>PowerPoint Presentation</vt:lpstr>
      <vt:lpstr>PowerPoint Presentation</vt:lpstr>
      <vt:lpstr>U.B.I. and the COVID-19 Pandemic</vt:lpstr>
      <vt:lpstr>PowerPoint Presentation</vt:lpstr>
      <vt:lpstr>Current Model Programs Challenging  Economic and Racial Injustice </vt:lpstr>
      <vt:lpstr>PowerPoint Presentation</vt:lpstr>
      <vt:lpstr>Compton and Its U.B.I. Plan</vt:lpstr>
      <vt:lpstr>U.S. Cities (24+) Implementing a U.B.I.</vt:lpstr>
      <vt:lpstr>“Mayors for a Guaranteed Income”</vt:lpstr>
      <vt:lpstr>Summative Assessments</vt:lpstr>
      <vt:lpstr>CEE Affiliates</vt:lpstr>
      <vt:lpstr>  </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106</cp:revision>
  <dcterms:created xsi:type="dcterms:W3CDTF">2012-09-11T15:07:18Z</dcterms:created>
  <dcterms:modified xsi:type="dcterms:W3CDTF">2020-11-10T21:51:52Z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