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954838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41078" y="0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43645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6322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370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15fbe22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15fbe22b9_0_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715fbe22b9_0_0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766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15fbe22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15fbe22b9_0_1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715fbe22b9_0_10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002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f32584af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f32584af6_0_2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7f32584af6_0_2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001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15fbe22b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15fbe22b9_0_18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715fbe22b9_0_18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020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183bb47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183bb47a9_0_4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7183bb47a9_0_4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019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32584af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f32584af6_0_9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7f32584af6_0_9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677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15fbe22b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15fbe22b9_0_27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715fbe22b9_0_27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72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f32584af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f32584af6_0_16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7f32584af6_0_16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094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183bb47a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183bb47a9_0_13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7183bb47a9_0_13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841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f32584af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f32584af6_0_24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7f32584af6_0_24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16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491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f32584af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f32584af6_0_34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7f32584af6_0_34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7436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f32584af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f32584af6_0_41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7f32584af6_0_41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647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f32584af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f32584af6_0_49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7f32584af6_0_49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086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f32584af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f32584af6_0_59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7f32584af6_0_59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3233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f32584af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f32584af6_0_66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7f32584af6_0_66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165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f32584af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f32584af6_0_75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7f32584af6_0_75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803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248c5f52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7248c5f52f_0_14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7248c5f52f_0_140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4201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da0682f7c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da0682f7c_1_23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4da0682f7c_1_23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8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48c5f5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248c5f52f_0_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7248c5f52f_0_0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176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48c5f52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248c5f52f_0_7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7248c5f52f_0_70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39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9e40697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9e40697ae_0_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49e40697ae_0_0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09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12b8f3e3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12b8f3e39_0_22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 used to rely on mostly summative.   “Does everyone understand?  Yes - OK, let’s move on then”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There’s a place for both!</a:t>
            </a:r>
            <a:endParaRPr/>
          </a:p>
        </p:txBody>
      </p:sp>
      <p:sp>
        <p:nvSpPr>
          <p:cNvPr id="119" name="Google Shape;119;g712b8f3e39_0_22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93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12b8f3e3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12b8f3e39_0_15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712b8f3e39_0_15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33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12b8f3e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12b8f3e39_0_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712b8f3e39_0_0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17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12b8f3e3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12b8f3e39_0_8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712b8f3e39_0_8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36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990600" y="2286000"/>
            <a:ext cx="71628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"/>
          <p:cNvCxnSpPr/>
          <p:nvPr/>
        </p:nvCxnSpPr>
        <p:spPr>
          <a:xfrm>
            <a:off x="990600" y="3657600"/>
            <a:ext cx="71628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28699" y="2548219"/>
            <a:ext cx="708660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028699" y="3930196"/>
            <a:ext cx="7086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Presenter: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1800" y="938553"/>
            <a:ext cx="3124200" cy="117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s">
  <p:cSld name="Topic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3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6EA92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4A8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EA92C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»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1800" y="481217"/>
            <a:ext cx="1905000" cy="713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58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nopoly Cards w/o Subhead">
  <p:cSld name="Monopoly Cards w/o Subhead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5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38600" cy="598487"/>
          </a:xfrm>
          <a:prstGeom prst="rect">
            <a:avLst/>
          </a:prstGeom>
          <a:solidFill>
            <a:srgbClr val="215B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3"/>
          </p:nvPr>
        </p:nvSpPr>
        <p:spPr>
          <a:xfrm>
            <a:off x="4648200" y="2133600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4"/>
          </p:nvPr>
        </p:nvSpPr>
        <p:spPr>
          <a:xfrm>
            <a:off x="4648200" y="1524000"/>
            <a:ext cx="4038600" cy="598487"/>
          </a:xfrm>
          <a:prstGeom prst="rect">
            <a:avLst/>
          </a:prstGeom>
          <a:solidFill>
            <a:srgbClr val="215B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nopoly Cards w/ Subhead">
  <p:cSld name="Monopoly Cards w/ Subhea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457200" y="2438400"/>
            <a:ext cx="4038600" cy="365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457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6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6"/>
          <p:cNvSpPr/>
          <p:nvPr/>
        </p:nvSpPr>
        <p:spPr>
          <a:xfrm>
            <a:off x="4648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4648200" y="2438400"/>
            <a:ext cx="4038600" cy="365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457200" y="1839913"/>
            <a:ext cx="4038600" cy="59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4040188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4648200" y="2438400"/>
            <a:ext cx="404177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4648200" y="1828800"/>
            <a:ext cx="4038600" cy="59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5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lank">
  <p:cSld name="Content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7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857250" y="2133600"/>
            <a:ext cx="74295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6EA92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4A80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EA92C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»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Bullets">
  <p:cSld name="Content + Bulle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8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609600" y="1905001"/>
            <a:ext cx="7924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7162800" y="65532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docs/answer/6281888?co=GENIE.Platform%3DDesktop&amp;hl=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BtoOHhA3aP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docs/answer/2942256?co=GENIE.Platform%3DDesktop&amp;hl=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makeuseof.com/tag/google-forms-add-ons/" TargetMode="External"/><Relationship Id="rId4" Type="http://schemas.openxmlformats.org/officeDocument/2006/relationships/hyperlink" Target="https://www.guidingtech.com/best-google-forms-add-ons-teachers-2019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rative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b4TDQwPLb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.socrative.com/en/collections/1249900-getting-start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erywhere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polleverywhere.com/videos/tutorial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zlet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64qTBfK0i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9qDYlnrEeR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hoot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Fv6_6was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pAfnia7-rMk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kit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51xsRa--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v=OLlhd1AGNQU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screencastify.com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zoom.us/" TargetMode="External"/><Relationship Id="rId4" Type="http://schemas.openxmlformats.org/officeDocument/2006/relationships/hyperlink" Target="https://gsuite.google.com/products/mee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opderbeckt@waldwickschools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ctrTitle"/>
          </p:nvPr>
        </p:nvSpPr>
        <p:spPr>
          <a:xfrm>
            <a:off x="1028699" y="2413744"/>
            <a:ext cx="70866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Tech Based Formative Assessments</a:t>
            </a:r>
            <a:endParaRPr sz="3600" b="1" i="0" u="none" strike="noStrike" cap="none">
              <a:solidFill>
                <a:srgbClr val="004A8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Google Shape;77;p9"/>
          <p:cNvSpPr txBox="1"/>
          <p:nvPr/>
        </p:nvSpPr>
        <p:spPr>
          <a:xfrm>
            <a:off x="5661875" y="4011800"/>
            <a:ext cx="3319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3/31/20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Theodore Opderbeck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body" idx="1"/>
          </p:nvPr>
        </p:nvSpPr>
        <p:spPr>
          <a:xfrm>
            <a:off x="641100" y="1515575"/>
            <a:ext cx="5077200" cy="44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- Create </a:t>
            </a:r>
            <a:r>
              <a:rPr lang="en-US" sz="2400" dirty="0">
                <a:solidFill>
                  <a:srgbClr val="000000"/>
                </a:solidFill>
              </a:rPr>
              <a:t>quizzes, polls, imbed images, videos, cartoons, etc.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- Student </a:t>
            </a:r>
            <a:r>
              <a:rPr lang="en-US" sz="2400" dirty="0">
                <a:solidFill>
                  <a:srgbClr val="000000"/>
                </a:solidFill>
              </a:rPr>
              <a:t>answers are collected on a Google Sheet for ease of grading.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Google Form Tutorials: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https://support.google.com/docs/answer/6281888?co=GENIE.Platform%3DDesktop&amp;hl=en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https://www.youtube.com/watch?v=BtoOHhA3aPQ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Google Forms</a:t>
            </a:r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58" name="Google Shape;15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7750" y="2103760"/>
            <a:ext cx="2932300" cy="216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830550" y="1856575"/>
            <a:ext cx="38457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https://support.google.com/docs/answer/2942256?co=GENIE.Platform%3DDesktop&amp;hl=en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https://www.guidingtech.com/best-google-forms-add-ons-teachers-2019/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https://www.makeuseof.com/tag/google-forms-add-ons/</a:t>
            </a:r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Google Forms Add Ons</a:t>
            </a:r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7150" y="2091500"/>
            <a:ext cx="3499650" cy="293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4E13"/>
                </a:solidFill>
              </a:rPr>
              <a:t>What do you think are some of the advantages and disadvantages of using Google Forms as a formative assessment?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74E13"/>
                </a:solidFill>
              </a:rPr>
              <a:t>Could this be used for remote learning?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Question</a:t>
            </a:r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body" idx="1"/>
          </p:nvPr>
        </p:nvSpPr>
        <p:spPr>
          <a:xfrm>
            <a:off x="457200" y="1695775"/>
            <a:ext cx="56559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38761D"/>
              </a:buClr>
              <a:buSzPts val="2400"/>
              <a:buChar char="•"/>
            </a:pPr>
            <a:r>
              <a:rPr lang="en-US" sz="2400">
                <a:solidFill>
                  <a:srgbClr val="38761D"/>
                </a:solidFill>
              </a:rPr>
              <a:t>Create and deliver real time formative assessments</a:t>
            </a:r>
            <a:endParaRPr sz="2400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Char char="•"/>
            </a:pPr>
            <a:r>
              <a:rPr lang="en-US" sz="2400">
                <a:solidFill>
                  <a:srgbClr val="38761D"/>
                </a:solidFill>
              </a:rPr>
              <a:t>Instantly collect feedback to adjust instruction </a:t>
            </a:r>
            <a:endParaRPr sz="2400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Char char="•"/>
            </a:pPr>
            <a:r>
              <a:rPr lang="en-US" sz="2400">
                <a:solidFill>
                  <a:srgbClr val="38761D"/>
                </a:solidFill>
              </a:rPr>
              <a:t>Imbed images, graphs, etc.</a:t>
            </a: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https://socrative.com/</a:t>
            </a:r>
            <a:endParaRPr sz="3000"/>
          </a:p>
        </p:txBody>
      </p:sp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Socrative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5825" y="3353226"/>
            <a:ext cx="3392375" cy="21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660025" y="1420850"/>
            <a:ext cx="7455300" cy="39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https://www.youtube.com/watch?v=mb4TDQwPLbY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https://help.socrative.com/en/collections/1249900-getting-started</a:t>
            </a: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Socrative Tutorials</a:t>
            </a:r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74E13"/>
                </a:solidFill>
              </a:rPr>
              <a:t>What do you think are some of the advantages and disadvantages of using </a:t>
            </a:r>
            <a:r>
              <a:rPr lang="en-US" sz="2400" dirty="0" err="1">
                <a:solidFill>
                  <a:srgbClr val="274E13"/>
                </a:solidFill>
              </a:rPr>
              <a:t>Socrative</a:t>
            </a:r>
            <a:r>
              <a:rPr lang="en-US" sz="2400" dirty="0">
                <a:solidFill>
                  <a:srgbClr val="274E13"/>
                </a:solidFill>
              </a:rPr>
              <a:t> as a formative assessment?</a:t>
            </a:r>
            <a:endParaRPr sz="2400" dirty="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dirty="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274E13"/>
                </a:solidFill>
              </a:rPr>
              <a:t>Could this be used for remote learning?</a:t>
            </a:r>
            <a:endParaRPr sz="2400" dirty="0">
              <a:solidFill>
                <a:srgbClr val="274E13"/>
              </a:solidFill>
            </a:endParaRPr>
          </a:p>
        </p:txBody>
      </p:sp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Question</a:t>
            </a:r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457200" y="1904150"/>
            <a:ext cx="41970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Online polling platform offering real time results</a:t>
            </a: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Use for discussion prompts or formative assessment</a:t>
            </a:r>
            <a:endParaRPr sz="2400">
              <a:solidFill>
                <a:srgbClr val="274E13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www.polleverywhere.com</a:t>
            </a:r>
            <a:endParaRPr sz="2400">
              <a:solidFill>
                <a:srgbClr val="274E13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4E13"/>
                </a:solidFill>
              </a:rPr>
              <a:t>Tutorial:  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https://www.polleverywhere.com/videos/tutorials</a:t>
            </a:r>
            <a:endParaRPr sz="1400">
              <a:solidFill>
                <a:srgbClr val="274E13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</p:txBody>
      </p:sp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Poll Everywhere</a:t>
            </a: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3150" y="2594398"/>
            <a:ext cx="3179424" cy="166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8761D"/>
                </a:solidFill>
              </a:rPr>
              <a:t>What do you think are some of the advantages and disadvantages of using Poll Everywhere as a formative assessment?</a:t>
            </a: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74E13"/>
                </a:solidFill>
              </a:rPr>
              <a:t>Could this be used for remote learning?</a:t>
            </a:r>
            <a:endParaRPr sz="2400">
              <a:solidFill>
                <a:srgbClr val="38761D"/>
              </a:solidFill>
            </a:endParaRPr>
          </a:p>
        </p:txBody>
      </p:sp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Question</a:t>
            </a:r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>
            <a:spLocks noGrp="1"/>
          </p:cNvSpPr>
          <p:nvPr>
            <p:ph type="body" idx="1"/>
          </p:nvPr>
        </p:nvSpPr>
        <p:spPr>
          <a:xfrm>
            <a:off x="754775" y="1686075"/>
            <a:ext cx="4149000" cy="3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Construct review sets that can be turned into games.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Can be teacher directed or student paced.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Organized method for reviewing content.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www.quizlet.com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24" name="Google Shape;224;p2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Quizlet/ Quizlet Live</a:t>
            </a:r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26" name="Google Shape;22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8825" y="2400149"/>
            <a:ext cx="3349100" cy="18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63189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4E13"/>
                </a:solidFill>
              </a:rPr>
              <a:t>Quizlet Live Tutorials: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https://www.youtube.com/watch?v=q64qTBfK0iE</a:t>
            </a:r>
            <a:endParaRPr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https://www.youtube.com/watch?v=9qDYlnrEeRY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Quizlet Live </a:t>
            </a:r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35" name="Google Shape;23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6725" y="4270150"/>
            <a:ext cx="3727200" cy="20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395675" y="1205060"/>
            <a:ext cx="8446667" cy="520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Teacher at Waldwick High School 1996 - Present</a:t>
            </a:r>
            <a:endParaRPr sz="2400" dirty="0">
              <a:solidFill>
                <a:srgbClr val="000000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Social Studies/Economics:</a:t>
            </a:r>
            <a:endParaRPr sz="2400" dirty="0">
              <a:solidFill>
                <a:srgbClr val="000000"/>
              </a:solidFill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»"/>
            </a:pPr>
            <a:r>
              <a:rPr lang="en-US" sz="2400" dirty="0">
                <a:solidFill>
                  <a:srgbClr val="000000"/>
                </a:solidFill>
              </a:rPr>
              <a:t>AP Economics</a:t>
            </a:r>
            <a:endParaRPr sz="2400" dirty="0">
              <a:solidFill>
                <a:srgbClr val="000000"/>
              </a:solidFill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»"/>
            </a:pPr>
            <a:r>
              <a:rPr lang="en-US" sz="2400" dirty="0">
                <a:solidFill>
                  <a:srgbClr val="000000"/>
                </a:solidFill>
              </a:rPr>
              <a:t>Honors Economics I and II</a:t>
            </a:r>
            <a:endParaRPr sz="2400" dirty="0">
              <a:solidFill>
                <a:srgbClr val="000000"/>
              </a:solidFill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»"/>
            </a:pPr>
            <a:r>
              <a:rPr lang="en-US" sz="2400" dirty="0">
                <a:solidFill>
                  <a:srgbClr val="000000"/>
                </a:solidFill>
              </a:rPr>
              <a:t>Introduction to Economics and Personal Finance</a:t>
            </a:r>
            <a:endParaRPr sz="2400" dirty="0">
              <a:solidFill>
                <a:srgbClr val="000000"/>
              </a:solidFill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»"/>
            </a:pPr>
            <a:r>
              <a:rPr lang="en-US" sz="2400" dirty="0">
                <a:solidFill>
                  <a:srgbClr val="000000"/>
                </a:solidFill>
              </a:rPr>
              <a:t>U.S. History I and II</a:t>
            </a:r>
            <a:endParaRPr sz="2400" dirty="0">
              <a:solidFill>
                <a:srgbClr val="000000"/>
              </a:solidFill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»"/>
            </a:pPr>
            <a:r>
              <a:rPr lang="en-US" sz="2400" dirty="0">
                <a:solidFill>
                  <a:srgbClr val="000000"/>
                </a:solidFill>
              </a:rPr>
              <a:t>Introduction to Law</a:t>
            </a:r>
            <a:endParaRPr sz="2400" dirty="0">
              <a:solidFill>
                <a:srgbClr val="000000"/>
              </a:solidFill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»"/>
            </a:pPr>
            <a:r>
              <a:rPr lang="en-US" sz="2400" dirty="0">
                <a:solidFill>
                  <a:srgbClr val="000000"/>
                </a:solidFill>
              </a:rPr>
              <a:t>Criminal Procedure</a:t>
            </a:r>
            <a:endParaRPr sz="2400" dirty="0">
              <a:solidFill>
                <a:srgbClr val="000000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Coach varsity tennis and volleyball</a:t>
            </a:r>
            <a:endParaRPr sz="2400" dirty="0">
              <a:solidFill>
                <a:srgbClr val="000000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Graduated from Gordon College in Wenham MA</a:t>
            </a:r>
            <a:endParaRPr sz="2400" dirty="0">
              <a:solidFill>
                <a:srgbClr val="000000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Masters’ Degree in Teaching Montclair State University</a:t>
            </a:r>
            <a:endParaRPr sz="2400" dirty="0">
              <a:solidFill>
                <a:srgbClr val="000000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Attended Seton Hall Law School</a:t>
            </a:r>
            <a:endParaRPr sz="2400" dirty="0">
              <a:solidFill>
                <a:srgbClr val="000000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Enjoy photography, hiking, travelling, spending time with wife and two teenage children.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Ted Opderbeck</a:t>
            </a:r>
            <a:endParaRPr sz="2400" b="0" i="0" u="none" strike="noStrike" cap="none">
              <a:solidFill>
                <a:srgbClr val="004A8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 flipV="1">
            <a:off x="820132" y="6278252"/>
            <a:ext cx="7831944" cy="4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1578B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4E13"/>
                </a:solidFill>
              </a:rPr>
              <a:t>What do you think are some of the advantages and disadvantages of using Quizlet Live as a formative assessment?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4E13"/>
                </a:solidFill>
              </a:rPr>
              <a:t>Could this be used for remote learning?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Question</a:t>
            </a:r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3370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Dynamic, game based formative assessment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Can be used to introduce or review content.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www.kahoot.com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</p:txBody>
      </p:sp>
      <p:sp>
        <p:nvSpPr>
          <p:cNvPr id="250" name="Google Shape;250;p2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Kahoot</a:t>
            </a:r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52" name="Google Shape;25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700" y="3694232"/>
            <a:ext cx="4100625" cy="230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67167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4E13"/>
                </a:solidFill>
              </a:rPr>
              <a:t>Kahoot Tutorials: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https://www.youtube.com/watch?v=pFFv6_6was4</a:t>
            </a:r>
            <a:endParaRPr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https://www.youtube.com/watch?v=pAfnia7-rMk</a:t>
            </a:r>
            <a:endParaRPr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</a:endParaRPr>
          </a:p>
        </p:txBody>
      </p:sp>
      <p:sp>
        <p:nvSpPr>
          <p:cNvPr id="259" name="Google Shape;259;p3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Kahoot</a:t>
            </a:r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261" name="Google Shape;26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9700" y="4129950"/>
            <a:ext cx="3629024" cy="204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What do you think are some of the advantages and disadvantages of using Quizlet Live as a formative assessment?</a:t>
            </a:r>
            <a:endParaRPr sz="2400">
              <a:solidFill>
                <a:srgbClr val="274E13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Could this be used for remote learning?</a:t>
            </a:r>
            <a:endParaRPr sz="2400">
              <a:solidFill>
                <a:srgbClr val="274E13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</p:txBody>
      </p:sp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Question</a:t>
            </a:r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>
            <a:spLocks noGrp="1"/>
          </p:cNvSpPr>
          <p:nvPr>
            <p:ph type="body" idx="1"/>
          </p:nvPr>
        </p:nvSpPr>
        <p:spPr>
          <a:xfrm>
            <a:off x="457200" y="1572425"/>
            <a:ext cx="3669600" cy="38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38761D"/>
              </a:buClr>
              <a:buSzPts val="2400"/>
              <a:buChar char="•"/>
            </a:pPr>
            <a:r>
              <a:rPr lang="en-US" sz="2400">
                <a:solidFill>
                  <a:srgbClr val="38761D"/>
                </a:solidFill>
              </a:rPr>
              <a:t>Highly engaging, gamified formative assessments </a:t>
            </a: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38761D"/>
              </a:buClr>
              <a:buSzPts val="2400"/>
              <a:buChar char="•"/>
            </a:pPr>
            <a:r>
              <a:rPr lang="en-US" sz="2400">
                <a:solidFill>
                  <a:srgbClr val="38761D"/>
                </a:solidFill>
              </a:rPr>
              <a:t>Students can “shop” for powerups, freezes, and other advantages.</a:t>
            </a: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www.gimkit.com</a:t>
            </a: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38761D"/>
              </a:solidFill>
            </a:endParaRPr>
          </a:p>
        </p:txBody>
      </p:sp>
      <p:sp>
        <p:nvSpPr>
          <p:cNvPr id="276" name="Google Shape;276;p3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GimKit</a:t>
            </a:r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278" name="Google Shape;27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200" y="1371600"/>
            <a:ext cx="4712400" cy="246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4287" y="4041113"/>
            <a:ext cx="2283487" cy="228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>
            <a:spLocks noGrp="1"/>
          </p:cNvSpPr>
          <p:nvPr>
            <p:ph type="body" idx="1"/>
          </p:nvPr>
        </p:nvSpPr>
        <p:spPr>
          <a:xfrm>
            <a:off x="697925" y="1752600"/>
            <a:ext cx="66117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https://www.youtube.com/watch?v=OM51xsRa--g</a:t>
            </a:r>
            <a:endParaRPr sz="20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https://www.youtube.com/watch?v=OLlhd1AGNQU</a:t>
            </a:r>
            <a:endParaRPr sz="2000">
              <a:solidFill>
                <a:srgbClr val="38761D"/>
              </a:solidFill>
            </a:endParaRPr>
          </a:p>
        </p:txBody>
      </p:sp>
      <p:sp>
        <p:nvSpPr>
          <p:cNvPr id="286" name="Google Shape;286;p3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GimKit Tutorials</a:t>
            </a:r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288" name="Google Shape;28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6101" y="3700570"/>
            <a:ext cx="5509649" cy="25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>
            <a:spLocks noGrp="1"/>
          </p:cNvSpPr>
          <p:nvPr>
            <p:ph type="body" idx="1"/>
          </p:nvPr>
        </p:nvSpPr>
        <p:spPr>
          <a:xfrm>
            <a:off x="557225" y="1752600"/>
            <a:ext cx="7558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Screen Castify:  </a:t>
            </a: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https://www.screencastify.com/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Google “Meet”:  </a:t>
            </a: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https://gsuite.google.com/products/meet/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Zoom: </a:t>
            </a:r>
            <a:r>
              <a:rPr lang="en-US"/>
              <a:t> </a:t>
            </a: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https://zoom.us/</a:t>
            </a:r>
            <a:endParaRPr sz="2400"/>
          </a:p>
        </p:txBody>
      </p:sp>
      <p:sp>
        <p:nvSpPr>
          <p:cNvPr id="295" name="Google Shape;295;p3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Remote Learning Tools</a:t>
            </a:r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297" name="Google Shape;29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300" y="5257800"/>
            <a:ext cx="26765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4750" y="525780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93088" y="4929600"/>
            <a:ext cx="2425225" cy="8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 txBox="1">
            <a:spLocks noGrp="1"/>
          </p:cNvSpPr>
          <p:nvPr>
            <p:ph type="body" idx="1"/>
          </p:nvPr>
        </p:nvSpPr>
        <p:spPr>
          <a:xfrm>
            <a:off x="308400" y="1384475"/>
            <a:ext cx="8527200" cy="45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2860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Ted Opderbeck</a:t>
            </a:r>
            <a:endParaRPr sz="3000">
              <a:solidFill>
                <a:srgbClr val="000000"/>
              </a:solidFill>
            </a:endParaRPr>
          </a:p>
          <a:p>
            <a:pPr marL="342900" lvl="0" indent="-22860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Waldwick High School, Waldwick, NJ</a:t>
            </a:r>
            <a:endParaRPr sz="3000">
              <a:solidFill>
                <a:srgbClr val="000000"/>
              </a:solidFill>
            </a:endParaRPr>
          </a:p>
          <a:p>
            <a:pPr marL="342900" lvl="0" indent="-228600" algn="ctr" rtl="0">
              <a:spcBef>
                <a:spcPts val="36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342900" lvl="0" indent="-22860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Email:  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opderbeckt@waldwickschools.org</a:t>
            </a:r>
            <a:endParaRPr sz="3000">
              <a:solidFill>
                <a:srgbClr val="000000"/>
              </a:solidFill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306" name="Google Shape;306;p3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Contact Information</a:t>
            </a:r>
            <a:endParaRPr/>
          </a:p>
        </p:txBody>
      </p:sp>
      <p:sp>
        <p:nvSpPr>
          <p:cNvPr id="307" name="Google Shape;307;p35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308" name="Google Shape;30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4325" y="3817950"/>
            <a:ext cx="3707300" cy="27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93" name="Google Shape;9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0" y="1640675"/>
            <a:ext cx="7707425" cy="4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600" y="1143000"/>
            <a:ext cx="5456778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0" y="1568450"/>
            <a:ext cx="5014800" cy="4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38761D"/>
              </a:buClr>
              <a:buSzPts val="2000"/>
              <a:buChar char="•"/>
            </a:pPr>
            <a:r>
              <a:rPr lang="en-US" sz="2000">
                <a:solidFill>
                  <a:srgbClr val="38761D"/>
                </a:solidFill>
              </a:rPr>
              <a:t>To introduce various types of tech based formative assessments you can use in your economics and personal finance classes.</a:t>
            </a:r>
            <a:endParaRPr sz="20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38761D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2000"/>
              <a:buChar char="•"/>
            </a:pPr>
            <a:r>
              <a:rPr lang="en-US" sz="2000">
                <a:solidFill>
                  <a:srgbClr val="38761D"/>
                </a:solidFill>
              </a:rPr>
              <a:t>To explore how to construct efficient assessments that will give you feedback as you guide your students.</a:t>
            </a:r>
            <a:endParaRPr sz="20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38761D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2000"/>
              <a:buChar char="•"/>
            </a:pPr>
            <a:r>
              <a:rPr lang="en-US" sz="2000">
                <a:solidFill>
                  <a:srgbClr val="38761D"/>
                </a:solidFill>
              </a:rPr>
              <a:t>To begin constructing formative assessments.</a:t>
            </a:r>
            <a:endParaRPr sz="20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100" y="1219208"/>
            <a:ext cx="1905000" cy="140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2688" y="2399419"/>
            <a:ext cx="1905000" cy="107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3100" y="3236188"/>
            <a:ext cx="1992550" cy="9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5392" y="4014638"/>
            <a:ext cx="2041671" cy="10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2575" y="5086534"/>
            <a:ext cx="2041675" cy="82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53200" y="5086514"/>
            <a:ext cx="1573551" cy="157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>
            <a:spLocks noGrp="1"/>
          </p:cNvSpPr>
          <p:nvPr>
            <p:ph type="body" idx="1"/>
          </p:nvPr>
        </p:nvSpPr>
        <p:spPr>
          <a:xfrm>
            <a:off x="517800" y="1438675"/>
            <a:ext cx="4298700" cy="3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274E13"/>
                </a:solidFill>
              </a:rPr>
              <a:t>Formative</a:t>
            </a:r>
            <a:r>
              <a:rPr lang="en-US" sz="2400">
                <a:solidFill>
                  <a:srgbClr val="274E13"/>
                </a:solidFill>
              </a:rPr>
              <a:t>:  Informal assessments that are used during instruction to check for student understanding so teachers can adjust teaching methods to maximize learning.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274E13"/>
                </a:solidFill>
              </a:rPr>
              <a:t>Summative:</a:t>
            </a:r>
            <a:r>
              <a:rPr lang="en-US" sz="2400" b="1">
                <a:solidFill>
                  <a:srgbClr val="274E13"/>
                </a:solidFill>
              </a:rPr>
              <a:t> </a:t>
            </a:r>
            <a:r>
              <a:rPr lang="en-US" sz="2400">
                <a:solidFill>
                  <a:srgbClr val="274E13"/>
                </a:solidFill>
              </a:rPr>
              <a:t> High stakes tests/projects used at the end of learning to evaluate student performance.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Formative vs. Summative Assessments</a:t>
            </a:r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24" name="Google Shape;12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875" y="4286076"/>
            <a:ext cx="3082324" cy="20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7312" y="1722625"/>
            <a:ext cx="1856415" cy="20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44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To enable better instructional decisions by collecting real time evidence of student learning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To provide feedback to students as they self monitor their own learning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To foster a fun, dynamic classroom environment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To maximize student learning and understanding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value of Formative Asessments</a:t>
            </a:r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41" name="Google Shape;14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25" y="1371600"/>
            <a:ext cx="8169896" cy="49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body" idx="1"/>
          </p:nvPr>
        </p:nvSpPr>
        <p:spPr>
          <a:xfrm>
            <a:off x="517800" y="1424300"/>
            <a:ext cx="4428300" cy="3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Google Forms</a:t>
            </a: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Socrative</a:t>
            </a: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Poll Everywhere</a:t>
            </a: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Quizlet</a:t>
            </a: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Kahoot</a:t>
            </a: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Plickers</a:t>
            </a: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Gimkit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 Based Formative Assessments</a:t>
            </a:r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D6D7EA-EDF3-4735-BE25-5C2DF8734C23}"/>
</file>

<file path=customXml/itemProps2.xml><?xml version="1.0" encoding="utf-8"?>
<ds:datastoreItem xmlns:ds="http://schemas.openxmlformats.org/officeDocument/2006/customXml" ds:itemID="{C6BA1EB1-5F40-4ACC-9717-EB6252740277}"/>
</file>

<file path=customXml/itemProps3.xml><?xml version="1.0" encoding="utf-8"?>
<ds:datastoreItem xmlns:ds="http://schemas.openxmlformats.org/officeDocument/2006/customXml" ds:itemID="{6A8F6BD0-DB6A-44D7-83D9-52553FC145F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On-screen Show (4:3)</PresentationFormat>
  <Paragraphs>202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Gill Sans</vt:lpstr>
      <vt:lpstr>Blank Presentation</vt:lpstr>
      <vt:lpstr>Tech Based Formative Assessments</vt:lpstr>
      <vt:lpstr>Ted Opderbeck</vt:lpstr>
      <vt:lpstr>PowerPoint Presentation</vt:lpstr>
      <vt:lpstr>PowerPoint Presentation</vt:lpstr>
      <vt:lpstr>Objectives</vt:lpstr>
      <vt:lpstr>Formative vs. Summative Assessments</vt:lpstr>
      <vt:lpstr>The value of Formative Asessments</vt:lpstr>
      <vt:lpstr>PowerPoint Presentation</vt:lpstr>
      <vt:lpstr>Tech Based Formative Assessments</vt:lpstr>
      <vt:lpstr>Google Forms</vt:lpstr>
      <vt:lpstr>Google Forms Add Ons</vt:lpstr>
      <vt:lpstr>Discussion Question</vt:lpstr>
      <vt:lpstr>Socrative</vt:lpstr>
      <vt:lpstr>Socrative Tutorials</vt:lpstr>
      <vt:lpstr>Discussion Question</vt:lpstr>
      <vt:lpstr>Poll Everywhere</vt:lpstr>
      <vt:lpstr>Discussion Question</vt:lpstr>
      <vt:lpstr>Quizlet/ Quizlet Live</vt:lpstr>
      <vt:lpstr>Quizlet Live </vt:lpstr>
      <vt:lpstr>Discussion Question</vt:lpstr>
      <vt:lpstr>Kahoot</vt:lpstr>
      <vt:lpstr>Kahoot</vt:lpstr>
      <vt:lpstr>Discussion Question</vt:lpstr>
      <vt:lpstr>GimKit</vt:lpstr>
      <vt:lpstr>GimKit Tutorials</vt:lpstr>
      <vt:lpstr>Remote Learning Tools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Based Formative Assessments</dc:title>
  <dc:creator>Conference3 NoteBook</dc:creator>
  <cp:lastModifiedBy>Conference3 NoteBook</cp:lastModifiedBy>
  <cp:revision>2</cp:revision>
  <dcterms:modified xsi:type="dcterms:W3CDTF">2020-03-30T21:09:50Z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