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1" r:id="rId6"/>
    <p:sldId id="267" r:id="rId7"/>
    <p:sldId id="258" r:id="rId8"/>
    <p:sldId id="270" r:id="rId9"/>
    <p:sldId id="262" r:id="rId10"/>
    <p:sldId id="263" r:id="rId11"/>
    <p:sldId id="271" r:id="rId12"/>
    <p:sldId id="272" r:id="rId13"/>
    <p:sldId id="278" r:id="rId14"/>
    <p:sldId id="279" r:id="rId15"/>
    <p:sldId id="273" r:id="rId16"/>
    <p:sldId id="264" r:id="rId17"/>
    <p:sldId id="274" r:id="rId18"/>
    <p:sldId id="275" r:id="rId19"/>
    <p:sldId id="276" r:id="rId20"/>
    <p:sldId id="282" r:id="rId21"/>
    <p:sldId id="280" r:id="rId22"/>
    <p:sldId id="281" r:id="rId23"/>
    <p:sldId id="268" r:id="rId24"/>
    <p:sldId id="283" r:id="rId25"/>
    <p:sldId id="265" r:id="rId26"/>
    <p:sldId id="266" r:id="rId27"/>
    <p:sldId id="26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96" autoAdjust="0"/>
  </p:normalViewPr>
  <p:slideViewPr>
    <p:cSldViewPr snapToGrid="0">
      <p:cViewPr varScale="1">
        <p:scale>
          <a:sx n="69" d="100"/>
          <a:sy n="69" d="100"/>
        </p:scale>
        <p:origin x="185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A123F-B0BB-1A4A-B440-6DC63F9C31DA}" type="doc">
      <dgm:prSet loTypeId="urn:microsoft.com/office/officeart/2009/3/layout/SubStepProcess" loCatId="list" qsTypeId="urn:microsoft.com/office/officeart/2005/8/quickstyle/simple4" qsCatId="simple" csTypeId="urn:microsoft.com/office/officeart/2005/8/colors/accent3_2" csCatId="accent3" phldr="1"/>
      <dgm:spPr/>
      <dgm:t>
        <a:bodyPr/>
        <a:lstStyle/>
        <a:p>
          <a:endParaRPr lang="en-US"/>
        </a:p>
      </dgm:t>
    </dgm:pt>
    <dgm:pt modelId="{EB3EF2E5-771F-3F49-A367-220D6059DCD1}">
      <dgm:prSet custT="1"/>
      <dgm:spPr/>
      <dgm:t>
        <a:bodyPr/>
        <a:lstStyle/>
        <a:p>
          <a:pPr rtl="0"/>
          <a:r>
            <a:rPr lang="en-US" sz="5000" b="1" i="0" dirty="0">
              <a:latin typeface="Calibri" panose="020F0502020204030204" pitchFamily="34" charset="0"/>
              <a:cs typeface="Calibri" panose="020F0502020204030204" pitchFamily="34" charset="0"/>
            </a:rPr>
            <a:t>Tools of the Fed</a:t>
          </a:r>
        </a:p>
      </dgm:t>
    </dgm:pt>
    <dgm:pt modelId="{B1DC92DB-6AF5-CD40-900E-C466739229C5}" type="parTrans" cxnId="{70469BA2-E208-B34B-9373-43679F60247A}">
      <dgm:prSet/>
      <dgm:spPr/>
      <dgm:t>
        <a:bodyPr/>
        <a:lstStyle/>
        <a:p>
          <a:endParaRPr lang="en-US"/>
        </a:p>
      </dgm:t>
    </dgm:pt>
    <dgm:pt modelId="{8E6469C8-0291-9049-AEB7-09D44F2AE9EF}" type="sibTrans" cxnId="{70469BA2-E208-B34B-9373-43679F60247A}">
      <dgm:prSet/>
      <dgm:spPr/>
      <dgm:t>
        <a:bodyPr/>
        <a:lstStyle/>
        <a:p>
          <a:endParaRPr lang="en-US"/>
        </a:p>
      </dgm:t>
    </dgm:pt>
    <dgm:pt modelId="{1FA03607-8E19-404A-811F-DDE86D979BA9}">
      <dgm:prSet/>
      <dgm:spPr/>
      <dgm:t>
        <a:bodyPr/>
        <a:lstStyle/>
        <a:p>
          <a:pPr rtl="0"/>
          <a:r>
            <a:rPr lang="en-US" dirty="0"/>
            <a:t>Open Market Operations</a:t>
          </a:r>
        </a:p>
      </dgm:t>
    </dgm:pt>
    <dgm:pt modelId="{34CE26C4-6631-C740-9229-5025B4276239}" type="parTrans" cxnId="{A94163A7-7F2A-EA48-8D95-9F6D35E5452E}">
      <dgm:prSet/>
      <dgm:spPr/>
      <dgm:t>
        <a:bodyPr/>
        <a:lstStyle/>
        <a:p>
          <a:endParaRPr lang="en-US"/>
        </a:p>
      </dgm:t>
    </dgm:pt>
    <dgm:pt modelId="{655FDB57-858C-834B-B18F-17CE21875037}" type="sibTrans" cxnId="{A94163A7-7F2A-EA48-8D95-9F6D35E5452E}">
      <dgm:prSet/>
      <dgm:spPr/>
      <dgm:t>
        <a:bodyPr/>
        <a:lstStyle/>
        <a:p>
          <a:endParaRPr lang="en-US"/>
        </a:p>
      </dgm:t>
    </dgm:pt>
    <dgm:pt modelId="{23FC1611-C20E-944D-B7F5-24F05021E61C}">
      <dgm:prSet/>
      <dgm:spPr/>
      <dgm:t>
        <a:bodyPr/>
        <a:lstStyle/>
        <a:p>
          <a:pPr rtl="0"/>
          <a:r>
            <a:rPr lang="en-US" dirty="0"/>
            <a:t>Reserve Requirement</a:t>
          </a:r>
        </a:p>
      </dgm:t>
    </dgm:pt>
    <dgm:pt modelId="{0EC64EE8-BBAB-CF40-836A-98D7349C2B31}" type="parTrans" cxnId="{B1694C91-A2E2-5846-85CB-6283824E1487}">
      <dgm:prSet/>
      <dgm:spPr/>
      <dgm:t>
        <a:bodyPr/>
        <a:lstStyle/>
        <a:p>
          <a:endParaRPr lang="en-US"/>
        </a:p>
      </dgm:t>
    </dgm:pt>
    <dgm:pt modelId="{CF45CC6E-CFEF-1F40-B49A-B93860C0709D}" type="sibTrans" cxnId="{B1694C91-A2E2-5846-85CB-6283824E1487}">
      <dgm:prSet/>
      <dgm:spPr/>
      <dgm:t>
        <a:bodyPr/>
        <a:lstStyle/>
        <a:p>
          <a:endParaRPr lang="en-US"/>
        </a:p>
      </dgm:t>
    </dgm:pt>
    <dgm:pt modelId="{813E099A-DFC6-984E-8C55-78286CEEACCD}">
      <dgm:prSet/>
      <dgm:spPr/>
      <dgm:t>
        <a:bodyPr/>
        <a:lstStyle/>
        <a:p>
          <a:pPr rtl="0"/>
          <a:r>
            <a:rPr lang="en-US"/>
            <a:t>Discount Rate</a:t>
          </a:r>
        </a:p>
      </dgm:t>
    </dgm:pt>
    <dgm:pt modelId="{C696FD8D-AD23-7644-8D2E-960D7ADA3E4C}" type="parTrans" cxnId="{047331BD-687B-C94D-B86C-B229D1D5160C}">
      <dgm:prSet/>
      <dgm:spPr/>
      <dgm:t>
        <a:bodyPr/>
        <a:lstStyle/>
        <a:p>
          <a:endParaRPr lang="en-US"/>
        </a:p>
      </dgm:t>
    </dgm:pt>
    <dgm:pt modelId="{452D1561-AA9A-B24F-A37C-F1CC3FF5B59D}" type="sibTrans" cxnId="{047331BD-687B-C94D-B86C-B229D1D5160C}">
      <dgm:prSet/>
      <dgm:spPr/>
      <dgm:t>
        <a:bodyPr/>
        <a:lstStyle/>
        <a:p>
          <a:endParaRPr lang="en-US"/>
        </a:p>
      </dgm:t>
    </dgm:pt>
    <dgm:pt modelId="{515C778A-12C3-314C-80EC-5F6B88E4F8C5}" type="pres">
      <dgm:prSet presAssocID="{68EA123F-B0BB-1A4A-B440-6DC63F9C31DA}" presName="Name0" presStyleCnt="0">
        <dgm:presLayoutVars>
          <dgm:chMax val="7"/>
          <dgm:dir/>
          <dgm:animOne val="branch"/>
        </dgm:presLayoutVars>
      </dgm:prSet>
      <dgm:spPr/>
    </dgm:pt>
    <dgm:pt modelId="{7DECEF80-890B-5041-90ED-199DB28B9647}" type="pres">
      <dgm:prSet presAssocID="{EB3EF2E5-771F-3F49-A367-220D6059DCD1}" presName="parTx1" presStyleLbl="node1" presStyleIdx="0" presStyleCnt="1" custLinFactX="-72596" custLinFactNeighborX="-100000" custLinFactNeighborY="-22320"/>
      <dgm:spPr/>
    </dgm:pt>
    <dgm:pt modelId="{360C5F5A-0EC6-BE4D-A870-40DAE935479F}" type="pres">
      <dgm:prSet presAssocID="{EB3EF2E5-771F-3F49-A367-220D6059DCD1}" presName="spPre1" presStyleCnt="0"/>
      <dgm:spPr/>
    </dgm:pt>
    <dgm:pt modelId="{74B95F13-9B6A-6D4C-B3FD-DD18230A7FBB}" type="pres">
      <dgm:prSet presAssocID="{EB3EF2E5-771F-3F49-A367-220D6059DCD1}" presName="chLin1" presStyleCnt="0"/>
      <dgm:spPr/>
    </dgm:pt>
    <dgm:pt modelId="{70F8A41B-6442-994F-8227-37CFA89EA6A8}" type="pres">
      <dgm:prSet presAssocID="{34CE26C4-6631-C740-9229-5025B4276239}" presName="Name11" presStyleLbl="parChTrans1D1" presStyleIdx="0" presStyleCnt="6"/>
      <dgm:spPr/>
    </dgm:pt>
    <dgm:pt modelId="{A6BB2BE6-CA34-E441-BEB9-72FCAD569B46}" type="pres">
      <dgm:prSet presAssocID="{1FA03607-8E19-404A-811F-DDE86D979BA9}" presName="txAndLines1" presStyleCnt="0"/>
      <dgm:spPr/>
    </dgm:pt>
    <dgm:pt modelId="{A7684841-7A0B-2A44-8AB0-8E5A00CA10FA}" type="pres">
      <dgm:prSet presAssocID="{1FA03607-8E19-404A-811F-DDE86D979BA9}" presName="anchor1" presStyleCnt="0"/>
      <dgm:spPr/>
    </dgm:pt>
    <dgm:pt modelId="{A437C84E-A967-9444-8D74-ADDAC0E4C4CA}" type="pres">
      <dgm:prSet presAssocID="{1FA03607-8E19-404A-811F-DDE86D979BA9}" presName="backup1" presStyleCnt="0"/>
      <dgm:spPr/>
    </dgm:pt>
    <dgm:pt modelId="{4AA0B709-4D08-9544-A200-D4F2B8DFBD59}" type="pres">
      <dgm:prSet presAssocID="{1FA03607-8E19-404A-811F-DDE86D979BA9}" presName="preLine1" presStyleLbl="parChTrans1D1" presStyleIdx="1" presStyleCnt="6"/>
      <dgm:spPr/>
    </dgm:pt>
    <dgm:pt modelId="{B0CC03D9-502B-DB40-9534-2460CB89293B}" type="pres">
      <dgm:prSet presAssocID="{1FA03607-8E19-404A-811F-DDE86D979BA9}" presName="desTx1" presStyleLbl="revTx" presStyleIdx="0" presStyleCnt="0">
        <dgm:presLayoutVars>
          <dgm:bulletEnabled val="1"/>
        </dgm:presLayoutVars>
      </dgm:prSet>
      <dgm:spPr/>
    </dgm:pt>
    <dgm:pt modelId="{1D692DC6-6319-8745-9A65-2D2AAA73B9F6}" type="pres">
      <dgm:prSet presAssocID="{0EC64EE8-BBAB-CF40-836A-98D7349C2B31}" presName="Name11" presStyleLbl="parChTrans1D1" presStyleIdx="2" presStyleCnt="6"/>
      <dgm:spPr/>
    </dgm:pt>
    <dgm:pt modelId="{CBA4ED19-F1BC-9B40-A4F7-7DCCEDF10123}" type="pres">
      <dgm:prSet presAssocID="{23FC1611-C20E-944D-B7F5-24F05021E61C}" presName="txAndLines1" presStyleCnt="0"/>
      <dgm:spPr/>
    </dgm:pt>
    <dgm:pt modelId="{7CF247B8-0CC1-4249-99BA-2F79011D43A1}" type="pres">
      <dgm:prSet presAssocID="{23FC1611-C20E-944D-B7F5-24F05021E61C}" presName="anchor1" presStyleCnt="0"/>
      <dgm:spPr/>
    </dgm:pt>
    <dgm:pt modelId="{652578F9-6931-C24B-8ECE-712FACA6FD22}" type="pres">
      <dgm:prSet presAssocID="{23FC1611-C20E-944D-B7F5-24F05021E61C}" presName="backup1" presStyleCnt="0"/>
      <dgm:spPr/>
    </dgm:pt>
    <dgm:pt modelId="{4B2FCB19-E0C8-E44A-B04F-68CC477E20B1}" type="pres">
      <dgm:prSet presAssocID="{23FC1611-C20E-944D-B7F5-24F05021E61C}" presName="preLine1" presStyleLbl="parChTrans1D1" presStyleIdx="3" presStyleCnt="6"/>
      <dgm:spPr/>
    </dgm:pt>
    <dgm:pt modelId="{D1DF5EF0-5E31-8946-A37B-29A4806A5841}" type="pres">
      <dgm:prSet presAssocID="{23FC1611-C20E-944D-B7F5-24F05021E61C}" presName="desTx1" presStyleLbl="revTx" presStyleIdx="0" presStyleCnt="0">
        <dgm:presLayoutVars>
          <dgm:bulletEnabled val="1"/>
        </dgm:presLayoutVars>
      </dgm:prSet>
      <dgm:spPr/>
    </dgm:pt>
    <dgm:pt modelId="{B1A71CF0-18EA-FA4B-BA04-38F54AB0991C}" type="pres">
      <dgm:prSet presAssocID="{C696FD8D-AD23-7644-8D2E-960D7ADA3E4C}" presName="Name11" presStyleLbl="parChTrans1D1" presStyleIdx="4" presStyleCnt="6"/>
      <dgm:spPr/>
    </dgm:pt>
    <dgm:pt modelId="{CD1D15D5-94A3-CC4D-9687-50DBC1989904}" type="pres">
      <dgm:prSet presAssocID="{813E099A-DFC6-984E-8C55-78286CEEACCD}" presName="txAndLines1" presStyleCnt="0"/>
      <dgm:spPr/>
    </dgm:pt>
    <dgm:pt modelId="{263DAFBD-887C-2749-AAC6-E5C16E1EEC98}" type="pres">
      <dgm:prSet presAssocID="{813E099A-DFC6-984E-8C55-78286CEEACCD}" presName="anchor1" presStyleCnt="0"/>
      <dgm:spPr/>
    </dgm:pt>
    <dgm:pt modelId="{B8E75F28-FD59-9A42-8D92-D8893055DCB8}" type="pres">
      <dgm:prSet presAssocID="{813E099A-DFC6-984E-8C55-78286CEEACCD}" presName="backup1" presStyleCnt="0"/>
      <dgm:spPr/>
    </dgm:pt>
    <dgm:pt modelId="{0E805E63-4D90-6748-A6E3-526ABDB31D05}" type="pres">
      <dgm:prSet presAssocID="{813E099A-DFC6-984E-8C55-78286CEEACCD}" presName="preLine1" presStyleLbl="parChTrans1D1" presStyleIdx="5" presStyleCnt="6"/>
      <dgm:spPr/>
    </dgm:pt>
    <dgm:pt modelId="{A478D7CA-0827-B44F-A77D-ED754DE73A17}" type="pres">
      <dgm:prSet presAssocID="{813E099A-DFC6-984E-8C55-78286CEEACCD}" presName="desTx1" presStyleLbl="revTx" presStyleIdx="0" presStyleCnt="0">
        <dgm:presLayoutVars>
          <dgm:bulletEnabled val="1"/>
        </dgm:presLayoutVars>
      </dgm:prSet>
      <dgm:spPr/>
    </dgm:pt>
  </dgm:ptLst>
  <dgm:cxnLst>
    <dgm:cxn modelId="{9CE63416-361E-0642-B96F-46E1D58E2937}" type="presOf" srcId="{813E099A-DFC6-984E-8C55-78286CEEACCD}" destId="{A478D7CA-0827-B44F-A77D-ED754DE73A17}" srcOrd="0" destOrd="0" presId="urn:microsoft.com/office/officeart/2009/3/layout/SubStepProcess"/>
    <dgm:cxn modelId="{3BAD5D86-C127-BF48-9F0D-6A64BC1FD554}" type="presOf" srcId="{1FA03607-8E19-404A-811F-DDE86D979BA9}" destId="{B0CC03D9-502B-DB40-9534-2460CB89293B}" srcOrd="0" destOrd="0" presId="urn:microsoft.com/office/officeart/2009/3/layout/SubStepProcess"/>
    <dgm:cxn modelId="{E067AB88-9E5B-CC4C-83A4-134D4067DEA5}" type="presOf" srcId="{23FC1611-C20E-944D-B7F5-24F05021E61C}" destId="{D1DF5EF0-5E31-8946-A37B-29A4806A5841}" srcOrd="0" destOrd="0" presId="urn:microsoft.com/office/officeart/2009/3/layout/SubStepProcess"/>
    <dgm:cxn modelId="{B1694C91-A2E2-5846-85CB-6283824E1487}" srcId="{EB3EF2E5-771F-3F49-A367-220D6059DCD1}" destId="{23FC1611-C20E-944D-B7F5-24F05021E61C}" srcOrd="1" destOrd="0" parTransId="{0EC64EE8-BBAB-CF40-836A-98D7349C2B31}" sibTransId="{CF45CC6E-CFEF-1F40-B49A-B93860C0709D}"/>
    <dgm:cxn modelId="{CA538E91-22C1-7347-B0D2-F586F36223D9}" type="presOf" srcId="{EB3EF2E5-771F-3F49-A367-220D6059DCD1}" destId="{7DECEF80-890B-5041-90ED-199DB28B9647}" srcOrd="0" destOrd="0" presId="urn:microsoft.com/office/officeart/2009/3/layout/SubStepProcess"/>
    <dgm:cxn modelId="{70469BA2-E208-B34B-9373-43679F60247A}" srcId="{68EA123F-B0BB-1A4A-B440-6DC63F9C31DA}" destId="{EB3EF2E5-771F-3F49-A367-220D6059DCD1}" srcOrd="0" destOrd="0" parTransId="{B1DC92DB-6AF5-CD40-900E-C466739229C5}" sibTransId="{8E6469C8-0291-9049-AEB7-09D44F2AE9EF}"/>
    <dgm:cxn modelId="{A94163A7-7F2A-EA48-8D95-9F6D35E5452E}" srcId="{EB3EF2E5-771F-3F49-A367-220D6059DCD1}" destId="{1FA03607-8E19-404A-811F-DDE86D979BA9}" srcOrd="0" destOrd="0" parTransId="{34CE26C4-6631-C740-9229-5025B4276239}" sibTransId="{655FDB57-858C-834B-B18F-17CE21875037}"/>
    <dgm:cxn modelId="{A28EFAB9-EC95-0142-BE55-6FAF07B7460B}" type="presOf" srcId="{68EA123F-B0BB-1A4A-B440-6DC63F9C31DA}" destId="{515C778A-12C3-314C-80EC-5F6B88E4F8C5}" srcOrd="0" destOrd="0" presId="urn:microsoft.com/office/officeart/2009/3/layout/SubStepProcess"/>
    <dgm:cxn modelId="{047331BD-687B-C94D-B86C-B229D1D5160C}" srcId="{EB3EF2E5-771F-3F49-A367-220D6059DCD1}" destId="{813E099A-DFC6-984E-8C55-78286CEEACCD}" srcOrd="2" destOrd="0" parTransId="{C696FD8D-AD23-7644-8D2E-960D7ADA3E4C}" sibTransId="{452D1561-AA9A-B24F-A37C-F1CC3FF5B59D}"/>
    <dgm:cxn modelId="{68F79674-363C-D646-9E24-5433695BE5F7}" type="presParOf" srcId="{515C778A-12C3-314C-80EC-5F6B88E4F8C5}" destId="{7DECEF80-890B-5041-90ED-199DB28B9647}" srcOrd="0" destOrd="0" presId="urn:microsoft.com/office/officeart/2009/3/layout/SubStepProcess"/>
    <dgm:cxn modelId="{3615767D-1F69-FF43-86BB-E8284A32A7B4}" type="presParOf" srcId="{515C778A-12C3-314C-80EC-5F6B88E4F8C5}" destId="{360C5F5A-0EC6-BE4D-A870-40DAE935479F}" srcOrd="1" destOrd="0" presId="urn:microsoft.com/office/officeart/2009/3/layout/SubStepProcess"/>
    <dgm:cxn modelId="{4706CC22-B9E1-884F-A6FC-E814B9221EFA}" type="presParOf" srcId="{515C778A-12C3-314C-80EC-5F6B88E4F8C5}" destId="{74B95F13-9B6A-6D4C-B3FD-DD18230A7FBB}" srcOrd="2" destOrd="0" presId="urn:microsoft.com/office/officeart/2009/3/layout/SubStepProcess"/>
    <dgm:cxn modelId="{7FFBA751-03DE-7A46-96D5-D4DB57A8A69E}" type="presParOf" srcId="{74B95F13-9B6A-6D4C-B3FD-DD18230A7FBB}" destId="{70F8A41B-6442-994F-8227-37CFA89EA6A8}" srcOrd="0" destOrd="0" presId="urn:microsoft.com/office/officeart/2009/3/layout/SubStepProcess"/>
    <dgm:cxn modelId="{40D2127F-22DB-234C-BE98-7E2AF014341C}" type="presParOf" srcId="{74B95F13-9B6A-6D4C-B3FD-DD18230A7FBB}" destId="{A6BB2BE6-CA34-E441-BEB9-72FCAD569B46}" srcOrd="1" destOrd="0" presId="urn:microsoft.com/office/officeart/2009/3/layout/SubStepProcess"/>
    <dgm:cxn modelId="{5F90A5B3-B90C-0F48-A6DC-198AFF063D79}" type="presParOf" srcId="{A6BB2BE6-CA34-E441-BEB9-72FCAD569B46}" destId="{A7684841-7A0B-2A44-8AB0-8E5A00CA10FA}" srcOrd="0" destOrd="0" presId="urn:microsoft.com/office/officeart/2009/3/layout/SubStepProcess"/>
    <dgm:cxn modelId="{02461077-F74C-CA49-9339-5E0FF33C1FD7}" type="presParOf" srcId="{A6BB2BE6-CA34-E441-BEB9-72FCAD569B46}" destId="{A437C84E-A967-9444-8D74-ADDAC0E4C4CA}" srcOrd="1" destOrd="0" presId="urn:microsoft.com/office/officeart/2009/3/layout/SubStepProcess"/>
    <dgm:cxn modelId="{6B8EE47E-B40C-3B4D-9018-E44B1257A09B}" type="presParOf" srcId="{A6BB2BE6-CA34-E441-BEB9-72FCAD569B46}" destId="{4AA0B709-4D08-9544-A200-D4F2B8DFBD59}" srcOrd="2" destOrd="0" presId="urn:microsoft.com/office/officeart/2009/3/layout/SubStepProcess"/>
    <dgm:cxn modelId="{7C02093D-8932-B245-ABFC-E251CAFC151E}" type="presParOf" srcId="{A6BB2BE6-CA34-E441-BEB9-72FCAD569B46}" destId="{B0CC03D9-502B-DB40-9534-2460CB89293B}" srcOrd="3" destOrd="0" presId="urn:microsoft.com/office/officeart/2009/3/layout/SubStepProcess"/>
    <dgm:cxn modelId="{C3B01CF7-8E17-D04C-A719-3AF574304217}" type="presParOf" srcId="{74B95F13-9B6A-6D4C-B3FD-DD18230A7FBB}" destId="{1D692DC6-6319-8745-9A65-2D2AAA73B9F6}" srcOrd="2" destOrd="0" presId="urn:microsoft.com/office/officeart/2009/3/layout/SubStepProcess"/>
    <dgm:cxn modelId="{7C2E251B-2CF4-7B45-9C83-B269F5373469}" type="presParOf" srcId="{74B95F13-9B6A-6D4C-B3FD-DD18230A7FBB}" destId="{CBA4ED19-F1BC-9B40-A4F7-7DCCEDF10123}" srcOrd="3" destOrd="0" presId="urn:microsoft.com/office/officeart/2009/3/layout/SubStepProcess"/>
    <dgm:cxn modelId="{D98B8F1F-D8BB-504E-A5AA-94A50C18909E}" type="presParOf" srcId="{CBA4ED19-F1BC-9B40-A4F7-7DCCEDF10123}" destId="{7CF247B8-0CC1-4249-99BA-2F79011D43A1}" srcOrd="0" destOrd="0" presId="urn:microsoft.com/office/officeart/2009/3/layout/SubStepProcess"/>
    <dgm:cxn modelId="{17648715-947A-E643-897B-28ABA6ECC507}" type="presParOf" srcId="{CBA4ED19-F1BC-9B40-A4F7-7DCCEDF10123}" destId="{652578F9-6931-C24B-8ECE-712FACA6FD22}" srcOrd="1" destOrd="0" presId="urn:microsoft.com/office/officeart/2009/3/layout/SubStepProcess"/>
    <dgm:cxn modelId="{93076798-32AB-1A4B-BC15-54EAC79894E4}" type="presParOf" srcId="{CBA4ED19-F1BC-9B40-A4F7-7DCCEDF10123}" destId="{4B2FCB19-E0C8-E44A-B04F-68CC477E20B1}" srcOrd="2" destOrd="0" presId="urn:microsoft.com/office/officeart/2009/3/layout/SubStepProcess"/>
    <dgm:cxn modelId="{1E2A42EF-2DBB-A548-9A34-3B182F0950DD}" type="presParOf" srcId="{CBA4ED19-F1BC-9B40-A4F7-7DCCEDF10123}" destId="{D1DF5EF0-5E31-8946-A37B-29A4806A5841}" srcOrd="3" destOrd="0" presId="urn:microsoft.com/office/officeart/2009/3/layout/SubStepProcess"/>
    <dgm:cxn modelId="{1016C565-5BD9-B641-A17C-6AB42CE1A297}" type="presParOf" srcId="{74B95F13-9B6A-6D4C-B3FD-DD18230A7FBB}" destId="{B1A71CF0-18EA-FA4B-BA04-38F54AB0991C}" srcOrd="4" destOrd="0" presId="urn:microsoft.com/office/officeart/2009/3/layout/SubStepProcess"/>
    <dgm:cxn modelId="{A586CF25-4C83-6344-A20B-483A92EDD5FD}" type="presParOf" srcId="{74B95F13-9B6A-6D4C-B3FD-DD18230A7FBB}" destId="{CD1D15D5-94A3-CC4D-9687-50DBC1989904}" srcOrd="5" destOrd="0" presId="urn:microsoft.com/office/officeart/2009/3/layout/SubStepProcess"/>
    <dgm:cxn modelId="{9C609F5E-F095-2D4E-824C-0A4782F0B8BC}" type="presParOf" srcId="{CD1D15D5-94A3-CC4D-9687-50DBC1989904}" destId="{263DAFBD-887C-2749-AAC6-E5C16E1EEC98}" srcOrd="0" destOrd="0" presId="urn:microsoft.com/office/officeart/2009/3/layout/SubStepProcess"/>
    <dgm:cxn modelId="{829FD49D-89F4-9047-8EFD-5D2495F78D54}" type="presParOf" srcId="{CD1D15D5-94A3-CC4D-9687-50DBC1989904}" destId="{B8E75F28-FD59-9A42-8D92-D8893055DCB8}" srcOrd="1" destOrd="0" presId="urn:microsoft.com/office/officeart/2009/3/layout/SubStepProcess"/>
    <dgm:cxn modelId="{86BAE1E5-DBD1-764F-B1E7-4D9557A58689}" type="presParOf" srcId="{CD1D15D5-94A3-CC4D-9687-50DBC1989904}" destId="{0E805E63-4D90-6748-A6E3-526ABDB31D05}" srcOrd="2" destOrd="0" presId="urn:microsoft.com/office/officeart/2009/3/layout/SubStepProcess"/>
    <dgm:cxn modelId="{32DC53D9-2BA2-6E41-B820-06AE28494183}" type="presParOf" srcId="{CD1D15D5-94A3-CC4D-9687-50DBC1989904}" destId="{A478D7CA-0827-B44F-A77D-ED754DE73A17}"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05A42-42B9-F24B-AA64-7E46F4F3EF05}"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13D437CC-24E1-D74A-892B-CB3F0991904D}">
      <dgm:prSet phldrT="[Text]" custT="1"/>
      <dgm:spPr/>
      <dgm:t>
        <a:bodyPr/>
        <a:lstStyle/>
        <a:p>
          <a:r>
            <a:rPr lang="en-US" sz="2100" dirty="0"/>
            <a:t>The Fed can </a:t>
          </a:r>
          <a:r>
            <a:rPr lang="en-US" sz="2100" b="1" dirty="0"/>
            <a:t>stimulate</a:t>
          </a:r>
          <a:r>
            <a:rPr lang="en-US" sz="2100" b="1" baseline="0" dirty="0"/>
            <a:t> the economy </a:t>
          </a:r>
          <a:r>
            <a:rPr lang="en-US" sz="2100" baseline="0" dirty="0"/>
            <a:t>by: </a:t>
          </a:r>
        </a:p>
        <a:p>
          <a:r>
            <a:rPr lang="en-US" sz="2000" b="0" i="0" baseline="0" dirty="0">
              <a:solidFill>
                <a:srgbClr val="7A9900"/>
              </a:solidFill>
              <a:latin typeface="Calibri Light" panose="020F0302020204030204" pitchFamily="34" charset="0"/>
              <a:cs typeface="Calibri Light" panose="020F0302020204030204" pitchFamily="34" charset="0"/>
            </a:rPr>
            <a:t>decreasing</a:t>
          </a:r>
          <a:r>
            <a:rPr lang="en-US" sz="2000" b="0" i="0" baseline="0" dirty="0">
              <a:latin typeface="Calibri Light" panose="020F0302020204030204" pitchFamily="34" charset="0"/>
              <a:cs typeface="Calibri Light" panose="020F0302020204030204" pitchFamily="34" charset="0"/>
            </a:rPr>
            <a:t> reserve requirement, </a:t>
          </a:r>
          <a:br>
            <a:rPr lang="en-US" sz="2000" b="0" i="0" baseline="0" dirty="0">
              <a:latin typeface="Calibri Light" panose="020F0302020204030204" pitchFamily="34" charset="0"/>
              <a:cs typeface="Calibri Light" panose="020F0302020204030204" pitchFamily="34" charset="0"/>
            </a:rPr>
          </a:br>
          <a:r>
            <a:rPr lang="en-US" sz="2000" b="0" i="0" baseline="0" dirty="0">
              <a:solidFill>
                <a:srgbClr val="7A9900"/>
              </a:solidFill>
              <a:latin typeface="Calibri Light" panose="020F0302020204030204" pitchFamily="34" charset="0"/>
              <a:cs typeface="Calibri Light" panose="020F0302020204030204" pitchFamily="34" charset="0"/>
            </a:rPr>
            <a:t>decreasing</a:t>
          </a:r>
          <a:r>
            <a:rPr lang="en-US" sz="2000" b="0" i="0" baseline="0" dirty="0">
              <a:latin typeface="Calibri Light" panose="020F0302020204030204" pitchFamily="34" charset="0"/>
              <a:cs typeface="Calibri Light" panose="020F0302020204030204" pitchFamily="34" charset="0"/>
            </a:rPr>
            <a:t> discount rate, buying bonds</a:t>
          </a:r>
          <a:endParaRPr lang="en-US" sz="2000" b="0" i="0" dirty="0">
            <a:latin typeface="Calibri Light" panose="020F0302020204030204" pitchFamily="34" charset="0"/>
            <a:cs typeface="Calibri Light" panose="020F0302020204030204" pitchFamily="34" charset="0"/>
          </a:endParaRPr>
        </a:p>
      </dgm:t>
    </dgm:pt>
    <dgm:pt modelId="{29CEFC12-B013-594E-A6A5-7F74D6AC87F9}" type="parTrans" cxnId="{76A633B5-11D4-B64C-B8C9-A92BC447AE01}">
      <dgm:prSet/>
      <dgm:spPr/>
      <dgm:t>
        <a:bodyPr/>
        <a:lstStyle/>
        <a:p>
          <a:endParaRPr lang="en-US"/>
        </a:p>
      </dgm:t>
    </dgm:pt>
    <dgm:pt modelId="{98E3AD73-F85F-3C48-983C-106B777FE112}" type="sibTrans" cxnId="{76A633B5-11D4-B64C-B8C9-A92BC447AE01}">
      <dgm:prSet/>
      <dgm:spPr/>
      <dgm:t>
        <a:bodyPr/>
        <a:lstStyle/>
        <a:p>
          <a:endParaRPr lang="en-US"/>
        </a:p>
      </dgm:t>
    </dgm:pt>
    <dgm:pt modelId="{5E11CD28-7F8C-C24E-AB98-0BBC5253713D}">
      <dgm:prSet phldrT="[Text]" phldr="1"/>
      <dgm:spPr/>
      <dgm:t>
        <a:bodyPr/>
        <a:lstStyle/>
        <a:p>
          <a:endParaRPr lang="en-US"/>
        </a:p>
      </dgm:t>
    </dgm:pt>
    <dgm:pt modelId="{0CB35A99-2D33-194C-AC48-710CC34D4213}" type="parTrans" cxnId="{1490A6D3-0D47-1B4F-A599-FA03C1C66792}">
      <dgm:prSet/>
      <dgm:spPr/>
      <dgm:t>
        <a:bodyPr/>
        <a:lstStyle/>
        <a:p>
          <a:endParaRPr lang="en-US"/>
        </a:p>
      </dgm:t>
    </dgm:pt>
    <dgm:pt modelId="{4CC2F7EC-4FC1-4745-94B7-56834B8F76E6}" type="sibTrans" cxnId="{1490A6D3-0D47-1B4F-A599-FA03C1C66792}">
      <dgm:prSet/>
      <dgm:spPr/>
      <dgm:t>
        <a:bodyPr/>
        <a:lstStyle/>
        <a:p>
          <a:endParaRPr lang="en-US"/>
        </a:p>
      </dgm:t>
    </dgm:pt>
    <dgm:pt modelId="{36523BED-663B-B540-8527-5064A5B54048}">
      <dgm:prSet phldrT="[Text]" custT="1"/>
      <dgm:spPr/>
      <dgm:t>
        <a:bodyPr/>
        <a:lstStyle/>
        <a:p>
          <a:r>
            <a:rPr lang="en-US" sz="2100" baseline="0" dirty="0"/>
            <a:t>The Fed can </a:t>
          </a:r>
          <a:r>
            <a:rPr lang="en-US" sz="2100" b="1" baseline="0" dirty="0"/>
            <a:t>rein in inflation </a:t>
          </a:r>
          <a:r>
            <a:rPr lang="en-US" sz="2100" baseline="0" dirty="0"/>
            <a:t>by: </a:t>
          </a:r>
          <a:r>
            <a:rPr lang="en-US" sz="2000" b="0" i="0" baseline="0" dirty="0">
              <a:solidFill>
                <a:srgbClr val="7A9900"/>
              </a:solidFill>
              <a:latin typeface="Calibri Light" panose="020F0302020204030204" pitchFamily="34" charset="0"/>
              <a:cs typeface="Calibri Light" panose="020F0302020204030204" pitchFamily="34" charset="0"/>
            </a:rPr>
            <a:t>increasing</a:t>
          </a:r>
          <a:r>
            <a:rPr lang="en-US" sz="2000" b="0" i="0" baseline="0" dirty="0">
              <a:latin typeface="Calibri Light" panose="020F0302020204030204" pitchFamily="34" charset="0"/>
              <a:cs typeface="Calibri Light" panose="020F0302020204030204" pitchFamily="34" charset="0"/>
            </a:rPr>
            <a:t> reserve requirement, </a:t>
          </a:r>
          <a:r>
            <a:rPr lang="en-US" sz="2000" b="0" i="0" baseline="0" dirty="0">
              <a:solidFill>
                <a:srgbClr val="7A9900"/>
              </a:solidFill>
              <a:latin typeface="Calibri Light" panose="020F0302020204030204" pitchFamily="34" charset="0"/>
              <a:cs typeface="Calibri Light" panose="020F0302020204030204" pitchFamily="34" charset="0"/>
            </a:rPr>
            <a:t>increasing</a:t>
          </a:r>
          <a:r>
            <a:rPr lang="en-US" sz="2000" b="0" i="0" baseline="0" dirty="0">
              <a:latin typeface="Calibri Light" panose="020F0302020204030204" pitchFamily="34" charset="0"/>
              <a:cs typeface="Calibri Light" panose="020F0302020204030204" pitchFamily="34" charset="0"/>
            </a:rPr>
            <a:t> discount rate, selling bonds</a:t>
          </a:r>
        </a:p>
        <a:p>
          <a:endParaRPr lang="en-US" sz="2100" dirty="0"/>
        </a:p>
      </dgm:t>
    </dgm:pt>
    <dgm:pt modelId="{0E796B0B-72EE-4C4B-A344-5A64DC3C5C5F}" type="parTrans" cxnId="{34721697-BF71-CA4D-9DB3-2CD8871504EF}">
      <dgm:prSet/>
      <dgm:spPr/>
      <dgm:t>
        <a:bodyPr/>
        <a:lstStyle/>
        <a:p>
          <a:endParaRPr lang="en-US"/>
        </a:p>
      </dgm:t>
    </dgm:pt>
    <dgm:pt modelId="{5E49FF07-83F6-3248-A875-27BA1289922C}" type="sibTrans" cxnId="{34721697-BF71-CA4D-9DB3-2CD8871504EF}">
      <dgm:prSet/>
      <dgm:spPr/>
      <dgm:t>
        <a:bodyPr/>
        <a:lstStyle/>
        <a:p>
          <a:endParaRPr lang="en-US"/>
        </a:p>
      </dgm:t>
    </dgm:pt>
    <dgm:pt modelId="{2DC45D7F-7D30-DF4B-947F-2C126564D748}" type="pres">
      <dgm:prSet presAssocID="{45C05A42-42B9-F24B-AA64-7E46F4F3EF05}" presName="compositeShape" presStyleCnt="0">
        <dgm:presLayoutVars>
          <dgm:chMax val="2"/>
          <dgm:dir/>
          <dgm:resizeHandles val="exact"/>
        </dgm:presLayoutVars>
      </dgm:prSet>
      <dgm:spPr/>
    </dgm:pt>
    <dgm:pt modelId="{CED36AA4-6BBB-1C41-B3AA-D859019A4713}" type="pres">
      <dgm:prSet presAssocID="{13D437CC-24E1-D74A-892B-CB3F0991904D}" presName="upArrow" presStyleLbl="node1" presStyleIdx="0" presStyleCnt="2" custScaleX="73374" custLinFactNeighborX="-6950" custLinFactNeighborY="-3661"/>
      <dgm:spPr>
        <a:solidFill>
          <a:srgbClr val="8BAF00"/>
        </a:solidFill>
      </dgm:spPr>
    </dgm:pt>
    <dgm:pt modelId="{9DE4126A-5E98-314A-B035-DD024126BF12}" type="pres">
      <dgm:prSet presAssocID="{13D437CC-24E1-D74A-892B-CB3F0991904D}" presName="upArrowText" presStyleLbl="revTx" presStyleIdx="0" presStyleCnt="2" custScaleX="130281" custLinFactNeighborX="5671" custLinFactNeighborY="4450">
        <dgm:presLayoutVars>
          <dgm:chMax val="0"/>
          <dgm:bulletEnabled val="1"/>
        </dgm:presLayoutVars>
      </dgm:prSet>
      <dgm:spPr/>
    </dgm:pt>
    <dgm:pt modelId="{F8070AF8-5CDE-0F41-A895-A4040BFEF36E}" type="pres">
      <dgm:prSet presAssocID="{36523BED-663B-B540-8527-5064A5B54048}" presName="downArrow" presStyleLbl="node1" presStyleIdx="1" presStyleCnt="2" custScaleX="67589" custScaleY="94719" custLinFactNeighborX="-4495" custLinFactNeighborY="2892"/>
      <dgm:spPr>
        <a:solidFill>
          <a:srgbClr val="8BAF00"/>
        </a:solidFill>
      </dgm:spPr>
    </dgm:pt>
    <dgm:pt modelId="{EF5BCBB8-7221-8648-8B66-EAB6187B506C}" type="pres">
      <dgm:prSet presAssocID="{36523BED-663B-B540-8527-5064A5B54048}" presName="downArrowText" presStyleLbl="revTx" presStyleIdx="1" presStyleCnt="2" custScaleX="109287" custLinFactNeighborX="-5130">
        <dgm:presLayoutVars>
          <dgm:chMax val="0"/>
          <dgm:bulletEnabled val="1"/>
        </dgm:presLayoutVars>
      </dgm:prSet>
      <dgm:spPr/>
    </dgm:pt>
  </dgm:ptLst>
  <dgm:cxnLst>
    <dgm:cxn modelId="{2702C34B-A3AD-674C-9446-12DFF93E7A09}" type="presOf" srcId="{45C05A42-42B9-F24B-AA64-7E46F4F3EF05}" destId="{2DC45D7F-7D30-DF4B-947F-2C126564D748}" srcOrd="0" destOrd="0" presId="urn:microsoft.com/office/officeart/2005/8/layout/arrow4"/>
    <dgm:cxn modelId="{34721697-BF71-CA4D-9DB3-2CD8871504EF}" srcId="{45C05A42-42B9-F24B-AA64-7E46F4F3EF05}" destId="{36523BED-663B-B540-8527-5064A5B54048}" srcOrd="1" destOrd="0" parTransId="{0E796B0B-72EE-4C4B-A344-5A64DC3C5C5F}" sibTransId="{5E49FF07-83F6-3248-A875-27BA1289922C}"/>
    <dgm:cxn modelId="{898D07AB-13C8-694E-8AD5-1173257B101D}" type="presOf" srcId="{13D437CC-24E1-D74A-892B-CB3F0991904D}" destId="{9DE4126A-5E98-314A-B035-DD024126BF12}" srcOrd="0" destOrd="0" presId="urn:microsoft.com/office/officeart/2005/8/layout/arrow4"/>
    <dgm:cxn modelId="{14C494B0-BA5F-4945-B574-451EA8910622}" type="presOf" srcId="{36523BED-663B-B540-8527-5064A5B54048}" destId="{EF5BCBB8-7221-8648-8B66-EAB6187B506C}" srcOrd="0" destOrd="0" presId="urn:microsoft.com/office/officeart/2005/8/layout/arrow4"/>
    <dgm:cxn modelId="{76A633B5-11D4-B64C-B8C9-A92BC447AE01}" srcId="{45C05A42-42B9-F24B-AA64-7E46F4F3EF05}" destId="{13D437CC-24E1-D74A-892B-CB3F0991904D}" srcOrd="0" destOrd="0" parTransId="{29CEFC12-B013-594E-A6A5-7F74D6AC87F9}" sibTransId="{98E3AD73-F85F-3C48-983C-106B777FE112}"/>
    <dgm:cxn modelId="{1490A6D3-0D47-1B4F-A599-FA03C1C66792}" srcId="{45C05A42-42B9-F24B-AA64-7E46F4F3EF05}" destId="{5E11CD28-7F8C-C24E-AB98-0BBC5253713D}" srcOrd="2" destOrd="0" parTransId="{0CB35A99-2D33-194C-AC48-710CC34D4213}" sibTransId="{4CC2F7EC-4FC1-4745-94B7-56834B8F76E6}"/>
    <dgm:cxn modelId="{73209E78-E4E5-F540-B285-92F75AFC366D}" type="presParOf" srcId="{2DC45D7F-7D30-DF4B-947F-2C126564D748}" destId="{CED36AA4-6BBB-1C41-B3AA-D859019A4713}" srcOrd="0" destOrd="0" presId="urn:microsoft.com/office/officeart/2005/8/layout/arrow4"/>
    <dgm:cxn modelId="{DA465869-429F-B94B-A911-449A3FE43745}" type="presParOf" srcId="{2DC45D7F-7D30-DF4B-947F-2C126564D748}" destId="{9DE4126A-5E98-314A-B035-DD024126BF12}" srcOrd="1" destOrd="0" presId="urn:microsoft.com/office/officeart/2005/8/layout/arrow4"/>
    <dgm:cxn modelId="{F8E77CC3-49B2-CB49-BEA2-A58F02544F7E}" type="presParOf" srcId="{2DC45D7F-7D30-DF4B-947F-2C126564D748}" destId="{F8070AF8-5CDE-0F41-A895-A4040BFEF36E}" srcOrd="2" destOrd="0" presId="urn:microsoft.com/office/officeart/2005/8/layout/arrow4"/>
    <dgm:cxn modelId="{2C7F43C9-7560-024E-BFA9-867C50D9C221}" type="presParOf" srcId="{2DC45D7F-7D30-DF4B-947F-2C126564D748}" destId="{EF5BCBB8-7221-8648-8B66-EAB6187B506C}"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CEF80-890B-5041-90ED-199DB28B9647}">
      <dsp:nvSpPr>
        <dsp:cNvPr id="0" name=""/>
        <dsp:cNvSpPr/>
      </dsp:nvSpPr>
      <dsp:spPr>
        <a:xfrm>
          <a:off x="0" y="0"/>
          <a:ext cx="3264281" cy="326428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rtl="0">
            <a:lnSpc>
              <a:spcPct val="90000"/>
            </a:lnSpc>
            <a:spcBef>
              <a:spcPct val="0"/>
            </a:spcBef>
            <a:spcAft>
              <a:spcPct val="35000"/>
            </a:spcAft>
            <a:buNone/>
          </a:pPr>
          <a:r>
            <a:rPr lang="en-US" sz="5000" b="1" i="0" kern="1200" dirty="0">
              <a:latin typeface="Calibri" panose="020F0502020204030204" pitchFamily="34" charset="0"/>
              <a:cs typeface="Calibri" panose="020F0502020204030204" pitchFamily="34" charset="0"/>
            </a:rPr>
            <a:t>Tools of the Fed</a:t>
          </a:r>
        </a:p>
      </dsp:txBody>
      <dsp:txXfrm>
        <a:off x="478043" y="478043"/>
        <a:ext cx="2308195" cy="2308195"/>
      </dsp:txXfrm>
    </dsp:sp>
    <dsp:sp modelId="{70F8A41B-6442-994F-8227-37CFA89EA6A8}">
      <dsp:nvSpPr>
        <dsp:cNvPr id="0" name=""/>
        <dsp:cNvSpPr/>
      </dsp:nvSpPr>
      <dsp:spPr>
        <a:xfrm rot="18835939">
          <a:off x="3173737" y="1028344"/>
          <a:ext cx="1344492" cy="0"/>
        </a:xfrm>
        <a:custGeom>
          <a:avLst/>
          <a:gdLst/>
          <a:ahLst/>
          <a:cxnLst/>
          <a:rect l="0" t="0" r="0" b="0"/>
          <a:pathLst>
            <a:path>
              <a:moveTo>
                <a:pt x="0" y="0"/>
              </a:moveTo>
              <a:lnTo>
                <a:pt x="1344492" y="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A0B709-4D08-9544-A200-D4F2B8DFBD59}">
      <dsp:nvSpPr>
        <dsp:cNvPr id="0" name=""/>
        <dsp:cNvSpPr/>
      </dsp:nvSpPr>
      <dsp:spPr>
        <a:xfrm>
          <a:off x="4312394" y="544220"/>
          <a:ext cx="406667" cy="0"/>
        </a:xfrm>
        <a:prstGeom prst="line">
          <a:avLst/>
        </a:pr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CC03D9-502B-DB40-9534-2460CB89293B}">
      <dsp:nvSpPr>
        <dsp:cNvPr id="0" name=""/>
        <dsp:cNvSpPr/>
      </dsp:nvSpPr>
      <dsp:spPr>
        <a:xfrm>
          <a:off x="4719062" y="259"/>
          <a:ext cx="2883645" cy="10879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kern="1200" dirty="0"/>
            <a:t>Open Market Operations</a:t>
          </a:r>
        </a:p>
      </dsp:txBody>
      <dsp:txXfrm>
        <a:off x="4719062" y="259"/>
        <a:ext cx="2883645" cy="1087920"/>
      </dsp:txXfrm>
    </dsp:sp>
    <dsp:sp modelId="{1D692DC6-6319-8745-9A65-2D2AAA73B9F6}">
      <dsp:nvSpPr>
        <dsp:cNvPr id="0" name=""/>
        <dsp:cNvSpPr/>
      </dsp:nvSpPr>
      <dsp:spPr>
        <a:xfrm>
          <a:off x="3379574" y="1632140"/>
          <a:ext cx="932819" cy="0"/>
        </a:xfrm>
        <a:custGeom>
          <a:avLst/>
          <a:gdLst/>
          <a:ahLst/>
          <a:cxnLst/>
          <a:rect l="0" t="0" r="0" b="0"/>
          <a:pathLst>
            <a:path>
              <a:moveTo>
                <a:pt x="0" y="0"/>
              </a:moveTo>
              <a:lnTo>
                <a:pt x="932819" y="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2FCB19-E0C8-E44A-B04F-68CC477E20B1}">
      <dsp:nvSpPr>
        <dsp:cNvPr id="0" name=""/>
        <dsp:cNvSpPr/>
      </dsp:nvSpPr>
      <dsp:spPr>
        <a:xfrm>
          <a:off x="4312394" y="1632140"/>
          <a:ext cx="406667" cy="0"/>
        </a:xfrm>
        <a:prstGeom prst="line">
          <a:avLst/>
        </a:pr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DF5EF0-5E31-8946-A37B-29A4806A5841}">
      <dsp:nvSpPr>
        <dsp:cNvPr id="0" name=""/>
        <dsp:cNvSpPr/>
      </dsp:nvSpPr>
      <dsp:spPr>
        <a:xfrm>
          <a:off x="4719062" y="1088180"/>
          <a:ext cx="2883645" cy="10879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kern="1200" dirty="0"/>
            <a:t>Reserve Requirement</a:t>
          </a:r>
        </a:p>
      </dsp:txBody>
      <dsp:txXfrm>
        <a:off x="4719062" y="1088180"/>
        <a:ext cx="2883645" cy="1087920"/>
      </dsp:txXfrm>
    </dsp:sp>
    <dsp:sp modelId="{B1A71CF0-18EA-FA4B-BA04-38F54AB0991C}">
      <dsp:nvSpPr>
        <dsp:cNvPr id="0" name=""/>
        <dsp:cNvSpPr/>
      </dsp:nvSpPr>
      <dsp:spPr>
        <a:xfrm rot="2764061">
          <a:off x="3173737" y="2235937"/>
          <a:ext cx="1344492" cy="0"/>
        </a:xfrm>
        <a:custGeom>
          <a:avLst/>
          <a:gdLst/>
          <a:ahLst/>
          <a:cxnLst/>
          <a:rect l="0" t="0" r="0" b="0"/>
          <a:pathLst>
            <a:path>
              <a:moveTo>
                <a:pt x="0" y="0"/>
              </a:moveTo>
              <a:lnTo>
                <a:pt x="1344492" y="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805E63-4D90-6748-A6E3-526ABDB31D05}">
      <dsp:nvSpPr>
        <dsp:cNvPr id="0" name=""/>
        <dsp:cNvSpPr/>
      </dsp:nvSpPr>
      <dsp:spPr>
        <a:xfrm>
          <a:off x="4312394" y="2720061"/>
          <a:ext cx="406667" cy="0"/>
        </a:xfrm>
        <a:prstGeom prst="line">
          <a:avLst/>
        </a:pr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78D7CA-0827-B44F-A77D-ED754DE73A17}">
      <dsp:nvSpPr>
        <dsp:cNvPr id="0" name=""/>
        <dsp:cNvSpPr/>
      </dsp:nvSpPr>
      <dsp:spPr>
        <a:xfrm>
          <a:off x="4719062" y="2176101"/>
          <a:ext cx="2883645" cy="10879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kern="1200"/>
            <a:t>Discount Rate</a:t>
          </a:r>
        </a:p>
      </dsp:txBody>
      <dsp:txXfrm>
        <a:off x="4719062" y="2176101"/>
        <a:ext cx="2883645" cy="108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36AA4-6BBB-1C41-B3AA-D859019A4713}">
      <dsp:nvSpPr>
        <dsp:cNvPr id="0" name=""/>
        <dsp:cNvSpPr/>
      </dsp:nvSpPr>
      <dsp:spPr>
        <a:xfrm>
          <a:off x="0" y="0"/>
          <a:ext cx="1715908" cy="1766714"/>
        </a:xfrm>
        <a:prstGeom prst="upArrow">
          <a:avLst/>
        </a:prstGeom>
        <a:solidFill>
          <a:srgbClr val="8BA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E4126A-5E98-314A-B035-DD024126BF12}">
      <dsp:nvSpPr>
        <dsp:cNvPr id="0" name=""/>
        <dsp:cNvSpPr/>
      </dsp:nvSpPr>
      <dsp:spPr>
        <a:xfrm>
          <a:off x="1789030" y="78618"/>
          <a:ext cx="5170196" cy="176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The Fed can </a:t>
          </a:r>
          <a:r>
            <a:rPr lang="en-US" sz="2100" b="1" kern="1200" dirty="0"/>
            <a:t>stimulate</a:t>
          </a:r>
          <a:r>
            <a:rPr lang="en-US" sz="2100" b="1" kern="1200" baseline="0" dirty="0"/>
            <a:t> the economy </a:t>
          </a:r>
          <a:r>
            <a:rPr lang="en-US" sz="2100" kern="1200" baseline="0" dirty="0"/>
            <a:t>by: </a:t>
          </a:r>
        </a:p>
        <a:p>
          <a:pPr marL="0" lvl="0" indent="0" algn="l" defTabSz="933450">
            <a:lnSpc>
              <a:spcPct val="90000"/>
            </a:lnSpc>
            <a:spcBef>
              <a:spcPct val="0"/>
            </a:spcBef>
            <a:spcAft>
              <a:spcPct val="35000"/>
            </a:spcAft>
            <a:buNone/>
          </a:pPr>
          <a:r>
            <a:rPr lang="en-US" sz="2000" b="0" i="0" kern="1200" baseline="0" dirty="0">
              <a:solidFill>
                <a:srgbClr val="7A9900"/>
              </a:solidFill>
              <a:latin typeface="Calibri Light" panose="020F0302020204030204" pitchFamily="34" charset="0"/>
              <a:cs typeface="Calibri Light" panose="020F0302020204030204" pitchFamily="34" charset="0"/>
            </a:rPr>
            <a:t>decreasing</a:t>
          </a:r>
          <a:r>
            <a:rPr lang="en-US" sz="2000" b="0" i="0" kern="1200" baseline="0" dirty="0">
              <a:latin typeface="Calibri Light" panose="020F0302020204030204" pitchFamily="34" charset="0"/>
              <a:cs typeface="Calibri Light" panose="020F0302020204030204" pitchFamily="34" charset="0"/>
            </a:rPr>
            <a:t> reserve requirement, </a:t>
          </a:r>
          <a:br>
            <a:rPr lang="en-US" sz="2000" b="0" i="0" kern="1200" baseline="0" dirty="0">
              <a:latin typeface="Calibri Light" panose="020F0302020204030204" pitchFamily="34" charset="0"/>
              <a:cs typeface="Calibri Light" panose="020F0302020204030204" pitchFamily="34" charset="0"/>
            </a:rPr>
          </a:br>
          <a:r>
            <a:rPr lang="en-US" sz="2000" b="0" i="0" kern="1200" baseline="0" dirty="0">
              <a:solidFill>
                <a:srgbClr val="7A9900"/>
              </a:solidFill>
              <a:latin typeface="Calibri Light" panose="020F0302020204030204" pitchFamily="34" charset="0"/>
              <a:cs typeface="Calibri Light" panose="020F0302020204030204" pitchFamily="34" charset="0"/>
            </a:rPr>
            <a:t>decreasing</a:t>
          </a:r>
          <a:r>
            <a:rPr lang="en-US" sz="2000" b="0" i="0" kern="1200" baseline="0" dirty="0">
              <a:latin typeface="Calibri Light" panose="020F0302020204030204" pitchFamily="34" charset="0"/>
              <a:cs typeface="Calibri Light" panose="020F0302020204030204" pitchFamily="34" charset="0"/>
            </a:rPr>
            <a:t> discount rate, buying bonds</a:t>
          </a:r>
          <a:endParaRPr lang="en-US" sz="2000" b="0" i="0" kern="1200" dirty="0">
            <a:latin typeface="Calibri Light" panose="020F0302020204030204" pitchFamily="34" charset="0"/>
            <a:cs typeface="Calibri Light" panose="020F0302020204030204" pitchFamily="34" charset="0"/>
          </a:endParaRPr>
        </a:p>
      </dsp:txBody>
      <dsp:txXfrm>
        <a:off x="1789030" y="78618"/>
        <a:ext cx="5170196" cy="1766714"/>
      </dsp:txXfrm>
    </dsp:sp>
    <dsp:sp modelId="{F8070AF8-5CDE-0F41-A895-A4040BFEF36E}">
      <dsp:nvSpPr>
        <dsp:cNvPr id="0" name=""/>
        <dsp:cNvSpPr/>
      </dsp:nvSpPr>
      <dsp:spPr>
        <a:xfrm>
          <a:off x="731524" y="2007240"/>
          <a:ext cx="1580621" cy="1673414"/>
        </a:xfrm>
        <a:prstGeom prst="downArrow">
          <a:avLst/>
        </a:prstGeom>
        <a:solidFill>
          <a:srgbClr val="8BA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5BCBB8-7221-8648-8B66-EAB6187B506C}">
      <dsp:nvSpPr>
        <dsp:cNvPr id="0" name=""/>
        <dsp:cNvSpPr/>
      </dsp:nvSpPr>
      <dsp:spPr>
        <a:xfrm>
          <a:off x="2478539" y="1913940"/>
          <a:ext cx="4337050" cy="176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baseline="0" dirty="0"/>
            <a:t>The Fed can </a:t>
          </a:r>
          <a:r>
            <a:rPr lang="en-US" sz="2100" b="1" kern="1200" baseline="0" dirty="0"/>
            <a:t>rein in inflation </a:t>
          </a:r>
          <a:r>
            <a:rPr lang="en-US" sz="2100" kern="1200" baseline="0" dirty="0"/>
            <a:t>by: </a:t>
          </a:r>
          <a:r>
            <a:rPr lang="en-US" sz="2000" b="0" i="0" kern="1200" baseline="0" dirty="0">
              <a:solidFill>
                <a:srgbClr val="7A9900"/>
              </a:solidFill>
              <a:latin typeface="Calibri Light" panose="020F0302020204030204" pitchFamily="34" charset="0"/>
              <a:cs typeface="Calibri Light" panose="020F0302020204030204" pitchFamily="34" charset="0"/>
            </a:rPr>
            <a:t>increasing</a:t>
          </a:r>
          <a:r>
            <a:rPr lang="en-US" sz="2000" b="0" i="0" kern="1200" baseline="0" dirty="0">
              <a:latin typeface="Calibri Light" panose="020F0302020204030204" pitchFamily="34" charset="0"/>
              <a:cs typeface="Calibri Light" panose="020F0302020204030204" pitchFamily="34" charset="0"/>
            </a:rPr>
            <a:t> reserve requirement, </a:t>
          </a:r>
          <a:r>
            <a:rPr lang="en-US" sz="2000" b="0" i="0" kern="1200" baseline="0" dirty="0">
              <a:solidFill>
                <a:srgbClr val="7A9900"/>
              </a:solidFill>
              <a:latin typeface="Calibri Light" panose="020F0302020204030204" pitchFamily="34" charset="0"/>
              <a:cs typeface="Calibri Light" panose="020F0302020204030204" pitchFamily="34" charset="0"/>
            </a:rPr>
            <a:t>increasing</a:t>
          </a:r>
          <a:r>
            <a:rPr lang="en-US" sz="2000" b="0" i="0" kern="1200" baseline="0" dirty="0">
              <a:latin typeface="Calibri Light" panose="020F0302020204030204" pitchFamily="34" charset="0"/>
              <a:cs typeface="Calibri Light" panose="020F0302020204030204" pitchFamily="34" charset="0"/>
            </a:rPr>
            <a:t> discount rate, selling bonds</a:t>
          </a:r>
        </a:p>
        <a:p>
          <a:pPr marL="0" lvl="0" indent="0" algn="l" defTabSz="933450">
            <a:lnSpc>
              <a:spcPct val="90000"/>
            </a:lnSpc>
            <a:spcBef>
              <a:spcPct val="0"/>
            </a:spcBef>
            <a:spcAft>
              <a:spcPct val="35000"/>
            </a:spcAft>
            <a:buNone/>
          </a:pPr>
          <a:endParaRPr lang="en-US" sz="2100" kern="1200" dirty="0"/>
        </a:p>
      </dsp:txBody>
      <dsp:txXfrm>
        <a:off x="2478539" y="1913940"/>
        <a:ext cx="4337050" cy="1766714"/>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https://tradingeconomics.com/united-states/interest-rate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11</a:t>
            </a:fld>
            <a:endParaRPr lang="en-US"/>
          </a:p>
        </p:txBody>
      </p:sp>
    </p:spTree>
    <p:extLst>
      <p:ext uri="{BB962C8B-B14F-4D97-AF65-F5344CB8AC3E}">
        <p14:creationId xmlns:p14="http://schemas.microsoft.com/office/powerpoint/2010/main" val="66197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Continue to discuss the role of the chair as the public face of the U.S. economy and the Federal Reserve Bank, important spokesperson in the international community of central bankers, and his/her role in conducting monetary policy and regulating the U.S. banking system.</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12</a:t>
            </a:fld>
            <a:endParaRPr lang="en-US"/>
          </a:p>
        </p:txBody>
      </p:sp>
    </p:spTree>
    <p:extLst>
      <p:ext uri="{BB962C8B-B14F-4D97-AF65-F5344CB8AC3E}">
        <p14:creationId xmlns:p14="http://schemas.microsoft.com/office/powerpoint/2010/main" val="236598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As the lesson progresses, examine the ways the Federal Reserve influences monetary policy--open market operations, changes in the reserve requirement and discount rate.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13</a:t>
            </a:fld>
            <a:endParaRPr lang="en-US"/>
          </a:p>
        </p:txBody>
      </p:sp>
    </p:spTree>
    <p:extLst>
      <p:ext uri="{BB962C8B-B14F-4D97-AF65-F5344CB8AC3E}">
        <p14:creationId xmlns:p14="http://schemas.microsoft.com/office/powerpoint/2010/main" val="147761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“Why Does it Matter?” to discuss how changes in the reserve requirement, discount rate, and open market operations influence aggregate demand and interest rates. When interest rates decline, this encourages the public to engage in more interest sensitive consumption. Lower interest rates prompt consumers and businesses to make more “big ticket” purchases, as the cost of borrowing declines. The Fed may choose to pursue this type of expansionary monetary policy when the economy is facing recession and unemployment in an effort to stimulate economic activity and increase aggregate demand. Conversely, the Fed may choose to increase interest rates when the economy is threatened with inflation or overheating. This is termed contractionary monetary policy, and can be accomplished by increasing the reserve requirement, increasing the discount rate, and selling bonds/securities. As interest rates rise and money is taken out of the economy, aggregate demand declines. In addition, consumers and businesses are less inclined to borrow money for interest sensitive purchases as interest rates rise.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14</a:t>
            </a:fld>
            <a:endParaRPr lang="en-US"/>
          </a:p>
        </p:txBody>
      </p:sp>
    </p:spTree>
    <p:extLst>
      <p:ext uri="{BB962C8B-B14F-4D97-AF65-F5344CB8AC3E}">
        <p14:creationId xmlns:p14="http://schemas.microsoft.com/office/powerpoint/2010/main" val="374595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Invite students to discuss why interest rates and aggregate demand are important in the U.S. economy. </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15</a:t>
            </a:fld>
            <a:endParaRPr lang="en-US"/>
          </a:p>
        </p:txBody>
      </p:sp>
    </p:spTree>
    <p:extLst>
      <p:ext uri="{BB962C8B-B14F-4D97-AF65-F5344CB8AC3E}">
        <p14:creationId xmlns:p14="http://schemas.microsoft.com/office/powerpoint/2010/main" val="767677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16</a:t>
            </a:fld>
            <a:endParaRPr lang="en-US"/>
          </a:p>
        </p:txBody>
      </p:sp>
    </p:spTree>
    <p:extLst>
      <p:ext uri="{BB962C8B-B14F-4D97-AF65-F5344CB8AC3E}">
        <p14:creationId xmlns:p14="http://schemas.microsoft.com/office/powerpoint/2010/main" val="246856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https://www.econedlink.org/wp-content/uploads/2019/03/Fed-Chair-Power-Rating-Activity.pdf</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17</a:t>
            </a:fld>
            <a:endParaRPr lang="en-US"/>
          </a:p>
        </p:txBody>
      </p:sp>
    </p:spTree>
    <p:extLst>
      <p:ext uri="{BB962C8B-B14F-4D97-AF65-F5344CB8AC3E}">
        <p14:creationId xmlns:p14="http://schemas.microsoft.com/office/powerpoint/2010/main" val="345841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https://www.federalreservehistory.org/people/ben-s-Bernanke</a:t>
            </a:r>
          </a:p>
          <a:p>
            <a:r>
              <a:rPr lang="en-US" dirty="0"/>
              <a:t>https://www.npr.org/2014/01/27/266753602/bernankes-fed-legacy-a-tenure-full-of-tough-decisions</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18</a:t>
            </a:fld>
            <a:endParaRPr lang="en-US"/>
          </a:p>
        </p:txBody>
      </p:sp>
    </p:spTree>
    <p:extLst>
      <p:ext uri="{BB962C8B-B14F-4D97-AF65-F5344CB8AC3E}">
        <p14:creationId xmlns:p14="http://schemas.microsoft.com/office/powerpoint/2010/main" val="821551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20</a:t>
            </a:fld>
            <a:endParaRPr lang="en-US"/>
          </a:p>
        </p:txBody>
      </p:sp>
    </p:spTree>
    <p:extLst>
      <p:ext uri="{BB962C8B-B14F-4D97-AF65-F5344CB8AC3E}">
        <p14:creationId xmlns:p14="http://schemas.microsoft.com/office/powerpoint/2010/main" val="404912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22</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23</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9040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The current chair, Jay Powell, is pictured, but the teacher can draw upon examples from previous chairs as well, as the background may be useful during the jigsaw portion of the lesson.</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350344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anda.Stiglbauer@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conedlink.org/wp-content/uploads/2019/03/Fed-Chair-Power-Rating-Activity.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ederalreservehistory.org/people/ben-s-bernank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npr.org/2014/01/27/266753602/bernankes-fed-legacy-a-tenure-full-of-tough-decisio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ffed-education.org/chairthefed/WebGamePla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ouncilforeconed.org/wp-content/uploads/2012/03/voluntary-national-content-standards-201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latin typeface="Calibri"/>
                <a:ea typeface="ＭＳ Ｐゴシック"/>
                <a:cs typeface="Calibri"/>
              </a:rPr>
              <a:t>Just How Powerful Is the Fed Chair?</a:t>
            </a:r>
            <a:br>
              <a:rPr lang="en-US" sz="4400" dirty="0"/>
            </a:br>
            <a:r>
              <a:rPr lang="en-US" sz="2200" i="1" dirty="0">
                <a:solidFill>
                  <a:schemeClr val="tx1"/>
                </a:solidFill>
                <a:latin typeface="Calibri"/>
                <a:ea typeface="ＭＳ Ｐゴシック"/>
                <a:cs typeface="Calibri"/>
              </a:rPr>
              <a:t>Presented by Amanda Stiglbauer</a:t>
            </a:r>
            <a:br>
              <a:rPr lang="en-US" sz="1600" dirty="0"/>
            </a:br>
            <a:r>
              <a:rPr lang="en-US" sz="2200" dirty="0">
                <a:solidFill>
                  <a:schemeClr val="tx1"/>
                </a:solidFill>
                <a:latin typeface="Calibri"/>
                <a:ea typeface="ＭＳ Ｐゴシック"/>
                <a:cs typeface="Calibri"/>
              </a:rPr>
              <a:t>November 2, 2020</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hlinkClick r:id="rId3"/>
              </a:rPr>
              <a:t>Amanda.Stiglbauer@moore.sc.edu</a:t>
            </a:r>
            <a:r>
              <a:rPr lang="en-US" sz="2200" dirty="0">
                <a:solidFill>
                  <a:schemeClr val="tx1"/>
                </a:solidFill>
                <a:latin typeface="Calibri"/>
                <a:ea typeface="ＭＳ Ｐゴシック"/>
                <a:cs typeface="Calibri"/>
              </a:rPr>
              <a:t> </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9C81-E590-4AED-A541-D945C9964654}"/>
              </a:ext>
            </a:extLst>
          </p:cNvPr>
          <p:cNvSpPr>
            <a:spLocks noGrp="1"/>
          </p:cNvSpPr>
          <p:nvPr>
            <p:ph type="title"/>
          </p:nvPr>
        </p:nvSpPr>
        <p:spPr>
          <a:xfrm>
            <a:off x="457200" y="1234440"/>
            <a:ext cx="8229600" cy="1143000"/>
          </a:xfrm>
        </p:spPr>
        <p:txBody>
          <a:bodyPr/>
          <a:lstStyle/>
          <a:p>
            <a:r>
              <a:rPr lang="en-US" sz="6600" dirty="0"/>
              <a:t>Who is Jay Powell?</a:t>
            </a:r>
            <a:endParaRPr lang="en-US" dirty="0"/>
          </a:p>
        </p:txBody>
      </p:sp>
      <p:sp>
        <p:nvSpPr>
          <p:cNvPr id="3" name="Content Placeholder 2">
            <a:extLst>
              <a:ext uri="{FF2B5EF4-FFF2-40B4-BE49-F238E27FC236}">
                <a16:creationId xmlns:a16="http://schemas.microsoft.com/office/drawing/2014/main" id="{C6F8DB3E-9B5A-471E-BCBB-EE4CE617280A}"/>
              </a:ext>
            </a:extLst>
          </p:cNvPr>
          <p:cNvSpPr>
            <a:spLocks noGrp="1"/>
          </p:cNvSpPr>
          <p:nvPr>
            <p:ph idx="1"/>
          </p:nvPr>
        </p:nvSpPr>
        <p:spPr/>
        <p:txBody>
          <a:bodyPr/>
          <a:lstStyle/>
          <a:p>
            <a:pPr marL="228600" indent="-228600">
              <a:spcBef>
                <a:spcPts val="600"/>
              </a:spcBef>
            </a:pPr>
            <a:r>
              <a:rPr lang="en-US" sz="1800" dirty="0">
                <a:solidFill>
                  <a:srgbClr val="7A9900"/>
                </a:solidFill>
              </a:rPr>
              <a:t>Work Experience: </a:t>
            </a:r>
          </a:p>
          <a:p>
            <a:pPr marL="457200" lvl="1" indent="-228600"/>
            <a:r>
              <a:rPr lang="en-US" sz="1600" dirty="0"/>
              <a:t>Visiting scholar at the Bipartisan Policy Center in Washington, D.C. </a:t>
            </a:r>
            <a:br>
              <a:rPr lang="en-US" sz="1600" dirty="0"/>
            </a:br>
            <a:r>
              <a:rPr lang="en-US" sz="1600" dirty="0"/>
              <a:t>(focusing on federal and state fiscal issues)</a:t>
            </a:r>
          </a:p>
          <a:p>
            <a:pPr marL="457200" lvl="1" indent="-228600"/>
            <a:r>
              <a:rPr lang="en-US" sz="1600" dirty="0"/>
              <a:t>Assistant Secretary and Undersecretary of the Treasury under President George H.W. Bush</a:t>
            </a:r>
          </a:p>
          <a:p>
            <a:pPr marL="457200" lvl="1" indent="-228600"/>
            <a:r>
              <a:rPr lang="en-US" sz="1600" dirty="0"/>
              <a:t>Lawyer and Investment Banker in New York City </a:t>
            </a:r>
          </a:p>
          <a:p>
            <a:pPr marL="228600" indent="-228600">
              <a:spcBef>
                <a:spcPts val="600"/>
              </a:spcBef>
            </a:pPr>
            <a:r>
              <a:rPr lang="en-US" sz="1800" dirty="0">
                <a:solidFill>
                  <a:srgbClr val="7A9900"/>
                </a:solidFill>
              </a:rPr>
              <a:t>What do we know so far?</a:t>
            </a:r>
          </a:p>
          <a:p>
            <a:pPr marL="457200" lvl="1"/>
            <a:r>
              <a:rPr lang="en-US" sz="1600" dirty="0"/>
              <a:t> It seems Jay Powell may be inclined to roll back some of the banking regulations </a:t>
            </a:r>
            <a:br>
              <a:rPr lang="en-US" sz="1600" dirty="0"/>
            </a:br>
            <a:r>
              <a:rPr lang="en-US" sz="1600" dirty="0"/>
              <a:t>that were implemented after the 2008 financial crisis. </a:t>
            </a:r>
          </a:p>
          <a:p>
            <a:pPr marL="457200" lvl="1"/>
            <a:r>
              <a:rPr lang="en-US" sz="1600" dirty="0"/>
              <a:t>Increased interest rates several times until the COVID-19 pandemic </a:t>
            </a:r>
          </a:p>
          <a:p>
            <a:pPr marL="0" indent="0">
              <a:buNone/>
            </a:pPr>
            <a:endParaRPr lang="en-US" dirty="0"/>
          </a:p>
        </p:txBody>
      </p:sp>
    </p:spTree>
    <p:extLst>
      <p:ext uri="{BB962C8B-B14F-4D97-AF65-F5344CB8AC3E}">
        <p14:creationId xmlns:p14="http://schemas.microsoft.com/office/powerpoint/2010/main" val="23204082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6903-F093-4FC7-A2F0-7C8CD7D46B31}"/>
              </a:ext>
            </a:extLst>
          </p:cNvPr>
          <p:cNvSpPr>
            <a:spLocks noGrp="1"/>
          </p:cNvSpPr>
          <p:nvPr>
            <p:ph type="title"/>
          </p:nvPr>
        </p:nvSpPr>
        <p:spPr/>
        <p:txBody>
          <a:bodyPr/>
          <a:lstStyle/>
          <a:p>
            <a:r>
              <a:rPr lang="en-US" sz="4000" dirty="0"/>
              <a:t>U.S. Federal Funds Rate </a:t>
            </a:r>
            <a:br>
              <a:rPr lang="en-US" sz="4000" dirty="0"/>
            </a:br>
            <a:r>
              <a:rPr lang="en-US" sz="4000" dirty="0"/>
              <a:t>Since 2016</a:t>
            </a:r>
          </a:p>
        </p:txBody>
      </p:sp>
      <p:pic>
        <p:nvPicPr>
          <p:cNvPr id="4" name="Picture 3">
            <a:extLst>
              <a:ext uri="{FF2B5EF4-FFF2-40B4-BE49-F238E27FC236}">
                <a16:creationId xmlns:a16="http://schemas.microsoft.com/office/drawing/2014/main" id="{9C34E2C1-4549-4581-9784-A16745DE74C9}"/>
              </a:ext>
            </a:extLst>
          </p:cNvPr>
          <p:cNvPicPr>
            <a:picLocks noChangeAspect="1"/>
          </p:cNvPicPr>
          <p:nvPr/>
        </p:nvPicPr>
        <p:blipFill rotWithShape="1">
          <a:blip r:embed="rId3"/>
          <a:srcRect l="49364"/>
          <a:stretch/>
        </p:blipFill>
        <p:spPr>
          <a:xfrm>
            <a:off x="1561323" y="2324815"/>
            <a:ext cx="6313715" cy="4237652"/>
          </a:xfrm>
          <a:prstGeom prst="rect">
            <a:avLst/>
          </a:prstGeom>
        </p:spPr>
      </p:pic>
    </p:spTree>
    <p:extLst>
      <p:ext uri="{BB962C8B-B14F-4D97-AF65-F5344CB8AC3E}">
        <p14:creationId xmlns:p14="http://schemas.microsoft.com/office/powerpoint/2010/main" val="198775886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pPr>
              <a:lnSpc>
                <a:spcPts val="4500"/>
              </a:lnSpc>
            </a:pPr>
            <a:r>
              <a:rPr lang="en-US" sz="4400" dirty="0"/>
              <a:t>What exactly is the Fed Chair?</a:t>
            </a:r>
            <a:endParaRPr lang="en-US" sz="43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3031" y="2162287"/>
            <a:ext cx="6029661" cy="3779520"/>
          </a:xfrm>
        </p:spPr>
        <p:txBody>
          <a:bodyPr/>
          <a:lstStyle/>
          <a:p>
            <a:r>
              <a:rPr lang="en-US" sz="1400" dirty="0"/>
              <a:t>Official Title: Chair of the Board of </a:t>
            </a:r>
            <a:br>
              <a:rPr lang="en-US" sz="1400" dirty="0"/>
            </a:br>
            <a:r>
              <a:rPr lang="en-US" sz="1400" dirty="0"/>
              <a:t>Governors of the Federal Reserve System</a:t>
            </a:r>
          </a:p>
          <a:p>
            <a:r>
              <a:rPr lang="en-US" sz="1400" dirty="0"/>
              <a:t>Public face of the Federal Reserve Bank </a:t>
            </a:r>
            <a:br>
              <a:rPr lang="en-US" sz="1400" dirty="0"/>
            </a:br>
            <a:r>
              <a:rPr lang="en-US" sz="1400" dirty="0"/>
              <a:t>and the U.S. Economy</a:t>
            </a:r>
          </a:p>
          <a:p>
            <a:r>
              <a:rPr lang="en-US" sz="1400" dirty="0"/>
              <a:t>Charged with conducting monetary policy </a:t>
            </a:r>
            <a:br>
              <a:rPr lang="en-US" sz="1400" dirty="0"/>
            </a:br>
            <a:r>
              <a:rPr lang="en-US" sz="1400" dirty="0"/>
              <a:t>that:</a:t>
            </a:r>
          </a:p>
          <a:p>
            <a:pPr lvl="1"/>
            <a:r>
              <a:rPr lang="en-US" sz="1400" dirty="0"/>
              <a:t>Keeps inflation in check and promotes economic growth</a:t>
            </a:r>
          </a:p>
          <a:p>
            <a:pPr lvl="1"/>
            <a:r>
              <a:rPr lang="en-US" sz="1400" dirty="0"/>
              <a:t>Guides Federal Open Market Committee, which guides policy on interest rates</a:t>
            </a:r>
          </a:p>
          <a:p>
            <a:pPr lvl="1"/>
            <a:r>
              <a:rPr lang="en-US" sz="1400" dirty="0"/>
              <a:t>Supervises and regulates commercial banks</a:t>
            </a:r>
          </a:p>
          <a:p>
            <a:pPr lvl="1"/>
            <a:r>
              <a:rPr lang="en-US" sz="1400" dirty="0"/>
              <a:t>Maintains financial stability </a:t>
            </a:r>
          </a:p>
          <a:p>
            <a:r>
              <a:rPr lang="en-US" sz="1400" dirty="0"/>
              <a:t>Important player in the international community of central banks</a:t>
            </a:r>
          </a:p>
        </p:txBody>
      </p:sp>
      <p:pic>
        <p:nvPicPr>
          <p:cNvPr id="5" name="Picture 4" descr="mage result for fed chairs">
            <a:extLst>
              <a:ext uri="{FF2B5EF4-FFF2-40B4-BE49-F238E27FC236}">
                <a16:creationId xmlns:a16="http://schemas.microsoft.com/office/drawing/2014/main" id="{7E5C124E-A44A-6D4F-AE1E-50328F03DD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04772" y="2390588"/>
            <a:ext cx="2794000" cy="2235200"/>
          </a:xfrm>
          <a:prstGeom prst="round2Diag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524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19200"/>
            <a:ext cx="8229600" cy="1143000"/>
          </a:xfrm>
        </p:spPr>
        <p:txBody>
          <a:bodyPr/>
          <a:lstStyle/>
          <a:p>
            <a:pPr>
              <a:lnSpc>
                <a:spcPts val="4500"/>
              </a:lnSpc>
            </a:pPr>
            <a:r>
              <a:rPr lang="en-US" sz="4400" dirty="0"/>
              <a:t>How exactly does the Fed Chair influence </a:t>
            </a:r>
            <a:r>
              <a:rPr lang="en-US" sz="4400" dirty="0">
                <a:solidFill>
                  <a:srgbClr val="7A9900"/>
                </a:solidFill>
              </a:rPr>
              <a:t>monetary policy</a:t>
            </a:r>
            <a:r>
              <a:rPr lang="en-US" sz="4400" dirty="0"/>
              <a:t>?</a:t>
            </a:r>
            <a:endParaRPr lang="en-US" sz="4300" dirty="0"/>
          </a:p>
        </p:txBody>
      </p:sp>
      <p:graphicFrame>
        <p:nvGraphicFramePr>
          <p:cNvPr id="7" name="Content Placeholder 5">
            <a:extLst>
              <a:ext uri="{FF2B5EF4-FFF2-40B4-BE49-F238E27FC236}">
                <a16:creationId xmlns:a16="http://schemas.microsoft.com/office/drawing/2014/main" id="{5494B339-8285-A149-8962-74EE20D6BF1B}"/>
              </a:ext>
            </a:extLst>
          </p:cNvPr>
          <p:cNvGraphicFramePr>
            <a:graphicFrameLocks noGrp="1"/>
          </p:cNvGraphicFramePr>
          <p:nvPr>
            <p:ph idx="1"/>
          </p:nvPr>
        </p:nvGraphicFramePr>
        <p:xfrm>
          <a:off x="716280" y="2863660"/>
          <a:ext cx="7711440" cy="3264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44503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19200"/>
            <a:ext cx="8229600" cy="1143000"/>
          </a:xfrm>
        </p:spPr>
        <p:txBody>
          <a:bodyPr/>
          <a:lstStyle/>
          <a:p>
            <a:pPr>
              <a:lnSpc>
                <a:spcPts val="4500"/>
              </a:lnSpc>
            </a:pPr>
            <a:r>
              <a:rPr lang="en-US" sz="4400" dirty="0"/>
              <a:t>Why does this matter?</a:t>
            </a:r>
            <a:endParaRPr lang="en-US" sz="4300" dirty="0"/>
          </a:p>
        </p:txBody>
      </p:sp>
      <p:graphicFrame>
        <p:nvGraphicFramePr>
          <p:cNvPr id="6" name="Content Placeholder 3">
            <a:extLst>
              <a:ext uri="{FF2B5EF4-FFF2-40B4-BE49-F238E27FC236}">
                <a16:creationId xmlns:a16="http://schemas.microsoft.com/office/drawing/2014/main" id="{24B38E23-ADAC-994D-88EC-CD272C588E90}"/>
              </a:ext>
            </a:extLst>
          </p:cNvPr>
          <p:cNvGraphicFramePr>
            <a:graphicFrameLocks noGrp="1"/>
          </p:cNvGraphicFramePr>
          <p:nvPr>
            <p:ph idx="1"/>
            <p:extLst>
              <p:ext uri="{D42A27DB-BD31-4B8C-83A1-F6EECF244321}">
                <p14:modId xmlns:p14="http://schemas.microsoft.com/office/powerpoint/2010/main" val="2249943161"/>
              </p:ext>
            </p:extLst>
          </p:nvPr>
        </p:nvGraphicFramePr>
        <p:xfrm>
          <a:off x="381000" y="2655473"/>
          <a:ext cx="7086600" cy="3680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E75DB01-3E7D-5046-A197-1CDC44D8751E}"/>
              </a:ext>
            </a:extLst>
          </p:cNvPr>
          <p:cNvSpPr txBox="1"/>
          <p:nvPr/>
        </p:nvSpPr>
        <p:spPr>
          <a:xfrm>
            <a:off x="609600" y="3102418"/>
            <a:ext cx="1226462"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Aggregate demand</a:t>
            </a:r>
          </a:p>
        </p:txBody>
      </p:sp>
      <p:sp>
        <p:nvSpPr>
          <p:cNvPr id="9" name="TextBox 8">
            <a:extLst>
              <a:ext uri="{FF2B5EF4-FFF2-40B4-BE49-F238E27FC236}">
                <a16:creationId xmlns:a16="http://schemas.microsoft.com/office/drawing/2014/main" id="{6DD8E8AB-7CE3-B74B-AD2F-A9E1C7355FA4}"/>
              </a:ext>
            </a:extLst>
          </p:cNvPr>
          <p:cNvSpPr txBox="1"/>
          <p:nvPr/>
        </p:nvSpPr>
        <p:spPr>
          <a:xfrm>
            <a:off x="1135736" y="5486400"/>
            <a:ext cx="153126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Aggregate demand</a:t>
            </a:r>
          </a:p>
        </p:txBody>
      </p:sp>
      <p:sp>
        <p:nvSpPr>
          <p:cNvPr id="10" name="Up Arrow 9">
            <a:extLst>
              <a:ext uri="{FF2B5EF4-FFF2-40B4-BE49-F238E27FC236}">
                <a16:creationId xmlns:a16="http://schemas.microsoft.com/office/drawing/2014/main" id="{811018C7-2CCE-0441-9E5E-DBF44FFB16BF}"/>
              </a:ext>
            </a:extLst>
          </p:cNvPr>
          <p:cNvSpPr/>
          <p:nvPr/>
        </p:nvSpPr>
        <p:spPr>
          <a:xfrm>
            <a:off x="6934200" y="4484272"/>
            <a:ext cx="1720062" cy="184032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Interest Rates</a:t>
            </a:r>
          </a:p>
        </p:txBody>
      </p:sp>
      <p:sp>
        <p:nvSpPr>
          <p:cNvPr id="11" name="Down Arrow 10">
            <a:extLst>
              <a:ext uri="{FF2B5EF4-FFF2-40B4-BE49-F238E27FC236}">
                <a16:creationId xmlns:a16="http://schemas.microsoft.com/office/drawing/2014/main" id="{AF131DE5-64B4-4645-8975-8478A5D768F2}"/>
              </a:ext>
            </a:extLst>
          </p:cNvPr>
          <p:cNvSpPr/>
          <p:nvPr/>
        </p:nvSpPr>
        <p:spPr>
          <a:xfrm>
            <a:off x="6477000" y="2667000"/>
            <a:ext cx="1695709" cy="1722762"/>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Interest Rates</a:t>
            </a:r>
          </a:p>
        </p:txBody>
      </p:sp>
    </p:spTree>
    <p:extLst>
      <p:ext uri="{BB962C8B-B14F-4D97-AF65-F5344CB8AC3E}">
        <p14:creationId xmlns:p14="http://schemas.microsoft.com/office/powerpoint/2010/main" val="324771357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2"/>
            <a:ext cx="7772400" cy="4434839"/>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Bef>
                <a:spcPts val="0"/>
              </a:spcBef>
              <a:spcAft>
                <a:spcPts val="0"/>
              </a:spcAft>
              <a:defRPr/>
            </a:pPr>
            <a:r>
              <a:rPr lang="en-US" sz="4800" dirty="0"/>
              <a:t>Why are </a:t>
            </a:r>
            <a:r>
              <a:rPr lang="en-US" sz="4800" dirty="0">
                <a:solidFill>
                  <a:srgbClr val="7A9900"/>
                </a:solidFill>
              </a:rPr>
              <a:t>interest rates </a:t>
            </a:r>
            <a:r>
              <a:rPr lang="en-US" sz="4800" dirty="0"/>
              <a:t>and </a:t>
            </a:r>
            <a:r>
              <a:rPr lang="en-US" sz="4800" dirty="0">
                <a:solidFill>
                  <a:srgbClr val="7A9900"/>
                </a:solidFill>
              </a:rPr>
              <a:t>aggregate demand </a:t>
            </a:r>
            <a:r>
              <a:rPr lang="en-US" sz="4800" dirty="0"/>
              <a:t>important?</a:t>
            </a:r>
            <a:endParaRPr lang="en-US" sz="4800" b="0" dirty="0">
              <a:ln w="11430"/>
              <a:solidFill>
                <a:schemeClr val="tx1"/>
              </a:solidFill>
              <a:effectLst>
                <a:outerShdw blurRad="80000" dist="40000" dir="5040000" algn="tl">
                  <a:srgbClr val="000000">
                    <a:alpha val="0"/>
                  </a:srgbClr>
                </a:outerShdw>
              </a:effectLst>
              <a:ea typeface="+mj-ea"/>
            </a:endParaRPr>
          </a:p>
        </p:txBody>
      </p:sp>
    </p:spTree>
    <p:extLst>
      <p:ext uri="{BB962C8B-B14F-4D97-AF65-F5344CB8AC3E}">
        <p14:creationId xmlns:p14="http://schemas.microsoft.com/office/powerpoint/2010/main" val="208933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85024"/>
            <a:ext cx="8229600" cy="1143000"/>
          </a:xfrm>
        </p:spPr>
        <p:txBody>
          <a:bodyPr/>
          <a:lstStyle/>
          <a:p>
            <a:pPr>
              <a:lnSpc>
                <a:spcPts val="4500"/>
              </a:lnSpc>
            </a:pPr>
            <a:r>
              <a:rPr lang="en-US" sz="4000" dirty="0"/>
              <a:t>How much power can a </a:t>
            </a:r>
            <a:br>
              <a:rPr lang="en-US" sz="4000" dirty="0"/>
            </a:br>
            <a:r>
              <a:rPr lang="en-US" sz="4000" dirty="0"/>
              <a:t>Fed Chair wield? </a:t>
            </a:r>
          </a:p>
        </p:txBody>
      </p:sp>
      <p:pic>
        <p:nvPicPr>
          <p:cNvPr id="7" name="Picture 2" descr="mage result for fed chairs">
            <a:extLst>
              <a:ext uri="{FF2B5EF4-FFF2-40B4-BE49-F238E27FC236}">
                <a16:creationId xmlns:a16="http://schemas.microsoft.com/office/drawing/2014/main" id="{0A5EA986-BC7E-4C45-883F-FBD18ED7F3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3182" y="2128025"/>
            <a:ext cx="8403618" cy="432720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8498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33DF-0650-48C3-A93A-80384D5ED2A8}"/>
              </a:ext>
            </a:extLst>
          </p:cNvPr>
          <p:cNvSpPr>
            <a:spLocks noGrp="1"/>
          </p:cNvSpPr>
          <p:nvPr>
            <p:ph type="title"/>
          </p:nvPr>
        </p:nvSpPr>
        <p:spPr/>
        <p:txBody>
          <a:bodyPr/>
          <a:lstStyle/>
          <a:p>
            <a:r>
              <a:rPr lang="en-US" sz="4800" dirty="0">
                <a:hlinkClick r:id="rId3"/>
              </a:rPr>
              <a:t>Fed Chair Power Rating Activity</a:t>
            </a:r>
            <a:endParaRPr lang="en-US" sz="4800" dirty="0"/>
          </a:p>
        </p:txBody>
      </p:sp>
      <p:sp>
        <p:nvSpPr>
          <p:cNvPr id="3" name="Content Placeholder 2">
            <a:extLst>
              <a:ext uri="{FF2B5EF4-FFF2-40B4-BE49-F238E27FC236}">
                <a16:creationId xmlns:a16="http://schemas.microsoft.com/office/drawing/2014/main" id="{AD17C7FA-2597-4CB2-818C-3686ABF9A2F4}"/>
              </a:ext>
            </a:extLst>
          </p:cNvPr>
          <p:cNvSpPr>
            <a:spLocks noGrp="1"/>
          </p:cNvSpPr>
          <p:nvPr>
            <p:ph idx="1"/>
          </p:nvPr>
        </p:nvSpPr>
        <p:spPr>
          <a:xfrm>
            <a:off x="457200" y="1904103"/>
            <a:ext cx="8229600" cy="3779520"/>
          </a:xfrm>
        </p:spPr>
        <p:txBody>
          <a:bodyPr/>
          <a:lstStyle/>
          <a:p>
            <a:r>
              <a:rPr lang="en-US" sz="2400" b="0" i="0" dirty="0">
                <a:solidFill>
                  <a:srgbClr val="474747"/>
                </a:solidFill>
                <a:effectLst/>
                <a:latin typeface="effra"/>
              </a:rPr>
              <a:t>Students will investigate how much power a Fed Chair possesses. </a:t>
            </a:r>
            <a:r>
              <a:rPr lang="en-US" sz="2400" b="0" i="0" dirty="0">
                <a:solidFill>
                  <a:srgbClr val="7A9900"/>
                </a:solidFill>
                <a:effectLst/>
                <a:latin typeface="effra"/>
              </a:rPr>
              <a:t>Sports fans often assign a power rating to teams and players to measure their strength. </a:t>
            </a:r>
            <a:r>
              <a:rPr lang="en-US" sz="2400" b="0" i="0" dirty="0">
                <a:solidFill>
                  <a:srgbClr val="474747"/>
                </a:solidFill>
                <a:effectLst/>
                <a:latin typeface="effra"/>
              </a:rPr>
              <a:t>Students will research some of the most recent chairs of the Federal Reserve and assign them power ratings to express how truly influential they have been in the United States economy.</a:t>
            </a:r>
          </a:p>
          <a:p>
            <a:pPr lvl="1"/>
            <a:r>
              <a:rPr lang="en-US" sz="2400" dirty="0">
                <a:solidFill>
                  <a:srgbClr val="7A9900"/>
                </a:solidFill>
                <a:latin typeface="effra"/>
              </a:rPr>
              <a:t>Prerequisites</a:t>
            </a:r>
          </a:p>
          <a:p>
            <a:pPr lvl="1"/>
            <a:r>
              <a:rPr lang="en-US" sz="2400" b="0" i="0" dirty="0">
                <a:solidFill>
                  <a:srgbClr val="7A9900"/>
                </a:solidFill>
                <a:effectLst/>
                <a:latin typeface="effra"/>
              </a:rPr>
              <a:t>Offensive Acu</a:t>
            </a:r>
            <a:r>
              <a:rPr lang="en-US" sz="2400" dirty="0">
                <a:solidFill>
                  <a:srgbClr val="7A9900"/>
                </a:solidFill>
                <a:latin typeface="effra"/>
              </a:rPr>
              <a:t>men</a:t>
            </a:r>
          </a:p>
          <a:p>
            <a:pPr lvl="1"/>
            <a:r>
              <a:rPr lang="en-US" sz="2400" b="0" i="0" dirty="0">
                <a:solidFill>
                  <a:srgbClr val="7A9900"/>
                </a:solidFill>
                <a:effectLst/>
                <a:latin typeface="effra"/>
              </a:rPr>
              <a:t>Defensive </a:t>
            </a:r>
            <a:r>
              <a:rPr lang="en-US" sz="2400" dirty="0">
                <a:solidFill>
                  <a:srgbClr val="7A9900"/>
                </a:solidFill>
                <a:latin typeface="effra"/>
              </a:rPr>
              <a:t>Strength</a:t>
            </a:r>
            <a:endParaRPr lang="en-US" sz="2400" b="0" i="0" dirty="0">
              <a:solidFill>
                <a:srgbClr val="7A9900"/>
              </a:solidFill>
              <a:effectLst/>
              <a:latin typeface="effra"/>
            </a:endParaRPr>
          </a:p>
          <a:p>
            <a:pPr marL="0" indent="0">
              <a:buNone/>
            </a:pPr>
            <a:endParaRPr lang="en-US" dirty="0"/>
          </a:p>
        </p:txBody>
      </p:sp>
    </p:spTree>
    <p:extLst>
      <p:ext uri="{BB962C8B-B14F-4D97-AF65-F5344CB8AC3E}">
        <p14:creationId xmlns:p14="http://schemas.microsoft.com/office/powerpoint/2010/main" val="347760169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6DB0-35AF-4485-A187-714D2C7CDD93}"/>
              </a:ext>
            </a:extLst>
          </p:cNvPr>
          <p:cNvSpPr>
            <a:spLocks noGrp="1"/>
          </p:cNvSpPr>
          <p:nvPr>
            <p:ph type="ctrTitle"/>
          </p:nvPr>
        </p:nvSpPr>
        <p:spPr>
          <a:xfrm>
            <a:off x="685800" y="1048756"/>
            <a:ext cx="7772400" cy="1470025"/>
          </a:xfrm>
        </p:spPr>
        <p:txBody>
          <a:bodyPr/>
          <a:lstStyle/>
          <a:p>
            <a:r>
              <a:rPr lang="en-US" dirty="0"/>
              <a:t>Ben Bernanke</a:t>
            </a:r>
          </a:p>
        </p:txBody>
      </p:sp>
      <p:sp>
        <p:nvSpPr>
          <p:cNvPr id="3" name="Subtitle 2">
            <a:extLst>
              <a:ext uri="{FF2B5EF4-FFF2-40B4-BE49-F238E27FC236}">
                <a16:creationId xmlns:a16="http://schemas.microsoft.com/office/drawing/2014/main" id="{5D669BB9-55C1-4AC6-A466-0F696EA71B8E}"/>
              </a:ext>
            </a:extLst>
          </p:cNvPr>
          <p:cNvSpPr>
            <a:spLocks noGrp="1"/>
          </p:cNvSpPr>
          <p:nvPr>
            <p:ph type="subTitle" idx="1"/>
          </p:nvPr>
        </p:nvSpPr>
        <p:spPr/>
        <p:txBody>
          <a:bodyPr/>
          <a:lstStyle/>
          <a:p>
            <a:r>
              <a:rPr lang="en-US" dirty="0">
                <a:hlinkClick r:id="rId3"/>
              </a:rPr>
              <a:t>https://www.federalreservehistory.org/people/ben-s-bernanke</a:t>
            </a:r>
            <a:r>
              <a:rPr lang="en-US" dirty="0"/>
              <a:t> </a:t>
            </a:r>
          </a:p>
          <a:p>
            <a:r>
              <a:rPr lang="en-US" dirty="0">
                <a:hlinkClick r:id="rId4"/>
              </a:rPr>
              <a:t>https://www.npr.org/2014/01/27/266753602/bernankes-fed-legacy-a-tenure-full-of-tough-decisions</a:t>
            </a:r>
            <a:r>
              <a:rPr lang="en-US" dirty="0"/>
              <a:t> </a:t>
            </a:r>
          </a:p>
        </p:txBody>
      </p:sp>
    </p:spTree>
    <p:extLst>
      <p:ext uri="{BB962C8B-B14F-4D97-AF65-F5344CB8AC3E}">
        <p14:creationId xmlns:p14="http://schemas.microsoft.com/office/powerpoint/2010/main" val="231116028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9013-1CB3-46DA-BCB0-702F91DBCAF0}"/>
              </a:ext>
            </a:extLst>
          </p:cNvPr>
          <p:cNvSpPr>
            <a:spLocks noGrp="1"/>
          </p:cNvSpPr>
          <p:nvPr>
            <p:ph type="title"/>
          </p:nvPr>
        </p:nvSpPr>
        <p:spPr>
          <a:xfrm>
            <a:off x="380999" y="1048925"/>
            <a:ext cx="8229600" cy="1143000"/>
          </a:xfrm>
        </p:spPr>
        <p:txBody>
          <a:bodyPr/>
          <a:lstStyle/>
          <a:p>
            <a:r>
              <a:rPr lang="en-US" dirty="0"/>
              <a:t>Ben Bernanke</a:t>
            </a:r>
          </a:p>
        </p:txBody>
      </p:sp>
      <p:sp>
        <p:nvSpPr>
          <p:cNvPr id="3" name="Content Placeholder 2">
            <a:extLst>
              <a:ext uri="{FF2B5EF4-FFF2-40B4-BE49-F238E27FC236}">
                <a16:creationId xmlns:a16="http://schemas.microsoft.com/office/drawing/2014/main" id="{6112EC05-EB41-4603-9B95-1224EAD31213}"/>
              </a:ext>
            </a:extLst>
          </p:cNvPr>
          <p:cNvSpPr>
            <a:spLocks noGrp="1"/>
          </p:cNvSpPr>
          <p:nvPr>
            <p:ph sz="half" idx="1"/>
          </p:nvPr>
        </p:nvSpPr>
        <p:spPr>
          <a:xfrm>
            <a:off x="457200" y="1949824"/>
            <a:ext cx="4038600" cy="4525963"/>
          </a:xfrm>
        </p:spPr>
        <p:txBody>
          <a:bodyPr/>
          <a:lstStyle/>
          <a:p>
            <a:pPr marL="0" indent="0" algn="ctr">
              <a:buNone/>
            </a:pPr>
            <a:r>
              <a:rPr lang="en-US" u="sng" dirty="0"/>
              <a:t>Strengths</a:t>
            </a:r>
            <a:r>
              <a:rPr lang="en-US" dirty="0"/>
              <a:t> </a:t>
            </a:r>
          </a:p>
        </p:txBody>
      </p:sp>
      <p:sp>
        <p:nvSpPr>
          <p:cNvPr id="4" name="Content Placeholder 3">
            <a:extLst>
              <a:ext uri="{FF2B5EF4-FFF2-40B4-BE49-F238E27FC236}">
                <a16:creationId xmlns:a16="http://schemas.microsoft.com/office/drawing/2014/main" id="{65DA98F4-631F-4E32-95F3-27D7390F2779}"/>
              </a:ext>
            </a:extLst>
          </p:cNvPr>
          <p:cNvSpPr>
            <a:spLocks noGrp="1"/>
          </p:cNvSpPr>
          <p:nvPr>
            <p:ph sz="half" idx="2"/>
          </p:nvPr>
        </p:nvSpPr>
        <p:spPr>
          <a:xfrm>
            <a:off x="4648202" y="1949824"/>
            <a:ext cx="4038600" cy="4525963"/>
          </a:xfrm>
        </p:spPr>
        <p:txBody>
          <a:bodyPr/>
          <a:lstStyle/>
          <a:p>
            <a:pPr marL="0" indent="0" algn="ctr">
              <a:buNone/>
            </a:pPr>
            <a:r>
              <a:rPr lang="en-US" u="sng" dirty="0"/>
              <a:t>Weaknesses</a:t>
            </a:r>
          </a:p>
        </p:txBody>
      </p:sp>
    </p:spTree>
    <p:extLst>
      <p:ext uri="{BB962C8B-B14F-4D97-AF65-F5344CB8AC3E}">
        <p14:creationId xmlns:p14="http://schemas.microsoft.com/office/powerpoint/2010/main" val="340225051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pPr>
              <a:lnSpc>
                <a:spcPts val="4500"/>
              </a:lnSpc>
            </a:pPr>
            <a:r>
              <a:rPr lang="en-US" sz="4400" dirty="0"/>
              <a:t>Assigning Ben Bernanke a Power Rating</a:t>
            </a:r>
            <a:endParaRPr lang="en-US" sz="4300" dirty="0"/>
          </a:p>
        </p:txBody>
      </p:sp>
      <p:pic>
        <p:nvPicPr>
          <p:cNvPr id="2050" name="Picture 2">
            <a:extLst>
              <a:ext uri="{FF2B5EF4-FFF2-40B4-BE49-F238E27FC236}">
                <a16:creationId xmlns:a16="http://schemas.microsoft.com/office/drawing/2014/main" id="{D93C7737-5F15-4D6D-AE9F-ADB04C3F2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912" y="2524126"/>
            <a:ext cx="541972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10424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ADC8-0830-46E2-9EC0-BB7C196CB1DD}"/>
              </a:ext>
            </a:extLst>
          </p:cNvPr>
          <p:cNvSpPr>
            <a:spLocks noGrp="1"/>
          </p:cNvSpPr>
          <p:nvPr>
            <p:ph type="title"/>
          </p:nvPr>
        </p:nvSpPr>
        <p:spPr/>
        <p:txBody>
          <a:bodyPr/>
          <a:lstStyle/>
          <a:p>
            <a:r>
              <a:rPr lang="en-US" sz="4400" dirty="0">
                <a:hlinkClick r:id="rId2"/>
              </a:rPr>
              <a:t>Chair the Fed Activity</a:t>
            </a:r>
            <a:endParaRPr lang="en-US" sz="4400" dirty="0"/>
          </a:p>
        </p:txBody>
      </p:sp>
      <p:sp>
        <p:nvSpPr>
          <p:cNvPr id="3" name="Content Placeholder 2">
            <a:extLst>
              <a:ext uri="{FF2B5EF4-FFF2-40B4-BE49-F238E27FC236}">
                <a16:creationId xmlns:a16="http://schemas.microsoft.com/office/drawing/2014/main" id="{0D031952-FB9F-4136-AE25-171F298DE5C8}"/>
              </a:ext>
            </a:extLst>
          </p:cNvPr>
          <p:cNvSpPr>
            <a:spLocks noGrp="1"/>
          </p:cNvSpPr>
          <p:nvPr>
            <p:ph idx="1"/>
          </p:nvPr>
        </p:nvSpPr>
        <p:spPr/>
        <p:txBody>
          <a:bodyPr/>
          <a:lstStyle/>
          <a:p>
            <a:r>
              <a:rPr lang="en-US" dirty="0">
                <a:solidFill>
                  <a:srgbClr val="7A9900"/>
                </a:solidFill>
              </a:rPr>
              <a:t>Record</a:t>
            </a:r>
            <a:r>
              <a:rPr lang="en-US" dirty="0"/>
              <a:t> the Federal Funds Rate, Unemployment Rate, and Inflation Rate. </a:t>
            </a:r>
          </a:p>
          <a:p>
            <a:r>
              <a:rPr lang="en-US" dirty="0"/>
              <a:t>Did you get </a:t>
            </a:r>
            <a:r>
              <a:rPr lang="en-US" dirty="0">
                <a:solidFill>
                  <a:srgbClr val="7A9900"/>
                </a:solidFill>
              </a:rPr>
              <a:t>reappointed</a:t>
            </a:r>
            <a:r>
              <a:rPr lang="en-US" dirty="0"/>
              <a:t>? </a:t>
            </a:r>
          </a:p>
          <a:p>
            <a:r>
              <a:rPr lang="en-US" dirty="0"/>
              <a:t>What was your </a:t>
            </a:r>
            <a:r>
              <a:rPr lang="en-US" dirty="0">
                <a:solidFill>
                  <a:srgbClr val="7A9900"/>
                </a:solidFill>
              </a:rPr>
              <a:t>biggest challenge</a:t>
            </a:r>
            <a:r>
              <a:rPr lang="en-US" dirty="0"/>
              <a:t>? </a:t>
            </a:r>
          </a:p>
          <a:p>
            <a:endParaRPr lang="en-US" dirty="0"/>
          </a:p>
        </p:txBody>
      </p:sp>
    </p:spTree>
    <p:extLst>
      <p:ext uri="{BB962C8B-B14F-4D97-AF65-F5344CB8AC3E}">
        <p14:creationId xmlns:p14="http://schemas.microsoft.com/office/powerpoint/2010/main" val="23954422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Assessment Questions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19547" y="1844938"/>
            <a:ext cx="3991088" cy="4175760"/>
          </a:xfrm>
        </p:spPr>
        <p:txBody>
          <a:bodyPr>
            <a:noAutofit/>
          </a:bodyPr>
          <a:lstStyle/>
          <a:p>
            <a:pPr defTabSz="905255">
              <a:defRPr sz="3168"/>
            </a:pPr>
            <a:r>
              <a:rPr lang="en-US" sz="1200" dirty="0">
                <a:latin typeface="Calibri" panose="020F0502020204030204" pitchFamily="34" charset="0"/>
                <a:cs typeface="Calibri" panose="020F0502020204030204" pitchFamily="34" charset="0"/>
              </a:rPr>
              <a:t>Who is the current chair of the Federal Reserve Bank? </a:t>
            </a:r>
            <a:r>
              <a:rPr lang="en-US" sz="1200" dirty="0">
                <a:highlight>
                  <a:srgbClr val="FFFF00"/>
                </a:highlight>
                <a:latin typeface="Calibri" panose="020F0502020204030204" pitchFamily="34" charset="0"/>
                <a:cs typeface="Calibri" panose="020F0502020204030204" pitchFamily="34" charset="0"/>
              </a:rPr>
              <a:t>(Jerome Powell</a:t>
            </a:r>
            <a:r>
              <a:rPr lang="en-US" sz="1200" dirty="0">
                <a:latin typeface="Calibri" panose="020F0502020204030204" pitchFamily="34" charset="0"/>
                <a:cs typeface="Calibri" panose="020F0502020204030204" pitchFamily="34" charset="0"/>
              </a:rPr>
              <a:t>)</a:t>
            </a:r>
          </a:p>
          <a:p>
            <a:pPr defTabSz="905255">
              <a:defRPr sz="3168"/>
            </a:pPr>
            <a:r>
              <a:rPr lang="en-US" sz="1200" dirty="0">
                <a:latin typeface="Calibri" panose="020F0502020204030204" pitchFamily="34" charset="0"/>
                <a:cs typeface="Calibri" panose="020F0502020204030204" pitchFamily="34" charset="0"/>
              </a:rPr>
              <a:t>What can the fed to do to stimulate the economy?</a:t>
            </a:r>
          </a:p>
          <a:p>
            <a:pPr lvl="1" defTabSz="905255">
              <a:defRPr sz="3168"/>
            </a:pPr>
            <a:r>
              <a:rPr lang="en-US" sz="1200" dirty="0">
                <a:latin typeface="Calibri" panose="020F0502020204030204" pitchFamily="34" charset="0"/>
                <a:cs typeface="Calibri" panose="020F0502020204030204" pitchFamily="34" charset="0"/>
              </a:rPr>
              <a:t>Increase the interest rate</a:t>
            </a:r>
          </a:p>
          <a:p>
            <a:pPr lvl="1" defTabSz="905255">
              <a:defRPr sz="3168"/>
            </a:pPr>
            <a:r>
              <a:rPr lang="en-US" sz="1200" dirty="0">
                <a:highlight>
                  <a:srgbClr val="FFFF00"/>
                </a:highlight>
                <a:latin typeface="Calibri" panose="020F0502020204030204" pitchFamily="34" charset="0"/>
                <a:cs typeface="Calibri" panose="020F0502020204030204" pitchFamily="34" charset="0"/>
              </a:rPr>
              <a:t>Lower the interest rate</a:t>
            </a:r>
          </a:p>
          <a:p>
            <a:pPr lvl="1" defTabSz="905255">
              <a:defRPr sz="3168"/>
            </a:pPr>
            <a:r>
              <a:rPr lang="en-US" sz="1200" dirty="0">
                <a:latin typeface="Calibri" panose="020F0502020204030204" pitchFamily="34" charset="0"/>
                <a:cs typeface="Calibri" panose="020F0502020204030204" pitchFamily="34" charset="0"/>
              </a:rPr>
              <a:t>Increase taxes</a:t>
            </a:r>
          </a:p>
          <a:p>
            <a:pPr lvl="1" defTabSz="905255">
              <a:defRPr sz="3168"/>
            </a:pPr>
            <a:r>
              <a:rPr lang="en-US" sz="1200" dirty="0">
                <a:latin typeface="Calibri" panose="020F0502020204030204" pitchFamily="34" charset="0"/>
                <a:cs typeface="Calibri" panose="020F0502020204030204" pitchFamily="34" charset="0"/>
              </a:rPr>
              <a:t>Lower taxes</a:t>
            </a:r>
          </a:p>
          <a:p>
            <a:pPr defTabSz="905255">
              <a:defRPr sz="3168"/>
            </a:pPr>
            <a:r>
              <a:rPr lang="en-US" sz="1200" dirty="0">
                <a:latin typeface="Calibri" panose="020F0502020204030204" pitchFamily="34" charset="0"/>
                <a:cs typeface="Calibri" panose="020F0502020204030204" pitchFamily="34" charset="0"/>
              </a:rPr>
              <a:t>Which of these is not a tool of the Fed? </a:t>
            </a:r>
          </a:p>
          <a:p>
            <a:pPr lvl="1" defTabSz="905255">
              <a:defRPr sz="3168"/>
            </a:pPr>
            <a:r>
              <a:rPr lang="en-US" sz="1200" dirty="0">
                <a:highlight>
                  <a:srgbClr val="FFFF00"/>
                </a:highlight>
                <a:latin typeface="Calibri" panose="020F0502020204030204" pitchFamily="34" charset="0"/>
                <a:cs typeface="Calibri" panose="020F0502020204030204" pitchFamily="34" charset="0"/>
              </a:rPr>
              <a:t>Taxation</a:t>
            </a:r>
          </a:p>
          <a:p>
            <a:pPr lvl="1" defTabSz="905255">
              <a:defRPr sz="3168"/>
            </a:pPr>
            <a:r>
              <a:rPr lang="en-US" sz="1200" dirty="0">
                <a:latin typeface="Calibri" panose="020F0502020204030204" pitchFamily="34" charset="0"/>
                <a:cs typeface="Calibri" panose="020F0502020204030204" pitchFamily="34" charset="0"/>
              </a:rPr>
              <a:t>Federal funds rate</a:t>
            </a:r>
          </a:p>
          <a:p>
            <a:pPr lvl="1" defTabSz="905255">
              <a:defRPr sz="3168"/>
            </a:pPr>
            <a:r>
              <a:rPr lang="en-US" sz="1200" dirty="0">
                <a:latin typeface="Calibri" panose="020F0502020204030204" pitchFamily="34" charset="0"/>
                <a:cs typeface="Calibri" panose="020F0502020204030204" pitchFamily="34" charset="0"/>
              </a:rPr>
              <a:t>Discount Rate</a:t>
            </a:r>
          </a:p>
          <a:p>
            <a:pPr lvl="1" defTabSz="905255">
              <a:defRPr sz="3168"/>
            </a:pPr>
            <a:r>
              <a:rPr lang="en-US" sz="1200" dirty="0">
                <a:latin typeface="Calibri" panose="020F0502020204030204" pitchFamily="34" charset="0"/>
                <a:cs typeface="Calibri" panose="020F0502020204030204" pitchFamily="34" charset="0"/>
              </a:rPr>
              <a:t>Open Market Operations</a:t>
            </a:r>
          </a:p>
          <a:p>
            <a:pPr lvl="1" defTabSz="905255">
              <a:defRPr sz="3168"/>
            </a:pPr>
            <a:endParaRPr lang="en-US" sz="1200" dirty="0">
              <a:latin typeface="Calibri" panose="020F0502020204030204" pitchFamily="34" charset="0"/>
              <a:cs typeface="Calibri" panose="020F0502020204030204" pitchFamily="34" charset="0"/>
            </a:endParaRPr>
          </a:p>
          <a:p>
            <a:pPr marL="457200" lvl="1" indent="0" defTabSz="905255">
              <a:buNone/>
              <a:defRPr sz="3168"/>
            </a:pPr>
            <a:endParaRPr lang="en-US" sz="2500" dirty="0">
              <a:latin typeface="Calibri" panose="020F0502020204030204" pitchFamily="34" charset="0"/>
              <a:cs typeface="Calibri" panose="020F0502020204030204" pitchFamily="34" charset="0"/>
            </a:endParaRPr>
          </a:p>
          <a:p>
            <a:pPr defTabSz="905255">
              <a:defRPr sz="3168"/>
            </a:pPr>
            <a:endParaRPr lang="en-US" sz="2500" dirty="0"/>
          </a:p>
          <a:p>
            <a:pPr marL="0" indent="0" defTabSz="905255">
              <a:buNone/>
              <a:defRPr sz="3168"/>
            </a:pPr>
            <a:endParaRPr lang="en-US" sz="2750" dirty="0"/>
          </a:p>
        </p:txBody>
      </p:sp>
      <p:sp>
        <p:nvSpPr>
          <p:cNvPr id="6" name="TextBox 5">
            <a:extLst>
              <a:ext uri="{FF2B5EF4-FFF2-40B4-BE49-F238E27FC236}">
                <a16:creationId xmlns:a16="http://schemas.microsoft.com/office/drawing/2014/main" id="{BFA216FA-EA6D-4A13-9B62-FA65F2E1E8A8}"/>
              </a:ext>
            </a:extLst>
          </p:cNvPr>
          <p:cNvSpPr txBox="1"/>
          <p:nvPr/>
        </p:nvSpPr>
        <p:spPr>
          <a:xfrm>
            <a:off x="4625788" y="2038574"/>
            <a:ext cx="4163210" cy="4247317"/>
          </a:xfrm>
          <a:prstGeom prst="rect">
            <a:avLst/>
          </a:prstGeom>
          <a:noFill/>
        </p:spPr>
        <p:txBody>
          <a:bodyPr wrap="square" rtlCol="0">
            <a:spAutoFit/>
          </a:bodyPr>
          <a:lstStyle/>
          <a:p>
            <a:r>
              <a:rPr lang="en-US" dirty="0"/>
              <a:t>The Fed Chair is: </a:t>
            </a:r>
          </a:p>
          <a:p>
            <a:pPr marL="342900" indent="-342900">
              <a:buFont typeface="+mj-lt"/>
              <a:buAutoNum type="alphaUcPeriod"/>
            </a:pPr>
            <a:r>
              <a:rPr lang="en-US" dirty="0"/>
              <a:t>Appointed by the President</a:t>
            </a:r>
          </a:p>
          <a:p>
            <a:pPr marL="342900" indent="-342900">
              <a:buFont typeface="+mj-lt"/>
              <a:buAutoNum type="alphaUcPeriod"/>
            </a:pPr>
            <a:r>
              <a:rPr lang="en-US" dirty="0"/>
              <a:t>Appointed by the President and approved by the Supreme Court</a:t>
            </a:r>
          </a:p>
          <a:p>
            <a:pPr marL="342900" indent="-342900">
              <a:buFont typeface="+mj-lt"/>
              <a:buAutoNum type="alphaUcPeriod"/>
            </a:pPr>
            <a:r>
              <a:rPr lang="en-US" dirty="0">
                <a:highlight>
                  <a:srgbClr val="FFFF00"/>
                </a:highlight>
              </a:rPr>
              <a:t>Appointed by the President and approved by the Senate</a:t>
            </a:r>
          </a:p>
          <a:p>
            <a:pPr marL="342900" indent="-342900">
              <a:buFont typeface="+mj-lt"/>
              <a:buAutoNum type="alphaUcPeriod"/>
            </a:pPr>
            <a:r>
              <a:rPr lang="en-US" dirty="0"/>
              <a:t>An elected official</a:t>
            </a:r>
          </a:p>
          <a:p>
            <a:pPr marL="342900" indent="-342900">
              <a:buFont typeface="+mj-lt"/>
              <a:buAutoNum type="alphaUcPeriod"/>
            </a:pPr>
            <a:endParaRPr lang="en-US" dirty="0"/>
          </a:p>
          <a:p>
            <a:r>
              <a:rPr lang="en-US" dirty="0"/>
              <a:t>If the Fed wants to rein in inflation, it would most likely..</a:t>
            </a:r>
          </a:p>
          <a:p>
            <a:pPr lvl="1" defTabSz="905255">
              <a:defRPr sz="3168"/>
            </a:pPr>
            <a:r>
              <a:rPr lang="en-US" sz="1800" dirty="0">
                <a:highlight>
                  <a:srgbClr val="FFFF00"/>
                </a:highlight>
                <a:latin typeface="Calibri" panose="020F0502020204030204" pitchFamily="34" charset="0"/>
                <a:cs typeface="Calibri" panose="020F0502020204030204" pitchFamily="34" charset="0"/>
              </a:rPr>
              <a:t>Increase the interest rate</a:t>
            </a:r>
          </a:p>
          <a:p>
            <a:pPr lvl="1" defTabSz="905255">
              <a:defRPr sz="3168"/>
            </a:pPr>
            <a:r>
              <a:rPr lang="en-US" sz="1800" dirty="0">
                <a:latin typeface="Calibri" panose="020F0502020204030204" pitchFamily="34" charset="0"/>
                <a:cs typeface="Calibri" panose="020F0502020204030204" pitchFamily="34" charset="0"/>
              </a:rPr>
              <a:t>Lower the interest rate</a:t>
            </a:r>
          </a:p>
          <a:p>
            <a:pPr lvl="1" defTabSz="905255">
              <a:defRPr sz="3168"/>
            </a:pPr>
            <a:r>
              <a:rPr lang="en-US" sz="1800" dirty="0">
                <a:latin typeface="Calibri" panose="020F0502020204030204" pitchFamily="34" charset="0"/>
                <a:cs typeface="Calibri" panose="020F0502020204030204" pitchFamily="34" charset="0"/>
              </a:rPr>
              <a:t>Increase taxes</a:t>
            </a:r>
          </a:p>
          <a:p>
            <a:pPr lvl="1" defTabSz="905255">
              <a:defRPr sz="3168"/>
            </a:pPr>
            <a:r>
              <a:rPr lang="en-US" sz="1800" dirty="0">
                <a:latin typeface="Calibri" panose="020F0502020204030204" pitchFamily="34" charset="0"/>
                <a:cs typeface="Calibri" panose="020F0502020204030204" pitchFamily="34" charset="0"/>
              </a:rPr>
              <a:t>Lower taxes</a:t>
            </a:r>
          </a:p>
          <a:p>
            <a:endParaRPr lang="en-US"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latin typeface="Calibri Light"/>
                <a:ea typeface="ＭＳ Ｐゴシック"/>
                <a:cs typeface="Calibri Light"/>
              </a:rPr>
              <a:t>Collaboration Board – Most Powerful Person in the World</a:t>
            </a:r>
          </a:p>
          <a:p>
            <a:r>
              <a:rPr lang="en-US" sz="2500" dirty="0">
                <a:solidFill>
                  <a:srgbClr val="7A9900"/>
                </a:solidFill>
                <a:latin typeface="Calibri Light"/>
                <a:ea typeface="ＭＳ Ｐゴシック"/>
                <a:cs typeface="Calibri Light"/>
              </a:rPr>
              <a:t>Content Delivery </a:t>
            </a:r>
            <a:r>
              <a:rPr lang="en-US" sz="2500" dirty="0">
                <a:latin typeface="Calibri Light"/>
                <a:ea typeface="ＭＳ Ｐゴシック"/>
                <a:cs typeface="Calibri Light"/>
              </a:rPr>
              <a:t>– Role of the Fed Chair</a:t>
            </a:r>
          </a:p>
          <a:p>
            <a:r>
              <a:rPr lang="en-US" sz="2500" dirty="0" err="1">
                <a:latin typeface="Calibri Light"/>
                <a:ea typeface="ＭＳ Ｐゴシック"/>
                <a:cs typeface="Calibri Light"/>
              </a:rPr>
              <a:t>EdPuzzle</a:t>
            </a:r>
            <a:r>
              <a:rPr lang="en-US" sz="2500" dirty="0">
                <a:latin typeface="Calibri Light"/>
                <a:ea typeface="ＭＳ Ｐゴシック"/>
                <a:cs typeface="Calibri Light"/>
              </a:rPr>
              <a:t> – What is the Federal Reserve</a:t>
            </a:r>
          </a:p>
          <a:p>
            <a:r>
              <a:rPr lang="en-US" sz="2500" dirty="0">
                <a:solidFill>
                  <a:srgbClr val="7A9900"/>
                </a:solidFill>
                <a:latin typeface="Calibri Light"/>
                <a:ea typeface="ＭＳ Ｐゴシック"/>
                <a:cs typeface="Calibri Light"/>
              </a:rPr>
              <a:t>Why Does Fed Policy Matter? </a:t>
            </a:r>
          </a:p>
          <a:p>
            <a:r>
              <a:rPr lang="en-US" sz="2500" dirty="0">
                <a:latin typeface="Calibri Light"/>
                <a:ea typeface="ＭＳ Ｐゴシック"/>
                <a:cs typeface="Calibri Light"/>
              </a:rPr>
              <a:t>Fed Power Rating Intro – Ben Bernanke </a:t>
            </a:r>
          </a:p>
          <a:p>
            <a:r>
              <a:rPr lang="en-US" sz="2500" dirty="0">
                <a:latin typeface="Calibri Light"/>
                <a:ea typeface="ＭＳ Ｐゴシック"/>
                <a:cs typeface="Calibri Light"/>
              </a:rPr>
              <a:t>Chair the Fed Activity and Debrief </a:t>
            </a:r>
          </a:p>
          <a:p>
            <a:r>
              <a:rPr lang="en-US" sz="2500" dirty="0">
                <a:latin typeface="Calibri Light"/>
                <a:ea typeface="ＭＳ Ｐゴシック"/>
                <a:cs typeface="Calibri Light"/>
              </a:rPr>
              <a:t>Time to Climb – Debrief </a:t>
            </a:r>
          </a:p>
          <a:p>
            <a:endParaRPr lang="en-US" sz="2500" dirty="0">
              <a:latin typeface="Calibri Light"/>
              <a:ea typeface="ＭＳ Ｐゴシック"/>
              <a:cs typeface="Calibri Light"/>
            </a:endParaRPr>
          </a:p>
          <a:p>
            <a:endParaRPr lang="en-US" sz="2500" dirty="0">
              <a:latin typeface="Calibri Light"/>
              <a:ea typeface="ＭＳ Ｐゴシック"/>
              <a:cs typeface="Calibri Light"/>
            </a:endParaRPr>
          </a:p>
          <a:p>
            <a:endParaRPr lang="en-US" sz="2500" dirty="0">
              <a:latin typeface="Calibri Light"/>
              <a:ea typeface="ＭＳ Ｐゴシック"/>
              <a:cs typeface="Calibri Light"/>
            </a:endParaRPr>
          </a:p>
          <a:p>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2"/>
            <a:ext cx="7772400" cy="4434839"/>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Bef>
                <a:spcPts val="0"/>
              </a:spcBef>
              <a:spcAft>
                <a:spcPts val="0"/>
              </a:spcAft>
              <a:defRPr/>
            </a:pPr>
            <a:r>
              <a:rPr lang="en-US" sz="4800" i="1" dirty="0">
                <a:solidFill>
                  <a:srgbClr val="7A9900"/>
                </a:solidFill>
              </a:rPr>
              <a:t>Who are the most powerful people in the world? </a:t>
            </a:r>
            <a:br>
              <a:rPr lang="en-US" sz="4800" dirty="0"/>
            </a:br>
            <a:br>
              <a:rPr lang="en-US" sz="4800" dirty="0"/>
            </a:br>
            <a:r>
              <a:rPr lang="en-US" sz="4800" dirty="0"/>
              <a:t>Why?</a:t>
            </a:r>
            <a:endParaRPr lang="en-US" sz="4800" b="0" dirty="0">
              <a:ln w="11430"/>
              <a:solidFill>
                <a:schemeClr val="tx1"/>
              </a:solidFill>
              <a:effectLst>
                <a:outerShdw blurRad="80000" dist="40000" dir="5040000" algn="tl">
                  <a:srgbClr val="000000">
                    <a:alpha val="0"/>
                  </a:srgbClr>
                </a:outerShdw>
              </a:effectLst>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r>
              <a:rPr lang="en-US" dirty="0">
                <a:solidFill>
                  <a:srgbClr val="7A9900"/>
                </a:solidFill>
              </a:rPr>
              <a:t>Explain</a:t>
            </a:r>
            <a:r>
              <a:rPr lang="en-US" dirty="0"/>
              <a:t> how the tools of the Federal Reserve are used to influence monetary policy.</a:t>
            </a:r>
          </a:p>
          <a:p>
            <a:r>
              <a:rPr lang="en-US" dirty="0">
                <a:solidFill>
                  <a:srgbClr val="7A9900"/>
                </a:solidFill>
              </a:rPr>
              <a:t>Judge</a:t>
            </a:r>
            <a:r>
              <a:rPr lang="en-US" dirty="0"/>
              <a:t> the power of the Chair of the Federal Reserve Bank.</a:t>
            </a:r>
          </a:p>
          <a:p>
            <a:r>
              <a:rPr lang="en-US" dirty="0">
                <a:solidFill>
                  <a:srgbClr val="7A9900"/>
                </a:solidFill>
              </a:rPr>
              <a:t>Evaluate</a:t>
            </a:r>
            <a:r>
              <a:rPr lang="en-US" dirty="0"/>
              <a:t> how the Fed’s tools are used to alter interest rates, aggregate demand and the inflation rate.</a:t>
            </a:r>
          </a:p>
          <a:p>
            <a:pPr defTabSz="905255">
              <a:defRPr sz="3168"/>
            </a:pP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500" dirty="0">
                <a:latin typeface="Calibri"/>
                <a:ea typeface="ＭＳ Ｐゴシック"/>
                <a:cs typeface="Calibri"/>
              </a:rPr>
              <a:t>List corresponding Nat'l Content Standards in Economics </a:t>
            </a:r>
            <a:r>
              <a:rPr lang="en-US" sz="2500">
                <a:latin typeface="Calibri"/>
                <a:ea typeface="ＭＳ Ｐゴシック"/>
                <a:cs typeface="Calibri"/>
              </a:rPr>
              <a:t>from &gt;</a:t>
            </a:r>
            <a:endParaRPr lang="en-US" sz="2500"/>
          </a:p>
          <a:p>
            <a:pPr marL="0" indent="0" defTabSz="905255">
              <a:buNone/>
              <a:defRPr sz="3168"/>
            </a:pPr>
            <a:r>
              <a:rPr lang="en-US" sz="2500" dirty="0">
                <a:latin typeface="Calibri"/>
                <a:ea typeface="ＭＳ Ｐゴシック"/>
                <a:cs typeface="Calibri"/>
              </a:rPr>
              <a:t> </a:t>
            </a:r>
            <a:r>
              <a:rPr lang="en-US" sz="2500" dirty="0">
                <a:latin typeface="Calibri Light"/>
                <a:ea typeface="ＭＳ Ｐゴシック"/>
                <a:cs typeface="Calibri Light"/>
                <a:hlinkClick r:id="rId3"/>
              </a:rPr>
              <a:t>https://www.councilforeconed.org/wp-content/uploads/2012/03/voluntary-national-content-standards-2010.pdf</a:t>
            </a:r>
            <a:endParaRPr lang="en-US" sz="2500"/>
          </a:p>
          <a:p>
            <a:pPr marL="0" indent="0" defTabSz="905255">
              <a:buNone/>
              <a:defRPr sz="3168"/>
            </a:pPr>
            <a:endParaRPr lang="en-US" sz="275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19200"/>
            <a:ext cx="8229600" cy="1143000"/>
          </a:xfrm>
        </p:spPr>
        <p:txBody>
          <a:bodyPr/>
          <a:lstStyle/>
          <a:p>
            <a:pPr>
              <a:lnSpc>
                <a:spcPts val="4500"/>
              </a:lnSpc>
            </a:pPr>
            <a:r>
              <a:rPr lang="en-US" sz="4000" dirty="0"/>
              <a:t>Who is the Fed Chair and how does one become “</a:t>
            </a:r>
            <a:r>
              <a:rPr lang="en-US" sz="4000" dirty="0">
                <a:solidFill>
                  <a:srgbClr val="7A9900"/>
                </a:solidFill>
              </a:rPr>
              <a:t>Head of the Fed</a:t>
            </a:r>
            <a:r>
              <a:rPr lang="en-US" sz="4000" dirty="0"/>
              <a:t>”?</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468880"/>
            <a:ext cx="8229600" cy="3779520"/>
          </a:xfrm>
        </p:spPr>
        <p:txBody>
          <a:bodyPr/>
          <a:lstStyle/>
          <a:p>
            <a:r>
              <a:rPr lang="en-US" sz="1600" dirty="0"/>
              <a:t>Fed was established in 1913 by the Federal </a:t>
            </a:r>
            <a:br>
              <a:rPr lang="en-US" sz="1600" dirty="0"/>
            </a:br>
            <a:r>
              <a:rPr lang="en-US" sz="1600" dirty="0"/>
              <a:t>Reserve Act</a:t>
            </a:r>
          </a:p>
          <a:p>
            <a:pPr lvl="1"/>
            <a:r>
              <a:rPr lang="en-US" sz="1600" dirty="0"/>
              <a:t>Outlines who is eligible to become chair</a:t>
            </a:r>
          </a:p>
          <a:p>
            <a:r>
              <a:rPr lang="en-US" sz="1600" dirty="0"/>
              <a:t>Member of the Board of Governors </a:t>
            </a:r>
          </a:p>
          <a:p>
            <a:r>
              <a:rPr lang="en-US" sz="1600" dirty="0"/>
              <a:t>Appointed by the President</a:t>
            </a:r>
          </a:p>
          <a:p>
            <a:r>
              <a:rPr lang="en-US" sz="1600" dirty="0"/>
              <a:t>Testifies before the Committee on Banking, </a:t>
            </a:r>
            <a:br>
              <a:rPr lang="en-US" sz="1600" dirty="0"/>
            </a:br>
            <a:r>
              <a:rPr lang="en-US" sz="1600" dirty="0"/>
              <a:t>Housing, and Urban Affairs</a:t>
            </a:r>
          </a:p>
          <a:p>
            <a:r>
              <a:rPr lang="en-US" sz="1600" dirty="0"/>
              <a:t>Confirmed by Senate</a:t>
            </a:r>
          </a:p>
          <a:p>
            <a:r>
              <a:rPr lang="en-US" sz="1600" dirty="0"/>
              <a:t>Appointed to a four-year term (may serve multiple)</a:t>
            </a:r>
          </a:p>
          <a:p>
            <a:r>
              <a:rPr lang="en-US" sz="1600" dirty="0"/>
              <a:t>Currently Jerome “Jay” Powell</a:t>
            </a:r>
          </a:p>
          <a:p>
            <a:endParaRPr lang="en-US" dirty="0"/>
          </a:p>
          <a:p>
            <a:endParaRPr lang="en-US" dirty="0"/>
          </a:p>
        </p:txBody>
      </p:sp>
      <p:pic>
        <p:nvPicPr>
          <p:cNvPr id="6" name="Picture 4" descr="mage result for federal reserve bank">
            <a:extLst>
              <a:ext uri="{FF2B5EF4-FFF2-40B4-BE49-F238E27FC236}">
                <a16:creationId xmlns:a16="http://schemas.microsoft.com/office/drawing/2014/main" id="{D02B072D-3B15-124F-B127-F511531C5B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59" r="35655" b="-1"/>
          <a:stretch/>
        </p:blipFill>
        <p:spPr bwMode="auto">
          <a:xfrm>
            <a:off x="6355685" y="2514600"/>
            <a:ext cx="2788313" cy="40386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9914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19200"/>
            <a:ext cx="8229600" cy="762000"/>
          </a:xfrm>
        </p:spPr>
        <p:txBody>
          <a:bodyPr/>
          <a:lstStyle/>
          <a:p>
            <a:pPr>
              <a:lnSpc>
                <a:spcPts val="4500"/>
              </a:lnSpc>
            </a:pPr>
            <a:r>
              <a:rPr lang="en-US" sz="4400" dirty="0"/>
              <a:t>Who is Jay Powell?</a:t>
            </a:r>
            <a:endParaRPr lang="en-US" sz="4300" dirty="0"/>
          </a:p>
        </p:txBody>
      </p:sp>
      <p:pic>
        <p:nvPicPr>
          <p:cNvPr id="6" name="Picture 4">
            <a:extLst>
              <a:ext uri="{FF2B5EF4-FFF2-40B4-BE49-F238E27FC236}">
                <a16:creationId xmlns:a16="http://schemas.microsoft.com/office/drawing/2014/main" id="{D02B072D-3B15-124F-B127-F511531C5BC5}"/>
              </a:ext>
            </a:extLst>
          </p:cNvPr>
          <p:cNvPicPr>
            <a:picLocks noChangeArrowheads="1"/>
          </p:cNvPicPr>
          <p:nvPr/>
        </p:nvPicPr>
        <p:blipFill rotWithShape="1">
          <a:blip r:embed="rId3">
            <a:extLst>
              <a:ext uri="{28A0092B-C50C-407E-A947-70E740481C1C}">
                <a14:useLocalDpi xmlns:a14="http://schemas.microsoft.com/office/drawing/2010/main" val="0"/>
              </a:ext>
            </a:extLst>
          </a:blip>
          <a:srcRect t="832" r="58" b="22557"/>
          <a:stretch/>
        </p:blipFill>
        <p:spPr bwMode="auto">
          <a:xfrm>
            <a:off x="6705600" y="1905000"/>
            <a:ext cx="1981200" cy="1981200"/>
          </a:xfrm>
          <a:prstGeom prst="ellipse">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339013" y="1859280"/>
            <a:ext cx="8686800" cy="3779520"/>
          </a:xfrm>
        </p:spPr>
        <p:txBody>
          <a:bodyPr/>
          <a:lstStyle/>
          <a:p>
            <a:pPr marL="228600" indent="-228600">
              <a:spcBef>
                <a:spcPts val="600"/>
              </a:spcBef>
            </a:pPr>
            <a:r>
              <a:rPr lang="en-US" sz="1800" dirty="0"/>
              <a:t>Current Fed Chair,  appointed by President Donald Trump</a:t>
            </a:r>
          </a:p>
          <a:p>
            <a:pPr marL="228600" indent="-228600">
              <a:spcBef>
                <a:spcPts val="600"/>
              </a:spcBef>
            </a:pPr>
            <a:r>
              <a:rPr lang="en-US" sz="1800" dirty="0"/>
              <a:t>Took office February 5, 2018</a:t>
            </a:r>
          </a:p>
          <a:p>
            <a:pPr marL="228600" indent="-228600">
              <a:spcBef>
                <a:spcPts val="600"/>
              </a:spcBef>
            </a:pPr>
            <a:r>
              <a:rPr lang="en-US" sz="1800" dirty="0"/>
              <a:t>Member of the Board of Governors since May 2012</a:t>
            </a:r>
          </a:p>
          <a:p>
            <a:pPr marL="228600" indent="-228600">
              <a:spcBef>
                <a:spcPts val="600"/>
              </a:spcBef>
            </a:pPr>
            <a:r>
              <a:rPr lang="en-US" sz="1800" dirty="0"/>
              <a:t>Academic experience: AB in politics from Princeton University </a:t>
            </a:r>
            <a:br>
              <a:rPr lang="en-US" sz="1800" dirty="0"/>
            </a:br>
            <a:r>
              <a:rPr lang="en-US" sz="1800" dirty="0"/>
              <a:t>(1975), law degree from Georgetown University (1979)</a:t>
            </a:r>
          </a:p>
          <a:p>
            <a:pPr marL="457200" lvl="1"/>
            <a:r>
              <a:rPr lang="en-US" sz="1600" dirty="0"/>
              <a:t>First Fed Chair since Paul Volcker to not have a Ph.D. in Economics</a:t>
            </a:r>
          </a:p>
        </p:txBody>
      </p:sp>
    </p:spTree>
    <p:extLst>
      <p:ext uri="{BB962C8B-B14F-4D97-AF65-F5344CB8AC3E}">
        <p14:creationId xmlns:p14="http://schemas.microsoft.com/office/powerpoint/2010/main" val="36625660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terms/"/>
    <ds:schemaRef ds:uri="bfa4db11-c700-41fb-b639-f7e6b4e680b5"/>
    <ds:schemaRef ds:uri="http://schemas.microsoft.com/office/infopath/2007/PartnerControls"/>
    <ds:schemaRef ds:uri="9cd82c5b-74c9-4827-94f1-5bf219ae6b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358</TotalTime>
  <Words>1426</Words>
  <Application>Microsoft Office PowerPoint</Application>
  <PresentationFormat>On-screen Show (4:3)</PresentationFormat>
  <Paragraphs>159</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Arial,Sans-Serif</vt:lpstr>
      <vt:lpstr>Calibri</vt:lpstr>
      <vt:lpstr>Calibri Light</vt:lpstr>
      <vt:lpstr>effra</vt:lpstr>
      <vt:lpstr>Times New Roman</vt:lpstr>
      <vt:lpstr>Office Theme</vt:lpstr>
      <vt:lpstr>  Just How Powerful Is the Fed Chair? Presented by Amanda Stiglbauer November 2, 2020 Amanda.Stiglbauer@moore.sc.edu </vt:lpstr>
      <vt:lpstr>EconEdLink Membership</vt:lpstr>
      <vt:lpstr>Professional Development Certificate</vt:lpstr>
      <vt:lpstr>Agenda</vt:lpstr>
      <vt:lpstr>Who are the most powerful people in the world?   Why?</vt:lpstr>
      <vt:lpstr>Objectives</vt:lpstr>
      <vt:lpstr>National Standards</vt:lpstr>
      <vt:lpstr>Who is the Fed Chair and how does one become “Head of the Fed”?</vt:lpstr>
      <vt:lpstr>Who is Jay Powell?</vt:lpstr>
      <vt:lpstr>Who is Jay Powell?</vt:lpstr>
      <vt:lpstr>U.S. Federal Funds Rate  Since 2016</vt:lpstr>
      <vt:lpstr>What exactly is the Fed Chair?</vt:lpstr>
      <vt:lpstr>How exactly does the Fed Chair influence monetary policy?</vt:lpstr>
      <vt:lpstr>Why does this matter?</vt:lpstr>
      <vt:lpstr>Why are interest rates and aggregate demand important?</vt:lpstr>
      <vt:lpstr>How much power can a  Fed Chair wield? </vt:lpstr>
      <vt:lpstr>Fed Chair Power Rating Activity</vt:lpstr>
      <vt:lpstr>Ben Bernanke</vt:lpstr>
      <vt:lpstr>Ben Bernanke</vt:lpstr>
      <vt:lpstr>Assigning Ben Bernanke a Power Rating</vt:lpstr>
      <vt:lpstr>Chair the Fed Activity</vt:lpstr>
      <vt:lpstr>Assessment Questions</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97</cp:revision>
  <dcterms:created xsi:type="dcterms:W3CDTF">2012-09-11T15:07:18Z</dcterms:created>
  <dcterms:modified xsi:type="dcterms:W3CDTF">2020-11-02T16:51:00Z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