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261" r:id="rId6"/>
    <p:sldId id="267" r:id="rId7"/>
    <p:sldId id="258" r:id="rId8"/>
    <p:sldId id="1349" r:id="rId9"/>
    <p:sldId id="262" r:id="rId10"/>
    <p:sldId id="1345" r:id="rId11"/>
    <p:sldId id="1350" r:id="rId12"/>
    <p:sldId id="263" r:id="rId13"/>
    <p:sldId id="272" r:id="rId14"/>
    <p:sldId id="265" r:id="rId15"/>
    <p:sldId id="282" r:id="rId16"/>
    <p:sldId id="273" r:id="rId17"/>
    <p:sldId id="296" r:id="rId18"/>
    <p:sldId id="275" r:id="rId19"/>
    <p:sldId id="283" r:id="rId20"/>
    <p:sldId id="284" r:id="rId21"/>
    <p:sldId id="276" r:id="rId22"/>
    <p:sldId id="277" r:id="rId23"/>
    <p:sldId id="280" r:id="rId24"/>
    <p:sldId id="288" r:id="rId25"/>
    <p:sldId id="285" r:id="rId26"/>
    <p:sldId id="286" r:id="rId27"/>
    <p:sldId id="290" r:id="rId28"/>
    <p:sldId id="278" r:id="rId29"/>
    <p:sldId id="279" r:id="rId30"/>
    <p:sldId id="287" r:id="rId31"/>
    <p:sldId id="291" r:id="rId32"/>
    <p:sldId id="292" r:id="rId33"/>
    <p:sldId id="293" r:id="rId34"/>
    <p:sldId id="294" r:id="rId35"/>
    <p:sldId id="295" r:id="rId36"/>
    <p:sldId id="1346" r:id="rId37"/>
    <p:sldId id="1347" r:id="rId38"/>
    <p:sldId id="1348" r:id="rId39"/>
    <p:sldId id="289" r:id="rId40"/>
    <p:sldId id="281" r:id="rId41"/>
    <p:sldId id="266" r:id="rId42"/>
    <p:sldId id="269" r:id="rId43"/>
    <p:sldId id="271"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1F9755-17E5-49A3-AE85-C026C43BDF82}" v="36" dt="2020-09-17T17:57:34.359"/>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9"/>
    <p:restoredTop sz="80043"/>
  </p:normalViewPr>
  <p:slideViewPr>
    <p:cSldViewPr snapToGrid="0">
      <p:cViewPr varScale="1">
        <p:scale>
          <a:sx n="60" d="100"/>
          <a:sy n="60" d="100"/>
        </p:scale>
        <p:origin x="2170"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9/17/2020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10</a:t>
            </a:fld>
            <a:endParaRPr lang="en-US"/>
          </a:p>
        </p:txBody>
      </p:sp>
    </p:spTree>
    <p:extLst>
      <p:ext uri="{BB962C8B-B14F-4D97-AF65-F5344CB8AC3E}">
        <p14:creationId xmlns:p14="http://schemas.microsoft.com/office/powerpoint/2010/main" val="380427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11</a:t>
            </a:fld>
            <a:endParaRPr lang="en-US"/>
          </a:p>
        </p:txBody>
      </p:sp>
    </p:spTree>
    <p:extLst>
      <p:ext uri="{BB962C8B-B14F-4D97-AF65-F5344CB8AC3E}">
        <p14:creationId xmlns:p14="http://schemas.microsoft.com/office/powerpoint/2010/main" val="3331690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12</a:t>
            </a:fld>
            <a:endParaRPr lang="en-US"/>
          </a:p>
        </p:txBody>
      </p:sp>
    </p:spTree>
    <p:extLst>
      <p:ext uri="{BB962C8B-B14F-4D97-AF65-F5344CB8AC3E}">
        <p14:creationId xmlns:p14="http://schemas.microsoft.com/office/powerpoint/2010/main" val="3611116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13</a:t>
            </a:fld>
            <a:endParaRPr lang="en-US"/>
          </a:p>
        </p:txBody>
      </p:sp>
    </p:spTree>
    <p:extLst>
      <p:ext uri="{BB962C8B-B14F-4D97-AF65-F5344CB8AC3E}">
        <p14:creationId xmlns:p14="http://schemas.microsoft.com/office/powerpoint/2010/main" val="3426530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14</a:t>
            </a:fld>
            <a:endParaRPr lang="en-US"/>
          </a:p>
        </p:txBody>
      </p:sp>
    </p:spTree>
    <p:extLst>
      <p:ext uri="{BB962C8B-B14F-4D97-AF65-F5344CB8AC3E}">
        <p14:creationId xmlns:p14="http://schemas.microsoft.com/office/powerpoint/2010/main" val="3880928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15</a:t>
            </a:fld>
            <a:endParaRPr lang="en-US"/>
          </a:p>
        </p:txBody>
      </p:sp>
    </p:spTree>
    <p:extLst>
      <p:ext uri="{BB962C8B-B14F-4D97-AF65-F5344CB8AC3E}">
        <p14:creationId xmlns:p14="http://schemas.microsoft.com/office/powerpoint/2010/main" val="563689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pitchFamily="-108" charset="-128"/>
                <a:cs typeface="ＭＳ Ｐゴシック" pitchFamily="-108" charset="-128"/>
              </a:rPr>
              <a:t>FICA : Federal Insurance Contributions Act</a:t>
            </a:r>
          </a:p>
          <a:p>
            <a:endParaRPr lang="en-US" sz="1200" b="0" i="0" kern="1200" dirty="0">
              <a:solidFill>
                <a:schemeClr val="tx1"/>
              </a:solidFill>
              <a:effectLst/>
              <a:latin typeface="+mn-lt"/>
              <a:ea typeface="ＭＳ Ｐゴシック" pitchFamily="-108" charset="-128"/>
              <a:cs typeface="Calibri"/>
            </a:endParaRPr>
          </a:p>
          <a:p>
            <a:r>
              <a:rPr lang="en-US" dirty="0">
                <a:cs typeface="Calibri"/>
              </a:rPr>
              <a:t>https://</a:t>
            </a:r>
            <a:r>
              <a:rPr lang="en-US" dirty="0" err="1">
                <a:cs typeface="Calibri"/>
              </a:rPr>
              <a:t>www.ssa.gov</a:t>
            </a:r>
            <a:r>
              <a:rPr lang="en-US" dirty="0">
                <a:cs typeface="Calibri"/>
              </a:rPr>
              <a:t>/</a:t>
            </a:r>
            <a:r>
              <a:rPr lang="en-US" dirty="0" err="1">
                <a:cs typeface="Calibri"/>
              </a:rPr>
              <a:t>thirdparty</a:t>
            </a:r>
            <a:r>
              <a:rPr lang="en-US" dirty="0">
                <a:cs typeface="Calibri"/>
              </a:rPr>
              <a:t>/materials/pdfs/educators/What-is-FICA-Infographic-EN-05-10297.pdf </a:t>
            </a: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16</a:t>
            </a:fld>
            <a:endParaRPr lang="en-US"/>
          </a:p>
        </p:txBody>
      </p:sp>
    </p:spTree>
    <p:extLst>
      <p:ext uri="{BB962C8B-B14F-4D97-AF65-F5344CB8AC3E}">
        <p14:creationId xmlns:p14="http://schemas.microsoft.com/office/powerpoint/2010/main" val="126147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pitchFamily="-108" charset="-128"/>
                <a:cs typeface="ＭＳ Ｐゴシック" pitchFamily="-108" charset="-128"/>
              </a:rPr>
              <a:t>FICA : Federal Insurance Contributions Act</a:t>
            </a:r>
          </a:p>
          <a:p>
            <a:endParaRPr lang="en-US" sz="1200" b="0" i="0" kern="1200" dirty="0">
              <a:solidFill>
                <a:schemeClr val="tx1"/>
              </a:solidFill>
              <a:effectLst/>
              <a:latin typeface="+mn-lt"/>
              <a:ea typeface="ＭＳ Ｐゴシック" pitchFamily="-108" charset="-128"/>
              <a:cs typeface="Calibri"/>
            </a:endParaRPr>
          </a:p>
          <a:p>
            <a:r>
              <a:rPr lang="en-US" dirty="0">
                <a:cs typeface="Calibri"/>
              </a:rPr>
              <a:t>https://</a:t>
            </a:r>
            <a:r>
              <a:rPr lang="en-US" dirty="0" err="1">
                <a:cs typeface="Calibri"/>
              </a:rPr>
              <a:t>www.ssa.gov</a:t>
            </a:r>
            <a:r>
              <a:rPr lang="en-US" dirty="0">
                <a:cs typeface="Calibri"/>
              </a:rPr>
              <a:t>/</a:t>
            </a:r>
            <a:r>
              <a:rPr lang="en-US" dirty="0" err="1">
                <a:cs typeface="Calibri"/>
              </a:rPr>
              <a:t>thirdparty</a:t>
            </a:r>
            <a:r>
              <a:rPr lang="en-US" dirty="0">
                <a:cs typeface="Calibri"/>
              </a:rPr>
              <a:t>/materials/pdfs/educators/What-is-FICA-Infographic-EN-05-10297.pdf </a:t>
            </a: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17</a:t>
            </a:fld>
            <a:endParaRPr lang="en-US"/>
          </a:p>
        </p:txBody>
      </p:sp>
    </p:spTree>
    <p:extLst>
      <p:ext uri="{BB962C8B-B14F-4D97-AF65-F5344CB8AC3E}">
        <p14:creationId xmlns:p14="http://schemas.microsoft.com/office/powerpoint/2010/main" val="2199663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18</a:t>
            </a:fld>
            <a:endParaRPr lang="en-US"/>
          </a:p>
        </p:txBody>
      </p:sp>
    </p:spTree>
    <p:extLst>
      <p:ext uri="{BB962C8B-B14F-4D97-AF65-F5344CB8AC3E}">
        <p14:creationId xmlns:p14="http://schemas.microsoft.com/office/powerpoint/2010/main" val="4087563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19</a:t>
            </a:fld>
            <a:endParaRPr lang="en-US"/>
          </a:p>
        </p:txBody>
      </p:sp>
    </p:spTree>
    <p:extLst>
      <p:ext uri="{BB962C8B-B14F-4D97-AF65-F5344CB8AC3E}">
        <p14:creationId xmlns:p14="http://schemas.microsoft.com/office/powerpoint/2010/main" val="234508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20</a:t>
            </a:fld>
            <a:endParaRPr lang="en-US"/>
          </a:p>
        </p:txBody>
      </p:sp>
    </p:spTree>
    <p:extLst>
      <p:ext uri="{BB962C8B-B14F-4D97-AF65-F5344CB8AC3E}">
        <p14:creationId xmlns:p14="http://schemas.microsoft.com/office/powerpoint/2010/main" val="3904694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21</a:t>
            </a:fld>
            <a:endParaRPr lang="en-US"/>
          </a:p>
        </p:txBody>
      </p:sp>
    </p:spTree>
    <p:extLst>
      <p:ext uri="{BB962C8B-B14F-4D97-AF65-F5344CB8AC3E}">
        <p14:creationId xmlns:p14="http://schemas.microsoft.com/office/powerpoint/2010/main" val="4108845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https://</a:t>
            </a:r>
            <a:r>
              <a:rPr lang="en-US" dirty="0" err="1">
                <a:cs typeface="Calibri"/>
              </a:rPr>
              <a:t>www.investopedia.com</a:t>
            </a:r>
            <a:r>
              <a:rPr lang="en-US" dirty="0">
                <a:cs typeface="Calibri"/>
              </a:rPr>
              <a:t>/terms/d/</a:t>
            </a:r>
            <a:r>
              <a:rPr lang="en-US" dirty="0" err="1">
                <a:cs typeface="Calibri"/>
              </a:rPr>
              <a:t>dependent.asp</a:t>
            </a:r>
            <a:endParaRPr lang="en-US" dirty="0">
              <a:cs typeface="Calibri"/>
            </a:endParaRPr>
          </a:p>
          <a:p>
            <a:endParaRPr lang="en-US" dirty="0">
              <a:cs typeface="Calibri"/>
            </a:endParaRPr>
          </a:p>
          <a:p>
            <a:r>
              <a:rPr lang="en-US" dirty="0">
                <a:cs typeface="Calibri"/>
              </a:rPr>
              <a:t>https://</a:t>
            </a:r>
            <a:r>
              <a:rPr lang="en-US" dirty="0" err="1">
                <a:cs typeface="Calibri"/>
              </a:rPr>
              <a:t>apps.irs.gov</a:t>
            </a:r>
            <a:r>
              <a:rPr lang="en-US" dirty="0">
                <a:cs typeface="Calibri"/>
              </a:rPr>
              <a:t>/app/vita/content/</a:t>
            </a:r>
            <a:r>
              <a:rPr lang="en-US" dirty="0" err="1">
                <a:cs typeface="Calibri"/>
              </a:rPr>
              <a:t>globalmedia</a:t>
            </a:r>
            <a:r>
              <a:rPr lang="en-US" dirty="0">
                <a:cs typeface="Calibri"/>
              </a:rPr>
              <a:t>/table_2_dependency_exemption_relative_4012.pdf </a:t>
            </a: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22</a:t>
            </a:fld>
            <a:endParaRPr lang="en-US"/>
          </a:p>
        </p:txBody>
      </p:sp>
    </p:spTree>
    <p:extLst>
      <p:ext uri="{BB962C8B-B14F-4D97-AF65-F5344CB8AC3E}">
        <p14:creationId xmlns:p14="http://schemas.microsoft.com/office/powerpoint/2010/main" val="3924462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23</a:t>
            </a:fld>
            <a:endParaRPr lang="en-US"/>
          </a:p>
        </p:txBody>
      </p:sp>
    </p:spTree>
    <p:extLst>
      <p:ext uri="{BB962C8B-B14F-4D97-AF65-F5344CB8AC3E}">
        <p14:creationId xmlns:p14="http://schemas.microsoft.com/office/powerpoint/2010/main" val="2102164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24</a:t>
            </a:fld>
            <a:endParaRPr lang="en-US"/>
          </a:p>
        </p:txBody>
      </p:sp>
    </p:spTree>
    <p:extLst>
      <p:ext uri="{BB962C8B-B14F-4D97-AF65-F5344CB8AC3E}">
        <p14:creationId xmlns:p14="http://schemas.microsoft.com/office/powerpoint/2010/main" val="3291130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25</a:t>
            </a:fld>
            <a:endParaRPr lang="en-US"/>
          </a:p>
        </p:txBody>
      </p:sp>
    </p:spTree>
    <p:extLst>
      <p:ext uri="{BB962C8B-B14F-4D97-AF65-F5344CB8AC3E}">
        <p14:creationId xmlns:p14="http://schemas.microsoft.com/office/powerpoint/2010/main" val="3391552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26</a:t>
            </a:fld>
            <a:endParaRPr lang="en-US"/>
          </a:p>
        </p:txBody>
      </p:sp>
    </p:spTree>
    <p:extLst>
      <p:ext uri="{BB962C8B-B14F-4D97-AF65-F5344CB8AC3E}">
        <p14:creationId xmlns:p14="http://schemas.microsoft.com/office/powerpoint/2010/main" val="1585303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27</a:t>
            </a:fld>
            <a:endParaRPr lang="en-US"/>
          </a:p>
        </p:txBody>
      </p:sp>
    </p:spTree>
    <p:extLst>
      <p:ext uri="{BB962C8B-B14F-4D97-AF65-F5344CB8AC3E}">
        <p14:creationId xmlns:p14="http://schemas.microsoft.com/office/powerpoint/2010/main" val="3056106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28</a:t>
            </a:fld>
            <a:endParaRPr lang="en-US"/>
          </a:p>
        </p:txBody>
      </p:sp>
    </p:spTree>
    <p:extLst>
      <p:ext uri="{BB962C8B-B14F-4D97-AF65-F5344CB8AC3E}">
        <p14:creationId xmlns:p14="http://schemas.microsoft.com/office/powerpoint/2010/main" val="3740469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29</a:t>
            </a:fld>
            <a:endParaRPr lang="en-US"/>
          </a:p>
        </p:txBody>
      </p:sp>
    </p:spTree>
    <p:extLst>
      <p:ext uri="{BB962C8B-B14F-4D97-AF65-F5344CB8AC3E}">
        <p14:creationId xmlns:p14="http://schemas.microsoft.com/office/powerpoint/2010/main" val="1820813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30</a:t>
            </a:fld>
            <a:endParaRPr lang="en-US"/>
          </a:p>
        </p:txBody>
      </p:sp>
    </p:spTree>
    <p:extLst>
      <p:ext uri="{BB962C8B-B14F-4D97-AF65-F5344CB8AC3E}">
        <p14:creationId xmlns:p14="http://schemas.microsoft.com/office/powerpoint/2010/main" val="3183620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31</a:t>
            </a:fld>
            <a:endParaRPr lang="en-US"/>
          </a:p>
        </p:txBody>
      </p:sp>
    </p:spTree>
    <p:extLst>
      <p:ext uri="{BB962C8B-B14F-4D97-AF65-F5344CB8AC3E}">
        <p14:creationId xmlns:p14="http://schemas.microsoft.com/office/powerpoint/2010/main" val="747290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32</a:t>
            </a:fld>
            <a:endParaRPr lang="en-US"/>
          </a:p>
        </p:txBody>
      </p:sp>
    </p:spTree>
    <p:extLst>
      <p:ext uri="{BB962C8B-B14F-4D97-AF65-F5344CB8AC3E}">
        <p14:creationId xmlns:p14="http://schemas.microsoft.com/office/powerpoint/2010/main" val="2717132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33</a:t>
            </a:fld>
            <a:endParaRPr lang="en-US"/>
          </a:p>
        </p:txBody>
      </p:sp>
    </p:spTree>
    <p:extLst>
      <p:ext uri="{BB962C8B-B14F-4D97-AF65-F5344CB8AC3E}">
        <p14:creationId xmlns:p14="http://schemas.microsoft.com/office/powerpoint/2010/main" val="1164803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34</a:t>
            </a:fld>
            <a:endParaRPr lang="en-US"/>
          </a:p>
        </p:txBody>
      </p:sp>
    </p:spTree>
    <p:extLst>
      <p:ext uri="{BB962C8B-B14F-4D97-AF65-F5344CB8AC3E}">
        <p14:creationId xmlns:p14="http://schemas.microsoft.com/office/powerpoint/2010/main" val="3838544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35</a:t>
            </a:fld>
            <a:endParaRPr lang="en-US"/>
          </a:p>
        </p:txBody>
      </p:sp>
    </p:spTree>
    <p:extLst>
      <p:ext uri="{BB962C8B-B14F-4D97-AF65-F5344CB8AC3E}">
        <p14:creationId xmlns:p14="http://schemas.microsoft.com/office/powerpoint/2010/main" val="539609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36</a:t>
            </a:fld>
            <a:endParaRPr lang="en-US"/>
          </a:p>
        </p:txBody>
      </p:sp>
    </p:spTree>
    <p:extLst>
      <p:ext uri="{BB962C8B-B14F-4D97-AF65-F5344CB8AC3E}">
        <p14:creationId xmlns:p14="http://schemas.microsoft.com/office/powerpoint/2010/main" val="22244345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37</a:t>
            </a:fld>
            <a:endParaRPr lang="en-US"/>
          </a:p>
        </p:txBody>
      </p:sp>
    </p:spTree>
    <p:extLst>
      <p:ext uri="{BB962C8B-B14F-4D97-AF65-F5344CB8AC3E}">
        <p14:creationId xmlns:p14="http://schemas.microsoft.com/office/powerpoint/2010/main" val="10031945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38</a:t>
            </a:fld>
            <a:endParaRPr lang="en-US"/>
          </a:p>
        </p:txBody>
      </p:sp>
    </p:spTree>
    <p:extLst>
      <p:ext uri="{BB962C8B-B14F-4D97-AF65-F5344CB8AC3E}">
        <p14:creationId xmlns:p14="http://schemas.microsoft.com/office/powerpoint/2010/main" val="3573783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1722371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0512963e1_0_1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70512963e1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0" i="0" u="none" strike="noStrike" cap="none" dirty="0">
                <a:solidFill>
                  <a:schemeClr val="dk1"/>
                </a:solidFill>
                <a:latin typeface="Calibri"/>
                <a:ea typeface="Calibri"/>
                <a:cs typeface="Calibri"/>
                <a:sym typeface="Calibri"/>
              </a:rPr>
              <a:t>Here’re our goals for today’s webinar: Read screen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17" name="Google Shape;117;g70512963e1_0_1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84766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0512963e1_0_1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70512963e1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0" i="0" u="none" strike="noStrike" cap="none" dirty="0">
                <a:solidFill>
                  <a:schemeClr val="dk1"/>
                </a:solidFill>
                <a:latin typeface="Calibri"/>
                <a:ea typeface="Calibri"/>
                <a:cs typeface="Calibri"/>
                <a:sym typeface="Calibri"/>
              </a:rPr>
              <a:t>Here’s our goals for today’s webinar: Read screen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17" name="Google Shape;117;g70512963e1_0_1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13048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9</a:t>
            </a:fld>
            <a:endParaRPr lang="en-US"/>
          </a:p>
        </p:txBody>
      </p:sp>
    </p:spTree>
    <p:extLst>
      <p:ext uri="{BB962C8B-B14F-4D97-AF65-F5344CB8AC3E}">
        <p14:creationId xmlns:p14="http://schemas.microsoft.com/office/powerpoint/2010/main" val="289650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722314" y="5062537"/>
            <a:ext cx="7659600" cy="11684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dk2"/>
              </a:buClr>
              <a:buSzPts val="1100"/>
              <a:buFont typeface="Calibri"/>
              <a:buNone/>
              <a:defRPr sz="27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16"/>
          <p:cNvSpPr txBox="1">
            <a:spLocks noGrp="1"/>
          </p:cNvSpPr>
          <p:nvPr>
            <p:ph type="body" idx="1"/>
          </p:nvPr>
        </p:nvSpPr>
        <p:spPr>
          <a:xfrm>
            <a:off x="722314" y="3429000"/>
            <a:ext cx="6135600" cy="1633600"/>
          </a:xfrm>
          <a:prstGeom prst="rect">
            <a:avLst/>
          </a:prstGeom>
          <a:noFill/>
          <a:ln>
            <a:noFill/>
          </a:ln>
        </p:spPr>
        <p:txBody>
          <a:bodyPr spcFirstLastPara="1" wrap="square" lIns="68575" tIns="68575" rIns="68575" bIns="68575" anchor="b" anchorCtr="0">
            <a:noAutofit/>
          </a:bodyPr>
          <a:lstStyle>
            <a:lvl1pPr marL="457189" marR="0" lvl="0" indent="-228594" algn="l" rtl="0">
              <a:lnSpc>
                <a:spcPct val="100000"/>
              </a:lnSpc>
              <a:spcBef>
                <a:spcPts val="300"/>
              </a:spcBef>
              <a:spcAft>
                <a:spcPts val="0"/>
              </a:spcAft>
              <a:buClr>
                <a:schemeClr val="accent1"/>
              </a:buClr>
              <a:buSzPts val="1700"/>
              <a:buFont typeface="Arial"/>
              <a:buNone/>
              <a:defRPr sz="1500" b="0" i="0" u="none" strike="noStrike" cap="none">
                <a:solidFill>
                  <a:srgbClr val="888888"/>
                </a:solidFill>
                <a:latin typeface="Calibri"/>
                <a:ea typeface="Calibri"/>
                <a:cs typeface="Calibri"/>
                <a:sym typeface="Calibri"/>
              </a:defRPr>
            </a:lvl1pPr>
            <a:lvl2pPr marL="914378" marR="0" lvl="1" indent="-228594" algn="l" rtl="0">
              <a:lnSpc>
                <a:spcPct val="100000"/>
              </a:lnSpc>
              <a:spcBef>
                <a:spcPts val="300"/>
              </a:spcBef>
              <a:spcAft>
                <a:spcPts val="0"/>
              </a:spcAft>
              <a:buClr>
                <a:schemeClr val="accent2"/>
              </a:buClr>
              <a:buSzPts val="1500"/>
              <a:buFont typeface="Arial"/>
              <a:buNone/>
              <a:defRPr sz="1400" b="0" i="0" u="none" strike="noStrike" cap="none">
                <a:solidFill>
                  <a:srgbClr val="888888"/>
                </a:solidFill>
                <a:latin typeface="Calibri"/>
                <a:ea typeface="Calibri"/>
                <a:cs typeface="Calibri"/>
                <a:sym typeface="Calibri"/>
              </a:defRPr>
            </a:lvl2pPr>
            <a:lvl3pPr marL="1371566" marR="0" lvl="2" indent="-228594" algn="l" rtl="0">
              <a:lnSpc>
                <a:spcPct val="100000"/>
              </a:lnSpc>
              <a:spcBef>
                <a:spcPts val="200"/>
              </a:spcBef>
              <a:spcAft>
                <a:spcPts val="0"/>
              </a:spcAft>
              <a:buClr>
                <a:schemeClr val="accent3"/>
              </a:buClr>
              <a:buSzPts val="1400"/>
              <a:buFont typeface="Arial"/>
              <a:buNone/>
              <a:defRPr sz="1200" b="0" i="0" u="none" strike="noStrike" cap="none">
                <a:solidFill>
                  <a:srgbClr val="888888"/>
                </a:solidFill>
                <a:latin typeface="Calibri"/>
                <a:ea typeface="Calibri"/>
                <a:cs typeface="Calibri"/>
                <a:sym typeface="Calibri"/>
              </a:defRPr>
            </a:lvl3pPr>
            <a:lvl4pPr marL="1828754" marR="0" lvl="3" indent="-228594" algn="l" rtl="0">
              <a:lnSpc>
                <a:spcPct val="100000"/>
              </a:lnSpc>
              <a:spcBef>
                <a:spcPts val="200"/>
              </a:spcBef>
              <a:spcAft>
                <a:spcPts val="0"/>
              </a:spcAft>
              <a:buClr>
                <a:schemeClr val="accent4"/>
              </a:buClr>
              <a:buSzPts val="1200"/>
              <a:buFont typeface="Arial"/>
              <a:buNone/>
              <a:defRPr sz="1100" b="0" i="0" u="none" strike="noStrike" cap="none">
                <a:solidFill>
                  <a:srgbClr val="888888"/>
                </a:solidFill>
                <a:latin typeface="Calibri"/>
                <a:ea typeface="Calibri"/>
                <a:cs typeface="Calibri"/>
                <a:sym typeface="Calibri"/>
              </a:defRPr>
            </a:lvl4pPr>
            <a:lvl5pPr marL="2285943" marR="0" lvl="4" indent="-228594" algn="l" rtl="0">
              <a:lnSpc>
                <a:spcPct val="100000"/>
              </a:lnSpc>
              <a:spcBef>
                <a:spcPts val="200"/>
              </a:spcBef>
              <a:spcAft>
                <a:spcPts val="0"/>
              </a:spcAft>
              <a:buClr>
                <a:schemeClr val="accent5"/>
              </a:buClr>
              <a:buSzPts val="1100"/>
              <a:buFont typeface="Arial"/>
              <a:buNone/>
              <a:defRPr sz="1100" b="0" i="0" u="none" strike="noStrike" cap="none">
                <a:solidFill>
                  <a:srgbClr val="888888"/>
                </a:solidFill>
                <a:latin typeface="Calibri"/>
                <a:ea typeface="Calibri"/>
                <a:cs typeface="Calibri"/>
                <a:sym typeface="Calibri"/>
              </a:defRPr>
            </a:lvl5pPr>
            <a:lvl6pPr marL="2743132" marR="0" lvl="5" indent="-228594" algn="l" rtl="0">
              <a:lnSpc>
                <a:spcPct val="100000"/>
              </a:lnSpc>
              <a:spcBef>
                <a:spcPts val="200"/>
              </a:spcBef>
              <a:spcAft>
                <a:spcPts val="0"/>
              </a:spcAft>
              <a:buClr>
                <a:schemeClr val="accent1"/>
              </a:buClr>
              <a:buSzPts val="1100"/>
              <a:buFont typeface="Arial"/>
              <a:buNone/>
              <a:defRPr sz="1100" b="0" i="0" u="none" strike="noStrike" cap="none">
                <a:solidFill>
                  <a:srgbClr val="888888"/>
                </a:solidFill>
                <a:latin typeface="Calibri"/>
                <a:ea typeface="Calibri"/>
                <a:cs typeface="Calibri"/>
                <a:sym typeface="Calibri"/>
              </a:defRPr>
            </a:lvl6pPr>
            <a:lvl7pPr marL="3200320" marR="0" lvl="6" indent="-228594" algn="l" rtl="0">
              <a:lnSpc>
                <a:spcPct val="100000"/>
              </a:lnSpc>
              <a:spcBef>
                <a:spcPts val="200"/>
              </a:spcBef>
              <a:spcAft>
                <a:spcPts val="0"/>
              </a:spcAft>
              <a:buClr>
                <a:schemeClr val="accent2"/>
              </a:buClr>
              <a:buSzPts val="1100"/>
              <a:buFont typeface="Arial"/>
              <a:buNone/>
              <a:defRPr sz="1100" b="0" i="0" u="none" strike="noStrike" cap="none">
                <a:solidFill>
                  <a:srgbClr val="888888"/>
                </a:solidFill>
                <a:latin typeface="Calibri"/>
                <a:ea typeface="Calibri"/>
                <a:cs typeface="Calibri"/>
                <a:sym typeface="Calibri"/>
              </a:defRPr>
            </a:lvl7pPr>
            <a:lvl8pPr marL="3657509" marR="0" lvl="7" indent="-228594" algn="l" rtl="0">
              <a:lnSpc>
                <a:spcPct val="100000"/>
              </a:lnSpc>
              <a:spcBef>
                <a:spcPts val="200"/>
              </a:spcBef>
              <a:spcAft>
                <a:spcPts val="0"/>
              </a:spcAft>
              <a:buClr>
                <a:schemeClr val="accent3"/>
              </a:buClr>
              <a:buSzPts val="1100"/>
              <a:buFont typeface="Arial"/>
              <a:buNone/>
              <a:defRPr sz="1100" b="0" i="0" u="none" strike="noStrike" cap="none">
                <a:solidFill>
                  <a:srgbClr val="888888"/>
                </a:solidFill>
                <a:latin typeface="Calibri"/>
                <a:ea typeface="Calibri"/>
                <a:cs typeface="Calibri"/>
                <a:sym typeface="Calibri"/>
              </a:defRPr>
            </a:lvl8pPr>
            <a:lvl9pPr marL="4114697" marR="0" lvl="8" indent="-228594" algn="l" rtl="0">
              <a:lnSpc>
                <a:spcPct val="100000"/>
              </a:lnSpc>
              <a:spcBef>
                <a:spcPts val="200"/>
              </a:spcBef>
              <a:spcAft>
                <a:spcPts val="0"/>
              </a:spcAft>
              <a:buClr>
                <a:schemeClr val="accent4"/>
              </a:buClr>
              <a:buSzPts val="1100"/>
              <a:buFont typeface="Arial"/>
              <a:buNone/>
              <a:defRPr sz="11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6141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youtube.com/watch?v=dApGdXs-elc"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apps.irs.gov/app/IPAR/investigate/IPAR_1/en-US/Attribute~Standard_Deduction~global~global/qs%24s2%40TLC_StandardDeduction_Development_Screens_stdedlanding_xint%24global%24global?user=gues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pay-stubs.com/pay-stub-with-logo/" TargetMode="External"/><Relationship Id="rId5" Type="http://schemas.openxmlformats.org/officeDocument/2006/relationships/hyperlink" Target="https://apps.irs.gov/app/understandingTaxes/index.jsp" TargetMode="External"/><Relationship Id="rId4" Type="http://schemas.openxmlformats.org/officeDocument/2006/relationships/hyperlink" Target="https://www.econedlink.org/resources/intro-to-turbotax-simulation/"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apps.irs.gov/app/understandingTaxes/index.jsp"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tax.ny.gov/pdf/current_forms/it/it201i.pdf#page=49" TargetMode="External"/><Relationship Id="rId5" Type="http://schemas.openxmlformats.org/officeDocument/2006/relationships/hyperlink" Target="https://www.irs.gov/pub/irs-pdf/i1040tt.pdf" TargetMode="External"/><Relationship Id="rId4" Type="http://schemas.openxmlformats.org/officeDocument/2006/relationships/hyperlink" Target="https://www.irs.gov/publications/p501#en_US_2019_publink100022095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ouncilforeconed.org/events/conference" TargetMode="External"/><Relationship Id="rId2" Type="http://schemas.openxmlformats.org/officeDocument/2006/relationships/hyperlink" Target="https://councilforeconed.regfox.com/59th-financial-literacy-and-economic-education-conference" TargetMode="Externa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hyperlink" Target="http://www.linkedin.com/in/ruben-rivera-phd-83340b9b"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hyperlink" Target="https://forms.gle/irHTaEC6YwMtX4tE8"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6000" dirty="0"/>
            </a:br>
            <a:br>
              <a:rPr lang="en-US" sz="6000" dirty="0"/>
            </a:br>
            <a:r>
              <a:rPr lang="en-US" sz="6000" dirty="0">
                <a:latin typeface="Calibri"/>
                <a:ea typeface="ＭＳ Ｐゴシック"/>
                <a:cs typeface="Calibri"/>
              </a:rPr>
              <a:t>Financial Fitness For Life</a:t>
            </a:r>
            <a:br>
              <a:rPr lang="en-US" sz="6000" b="1" dirty="0">
                <a:ln w="11430"/>
                <a:effectLst>
                  <a:outerShdw blurRad="80000" dist="40000" dir="5040000" algn="tl">
                    <a:srgbClr val="000000">
                      <a:alpha val="0"/>
                    </a:srgbClr>
                  </a:outerShdw>
                </a:effectLst>
                <a:ea typeface="+mj-ea"/>
                <a:cs typeface="+mj-cs"/>
              </a:rPr>
            </a:br>
            <a:r>
              <a:rPr lang="en-US" sz="4400" dirty="0">
                <a:solidFill>
                  <a:schemeClr val="tx1"/>
                </a:solidFill>
                <a:latin typeface="Calibri"/>
                <a:ea typeface="ＭＳ Ｐゴシック"/>
                <a:cs typeface="Calibri"/>
              </a:rPr>
              <a:t>Chapter 7: Uncle Sam Takes a Bite</a:t>
            </a:r>
            <a:br>
              <a:rPr lang="en-US" sz="4400" dirty="0"/>
            </a:br>
            <a:r>
              <a:rPr lang="en-US" sz="2200" i="1" dirty="0">
                <a:solidFill>
                  <a:schemeClr val="tx1"/>
                </a:solidFill>
                <a:latin typeface="Calibri"/>
                <a:ea typeface="ＭＳ Ｐゴシック"/>
                <a:cs typeface="Calibri"/>
              </a:rPr>
              <a:t>Presented by Ruben A Rivera</a:t>
            </a:r>
            <a:br>
              <a:rPr lang="en-US" sz="1600" dirty="0"/>
            </a:br>
            <a:r>
              <a:rPr lang="en-US" sz="2200" dirty="0">
                <a:solidFill>
                  <a:schemeClr val="tx1"/>
                </a:solidFill>
                <a:latin typeface="Calibri"/>
                <a:ea typeface="ＭＳ Ｐゴシック"/>
                <a:cs typeface="Calibri"/>
              </a:rPr>
              <a:t>Thursday, September 16</a:t>
            </a:r>
            <a:r>
              <a:rPr lang="en-US" sz="2200" baseline="30000" dirty="0">
                <a:solidFill>
                  <a:schemeClr val="tx1"/>
                </a:solidFill>
                <a:latin typeface="Calibri"/>
                <a:ea typeface="ＭＳ Ｐゴシック"/>
                <a:cs typeface="Calibri"/>
              </a:rPr>
              <a:t>th</a:t>
            </a:r>
            <a:r>
              <a:rPr lang="en-US" sz="2200" dirty="0">
                <a:solidFill>
                  <a:schemeClr val="tx1"/>
                </a:solidFill>
                <a:latin typeface="Calibri"/>
                <a:ea typeface="ＭＳ Ｐゴシック"/>
                <a:cs typeface="Calibri"/>
              </a:rPr>
              <a:t> 2020</a:t>
            </a:r>
            <a:br>
              <a:rPr lang="en-US" sz="1600" dirty="0">
                <a:solidFill>
                  <a:schemeClr val="tx1"/>
                </a:solidFill>
                <a:latin typeface="Calibri"/>
                <a:ea typeface="ＭＳ Ｐゴシック"/>
                <a:cs typeface="Calibri"/>
              </a:rPr>
            </a:br>
            <a:r>
              <a:rPr lang="en-US" sz="2200" dirty="0" err="1">
                <a:solidFill>
                  <a:schemeClr val="tx1"/>
                </a:solidFill>
                <a:latin typeface="Calibri"/>
                <a:ea typeface="ＭＳ Ｐゴシック"/>
                <a:cs typeface="Calibri"/>
              </a:rPr>
              <a:t>rrivera@councilforeconed.org</a:t>
            </a:r>
            <a:endParaRPr lang="en-US" sz="2200" dirty="0">
              <a:ln w="11430"/>
              <a:solidFill>
                <a:schemeClr val="tx1"/>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Materials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212848"/>
            <a:ext cx="8229600" cy="4175760"/>
          </a:xfrm>
        </p:spPr>
        <p:txBody>
          <a:bodyPr>
            <a:noAutofit/>
          </a:bodyPr>
          <a:lstStyle/>
          <a:p>
            <a:pPr marL="0" indent="0" defTabSz="905255">
              <a:buNone/>
              <a:defRPr sz="3168"/>
            </a:pPr>
            <a:r>
              <a:rPr lang="en-US" sz="2500" b="1" dirty="0">
                <a:latin typeface="Calibri"/>
                <a:ea typeface="ＭＳ Ｐゴシック"/>
                <a:cs typeface="Calibri"/>
              </a:rPr>
              <a:t>This lesson Includes: </a:t>
            </a:r>
          </a:p>
          <a:p>
            <a:pPr defTabSz="905255">
              <a:buFontTx/>
              <a:buChar char="-"/>
              <a:defRPr sz="3168"/>
            </a:pPr>
            <a:r>
              <a:rPr lang="en-US" sz="2500" dirty="0">
                <a:latin typeface="Calibri"/>
                <a:ea typeface="ＭＳ Ｐゴシック"/>
                <a:cs typeface="Calibri"/>
              </a:rPr>
              <a:t>PPT presentation slides </a:t>
            </a:r>
          </a:p>
          <a:p>
            <a:pPr defTabSz="905255">
              <a:buFontTx/>
              <a:buChar char="-"/>
              <a:defRPr sz="3168"/>
            </a:pPr>
            <a:r>
              <a:rPr lang="en-US" sz="2500" dirty="0">
                <a:latin typeface="Calibri"/>
                <a:ea typeface="ＭＳ Ｐゴシック"/>
                <a:cs typeface="Calibri"/>
              </a:rPr>
              <a:t>Exercise 7.1: What are All These Deductions from My Paycheck? </a:t>
            </a:r>
          </a:p>
          <a:p>
            <a:pPr defTabSz="905255">
              <a:buFontTx/>
              <a:buChar char="-"/>
              <a:defRPr sz="3168"/>
            </a:pPr>
            <a:r>
              <a:rPr lang="en-US" sz="2500" dirty="0">
                <a:latin typeface="Calibri"/>
                <a:ea typeface="ＭＳ Ｐゴシック"/>
                <a:cs typeface="Calibri"/>
              </a:rPr>
              <a:t>Exercise 7.2: What’s Your Bracket? Activity</a:t>
            </a:r>
          </a:p>
          <a:p>
            <a:pPr defTabSz="905255">
              <a:buFontTx/>
              <a:buChar char="-"/>
              <a:defRPr sz="3168"/>
            </a:pPr>
            <a:r>
              <a:rPr lang="en-US" sz="2500" dirty="0">
                <a:latin typeface="Calibri"/>
                <a:ea typeface="ＭＳ Ｐゴシック"/>
                <a:cs typeface="Calibri"/>
              </a:rPr>
              <a:t>Exercise 7.3: Tax-Saving Strategies Activity</a:t>
            </a:r>
          </a:p>
          <a:p>
            <a:pPr defTabSz="905255">
              <a:buFontTx/>
              <a:buChar char="-"/>
              <a:defRPr sz="3168"/>
            </a:pPr>
            <a:r>
              <a:rPr lang="en-US" sz="2500" dirty="0">
                <a:latin typeface="Calibri"/>
                <a:ea typeface="ＭＳ Ｐゴシック"/>
                <a:cs typeface="Calibri"/>
              </a:rPr>
              <a:t>Additional Resources (TurboTax, EconEdLink.org, IRS resources)</a:t>
            </a:r>
            <a:endParaRPr lang="en-US" sz="2500" dirty="0"/>
          </a:p>
          <a:p>
            <a:pPr marL="0" indent="0" defTabSz="905255">
              <a:buNone/>
              <a:defRPr sz="3168"/>
            </a:pPr>
            <a:r>
              <a:rPr lang="en-US" sz="2500" dirty="0">
                <a:latin typeface="Calibri"/>
                <a:ea typeface="ＭＳ Ｐゴシック"/>
                <a:cs typeface="Calibri"/>
              </a:rPr>
              <a:t> </a:t>
            </a:r>
            <a:endParaRPr lang="en-US" sz="2750" dirty="0"/>
          </a:p>
        </p:txBody>
      </p:sp>
    </p:spTree>
    <p:extLst>
      <p:ext uri="{BB962C8B-B14F-4D97-AF65-F5344CB8AC3E}">
        <p14:creationId xmlns:p14="http://schemas.microsoft.com/office/powerpoint/2010/main" val="311868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87"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dirty="0"/>
              <a:t>Assessment Questions/Statements</a:t>
            </a:r>
            <a:endParaRPr lang="en-US" sz="40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212848"/>
            <a:ext cx="8229600" cy="4175760"/>
          </a:xfrm>
        </p:spPr>
        <p:txBody>
          <a:bodyPr>
            <a:noAutofit/>
          </a:bodyPr>
          <a:lstStyle/>
          <a:p>
            <a:pPr defTabSz="905255">
              <a:defRPr sz="3168"/>
            </a:pPr>
            <a:r>
              <a:rPr lang="en-US" sz="2500" dirty="0">
                <a:latin typeface="Calibri" panose="020F0502020204030204" pitchFamily="34" charset="0"/>
                <a:cs typeface="Calibri" panose="020F0502020204030204" pitchFamily="34" charset="0"/>
              </a:rPr>
              <a:t>What is Gross Income? </a:t>
            </a:r>
          </a:p>
          <a:p>
            <a:pPr defTabSz="905255">
              <a:defRPr sz="3168"/>
            </a:pPr>
            <a:r>
              <a:rPr lang="en-US" sz="2500" dirty="0">
                <a:latin typeface="Calibri" panose="020F0502020204030204" pitchFamily="34" charset="0"/>
                <a:cs typeface="Calibri" panose="020F0502020204030204" pitchFamily="34" charset="0"/>
              </a:rPr>
              <a:t>What is Net Income? </a:t>
            </a:r>
          </a:p>
          <a:p>
            <a:pPr defTabSz="905255">
              <a:defRPr sz="3168"/>
            </a:pPr>
            <a:r>
              <a:rPr lang="en-US" sz="2500" dirty="0">
                <a:latin typeface="Calibri" panose="020F0502020204030204" pitchFamily="34" charset="0"/>
                <a:cs typeface="Calibri" panose="020F0502020204030204" pitchFamily="34" charset="0"/>
              </a:rPr>
              <a:t>What is a filing status?</a:t>
            </a:r>
          </a:p>
          <a:p>
            <a:pPr defTabSz="905255">
              <a:defRPr sz="3168"/>
            </a:pPr>
            <a:r>
              <a:rPr lang="en-US" sz="2500" dirty="0">
                <a:latin typeface="Calibri" panose="020F0502020204030204" pitchFamily="34" charset="0"/>
                <a:cs typeface="Calibri" panose="020F0502020204030204" pitchFamily="34" charset="0"/>
              </a:rPr>
              <a:t>State at least 3 tax-saving strategies.</a:t>
            </a:r>
          </a:p>
          <a:p>
            <a:pPr defTabSz="905255">
              <a:defRPr sz="3168"/>
            </a:pPr>
            <a:r>
              <a:rPr lang="en-US" sz="2500" dirty="0">
                <a:latin typeface="Calibri" panose="020F0502020204030204" pitchFamily="34" charset="0"/>
                <a:cs typeface="Calibri" panose="020F0502020204030204" pitchFamily="34" charset="0"/>
              </a:rPr>
              <a:t>What does FICA stand for?</a:t>
            </a:r>
          </a:p>
          <a:p>
            <a:pPr defTabSz="905255">
              <a:defRPr sz="3168"/>
            </a:pPr>
            <a:endParaRPr lang="en-US" sz="2500" dirty="0"/>
          </a:p>
          <a:p>
            <a:pPr marL="0" indent="0" defTabSz="905255">
              <a:buNone/>
              <a:defRPr sz="3168"/>
            </a:pPr>
            <a:endParaRPr lang="en-US" sz="2750" dirty="0"/>
          </a:p>
        </p:txBody>
      </p:sp>
    </p:spTree>
    <p:extLst>
      <p:ext uri="{BB962C8B-B14F-4D97-AF65-F5344CB8AC3E}">
        <p14:creationId xmlns:p14="http://schemas.microsoft.com/office/powerpoint/2010/main" val="12873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dirty="0">
                <a:ln w="11430">
                  <a:noFill/>
                </a:ln>
                <a:effectLst>
                  <a:outerShdw blurRad="80000" dist="40000" dir="5040000" algn="tl">
                    <a:srgbClr val="000000">
                      <a:alpha val="0"/>
                    </a:srgbClr>
                  </a:outerShdw>
                </a:effectLst>
                <a:ea typeface="+mj-ea"/>
                <a:cs typeface="+mj-cs"/>
              </a:rPr>
              <a:t>Lesson 7: Uncle Sam Takes a Bite</a:t>
            </a:r>
          </a:p>
        </p:txBody>
      </p:sp>
      <p:sp>
        <p:nvSpPr>
          <p:cNvPr id="3" name="Content Placeholder 2"/>
          <p:cNvSpPr>
            <a:spLocks noGrp="1"/>
          </p:cNvSpPr>
          <p:nvPr>
            <p:ph idx="4294967295"/>
          </p:nvPr>
        </p:nvSpPr>
        <p:spPr>
          <a:xfrm>
            <a:off x="361950" y="2241185"/>
            <a:ext cx="8229600" cy="4175760"/>
          </a:xfrm>
        </p:spPr>
        <p:txBody>
          <a:bodyPr>
            <a:noAutofit/>
          </a:bodyPr>
          <a:lstStyle/>
          <a:p>
            <a:pPr marL="0" indent="0" defTabSz="905255">
              <a:buNone/>
              <a:defRPr sz="3168"/>
            </a:pPr>
            <a:r>
              <a:rPr lang="en-US" sz="2500" dirty="0">
                <a:latin typeface="Calibri" panose="020F0502020204030204" pitchFamily="34" charset="0"/>
                <a:cs typeface="Calibri" panose="020F0502020204030204" pitchFamily="34" charset="0"/>
              </a:rPr>
              <a:t>7.1 – What Are All These Deductions from my paycheck?</a:t>
            </a:r>
          </a:p>
          <a:p>
            <a:pPr defTabSz="905255">
              <a:defRPr sz="3168"/>
            </a:pPr>
            <a:r>
              <a:rPr lang="en-US" sz="2500" dirty="0">
                <a:latin typeface="Calibri" panose="020F0502020204030204" pitchFamily="34" charset="0"/>
                <a:cs typeface="Calibri" panose="020F0502020204030204" pitchFamily="34" charset="0"/>
              </a:rPr>
              <a:t>Scenario:</a:t>
            </a:r>
          </a:p>
          <a:p>
            <a:pPr marL="0" indent="0" defTabSz="905255">
              <a:buNone/>
              <a:defRPr sz="3168"/>
            </a:pPr>
            <a:endParaRPr lang="en-US" sz="2500" dirty="0"/>
          </a:p>
          <a:p>
            <a:pPr marL="0" indent="0" defTabSz="905255">
              <a:buNone/>
              <a:defRPr sz="3168"/>
            </a:pPr>
            <a:endParaRPr lang="en-US" sz="2750" dirty="0"/>
          </a:p>
        </p:txBody>
      </p:sp>
      <p:pic>
        <p:nvPicPr>
          <p:cNvPr id="5" name="Picture 4" descr="A picture containing knife&#10;&#10;Description automatically generated">
            <a:extLst>
              <a:ext uri="{FF2B5EF4-FFF2-40B4-BE49-F238E27FC236}">
                <a16:creationId xmlns:a16="http://schemas.microsoft.com/office/drawing/2014/main" id="{FA79E640-EC3E-304D-B76B-13AD1A0B6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05502"/>
            <a:ext cx="8953500" cy="1576827"/>
          </a:xfrm>
          <a:prstGeom prst="rect">
            <a:avLst/>
          </a:prstGeom>
        </p:spPr>
      </p:pic>
      <p:sp>
        <p:nvSpPr>
          <p:cNvPr id="6" name="Rectangle 5">
            <a:extLst>
              <a:ext uri="{FF2B5EF4-FFF2-40B4-BE49-F238E27FC236}">
                <a16:creationId xmlns:a16="http://schemas.microsoft.com/office/drawing/2014/main" id="{BB4D0731-096D-FB4B-8D71-1C0D62099F48}"/>
              </a:ext>
            </a:extLst>
          </p:cNvPr>
          <p:cNvSpPr/>
          <p:nvPr/>
        </p:nvSpPr>
        <p:spPr>
          <a:xfrm>
            <a:off x="353962" y="4862096"/>
            <a:ext cx="3600537" cy="1554849"/>
          </a:xfrm>
          <a:prstGeom prst="rect">
            <a:avLst/>
          </a:prstGeom>
        </p:spPr>
        <p:txBody>
          <a:bodyPr wrap="none">
            <a:spAutoFit/>
          </a:bodyPr>
          <a:lstStyle/>
          <a:p>
            <a:pPr defTabSz="905255">
              <a:defRPr sz="3168"/>
            </a:pPr>
            <a:r>
              <a:rPr lang="en-US" dirty="0">
                <a:latin typeface="Calibri" panose="020F0502020204030204" pitchFamily="34" charset="0"/>
                <a:cs typeface="Calibri" panose="020F0502020204030204" pitchFamily="34" charset="0"/>
                <a:hlinkClick r:id="rId4"/>
              </a:rPr>
              <a:t>Real World Scenario</a:t>
            </a:r>
            <a:endParaRPr lang="en-US" dirty="0">
              <a:latin typeface="Calibri" panose="020F0502020204030204" pitchFamily="34" charset="0"/>
              <a:cs typeface="Calibri" panose="020F0502020204030204" pitchFamily="34" charset="0"/>
            </a:endParaRPr>
          </a:p>
          <a:p>
            <a:pPr defTabSz="905255">
              <a:defRPr sz="3168"/>
            </a:pPr>
            <a:endParaRPr lang="en-US" dirty="0">
              <a:latin typeface="Calibri" panose="020F0502020204030204" pitchFamily="34" charset="0"/>
              <a:cs typeface="Calibri" panose="020F0502020204030204" pitchFamily="34" charset="0"/>
            </a:endParaRPr>
          </a:p>
          <a:p>
            <a:pPr defTabSz="905255">
              <a:defRPr sz="3168"/>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738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dirty="0">
                <a:ln w="11430">
                  <a:noFill/>
                </a:ln>
                <a:effectLst>
                  <a:outerShdw blurRad="80000" dist="40000" dir="5040000" algn="tl">
                    <a:srgbClr val="000000">
                      <a:alpha val="0"/>
                    </a:srgbClr>
                  </a:outerShdw>
                </a:effectLst>
                <a:ea typeface="+mj-ea"/>
                <a:cs typeface="+mj-cs"/>
              </a:rPr>
              <a:t>Lesson 7: Uncle Sam Takes a Bite</a:t>
            </a:r>
          </a:p>
        </p:txBody>
      </p:sp>
      <p:sp>
        <p:nvSpPr>
          <p:cNvPr id="3" name="Content Placeholder 2"/>
          <p:cNvSpPr>
            <a:spLocks noGrp="1"/>
          </p:cNvSpPr>
          <p:nvPr>
            <p:ph idx="4294967295"/>
          </p:nvPr>
        </p:nvSpPr>
        <p:spPr>
          <a:xfrm>
            <a:off x="457200" y="2031673"/>
            <a:ext cx="8229600" cy="4175760"/>
          </a:xfrm>
        </p:spPr>
        <p:txBody>
          <a:bodyPr>
            <a:noAutofit/>
          </a:bodyPr>
          <a:lstStyle/>
          <a:p>
            <a:pPr marL="0" indent="0" defTabSz="905255">
              <a:buNone/>
              <a:defRPr sz="3168"/>
            </a:pPr>
            <a:r>
              <a:rPr lang="en-US" sz="2500" dirty="0">
                <a:latin typeface="Calibri" panose="020F0502020204030204" pitchFamily="34" charset="0"/>
                <a:cs typeface="Calibri" panose="020F0502020204030204" pitchFamily="34" charset="0"/>
              </a:rPr>
              <a:t>7.1 – What Are All These Deductions from my paycheck?</a:t>
            </a:r>
          </a:p>
          <a:p>
            <a:pPr defTabSz="905255">
              <a:defRPr sz="3168"/>
            </a:pPr>
            <a:r>
              <a:rPr lang="en-US" sz="2500" dirty="0">
                <a:latin typeface="Calibri" panose="020F0502020204030204" pitchFamily="34" charset="0"/>
                <a:cs typeface="Calibri" panose="020F0502020204030204" pitchFamily="34" charset="0"/>
              </a:rPr>
              <a:t>Vocabulary Words:</a:t>
            </a:r>
          </a:p>
          <a:p>
            <a:pPr defTabSz="905255">
              <a:buFontTx/>
              <a:buChar char="-"/>
              <a:defRPr sz="3168"/>
            </a:pPr>
            <a:r>
              <a:rPr lang="en-US" sz="1900" u="sng" dirty="0">
                <a:latin typeface="Calibri" panose="020F0502020204030204" pitchFamily="34" charset="0"/>
                <a:cs typeface="Calibri" panose="020F0502020204030204" pitchFamily="34" charset="0"/>
              </a:rPr>
              <a:t>Gross Pay</a:t>
            </a:r>
            <a:r>
              <a:rPr lang="en-US" sz="1900" dirty="0">
                <a:latin typeface="Calibri" panose="020F0502020204030204" pitchFamily="34" charset="0"/>
                <a:cs typeface="Calibri" panose="020F0502020204030204" pitchFamily="34" charset="0"/>
              </a:rPr>
              <a:t>: Gross pay is the total amount of money an employee earns before any deductions are made. </a:t>
            </a:r>
          </a:p>
          <a:p>
            <a:pPr defTabSz="905255">
              <a:buFontTx/>
              <a:buChar char="-"/>
              <a:defRPr sz="3168"/>
            </a:pPr>
            <a:r>
              <a:rPr lang="en-US" sz="1900" u="sng" dirty="0">
                <a:latin typeface="Calibri" panose="020F0502020204030204" pitchFamily="34" charset="0"/>
                <a:cs typeface="Calibri" panose="020F0502020204030204" pitchFamily="34" charset="0"/>
              </a:rPr>
              <a:t>Net Pay</a:t>
            </a:r>
            <a:r>
              <a:rPr lang="en-US" sz="1900" dirty="0">
                <a:latin typeface="Calibri" panose="020F0502020204030204" pitchFamily="34" charset="0"/>
                <a:cs typeface="Calibri" panose="020F0502020204030204" pitchFamily="34" charset="0"/>
              </a:rPr>
              <a:t>: Net pay is the amount left after all deductions for taxes and benefits payments are taken out of the gross pay. Net pay is sometimes called take-home pay. </a:t>
            </a:r>
          </a:p>
          <a:p>
            <a:pPr defTabSz="905255">
              <a:buFontTx/>
              <a:buChar char="-"/>
              <a:defRPr sz="3168"/>
            </a:pPr>
            <a:r>
              <a:rPr lang="en-US" sz="1900" u="sng" dirty="0">
                <a:latin typeface="Calibri" panose="020F0502020204030204" pitchFamily="34" charset="0"/>
                <a:cs typeface="Calibri" panose="020F0502020204030204" pitchFamily="34" charset="0"/>
              </a:rPr>
              <a:t>Payroll Deduction</a:t>
            </a:r>
            <a:r>
              <a:rPr lang="en-US" sz="1900" dirty="0">
                <a:latin typeface="Calibri" panose="020F0502020204030204" pitchFamily="34" charset="0"/>
                <a:cs typeface="Calibri" panose="020F0502020204030204" pitchFamily="34" charset="0"/>
              </a:rPr>
              <a:t>: A payroll deduction is an expense that can be subtracted from an individual or married couple’s gross income. </a:t>
            </a:r>
          </a:p>
          <a:p>
            <a:pPr defTabSz="905255">
              <a:buFontTx/>
              <a:buChar char="-"/>
              <a:defRPr sz="3168"/>
            </a:pPr>
            <a:r>
              <a:rPr lang="en-US" sz="1900" u="sng" dirty="0">
                <a:latin typeface="Calibri" panose="020F0502020204030204" pitchFamily="34" charset="0"/>
                <a:cs typeface="Calibri" panose="020F0502020204030204" pitchFamily="34" charset="0"/>
              </a:rPr>
              <a:t>Tax Deduction</a:t>
            </a:r>
            <a:r>
              <a:rPr lang="en-US" sz="1900" dirty="0">
                <a:latin typeface="Calibri" panose="020F0502020204030204" pitchFamily="34" charset="0"/>
                <a:cs typeface="Calibri" panose="020F0502020204030204" pitchFamily="34" charset="0"/>
              </a:rPr>
              <a:t>: Is a deduction that lowers a person’s tax liability by lowering their taxable income. </a:t>
            </a:r>
            <a:endParaRPr lang="en-US" sz="2500" dirty="0"/>
          </a:p>
          <a:p>
            <a:pPr marL="0" indent="0" defTabSz="905255">
              <a:buNone/>
              <a:defRPr sz="3168"/>
            </a:pPr>
            <a:endParaRPr lang="en-US" sz="2750" dirty="0"/>
          </a:p>
        </p:txBody>
      </p:sp>
    </p:spTree>
    <p:extLst>
      <p:ext uri="{BB962C8B-B14F-4D97-AF65-F5344CB8AC3E}">
        <p14:creationId xmlns:p14="http://schemas.microsoft.com/office/powerpoint/2010/main" val="12722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122"/>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dirty="0">
                <a:ln w="11430">
                  <a:noFill/>
                </a:ln>
                <a:effectLst>
                  <a:outerShdw blurRad="80000" dist="40000" dir="5040000" algn="tl">
                    <a:srgbClr val="000000">
                      <a:alpha val="0"/>
                    </a:srgbClr>
                  </a:outerShdw>
                </a:effectLst>
                <a:ea typeface="+mj-ea"/>
                <a:cs typeface="+mj-cs"/>
              </a:rPr>
              <a:t>Lesson 7: Uncle Sam Takes a Bite</a:t>
            </a:r>
          </a:p>
        </p:txBody>
      </p:sp>
      <p:sp>
        <p:nvSpPr>
          <p:cNvPr id="3" name="Content Placeholder 2"/>
          <p:cNvSpPr>
            <a:spLocks noGrp="1"/>
          </p:cNvSpPr>
          <p:nvPr>
            <p:ph idx="4294967295"/>
          </p:nvPr>
        </p:nvSpPr>
        <p:spPr>
          <a:xfrm>
            <a:off x="286229" y="1890122"/>
            <a:ext cx="8229600" cy="4175760"/>
          </a:xfrm>
        </p:spPr>
        <p:txBody>
          <a:bodyPr>
            <a:noAutofit/>
          </a:bodyPr>
          <a:lstStyle/>
          <a:p>
            <a:pPr marL="0" indent="0" defTabSz="905255">
              <a:buNone/>
              <a:defRPr sz="3168"/>
            </a:pPr>
            <a:r>
              <a:rPr lang="en-US" sz="2500" dirty="0">
                <a:latin typeface="Calibri" panose="020F0502020204030204" pitchFamily="34" charset="0"/>
                <a:cs typeface="Calibri" panose="020F0502020204030204" pitchFamily="34" charset="0"/>
              </a:rPr>
              <a:t>7.1 – What Are All These Deductions from my paycheck?</a:t>
            </a:r>
          </a:p>
          <a:p>
            <a:pPr marL="0" indent="0" defTabSz="905255">
              <a:buNone/>
              <a:defRPr sz="3168"/>
            </a:pPr>
            <a:endParaRPr lang="en-US" sz="2500" dirty="0"/>
          </a:p>
          <a:p>
            <a:pPr marL="0" indent="0" defTabSz="905255">
              <a:buNone/>
              <a:defRPr sz="3168"/>
            </a:pPr>
            <a:endParaRPr lang="en-US" sz="2750" dirty="0"/>
          </a:p>
        </p:txBody>
      </p:sp>
      <p:pic>
        <p:nvPicPr>
          <p:cNvPr id="5" name="Picture 4" descr="A picture containing bird&#10;&#10;Description automatically generated">
            <a:extLst>
              <a:ext uri="{FF2B5EF4-FFF2-40B4-BE49-F238E27FC236}">
                <a16:creationId xmlns:a16="http://schemas.microsoft.com/office/drawing/2014/main" id="{34161CD2-0E61-7D4A-BA08-D650BD30A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 y="2467175"/>
            <a:ext cx="8953500" cy="2271802"/>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56559AA7-2B94-2946-8CFC-FDA4F0F019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 y="4598235"/>
            <a:ext cx="8928100" cy="1977494"/>
          </a:xfrm>
          <a:prstGeom prst="rect">
            <a:avLst/>
          </a:prstGeom>
        </p:spPr>
      </p:pic>
    </p:spTree>
    <p:extLst>
      <p:ext uri="{BB962C8B-B14F-4D97-AF65-F5344CB8AC3E}">
        <p14:creationId xmlns:p14="http://schemas.microsoft.com/office/powerpoint/2010/main" val="392936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dirty="0">
                <a:ln w="11430">
                  <a:noFill/>
                </a:ln>
                <a:effectLst>
                  <a:outerShdw blurRad="80000" dist="40000" dir="5040000" algn="tl">
                    <a:srgbClr val="000000">
                      <a:alpha val="0"/>
                    </a:srgbClr>
                  </a:outerShdw>
                </a:effectLst>
                <a:ea typeface="+mj-ea"/>
                <a:cs typeface="+mj-cs"/>
              </a:rPr>
              <a:t>Lesson 7: Uncle Sam Takes a Bite</a:t>
            </a:r>
          </a:p>
        </p:txBody>
      </p:sp>
      <p:pic>
        <p:nvPicPr>
          <p:cNvPr id="5" name="Picture 4" descr="A screenshot of a cell phone&#10;&#10;Description automatically generated">
            <a:extLst>
              <a:ext uri="{FF2B5EF4-FFF2-40B4-BE49-F238E27FC236}">
                <a16:creationId xmlns:a16="http://schemas.microsoft.com/office/drawing/2014/main" id="{7FA07F25-1927-3543-8308-B0C0A17A1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0200"/>
            <a:ext cx="9144000" cy="2387600"/>
          </a:xfrm>
          <a:prstGeom prst="rect">
            <a:avLst/>
          </a:prstGeom>
        </p:spPr>
      </p:pic>
      <p:pic>
        <p:nvPicPr>
          <p:cNvPr id="7" name="Picture 6" descr="A picture containing bird&#10;&#10;Description automatically generated">
            <a:extLst>
              <a:ext uri="{FF2B5EF4-FFF2-40B4-BE49-F238E27FC236}">
                <a16:creationId xmlns:a16="http://schemas.microsoft.com/office/drawing/2014/main" id="{F76744D8-11BB-514C-9E4E-2EEBC6CA52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24" y="1958029"/>
            <a:ext cx="8763000" cy="2182171"/>
          </a:xfrm>
          <a:prstGeom prst="rect">
            <a:avLst/>
          </a:prstGeom>
        </p:spPr>
      </p:pic>
      <p:pic>
        <p:nvPicPr>
          <p:cNvPr id="1026" name="Picture 2">
            <a:extLst>
              <a:ext uri="{FF2B5EF4-FFF2-40B4-BE49-F238E27FC236}">
                <a16:creationId xmlns:a16="http://schemas.microsoft.com/office/drawing/2014/main" id="{80E4E915-D96D-D944-B039-34388919D6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98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42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dirty="0">
                <a:ln w="11430">
                  <a:noFill/>
                </a:ln>
                <a:effectLst>
                  <a:outerShdw blurRad="80000" dist="40000" dir="5040000" algn="tl">
                    <a:srgbClr val="000000">
                      <a:alpha val="0"/>
                    </a:srgbClr>
                  </a:outerShdw>
                </a:effectLst>
                <a:ea typeface="+mj-ea"/>
                <a:cs typeface="+mj-cs"/>
              </a:rPr>
              <a:t>Lesson 7: Uncle Sam Takes a Bite</a:t>
            </a:r>
          </a:p>
        </p:txBody>
      </p:sp>
      <p:pic>
        <p:nvPicPr>
          <p:cNvPr id="5" name="Picture 4" descr="A picture containing indoor, table&#10;&#10;Description automatically generated">
            <a:extLst>
              <a:ext uri="{FF2B5EF4-FFF2-40B4-BE49-F238E27FC236}">
                <a16:creationId xmlns:a16="http://schemas.microsoft.com/office/drawing/2014/main" id="{6E3FDE76-CB8A-DA45-A8AB-DC4B6F737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50" y="2683071"/>
            <a:ext cx="8851900" cy="2171700"/>
          </a:xfrm>
          <a:prstGeom prst="rect">
            <a:avLst/>
          </a:prstGeom>
        </p:spPr>
      </p:pic>
    </p:spTree>
    <p:extLst>
      <p:ext uri="{BB962C8B-B14F-4D97-AF65-F5344CB8AC3E}">
        <p14:creationId xmlns:p14="http://schemas.microsoft.com/office/powerpoint/2010/main" val="141874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42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dirty="0">
                <a:ln w="11430">
                  <a:noFill/>
                </a:ln>
                <a:effectLst>
                  <a:outerShdw blurRad="80000" dist="40000" dir="5040000" algn="tl">
                    <a:srgbClr val="000000">
                      <a:alpha val="0"/>
                    </a:srgbClr>
                  </a:outerShdw>
                </a:effectLst>
                <a:ea typeface="+mj-ea"/>
                <a:cs typeface="+mj-cs"/>
              </a:rPr>
              <a:t>Lesson 7: Uncle Sam Takes a Bite</a:t>
            </a:r>
          </a:p>
        </p:txBody>
      </p:sp>
      <p:pic>
        <p:nvPicPr>
          <p:cNvPr id="4" name="Picture 3">
            <a:extLst>
              <a:ext uri="{FF2B5EF4-FFF2-40B4-BE49-F238E27FC236}">
                <a16:creationId xmlns:a16="http://schemas.microsoft.com/office/drawing/2014/main" id="{6388ABD1-71AE-1146-AE5D-F9963A22B4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626374"/>
            <a:ext cx="8229600" cy="4904013"/>
          </a:xfrm>
          <a:prstGeom prst="rect">
            <a:avLst/>
          </a:prstGeom>
        </p:spPr>
      </p:pic>
    </p:spTree>
    <p:extLst>
      <p:ext uri="{BB962C8B-B14F-4D97-AF65-F5344CB8AC3E}">
        <p14:creationId xmlns:p14="http://schemas.microsoft.com/office/powerpoint/2010/main" val="263345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42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dirty="0">
                <a:ln w="11430">
                  <a:noFill/>
                </a:ln>
                <a:effectLst>
                  <a:outerShdw blurRad="80000" dist="40000" dir="5040000" algn="tl">
                    <a:srgbClr val="000000">
                      <a:alpha val="0"/>
                    </a:srgbClr>
                  </a:outerShdw>
                </a:effectLst>
                <a:ea typeface="+mj-ea"/>
                <a:cs typeface="+mj-cs"/>
              </a:rPr>
              <a:t>Lesson 7: Uncle Sam Takes a Bite</a:t>
            </a:r>
          </a:p>
        </p:txBody>
      </p:sp>
      <p:pic>
        <p:nvPicPr>
          <p:cNvPr id="4" name="Picture 3" descr="A screenshot of a cell phone&#10;&#10;Description automatically generated">
            <a:extLst>
              <a:ext uri="{FF2B5EF4-FFF2-40B4-BE49-F238E27FC236}">
                <a16:creationId xmlns:a16="http://schemas.microsoft.com/office/drawing/2014/main" id="{3A55DF47-95E7-E945-A8AD-301FE9659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99" y="1655546"/>
            <a:ext cx="8687869" cy="4899258"/>
          </a:xfrm>
          <a:prstGeom prst="rect">
            <a:avLst/>
          </a:prstGeom>
        </p:spPr>
      </p:pic>
    </p:spTree>
    <p:extLst>
      <p:ext uri="{BB962C8B-B14F-4D97-AF65-F5344CB8AC3E}">
        <p14:creationId xmlns:p14="http://schemas.microsoft.com/office/powerpoint/2010/main" val="54929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42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dirty="0">
                <a:ln w="11430">
                  <a:noFill/>
                </a:ln>
                <a:effectLst>
                  <a:outerShdw blurRad="80000" dist="40000" dir="5040000" algn="tl">
                    <a:srgbClr val="000000">
                      <a:alpha val="0"/>
                    </a:srgbClr>
                  </a:outerShdw>
                </a:effectLst>
                <a:ea typeface="+mj-ea"/>
                <a:cs typeface="+mj-cs"/>
              </a:rPr>
              <a:t>Lesson 7: Uncle Sam Takes a Bite</a:t>
            </a:r>
          </a:p>
        </p:txBody>
      </p:sp>
      <p:pic>
        <p:nvPicPr>
          <p:cNvPr id="5" name="Picture 4" descr="A screenshot of a cell phone&#10;&#10;Description automatically generated">
            <a:extLst>
              <a:ext uri="{FF2B5EF4-FFF2-40B4-BE49-F238E27FC236}">
                <a16:creationId xmlns:a16="http://schemas.microsoft.com/office/drawing/2014/main" id="{ACF55747-7911-5344-B14A-69F443F6F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66" y="1655545"/>
            <a:ext cx="8864868" cy="4899259"/>
          </a:xfrm>
          <a:prstGeom prst="rect">
            <a:avLst/>
          </a:prstGeom>
        </p:spPr>
      </p:pic>
    </p:spTree>
    <p:extLst>
      <p:ext uri="{BB962C8B-B14F-4D97-AF65-F5344CB8AC3E}">
        <p14:creationId xmlns:p14="http://schemas.microsoft.com/office/powerpoint/2010/main" val="255318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42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dirty="0">
                <a:ln w="11430">
                  <a:noFill/>
                </a:ln>
                <a:effectLst>
                  <a:outerShdw blurRad="80000" dist="40000" dir="5040000" algn="tl">
                    <a:srgbClr val="000000">
                      <a:alpha val="0"/>
                    </a:srgbClr>
                  </a:outerShdw>
                </a:effectLst>
                <a:ea typeface="+mj-ea"/>
                <a:cs typeface="+mj-cs"/>
              </a:rPr>
              <a:t>Lesson 7: Uncle Sam Takes a Bite</a:t>
            </a:r>
          </a:p>
        </p:txBody>
      </p:sp>
      <p:sp>
        <p:nvSpPr>
          <p:cNvPr id="6" name="Content Placeholder 2">
            <a:extLst>
              <a:ext uri="{FF2B5EF4-FFF2-40B4-BE49-F238E27FC236}">
                <a16:creationId xmlns:a16="http://schemas.microsoft.com/office/drawing/2014/main" id="{58330D0A-2039-8040-96D5-DD67FAE9108B}"/>
              </a:ext>
            </a:extLst>
          </p:cNvPr>
          <p:cNvSpPr txBox="1">
            <a:spLocks/>
          </p:cNvSpPr>
          <p:nvPr/>
        </p:nvSpPr>
        <p:spPr bwMode="auto">
          <a:xfrm>
            <a:off x="228601" y="1647396"/>
            <a:ext cx="8229600" cy="417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05255">
              <a:buNone/>
              <a:defRPr sz="3168"/>
            </a:pPr>
            <a:r>
              <a:rPr lang="en-US" sz="2500" dirty="0">
                <a:latin typeface="Calibri" panose="020F0502020204030204" pitchFamily="34" charset="0"/>
                <a:cs typeface="Calibri" panose="020F0502020204030204" pitchFamily="34" charset="0"/>
              </a:rPr>
              <a:t>7.2 – Tax Brackets </a:t>
            </a:r>
          </a:p>
          <a:p>
            <a:pPr marL="0" indent="0" algn="ctr" defTabSz="905255">
              <a:buNone/>
              <a:defRPr sz="3168"/>
            </a:pPr>
            <a:r>
              <a:rPr lang="en-US" sz="2500" dirty="0"/>
              <a:t>Side note: </a:t>
            </a:r>
          </a:p>
          <a:p>
            <a:pPr marL="0" indent="0" defTabSz="905255">
              <a:buNone/>
              <a:defRPr sz="3168"/>
            </a:pPr>
            <a:r>
              <a:rPr lang="en-US" sz="2500" dirty="0"/>
              <a:t>There are THREE basic types of taxes: progressive, regressive, and proportional. ..</a:t>
            </a:r>
          </a:p>
          <a:p>
            <a:pPr marL="0" indent="0" defTabSz="905255">
              <a:buNone/>
              <a:defRPr sz="3168"/>
            </a:pPr>
            <a:r>
              <a:rPr lang="en-US" sz="2500" b="1" dirty="0"/>
              <a:t>Progressive taxes</a:t>
            </a:r>
            <a:r>
              <a:rPr lang="en-US" sz="2500" dirty="0"/>
              <a:t>: Increases as income increases</a:t>
            </a:r>
          </a:p>
          <a:p>
            <a:pPr marL="0" indent="0" defTabSz="905255">
              <a:buNone/>
              <a:defRPr sz="3168"/>
            </a:pPr>
            <a:r>
              <a:rPr lang="en-US" sz="2500" b="1" dirty="0"/>
              <a:t>Regressive taxes</a:t>
            </a:r>
            <a:r>
              <a:rPr lang="en-US" sz="2500" dirty="0"/>
              <a:t>: is the same rate for everyone (such as sales tax on food and clothing.</a:t>
            </a:r>
          </a:p>
          <a:p>
            <a:pPr marL="0" indent="0" defTabSz="905255">
              <a:buNone/>
              <a:defRPr sz="3168"/>
            </a:pPr>
            <a:r>
              <a:rPr lang="en-US" sz="2500" b="1" dirty="0"/>
              <a:t>Proportional tax</a:t>
            </a:r>
            <a:r>
              <a:rPr lang="en-US" sz="2500" dirty="0"/>
              <a:t>: Stays the same whether income increases or decreases (such as a flat tax). </a:t>
            </a:r>
          </a:p>
          <a:p>
            <a:pPr marL="0" indent="0" defTabSz="905255">
              <a:buNone/>
              <a:defRPr sz="3168"/>
            </a:pPr>
            <a:endParaRPr lang="en-US" sz="2500" b="1" u="sng" dirty="0"/>
          </a:p>
          <a:p>
            <a:pPr marL="0" indent="0" defTabSz="905255">
              <a:buFont typeface="Arial" pitchFamily="-108" charset="0"/>
              <a:buNone/>
              <a:defRPr sz="3168"/>
            </a:pPr>
            <a:endParaRPr lang="en-US" sz="2750" dirty="0"/>
          </a:p>
        </p:txBody>
      </p:sp>
    </p:spTree>
    <p:extLst>
      <p:ext uri="{BB962C8B-B14F-4D97-AF65-F5344CB8AC3E}">
        <p14:creationId xmlns:p14="http://schemas.microsoft.com/office/powerpoint/2010/main" val="337472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42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dirty="0">
                <a:ln w="11430">
                  <a:noFill/>
                </a:ln>
                <a:effectLst>
                  <a:outerShdw blurRad="80000" dist="40000" dir="5040000" algn="tl">
                    <a:srgbClr val="000000">
                      <a:alpha val="0"/>
                    </a:srgbClr>
                  </a:outerShdw>
                </a:effectLst>
                <a:ea typeface="+mj-ea"/>
                <a:cs typeface="+mj-cs"/>
              </a:rPr>
              <a:t>Lesson 7: Uncle Sam Takes a Bite</a:t>
            </a:r>
          </a:p>
        </p:txBody>
      </p:sp>
      <p:sp>
        <p:nvSpPr>
          <p:cNvPr id="6" name="Content Placeholder 2">
            <a:extLst>
              <a:ext uri="{FF2B5EF4-FFF2-40B4-BE49-F238E27FC236}">
                <a16:creationId xmlns:a16="http://schemas.microsoft.com/office/drawing/2014/main" id="{58330D0A-2039-8040-96D5-DD67FAE9108B}"/>
              </a:ext>
            </a:extLst>
          </p:cNvPr>
          <p:cNvSpPr txBox="1">
            <a:spLocks/>
          </p:cNvSpPr>
          <p:nvPr/>
        </p:nvSpPr>
        <p:spPr bwMode="auto">
          <a:xfrm>
            <a:off x="444500" y="1915426"/>
            <a:ext cx="8229600" cy="417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05255">
              <a:buNone/>
              <a:defRPr sz="3168"/>
            </a:pPr>
            <a:r>
              <a:rPr lang="en-US" sz="2500" dirty="0">
                <a:latin typeface="Calibri" panose="020F0502020204030204" pitchFamily="34" charset="0"/>
                <a:cs typeface="Calibri" panose="020F0502020204030204" pitchFamily="34" charset="0"/>
              </a:rPr>
              <a:t>7.2 – Tax Brackets </a:t>
            </a:r>
          </a:p>
          <a:p>
            <a:pPr marL="0" indent="0" defTabSz="905255">
              <a:buNone/>
              <a:defRPr sz="3168"/>
            </a:pPr>
            <a:r>
              <a:rPr lang="en-US" sz="2500" dirty="0"/>
              <a:t>What’s your bracket? </a:t>
            </a:r>
          </a:p>
          <a:p>
            <a:pPr marL="0" indent="0" defTabSz="905255">
              <a:buNone/>
              <a:defRPr sz="3168"/>
            </a:pPr>
            <a:r>
              <a:rPr lang="en-US" sz="2500" dirty="0"/>
              <a:t>To illustrate </a:t>
            </a:r>
            <a:r>
              <a:rPr lang="en-US" sz="2500" b="1" u="sng" dirty="0"/>
              <a:t>marginal taxes </a:t>
            </a:r>
            <a:r>
              <a:rPr lang="en-US" sz="2500" dirty="0"/>
              <a:t>and </a:t>
            </a:r>
            <a:r>
              <a:rPr lang="en-US" sz="2500" b="1" u="sng" dirty="0"/>
              <a:t>progressive taxes</a:t>
            </a:r>
            <a:r>
              <a:rPr lang="en-US" sz="2500" dirty="0"/>
              <a:t>, let’s examine the following scenario. </a:t>
            </a:r>
          </a:p>
          <a:p>
            <a:r>
              <a:rPr lang="en-US" sz="1800" dirty="0"/>
              <a:t>Miquel and Anna Green have been married for almost five years and have no children. They both have good jobs, with a combined income of $84,000. They enjoy living in a rental near downtown but hope to eventually buy a home. Based on their current circumstances, they have decided to use the standard deduction of $24,000 allowed for a </a:t>
            </a:r>
            <a:r>
              <a:rPr lang="en-US" sz="1800" b="1" u="sng" dirty="0"/>
              <a:t>married couple </a:t>
            </a:r>
            <a:r>
              <a:rPr lang="en-US" sz="1800" dirty="0"/>
              <a:t>when paying their federal income tax. </a:t>
            </a:r>
          </a:p>
          <a:p>
            <a:pPr marL="0" indent="0" defTabSz="905255">
              <a:buNone/>
              <a:defRPr sz="3168"/>
            </a:pPr>
            <a:endParaRPr lang="en-US" sz="2500" b="1" u="sng" dirty="0"/>
          </a:p>
          <a:p>
            <a:pPr marL="0" indent="0" defTabSz="905255">
              <a:buFont typeface="Arial" pitchFamily="-108" charset="0"/>
              <a:buNone/>
              <a:defRPr sz="3168"/>
            </a:pPr>
            <a:endParaRPr lang="en-US" sz="2750" dirty="0"/>
          </a:p>
        </p:txBody>
      </p:sp>
    </p:spTree>
    <p:extLst>
      <p:ext uri="{BB962C8B-B14F-4D97-AF65-F5344CB8AC3E}">
        <p14:creationId xmlns:p14="http://schemas.microsoft.com/office/powerpoint/2010/main" val="406314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42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a:ln w="11430">
                  <a:noFill/>
                </a:ln>
                <a:effectLst>
                  <a:outerShdw blurRad="80000" dist="40000" dir="5040000" algn="tl">
                    <a:srgbClr val="000000">
                      <a:alpha val="0"/>
                    </a:srgbClr>
                  </a:outerShdw>
                </a:effectLst>
                <a:ea typeface="+mj-ea"/>
                <a:cs typeface="+mj-cs"/>
              </a:rPr>
              <a:t>Lesson 7: Uncle Sam Takes a Bite</a:t>
            </a:r>
            <a:endParaRPr lang="en-US" sz="4000" b="1" dirty="0">
              <a:ln w="11430">
                <a:noFill/>
              </a:ln>
              <a:effectLst>
                <a:outerShdw blurRad="80000" dist="40000" dir="5040000" algn="tl">
                  <a:srgbClr val="000000">
                    <a:alpha val="0"/>
                  </a:srgbClr>
                </a:outerShdw>
              </a:effectLst>
              <a:ea typeface="+mj-ea"/>
              <a:cs typeface="+mj-cs"/>
            </a:endParaRPr>
          </a:p>
        </p:txBody>
      </p:sp>
      <p:sp>
        <p:nvSpPr>
          <p:cNvPr id="6" name="Content Placeholder 2">
            <a:extLst>
              <a:ext uri="{FF2B5EF4-FFF2-40B4-BE49-F238E27FC236}">
                <a16:creationId xmlns:a16="http://schemas.microsoft.com/office/drawing/2014/main" id="{58330D0A-2039-8040-96D5-DD67FAE9108B}"/>
              </a:ext>
            </a:extLst>
          </p:cNvPr>
          <p:cNvSpPr txBox="1">
            <a:spLocks/>
          </p:cNvSpPr>
          <p:nvPr/>
        </p:nvSpPr>
        <p:spPr bwMode="auto">
          <a:xfrm>
            <a:off x="228601" y="1647396"/>
            <a:ext cx="4922239" cy="46527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05255">
              <a:buNone/>
              <a:defRPr sz="3168"/>
            </a:pPr>
            <a:r>
              <a:rPr lang="en-US" sz="2500" dirty="0">
                <a:latin typeface="Calibri" panose="020F0502020204030204" pitchFamily="34" charset="0"/>
                <a:cs typeface="Calibri" panose="020F0502020204030204" pitchFamily="34" charset="0"/>
              </a:rPr>
              <a:t>7.2 – Tax Brackets </a:t>
            </a:r>
          </a:p>
          <a:p>
            <a:pPr marL="0" indent="0" defTabSz="905255">
              <a:buNone/>
              <a:defRPr sz="3168"/>
            </a:pPr>
            <a:r>
              <a:rPr lang="en-US" sz="2500" dirty="0"/>
              <a:t>Filing Status? </a:t>
            </a:r>
          </a:p>
          <a:p>
            <a:r>
              <a:rPr lang="en-US" sz="1600" dirty="0"/>
              <a:t>It’s important to use the right filing status when you filing taxes. The status you choose can affect the amount of tax you owe for the year. It may even determine if you must file a tax return. Keep in mind that your marital status on Dec. 31 is your status for the whole year. Sometimes more than one filing status may apply to you. If that happens, choose the one that allows you to pay the least amount of tax. A filing status is based on your personal situation and helps you file taxes at the end of year.</a:t>
            </a:r>
          </a:p>
          <a:p>
            <a:r>
              <a:rPr lang="en-US" sz="1600" dirty="0"/>
              <a:t>Dependent: A dependent is a qualifying person who entitles a taxpayer to claim a dependent-related tax benefit on a tax return. They must pass the IRS dependent test. </a:t>
            </a:r>
            <a:endParaRPr lang="en-US" sz="2500" dirty="0"/>
          </a:p>
          <a:p>
            <a:pPr marL="0" indent="0">
              <a:buNone/>
            </a:pPr>
            <a:endParaRPr lang="en-US" sz="2750" dirty="0"/>
          </a:p>
        </p:txBody>
      </p:sp>
      <p:pic>
        <p:nvPicPr>
          <p:cNvPr id="4" name="Picture 3">
            <a:extLst>
              <a:ext uri="{FF2B5EF4-FFF2-40B4-BE49-F238E27FC236}">
                <a16:creationId xmlns:a16="http://schemas.microsoft.com/office/drawing/2014/main" id="{47266009-53F3-FD45-B5F5-ECCE956E45DD}"/>
              </a:ext>
            </a:extLst>
          </p:cNvPr>
          <p:cNvPicPr>
            <a:picLocks noChangeAspect="1"/>
          </p:cNvPicPr>
          <p:nvPr/>
        </p:nvPicPr>
        <p:blipFill>
          <a:blip r:embed="rId3"/>
          <a:stretch>
            <a:fillRect/>
          </a:stretch>
        </p:blipFill>
        <p:spPr>
          <a:xfrm>
            <a:off x="5121319" y="2863854"/>
            <a:ext cx="3794080" cy="2219820"/>
          </a:xfrm>
          <a:prstGeom prst="rect">
            <a:avLst/>
          </a:prstGeom>
        </p:spPr>
      </p:pic>
    </p:spTree>
    <p:extLst>
      <p:ext uri="{BB962C8B-B14F-4D97-AF65-F5344CB8AC3E}">
        <p14:creationId xmlns:p14="http://schemas.microsoft.com/office/powerpoint/2010/main" val="249257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42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dirty="0">
                <a:ln w="11430">
                  <a:noFill/>
                </a:ln>
                <a:effectLst>
                  <a:outerShdw blurRad="80000" dist="40000" dir="5040000" algn="tl">
                    <a:srgbClr val="000000">
                      <a:alpha val="0"/>
                    </a:srgbClr>
                  </a:outerShdw>
                </a:effectLst>
                <a:ea typeface="+mj-ea"/>
                <a:cs typeface="+mj-cs"/>
              </a:rPr>
              <a:t>Lesson 7: Uncle Sam Takes a Bite</a:t>
            </a:r>
          </a:p>
        </p:txBody>
      </p:sp>
      <p:sp>
        <p:nvSpPr>
          <p:cNvPr id="6" name="Content Placeholder 2">
            <a:extLst>
              <a:ext uri="{FF2B5EF4-FFF2-40B4-BE49-F238E27FC236}">
                <a16:creationId xmlns:a16="http://schemas.microsoft.com/office/drawing/2014/main" id="{58330D0A-2039-8040-96D5-DD67FAE9108B}"/>
              </a:ext>
            </a:extLst>
          </p:cNvPr>
          <p:cNvSpPr txBox="1">
            <a:spLocks/>
          </p:cNvSpPr>
          <p:nvPr/>
        </p:nvSpPr>
        <p:spPr bwMode="auto">
          <a:xfrm>
            <a:off x="152401" y="1545607"/>
            <a:ext cx="8229600" cy="40207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05255">
              <a:buNone/>
              <a:defRPr sz="3168"/>
            </a:pPr>
            <a:r>
              <a:rPr lang="en-US" sz="2000" dirty="0">
                <a:latin typeface="Calibri" panose="020F0502020204030204" pitchFamily="34" charset="0"/>
                <a:cs typeface="Calibri" panose="020F0502020204030204" pitchFamily="34" charset="0"/>
              </a:rPr>
              <a:t>7.2 – Tax Brackets </a:t>
            </a:r>
          </a:p>
          <a:p>
            <a:pPr marL="0" indent="0" defTabSz="905255">
              <a:buNone/>
              <a:defRPr sz="3168"/>
            </a:pPr>
            <a:r>
              <a:rPr lang="en-US" sz="2500" dirty="0"/>
              <a:t>Filing Status? </a:t>
            </a:r>
            <a:r>
              <a:rPr lang="en-US" sz="1800" dirty="0"/>
              <a:t>Here’s a list of the five filing statuses:</a:t>
            </a:r>
          </a:p>
          <a:p>
            <a:r>
              <a:rPr lang="en-US" sz="1500" b="1" dirty="0"/>
              <a:t>Single.</a:t>
            </a:r>
            <a:r>
              <a:rPr lang="en-US" sz="1500" dirty="0"/>
              <a:t> This status normally applies if you aren’t married. It applies if you are divorced or legally separated under state law.</a:t>
            </a:r>
          </a:p>
          <a:p>
            <a:r>
              <a:rPr lang="en-US" sz="1500" b="1" dirty="0"/>
              <a:t>Married Filing Jointly.</a:t>
            </a:r>
            <a:r>
              <a:rPr lang="en-US" sz="1500" dirty="0"/>
              <a:t> If you’re married, you and your spouse can file a joint tax return. If your spouse died in 2015, you can often file a joint return for that year.</a:t>
            </a:r>
          </a:p>
          <a:p>
            <a:r>
              <a:rPr lang="en-US" sz="1500" b="1" dirty="0"/>
              <a:t>Married Filing Separately.</a:t>
            </a:r>
            <a:r>
              <a:rPr lang="en-US" sz="1500" dirty="0"/>
              <a:t> A married couple can choose to file two separate tax returns. This may benefit you if it results in less tax owed than if you file a joint tax return. You may want to prepare your taxes both ways before you choose. You can also use it if you want to be responsible only for your own tax.</a:t>
            </a:r>
          </a:p>
          <a:p>
            <a:r>
              <a:rPr lang="en-US" sz="1500" b="1" dirty="0"/>
              <a:t>Head of Household.</a:t>
            </a:r>
            <a:r>
              <a:rPr lang="en-US" sz="1500" dirty="0"/>
              <a:t> In most cases, this status applies if you are not married, but there are some special rules. For example, you must have paid more than half the cost of keeping up a home for yourself and a qualifying person. Don’t choose this status by mistake. Be sure to check all the rules.</a:t>
            </a:r>
          </a:p>
          <a:p>
            <a:r>
              <a:rPr lang="en-US" sz="1500" b="1" dirty="0"/>
              <a:t>Qualifying Widow(er) with Dependent Child.</a:t>
            </a:r>
            <a:r>
              <a:rPr lang="en-US" sz="1500" dirty="0"/>
              <a:t> This status may apply to you if your spouse died during 2013 or 2014 and you have a dependent child. Other conditions also apply.</a:t>
            </a:r>
          </a:p>
          <a:p>
            <a:pPr marL="0" indent="0">
              <a:buNone/>
            </a:pPr>
            <a:endParaRPr lang="en-US" sz="2750" dirty="0"/>
          </a:p>
        </p:txBody>
      </p:sp>
    </p:spTree>
    <p:extLst>
      <p:ext uri="{BB962C8B-B14F-4D97-AF65-F5344CB8AC3E}">
        <p14:creationId xmlns:p14="http://schemas.microsoft.com/office/powerpoint/2010/main" val="59794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42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dirty="0">
                <a:ln w="11430">
                  <a:noFill/>
                </a:ln>
                <a:effectLst>
                  <a:outerShdw blurRad="80000" dist="40000" dir="5040000" algn="tl">
                    <a:srgbClr val="000000">
                      <a:alpha val="0"/>
                    </a:srgbClr>
                  </a:outerShdw>
                </a:effectLst>
                <a:ea typeface="+mj-ea"/>
                <a:cs typeface="+mj-cs"/>
              </a:rPr>
              <a:t>Lesson 7: Uncle Sam Takes a Bite</a:t>
            </a:r>
          </a:p>
        </p:txBody>
      </p:sp>
      <p:sp>
        <p:nvSpPr>
          <p:cNvPr id="6" name="Content Placeholder 2">
            <a:extLst>
              <a:ext uri="{FF2B5EF4-FFF2-40B4-BE49-F238E27FC236}">
                <a16:creationId xmlns:a16="http://schemas.microsoft.com/office/drawing/2014/main" id="{58330D0A-2039-8040-96D5-DD67FAE9108B}"/>
              </a:ext>
            </a:extLst>
          </p:cNvPr>
          <p:cNvSpPr txBox="1">
            <a:spLocks/>
          </p:cNvSpPr>
          <p:nvPr/>
        </p:nvSpPr>
        <p:spPr bwMode="auto">
          <a:xfrm>
            <a:off x="220650" y="1591238"/>
            <a:ext cx="8229600" cy="417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05255">
              <a:buNone/>
              <a:defRPr sz="3168"/>
            </a:pPr>
            <a:r>
              <a:rPr lang="en-US" sz="2500" dirty="0">
                <a:latin typeface="Calibri" panose="020F0502020204030204" pitchFamily="34" charset="0"/>
                <a:cs typeface="Calibri" panose="020F0502020204030204" pitchFamily="34" charset="0"/>
              </a:rPr>
              <a:t>7.2 – Tax Brackets </a:t>
            </a:r>
          </a:p>
          <a:p>
            <a:pPr marL="0" indent="0" defTabSz="905255">
              <a:buNone/>
              <a:defRPr sz="3168"/>
            </a:pPr>
            <a:r>
              <a:rPr lang="en-US" sz="2500" dirty="0"/>
              <a:t>What is the Standard Deduction? </a:t>
            </a:r>
          </a:p>
          <a:p>
            <a:r>
              <a:rPr lang="en-US" sz="1800" dirty="0"/>
              <a:t>Depending on your income and filing status, the standard deduction is the portion of income not subject to tax that can be used to reduce your tax bill as long as you do not </a:t>
            </a:r>
            <a:r>
              <a:rPr lang="en-US" sz="1800" b="1" dirty="0"/>
              <a:t>itemize your deduction </a:t>
            </a:r>
            <a:r>
              <a:rPr lang="en-US" sz="1800" dirty="0"/>
              <a:t>(more on that later). </a:t>
            </a:r>
          </a:p>
        </p:txBody>
      </p:sp>
      <p:pic>
        <p:nvPicPr>
          <p:cNvPr id="4" name="Picture 3" descr="A screenshot of a cell phone&#10;&#10;Description automatically generated">
            <a:extLst>
              <a:ext uri="{FF2B5EF4-FFF2-40B4-BE49-F238E27FC236}">
                <a16:creationId xmlns:a16="http://schemas.microsoft.com/office/drawing/2014/main" id="{CC19C581-F000-6245-B964-581D32124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74" y="3778788"/>
            <a:ext cx="6712465" cy="2817276"/>
          </a:xfrm>
          <a:prstGeom prst="rect">
            <a:avLst/>
          </a:prstGeom>
        </p:spPr>
      </p:pic>
    </p:spTree>
    <p:extLst>
      <p:ext uri="{BB962C8B-B14F-4D97-AF65-F5344CB8AC3E}">
        <p14:creationId xmlns:p14="http://schemas.microsoft.com/office/powerpoint/2010/main" val="416576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42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dirty="0">
                <a:ln w="11430">
                  <a:noFill/>
                </a:ln>
                <a:effectLst>
                  <a:outerShdw blurRad="80000" dist="40000" dir="5040000" algn="tl">
                    <a:srgbClr val="000000">
                      <a:alpha val="0"/>
                    </a:srgbClr>
                  </a:outerShdw>
                </a:effectLst>
                <a:ea typeface="+mj-ea"/>
                <a:cs typeface="+mj-cs"/>
              </a:rPr>
              <a:t>Lesson 7: Uncle Sam Takes a Bite</a:t>
            </a:r>
          </a:p>
        </p:txBody>
      </p:sp>
      <p:sp>
        <p:nvSpPr>
          <p:cNvPr id="6" name="Content Placeholder 2">
            <a:extLst>
              <a:ext uri="{FF2B5EF4-FFF2-40B4-BE49-F238E27FC236}">
                <a16:creationId xmlns:a16="http://schemas.microsoft.com/office/drawing/2014/main" id="{58330D0A-2039-8040-96D5-DD67FAE9108B}"/>
              </a:ext>
            </a:extLst>
          </p:cNvPr>
          <p:cNvSpPr txBox="1">
            <a:spLocks/>
          </p:cNvSpPr>
          <p:nvPr/>
        </p:nvSpPr>
        <p:spPr bwMode="auto">
          <a:xfrm>
            <a:off x="228601" y="1647396"/>
            <a:ext cx="8229600" cy="417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05255">
              <a:buNone/>
              <a:defRPr sz="3168"/>
            </a:pPr>
            <a:r>
              <a:rPr lang="en-US" sz="2500" dirty="0">
                <a:latin typeface="Calibri" panose="020F0502020204030204" pitchFamily="34" charset="0"/>
                <a:cs typeface="Calibri" panose="020F0502020204030204" pitchFamily="34" charset="0"/>
              </a:rPr>
              <a:t>7.2 – Tax Brackets </a:t>
            </a:r>
          </a:p>
          <a:p>
            <a:pPr marL="0" indent="0" defTabSz="905255">
              <a:buNone/>
              <a:defRPr sz="3168"/>
            </a:pPr>
            <a:r>
              <a:rPr lang="en-US" sz="2500" dirty="0"/>
              <a:t>What’s your bracket? </a:t>
            </a:r>
          </a:p>
          <a:p>
            <a:pPr marL="0" indent="0" defTabSz="905255">
              <a:buNone/>
              <a:defRPr sz="3168"/>
            </a:pPr>
            <a:r>
              <a:rPr lang="en-US" sz="2500" dirty="0"/>
              <a:t>To illustrate </a:t>
            </a:r>
            <a:r>
              <a:rPr lang="en-US" sz="2500" b="1" u="sng" dirty="0"/>
              <a:t>marginal taxes </a:t>
            </a:r>
            <a:r>
              <a:rPr lang="en-US" sz="2500" dirty="0"/>
              <a:t>and </a:t>
            </a:r>
            <a:r>
              <a:rPr lang="en-US" sz="2500" b="1" u="sng" dirty="0"/>
              <a:t>progressive taxes</a:t>
            </a:r>
            <a:r>
              <a:rPr lang="en-US" sz="2500" dirty="0"/>
              <a:t>, let’s examine the following scenario. </a:t>
            </a:r>
          </a:p>
          <a:p>
            <a:r>
              <a:rPr lang="en-US" sz="1800" dirty="0"/>
              <a:t>Miquel and Anna Green have been married for almost five years and have no children. They both have good jobs, with a combined income of $84,000. They enjoy living in a rental near downtown but hope to eventually buy a home. Based on their current circumstances, they have decided to use the standard deduction of $24,000 allowed for a </a:t>
            </a:r>
            <a:r>
              <a:rPr lang="en-US" sz="1800" b="1" u="sng" dirty="0"/>
              <a:t>married couple </a:t>
            </a:r>
            <a:r>
              <a:rPr lang="en-US" sz="1800" dirty="0"/>
              <a:t>when paying their federal income tax. </a:t>
            </a:r>
          </a:p>
          <a:p>
            <a:r>
              <a:rPr lang="en-US" sz="1800" dirty="0"/>
              <a:t>Use the following tax table to calculate the amount of federal income tax they would be responsible to pay on their income. Show your calculations in completing the exercise and answer the questions below. </a:t>
            </a:r>
          </a:p>
          <a:p>
            <a:pPr marL="0" indent="0" defTabSz="905255">
              <a:buNone/>
              <a:defRPr sz="3168"/>
            </a:pPr>
            <a:endParaRPr lang="en-US" sz="2500" b="1" u="sng" dirty="0"/>
          </a:p>
          <a:p>
            <a:pPr marL="0" indent="0" defTabSz="905255">
              <a:buFont typeface="Arial" pitchFamily="-108" charset="0"/>
              <a:buNone/>
              <a:defRPr sz="3168"/>
            </a:pPr>
            <a:endParaRPr lang="en-US" sz="2750" dirty="0"/>
          </a:p>
        </p:txBody>
      </p:sp>
    </p:spTree>
    <p:extLst>
      <p:ext uri="{BB962C8B-B14F-4D97-AF65-F5344CB8AC3E}">
        <p14:creationId xmlns:p14="http://schemas.microsoft.com/office/powerpoint/2010/main" val="96189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42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a:ln w="11430">
                  <a:noFill/>
                </a:ln>
                <a:effectLst>
                  <a:outerShdw blurRad="80000" dist="40000" dir="5040000" algn="tl">
                    <a:srgbClr val="000000">
                      <a:alpha val="0"/>
                    </a:srgbClr>
                  </a:outerShdw>
                </a:effectLst>
                <a:ea typeface="+mj-ea"/>
                <a:cs typeface="+mj-cs"/>
              </a:rPr>
              <a:t>Lesson 7: Uncle Sam Takes a Bite</a:t>
            </a:r>
            <a:endParaRPr lang="en-US" sz="4000" b="1" dirty="0">
              <a:ln w="11430">
                <a:noFill/>
              </a:ln>
              <a:effectLst>
                <a:outerShdw blurRad="80000" dist="40000" dir="5040000" algn="tl">
                  <a:srgbClr val="000000">
                    <a:alpha val="0"/>
                  </a:srgbClr>
                </a:outerShdw>
              </a:effectLst>
              <a:ea typeface="+mj-ea"/>
              <a:cs typeface="+mj-cs"/>
            </a:endParaRPr>
          </a:p>
        </p:txBody>
      </p:sp>
      <p:sp>
        <p:nvSpPr>
          <p:cNvPr id="6" name="Content Placeholder 2">
            <a:extLst>
              <a:ext uri="{FF2B5EF4-FFF2-40B4-BE49-F238E27FC236}">
                <a16:creationId xmlns:a16="http://schemas.microsoft.com/office/drawing/2014/main" id="{58330D0A-2039-8040-96D5-DD67FAE9108B}"/>
              </a:ext>
            </a:extLst>
          </p:cNvPr>
          <p:cNvSpPr txBox="1">
            <a:spLocks/>
          </p:cNvSpPr>
          <p:nvPr/>
        </p:nvSpPr>
        <p:spPr bwMode="auto">
          <a:xfrm>
            <a:off x="171450" y="1580019"/>
            <a:ext cx="8229600" cy="417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05255">
              <a:buNone/>
              <a:defRPr sz="3168"/>
            </a:pPr>
            <a:r>
              <a:rPr lang="en-US" sz="2500" dirty="0">
                <a:latin typeface="Calibri" panose="020F0502020204030204" pitchFamily="34" charset="0"/>
                <a:cs typeface="Calibri" panose="020F0502020204030204" pitchFamily="34" charset="0"/>
              </a:rPr>
              <a:t>7.2 – Tax Brackets </a:t>
            </a:r>
          </a:p>
          <a:p>
            <a:pPr marL="0" indent="0" defTabSz="905255">
              <a:buNone/>
              <a:defRPr sz="3168"/>
            </a:pPr>
            <a:r>
              <a:rPr lang="en-US" sz="2500" dirty="0"/>
              <a:t>What’s your bracket? Calculate Miguel and Anna’s tax bracket at $84,000 with a </a:t>
            </a:r>
            <a:r>
              <a:rPr lang="en-US" sz="2500" b="1" u="sng" dirty="0"/>
              <a:t>standard deduction </a:t>
            </a:r>
            <a:r>
              <a:rPr lang="en-US" sz="2500" dirty="0"/>
              <a:t>of $24,000. </a:t>
            </a:r>
          </a:p>
          <a:p>
            <a:pPr marL="0" indent="0" defTabSz="905255">
              <a:buNone/>
              <a:defRPr sz="3168"/>
            </a:pPr>
            <a:endParaRPr lang="en-US" sz="2500" b="1" u="sng" dirty="0"/>
          </a:p>
          <a:p>
            <a:pPr marL="0" indent="0" defTabSz="905255">
              <a:buFont typeface="Arial" pitchFamily="-108" charset="0"/>
              <a:buNone/>
              <a:defRPr sz="3168"/>
            </a:pPr>
            <a:endParaRPr lang="en-US" sz="2750" dirty="0"/>
          </a:p>
        </p:txBody>
      </p:sp>
      <p:pic>
        <p:nvPicPr>
          <p:cNvPr id="4" name="Picture 3" descr="A screenshot of a cell phone&#10;&#10;Description automatically generated">
            <a:extLst>
              <a:ext uri="{FF2B5EF4-FFF2-40B4-BE49-F238E27FC236}">
                <a16:creationId xmlns:a16="http://schemas.microsoft.com/office/drawing/2014/main" id="{AA939A5B-8352-7149-82C0-7A8A860A2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2957778"/>
            <a:ext cx="8801100" cy="3562865"/>
          </a:xfrm>
          <a:prstGeom prst="rect">
            <a:avLst/>
          </a:prstGeom>
        </p:spPr>
      </p:pic>
    </p:spTree>
    <p:extLst>
      <p:ext uri="{BB962C8B-B14F-4D97-AF65-F5344CB8AC3E}">
        <p14:creationId xmlns:p14="http://schemas.microsoft.com/office/powerpoint/2010/main" val="7940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42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dirty="0">
                <a:ln w="11430">
                  <a:noFill/>
                </a:ln>
                <a:effectLst>
                  <a:outerShdw blurRad="80000" dist="40000" dir="5040000" algn="tl">
                    <a:srgbClr val="000000">
                      <a:alpha val="0"/>
                    </a:srgbClr>
                  </a:outerShdw>
                </a:effectLst>
                <a:ea typeface="+mj-ea"/>
                <a:cs typeface="+mj-cs"/>
              </a:rPr>
              <a:t>Lesson 7: Uncle Sam Takes a Bite</a:t>
            </a:r>
          </a:p>
        </p:txBody>
      </p:sp>
      <p:sp>
        <p:nvSpPr>
          <p:cNvPr id="6" name="Content Placeholder 2">
            <a:extLst>
              <a:ext uri="{FF2B5EF4-FFF2-40B4-BE49-F238E27FC236}">
                <a16:creationId xmlns:a16="http://schemas.microsoft.com/office/drawing/2014/main" id="{58330D0A-2039-8040-96D5-DD67FAE9108B}"/>
              </a:ext>
            </a:extLst>
          </p:cNvPr>
          <p:cNvSpPr txBox="1">
            <a:spLocks/>
          </p:cNvSpPr>
          <p:nvPr/>
        </p:nvSpPr>
        <p:spPr bwMode="auto">
          <a:xfrm>
            <a:off x="228601" y="1546826"/>
            <a:ext cx="8458199" cy="417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05255">
              <a:buNone/>
              <a:defRPr sz="3168"/>
            </a:pPr>
            <a:r>
              <a:rPr lang="en-US" sz="2500" dirty="0">
                <a:latin typeface="Calibri" panose="020F0502020204030204" pitchFamily="34" charset="0"/>
                <a:cs typeface="Calibri" panose="020F0502020204030204" pitchFamily="34" charset="0"/>
              </a:rPr>
              <a:t>7.2 – Tax Brackets </a:t>
            </a:r>
          </a:p>
          <a:p>
            <a:pPr marL="0" indent="0" defTabSz="905255">
              <a:buNone/>
              <a:defRPr sz="3168"/>
            </a:pPr>
            <a:r>
              <a:rPr lang="en-US" sz="2500" dirty="0"/>
              <a:t>2020 Tax Bracket by Status (tax brackets may change each year)</a:t>
            </a:r>
            <a:endParaRPr lang="en-US" sz="2750" dirty="0"/>
          </a:p>
        </p:txBody>
      </p:sp>
      <p:pic>
        <p:nvPicPr>
          <p:cNvPr id="4" name="Picture 3" descr="A screenshot of a cell phone&#10;&#10;Description automatically generated">
            <a:extLst>
              <a:ext uri="{FF2B5EF4-FFF2-40B4-BE49-F238E27FC236}">
                <a16:creationId xmlns:a16="http://schemas.microsoft.com/office/drawing/2014/main" id="{E5BA562E-B7DD-6C46-AC7B-BF9771C47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637" y="2600926"/>
            <a:ext cx="7316652" cy="3874937"/>
          </a:xfrm>
          <a:prstGeom prst="rect">
            <a:avLst/>
          </a:prstGeom>
        </p:spPr>
      </p:pic>
    </p:spTree>
    <p:extLst>
      <p:ext uri="{BB962C8B-B14F-4D97-AF65-F5344CB8AC3E}">
        <p14:creationId xmlns:p14="http://schemas.microsoft.com/office/powerpoint/2010/main" val="11113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42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dirty="0">
                <a:ln w="11430">
                  <a:noFill/>
                </a:ln>
                <a:effectLst>
                  <a:outerShdw blurRad="80000" dist="40000" dir="5040000" algn="tl">
                    <a:srgbClr val="000000">
                      <a:alpha val="0"/>
                    </a:srgbClr>
                  </a:outerShdw>
                </a:effectLst>
                <a:ea typeface="+mj-ea"/>
                <a:cs typeface="+mj-cs"/>
              </a:rPr>
              <a:t>Lesson 7: Uncle Sam Takes a Bite</a:t>
            </a:r>
          </a:p>
        </p:txBody>
      </p:sp>
      <p:sp>
        <p:nvSpPr>
          <p:cNvPr id="6" name="Content Placeholder 2">
            <a:extLst>
              <a:ext uri="{FF2B5EF4-FFF2-40B4-BE49-F238E27FC236}">
                <a16:creationId xmlns:a16="http://schemas.microsoft.com/office/drawing/2014/main" id="{58330D0A-2039-8040-96D5-DD67FAE9108B}"/>
              </a:ext>
            </a:extLst>
          </p:cNvPr>
          <p:cNvSpPr txBox="1">
            <a:spLocks/>
          </p:cNvSpPr>
          <p:nvPr/>
        </p:nvSpPr>
        <p:spPr bwMode="auto">
          <a:xfrm>
            <a:off x="228601" y="1647396"/>
            <a:ext cx="8229600" cy="417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05255">
              <a:buNone/>
              <a:defRPr sz="3168"/>
            </a:pPr>
            <a:r>
              <a:rPr lang="en-US" sz="2500" dirty="0">
                <a:latin typeface="Calibri" panose="020F0502020204030204" pitchFamily="34" charset="0"/>
                <a:cs typeface="Calibri" panose="020F0502020204030204" pitchFamily="34" charset="0"/>
              </a:rPr>
              <a:t>7.3 – Tax-Saving Strategies</a:t>
            </a:r>
          </a:p>
          <a:p>
            <a:r>
              <a:rPr lang="en-US" sz="1800" dirty="0"/>
              <a:t>Although Miquel and Anna chose to use the standard deduction, other tax payers may use another option called “itemizing”. The standard deduction is just that: the same for everyone. However, not everyone has the same income or possible deductions. </a:t>
            </a:r>
          </a:p>
          <a:p>
            <a:r>
              <a:rPr lang="en-US" sz="1800" dirty="0"/>
              <a:t>Itemizing can be a better option for those who have total deductions greater than the standard amount. The Internal Revenue Service provides special income tax forms, called Form 1040, Schedule A, that allows individuals to list each of their deductions. Some of these deductions include the interest paid on a home mortgage or other real estate, medical expenses, some educational expenses, certain work-related expenses, childcare expenses, and funds put into retirement accounts. </a:t>
            </a:r>
          </a:p>
          <a:p>
            <a:r>
              <a:rPr lang="en-US" sz="1800" dirty="0"/>
              <a:t>While paying personal income tax is part of having a paycheck, following are some most common strategies you can use to reduce your tax burden and increase your take home pay. </a:t>
            </a:r>
          </a:p>
          <a:p>
            <a:pPr marL="0" indent="0" defTabSz="905255">
              <a:buNone/>
              <a:defRPr sz="3168"/>
            </a:pPr>
            <a:endParaRPr lang="en-US" sz="2500" b="1" u="sng" dirty="0"/>
          </a:p>
          <a:p>
            <a:pPr marL="0" indent="0" defTabSz="905255">
              <a:buFont typeface="Arial" pitchFamily="-108" charset="0"/>
              <a:buNone/>
              <a:defRPr sz="3168"/>
            </a:pPr>
            <a:endParaRPr lang="en-US" sz="2750" dirty="0"/>
          </a:p>
        </p:txBody>
      </p:sp>
    </p:spTree>
    <p:extLst>
      <p:ext uri="{BB962C8B-B14F-4D97-AF65-F5344CB8AC3E}">
        <p14:creationId xmlns:p14="http://schemas.microsoft.com/office/powerpoint/2010/main" val="139579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42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dirty="0">
                <a:ln w="11430">
                  <a:noFill/>
                </a:ln>
                <a:effectLst>
                  <a:outerShdw blurRad="80000" dist="40000" dir="5040000" algn="tl">
                    <a:srgbClr val="000000">
                      <a:alpha val="0"/>
                    </a:srgbClr>
                  </a:outerShdw>
                </a:effectLst>
                <a:ea typeface="+mj-ea"/>
                <a:cs typeface="+mj-cs"/>
              </a:rPr>
              <a:t>Lesson 7: Uncle Sam Takes a Bite</a:t>
            </a:r>
          </a:p>
        </p:txBody>
      </p:sp>
      <p:sp>
        <p:nvSpPr>
          <p:cNvPr id="6" name="Content Placeholder 2">
            <a:extLst>
              <a:ext uri="{FF2B5EF4-FFF2-40B4-BE49-F238E27FC236}">
                <a16:creationId xmlns:a16="http://schemas.microsoft.com/office/drawing/2014/main" id="{58330D0A-2039-8040-96D5-DD67FAE9108B}"/>
              </a:ext>
            </a:extLst>
          </p:cNvPr>
          <p:cNvSpPr txBox="1">
            <a:spLocks/>
          </p:cNvSpPr>
          <p:nvPr/>
        </p:nvSpPr>
        <p:spPr bwMode="auto">
          <a:xfrm>
            <a:off x="228601" y="1647396"/>
            <a:ext cx="8229600" cy="417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05255">
              <a:buNone/>
              <a:defRPr sz="3168"/>
            </a:pPr>
            <a:r>
              <a:rPr lang="en-US" sz="2500" dirty="0">
                <a:latin typeface="Calibri" panose="020F0502020204030204" pitchFamily="34" charset="0"/>
                <a:cs typeface="Calibri" panose="020F0502020204030204" pitchFamily="34" charset="0"/>
              </a:rPr>
              <a:t>7.3 – Tax-Saving Strategies</a:t>
            </a:r>
          </a:p>
          <a:p>
            <a:pPr marL="0" indent="0" defTabSz="905255">
              <a:buNone/>
              <a:defRPr sz="3168"/>
            </a:pPr>
            <a:r>
              <a:rPr lang="en-US" sz="2000" dirty="0"/>
              <a:t>Imagine you have a $40,000 annual salary (including your standard deduction). </a:t>
            </a:r>
          </a:p>
          <a:p>
            <a:pPr marL="457200" indent="-457200" defTabSz="905255">
              <a:buAutoNum type="arabicPeriod"/>
              <a:defRPr sz="3168"/>
            </a:pPr>
            <a:r>
              <a:rPr lang="en-US" sz="2500" dirty="0"/>
              <a:t>Lowering your taxable income-</a:t>
            </a:r>
          </a:p>
          <a:p>
            <a:pPr marL="0" indent="0" defTabSz="905255">
              <a:buNone/>
              <a:defRPr sz="3168"/>
            </a:pPr>
            <a:r>
              <a:rPr lang="en-US" sz="2000" dirty="0"/>
              <a:t>If your employer provides benefits such as health insurance or a retirement account, you may be required to make a percentage of the payment for them. Those payments are deducted from your gross income and may be used to reduce your overall taxable income. In other words, you may subtract those payments from your gross income and use the reduced amount to calculate your taxes. </a:t>
            </a:r>
          </a:p>
          <a:p>
            <a:pPr marL="0" indent="0" defTabSz="905255">
              <a:buNone/>
              <a:defRPr sz="3168"/>
            </a:pPr>
            <a:r>
              <a:rPr lang="en-US" sz="2000" dirty="0"/>
              <a:t>Ex: You invest in a $2500 Flexible Spending Account (FSA). </a:t>
            </a:r>
          </a:p>
          <a:p>
            <a:pPr marL="0" indent="0" defTabSz="905255">
              <a:buNone/>
              <a:defRPr sz="3168"/>
            </a:pPr>
            <a:r>
              <a:rPr lang="en-US" sz="2500" dirty="0"/>
              <a:t> </a:t>
            </a:r>
            <a:endParaRPr lang="en-US" sz="2500" b="1" u="sng" dirty="0"/>
          </a:p>
          <a:p>
            <a:pPr marL="0" indent="0" defTabSz="905255">
              <a:buFont typeface="Arial" pitchFamily="-108" charset="0"/>
              <a:buNone/>
              <a:defRPr sz="3168"/>
            </a:pPr>
            <a:endParaRPr lang="en-US" sz="2750" dirty="0"/>
          </a:p>
        </p:txBody>
      </p:sp>
    </p:spTree>
    <p:extLst>
      <p:ext uri="{BB962C8B-B14F-4D97-AF65-F5344CB8AC3E}">
        <p14:creationId xmlns:p14="http://schemas.microsoft.com/office/powerpoint/2010/main" val="17857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rPr>
              <a:t>EconEdLink.org/professional-development/</a:t>
            </a: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42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dirty="0">
                <a:ln w="11430">
                  <a:noFill/>
                </a:ln>
                <a:effectLst>
                  <a:outerShdw blurRad="80000" dist="40000" dir="5040000" algn="tl">
                    <a:srgbClr val="000000">
                      <a:alpha val="0"/>
                    </a:srgbClr>
                  </a:outerShdw>
                </a:effectLst>
                <a:ea typeface="+mj-ea"/>
                <a:cs typeface="+mj-cs"/>
              </a:rPr>
              <a:t>Lesson 7: Uncle Sam Takes a Bite</a:t>
            </a:r>
          </a:p>
        </p:txBody>
      </p:sp>
      <p:sp>
        <p:nvSpPr>
          <p:cNvPr id="6" name="Content Placeholder 2">
            <a:extLst>
              <a:ext uri="{FF2B5EF4-FFF2-40B4-BE49-F238E27FC236}">
                <a16:creationId xmlns:a16="http://schemas.microsoft.com/office/drawing/2014/main" id="{58330D0A-2039-8040-96D5-DD67FAE9108B}"/>
              </a:ext>
            </a:extLst>
          </p:cNvPr>
          <p:cNvSpPr txBox="1">
            <a:spLocks/>
          </p:cNvSpPr>
          <p:nvPr/>
        </p:nvSpPr>
        <p:spPr bwMode="auto">
          <a:xfrm>
            <a:off x="228601" y="1647396"/>
            <a:ext cx="8229600" cy="417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05255">
              <a:buNone/>
              <a:defRPr sz="3168"/>
            </a:pPr>
            <a:r>
              <a:rPr lang="en-US" sz="2500" dirty="0">
                <a:latin typeface="Calibri" panose="020F0502020204030204" pitchFamily="34" charset="0"/>
                <a:cs typeface="Calibri" panose="020F0502020204030204" pitchFamily="34" charset="0"/>
              </a:rPr>
              <a:t>7.3 – Tax-Saving Strategies</a:t>
            </a:r>
          </a:p>
          <a:p>
            <a:pPr marL="0" indent="0" defTabSz="905255">
              <a:buNone/>
              <a:defRPr sz="3168"/>
            </a:pPr>
            <a:r>
              <a:rPr lang="en-US" sz="1800" dirty="0"/>
              <a:t>Imagine you have a $40,000 annual salary (including your standard deduction). </a:t>
            </a:r>
          </a:p>
          <a:p>
            <a:pPr marL="0" indent="0" defTabSz="905255">
              <a:buNone/>
              <a:defRPr sz="3168"/>
            </a:pPr>
            <a:r>
              <a:rPr lang="en-US" sz="2500" dirty="0"/>
              <a:t>2. Maximizing your retirement account - </a:t>
            </a:r>
          </a:p>
          <a:p>
            <a:pPr marL="0" indent="0" defTabSz="905255">
              <a:buNone/>
              <a:defRPr sz="3168"/>
            </a:pPr>
            <a:r>
              <a:rPr lang="en-US" sz="2000" dirty="0"/>
              <a:t>Many employers offer a 401(k) or other similar retirement plan for their employees. In most cases, they will match whatever amount you pay into that account each month, up to a certain percentage of your income. The payments you make into that retirement account is subtracted from your taxable income. The more you put into the retirement plan, the more your taxable income is reduced. Imagine saving on taxes and also getting your employer to help pay for your retirement! </a:t>
            </a:r>
          </a:p>
          <a:p>
            <a:pPr marL="0" indent="0" defTabSz="905255">
              <a:buNone/>
              <a:defRPr sz="3168"/>
            </a:pPr>
            <a:r>
              <a:rPr lang="en-US" sz="2000" dirty="0"/>
              <a:t>Ex: You paid $1000 towards a 401K for the entire year. </a:t>
            </a:r>
          </a:p>
          <a:p>
            <a:pPr marL="0" indent="0" defTabSz="905255">
              <a:buNone/>
              <a:defRPr sz="3168"/>
            </a:pPr>
            <a:r>
              <a:rPr lang="en-US" sz="2500" dirty="0"/>
              <a:t> </a:t>
            </a:r>
            <a:endParaRPr lang="en-US" sz="2500" b="1" u="sng" dirty="0"/>
          </a:p>
          <a:p>
            <a:pPr marL="0" indent="0" defTabSz="905255">
              <a:buFont typeface="Arial" pitchFamily="-108" charset="0"/>
              <a:buNone/>
              <a:defRPr sz="3168"/>
            </a:pPr>
            <a:endParaRPr lang="en-US" sz="2750" dirty="0"/>
          </a:p>
        </p:txBody>
      </p:sp>
    </p:spTree>
    <p:extLst>
      <p:ext uri="{BB962C8B-B14F-4D97-AF65-F5344CB8AC3E}">
        <p14:creationId xmlns:p14="http://schemas.microsoft.com/office/powerpoint/2010/main" val="245530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42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dirty="0">
                <a:ln w="11430">
                  <a:noFill/>
                </a:ln>
                <a:effectLst>
                  <a:outerShdw blurRad="80000" dist="40000" dir="5040000" algn="tl">
                    <a:srgbClr val="000000">
                      <a:alpha val="0"/>
                    </a:srgbClr>
                  </a:outerShdw>
                </a:effectLst>
                <a:ea typeface="+mj-ea"/>
                <a:cs typeface="+mj-cs"/>
              </a:rPr>
              <a:t>Lesson 7: Uncle Sam Takes a Bite</a:t>
            </a:r>
          </a:p>
        </p:txBody>
      </p:sp>
      <p:sp>
        <p:nvSpPr>
          <p:cNvPr id="6" name="Content Placeholder 2">
            <a:extLst>
              <a:ext uri="{FF2B5EF4-FFF2-40B4-BE49-F238E27FC236}">
                <a16:creationId xmlns:a16="http://schemas.microsoft.com/office/drawing/2014/main" id="{58330D0A-2039-8040-96D5-DD67FAE9108B}"/>
              </a:ext>
            </a:extLst>
          </p:cNvPr>
          <p:cNvSpPr txBox="1">
            <a:spLocks/>
          </p:cNvSpPr>
          <p:nvPr/>
        </p:nvSpPr>
        <p:spPr bwMode="auto">
          <a:xfrm>
            <a:off x="228601" y="1647396"/>
            <a:ext cx="8229600" cy="417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05255">
              <a:buNone/>
              <a:defRPr sz="3168"/>
            </a:pPr>
            <a:r>
              <a:rPr lang="en-US" sz="2500" dirty="0">
                <a:latin typeface="Calibri" panose="020F0502020204030204" pitchFamily="34" charset="0"/>
                <a:cs typeface="Calibri" panose="020F0502020204030204" pitchFamily="34" charset="0"/>
              </a:rPr>
              <a:t>7.3 – Tax-Saving Strategies</a:t>
            </a:r>
          </a:p>
          <a:p>
            <a:pPr marL="0" indent="0" defTabSz="905255">
              <a:buNone/>
              <a:defRPr sz="3168"/>
            </a:pPr>
            <a:r>
              <a:rPr lang="en-US" sz="1800" dirty="0"/>
              <a:t>Imagine you have a $40,000 annual salary (including your standard deduction). </a:t>
            </a:r>
          </a:p>
          <a:p>
            <a:pPr marL="0" indent="0" defTabSz="905255">
              <a:buNone/>
              <a:defRPr sz="3168"/>
            </a:pPr>
            <a:r>
              <a:rPr lang="en-US" sz="2500" dirty="0"/>
              <a:t>3. Opening an IRA- </a:t>
            </a:r>
          </a:p>
          <a:p>
            <a:pPr marL="0" indent="0">
              <a:buNone/>
            </a:pPr>
            <a:r>
              <a:rPr lang="en-US" sz="2000" dirty="0"/>
              <a:t>An IRA is the short name for an </a:t>
            </a:r>
            <a:r>
              <a:rPr lang="en-US" sz="2000" b="1" dirty="0"/>
              <a:t>Individual Retirement Account </a:t>
            </a:r>
            <a:r>
              <a:rPr lang="en-US" sz="2000" dirty="0"/>
              <a:t>at banks and other financial institutions. Depending upon your income, you may be able to use the payments made to your IRA as a tax deduction. </a:t>
            </a:r>
          </a:p>
          <a:p>
            <a:pPr marL="0" indent="0" defTabSz="905255">
              <a:buNone/>
              <a:defRPr sz="3168"/>
            </a:pPr>
            <a:r>
              <a:rPr lang="en-US" sz="2000" dirty="0"/>
              <a:t>Ex: You paid $1000 towards an IRA for the entire year. </a:t>
            </a:r>
          </a:p>
          <a:p>
            <a:pPr marL="0" indent="0" defTabSz="905255">
              <a:buNone/>
              <a:defRPr sz="3168"/>
            </a:pPr>
            <a:r>
              <a:rPr lang="en-US" sz="2500" dirty="0"/>
              <a:t> </a:t>
            </a:r>
            <a:endParaRPr lang="en-US" sz="2500" b="1" u="sng" dirty="0"/>
          </a:p>
          <a:p>
            <a:pPr marL="0" indent="0" defTabSz="905255">
              <a:buFont typeface="Arial" pitchFamily="-108" charset="0"/>
              <a:buNone/>
              <a:defRPr sz="3168"/>
            </a:pPr>
            <a:endParaRPr lang="en-US" sz="2750" dirty="0"/>
          </a:p>
        </p:txBody>
      </p:sp>
    </p:spTree>
    <p:extLst>
      <p:ext uri="{BB962C8B-B14F-4D97-AF65-F5344CB8AC3E}">
        <p14:creationId xmlns:p14="http://schemas.microsoft.com/office/powerpoint/2010/main" val="334995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42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dirty="0">
                <a:ln w="11430">
                  <a:noFill/>
                </a:ln>
                <a:effectLst>
                  <a:outerShdw blurRad="80000" dist="40000" dir="5040000" algn="tl">
                    <a:srgbClr val="000000">
                      <a:alpha val="0"/>
                    </a:srgbClr>
                  </a:outerShdw>
                </a:effectLst>
                <a:ea typeface="+mj-ea"/>
                <a:cs typeface="+mj-cs"/>
              </a:rPr>
              <a:t>Lesson 7: Uncle Sam Takes a Bite</a:t>
            </a:r>
          </a:p>
        </p:txBody>
      </p:sp>
      <p:sp>
        <p:nvSpPr>
          <p:cNvPr id="6" name="Content Placeholder 2">
            <a:extLst>
              <a:ext uri="{FF2B5EF4-FFF2-40B4-BE49-F238E27FC236}">
                <a16:creationId xmlns:a16="http://schemas.microsoft.com/office/drawing/2014/main" id="{58330D0A-2039-8040-96D5-DD67FAE9108B}"/>
              </a:ext>
            </a:extLst>
          </p:cNvPr>
          <p:cNvSpPr txBox="1">
            <a:spLocks/>
          </p:cNvSpPr>
          <p:nvPr/>
        </p:nvSpPr>
        <p:spPr bwMode="auto">
          <a:xfrm>
            <a:off x="228601" y="1647396"/>
            <a:ext cx="8229600" cy="417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05255">
              <a:buNone/>
              <a:defRPr sz="3168"/>
            </a:pPr>
            <a:r>
              <a:rPr lang="en-US" sz="2500" dirty="0">
                <a:latin typeface="Calibri" panose="020F0502020204030204" pitchFamily="34" charset="0"/>
                <a:cs typeface="Calibri" panose="020F0502020204030204" pitchFamily="34" charset="0"/>
              </a:rPr>
              <a:t>7.3 – Tax-Saving Strategies</a:t>
            </a:r>
          </a:p>
          <a:p>
            <a:pPr marL="0" indent="0" defTabSz="905255">
              <a:buNone/>
              <a:defRPr sz="3168"/>
            </a:pPr>
            <a:r>
              <a:rPr lang="en-US" sz="1800" dirty="0"/>
              <a:t>Imagine you have a $40,000 annual salary (including your standard deduction). </a:t>
            </a:r>
          </a:p>
          <a:p>
            <a:pPr marL="0" indent="0" defTabSz="905255">
              <a:buNone/>
              <a:defRPr sz="3168"/>
            </a:pPr>
            <a:r>
              <a:rPr lang="en-US" sz="2500" dirty="0"/>
              <a:t>4. Keeping good financial records- </a:t>
            </a:r>
          </a:p>
          <a:p>
            <a:r>
              <a:rPr lang="en-US" sz="2000" dirty="0"/>
              <a:t>Some of the purchases or donations you make during the year may also be used as tax deductions. These include charitable and religious contributions, special shoes or uniforms, medical expenses, child care, and a variety of others. Using these expenses as de- ductions may help you save money on your income taxes. However, you need to maintain accurate records of your donations and expenses to take advantage of these deductions. </a:t>
            </a:r>
          </a:p>
          <a:p>
            <a:pPr marL="0" indent="0" defTabSz="905255">
              <a:buNone/>
              <a:defRPr sz="3168"/>
            </a:pPr>
            <a:r>
              <a:rPr lang="en-US" sz="2000" dirty="0"/>
              <a:t>Ex: You donated $3000 towards your place of worship or charitable organization.</a:t>
            </a:r>
          </a:p>
          <a:p>
            <a:pPr marL="0" indent="0" defTabSz="905255">
              <a:buNone/>
              <a:defRPr sz="3168"/>
            </a:pPr>
            <a:r>
              <a:rPr lang="en-US" sz="2500" dirty="0"/>
              <a:t> </a:t>
            </a:r>
            <a:endParaRPr lang="en-US" sz="2500" b="1" u="sng" dirty="0"/>
          </a:p>
          <a:p>
            <a:pPr marL="0" indent="0" defTabSz="905255">
              <a:buFont typeface="Arial" pitchFamily="-108" charset="0"/>
              <a:buNone/>
              <a:defRPr sz="3168"/>
            </a:pPr>
            <a:endParaRPr lang="en-US" sz="2750" dirty="0"/>
          </a:p>
        </p:txBody>
      </p:sp>
    </p:spTree>
    <p:extLst>
      <p:ext uri="{BB962C8B-B14F-4D97-AF65-F5344CB8AC3E}">
        <p14:creationId xmlns:p14="http://schemas.microsoft.com/office/powerpoint/2010/main" val="415858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42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a:ln w="11430">
                  <a:noFill/>
                </a:ln>
                <a:effectLst>
                  <a:outerShdw blurRad="80000" dist="40000" dir="5040000" algn="tl">
                    <a:srgbClr val="000000">
                      <a:alpha val="0"/>
                    </a:srgbClr>
                  </a:outerShdw>
                </a:effectLst>
                <a:ea typeface="+mj-ea"/>
                <a:cs typeface="+mj-cs"/>
              </a:rPr>
              <a:t>Lesson 7: Uncle Sam Takes a Bite</a:t>
            </a:r>
            <a:endParaRPr lang="en-US" sz="4000" b="1" dirty="0">
              <a:ln w="11430">
                <a:noFill/>
              </a:ln>
              <a:effectLst>
                <a:outerShdw blurRad="80000" dist="40000" dir="5040000" algn="tl">
                  <a:srgbClr val="000000">
                    <a:alpha val="0"/>
                  </a:srgbClr>
                </a:outerShdw>
              </a:effectLst>
              <a:ea typeface="+mj-ea"/>
              <a:cs typeface="+mj-cs"/>
            </a:endParaRPr>
          </a:p>
        </p:txBody>
      </p:sp>
      <p:sp>
        <p:nvSpPr>
          <p:cNvPr id="6" name="Content Placeholder 2">
            <a:extLst>
              <a:ext uri="{FF2B5EF4-FFF2-40B4-BE49-F238E27FC236}">
                <a16:creationId xmlns:a16="http://schemas.microsoft.com/office/drawing/2014/main" id="{58330D0A-2039-8040-96D5-DD67FAE9108B}"/>
              </a:ext>
            </a:extLst>
          </p:cNvPr>
          <p:cNvSpPr txBox="1">
            <a:spLocks/>
          </p:cNvSpPr>
          <p:nvPr/>
        </p:nvSpPr>
        <p:spPr bwMode="auto">
          <a:xfrm>
            <a:off x="171450" y="1580019"/>
            <a:ext cx="8229600" cy="417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05255">
              <a:buNone/>
              <a:defRPr sz="3168"/>
            </a:pPr>
            <a:r>
              <a:rPr lang="en-US" sz="2500" dirty="0">
                <a:latin typeface="Calibri" panose="020F0502020204030204" pitchFamily="34" charset="0"/>
                <a:cs typeface="Calibri" panose="020F0502020204030204" pitchFamily="34" charset="0"/>
              </a:rPr>
              <a:t>7.3 – Tax Savings Strategies</a:t>
            </a:r>
          </a:p>
          <a:p>
            <a:pPr marL="0" indent="0" defTabSz="905255">
              <a:buNone/>
              <a:defRPr sz="3168"/>
            </a:pPr>
            <a:r>
              <a:rPr lang="en-US" sz="2500" dirty="0"/>
              <a:t>What’s your bracket? Calculate the tax bracket at $40,000. </a:t>
            </a:r>
          </a:p>
          <a:p>
            <a:pPr marL="0" indent="0" defTabSz="905255">
              <a:buNone/>
              <a:defRPr sz="3168"/>
            </a:pPr>
            <a:endParaRPr lang="en-US" sz="2500" b="1" u="sng" dirty="0"/>
          </a:p>
          <a:p>
            <a:pPr marL="0" indent="0" defTabSz="905255">
              <a:buFont typeface="Arial" pitchFamily="-108" charset="0"/>
              <a:buNone/>
              <a:defRPr sz="3168"/>
            </a:pPr>
            <a:endParaRPr lang="en-US" sz="2750" dirty="0"/>
          </a:p>
        </p:txBody>
      </p:sp>
      <p:pic>
        <p:nvPicPr>
          <p:cNvPr id="4" name="Picture 3" descr="A screenshot of a cell phone&#10;&#10;Description automatically generated">
            <a:extLst>
              <a:ext uri="{FF2B5EF4-FFF2-40B4-BE49-F238E27FC236}">
                <a16:creationId xmlns:a16="http://schemas.microsoft.com/office/drawing/2014/main" id="{AA939A5B-8352-7149-82C0-7A8A860A21FC}"/>
              </a:ext>
            </a:extLst>
          </p:cNvPr>
          <p:cNvPicPr>
            <a:picLocks noChangeAspect="1"/>
          </p:cNvPicPr>
          <p:nvPr/>
        </p:nvPicPr>
        <p:blipFill rotWithShape="1">
          <a:blip r:embed="rId3">
            <a:extLst>
              <a:ext uri="{28A0092B-C50C-407E-A947-70E740481C1C}">
                <a14:useLocalDpi xmlns:a14="http://schemas.microsoft.com/office/drawing/2010/main" val="0"/>
              </a:ext>
            </a:extLst>
          </a:blip>
          <a:srcRect r="29264"/>
          <a:stretch/>
        </p:blipFill>
        <p:spPr>
          <a:xfrm>
            <a:off x="171450" y="2957778"/>
            <a:ext cx="6346796" cy="3562865"/>
          </a:xfrm>
          <a:prstGeom prst="rect">
            <a:avLst/>
          </a:prstGeom>
        </p:spPr>
      </p:pic>
      <p:sp>
        <p:nvSpPr>
          <p:cNvPr id="5" name="TextBox 4">
            <a:extLst>
              <a:ext uri="{FF2B5EF4-FFF2-40B4-BE49-F238E27FC236}">
                <a16:creationId xmlns:a16="http://schemas.microsoft.com/office/drawing/2014/main" id="{00B01C99-BF22-6E45-A986-989B0B45B439}"/>
              </a:ext>
            </a:extLst>
          </p:cNvPr>
          <p:cNvSpPr txBox="1"/>
          <p:nvPr/>
        </p:nvSpPr>
        <p:spPr>
          <a:xfrm>
            <a:off x="6518246" y="3934437"/>
            <a:ext cx="1636027" cy="369332"/>
          </a:xfrm>
          <a:prstGeom prst="rect">
            <a:avLst/>
          </a:prstGeom>
          <a:noFill/>
        </p:spPr>
        <p:txBody>
          <a:bodyPr wrap="square" rtlCol="0">
            <a:spAutoFit/>
          </a:bodyPr>
          <a:lstStyle/>
          <a:p>
            <a:r>
              <a:rPr lang="en-US" dirty="0"/>
              <a:t>= $802.50</a:t>
            </a:r>
          </a:p>
        </p:txBody>
      </p:sp>
      <p:sp>
        <p:nvSpPr>
          <p:cNvPr id="7" name="TextBox 6">
            <a:extLst>
              <a:ext uri="{FF2B5EF4-FFF2-40B4-BE49-F238E27FC236}">
                <a16:creationId xmlns:a16="http://schemas.microsoft.com/office/drawing/2014/main" id="{A5E20AD0-79ED-5A4C-AF8E-836CF9C00586}"/>
              </a:ext>
            </a:extLst>
          </p:cNvPr>
          <p:cNvSpPr txBox="1"/>
          <p:nvPr/>
        </p:nvSpPr>
        <p:spPr>
          <a:xfrm>
            <a:off x="6518245" y="4303769"/>
            <a:ext cx="1636027" cy="369332"/>
          </a:xfrm>
          <a:prstGeom prst="rect">
            <a:avLst/>
          </a:prstGeom>
          <a:noFill/>
        </p:spPr>
        <p:txBody>
          <a:bodyPr wrap="square" rtlCol="0">
            <a:spAutoFit/>
          </a:bodyPr>
          <a:lstStyle/>
          <a:p>
            <a:r>
              <a:rPr lang="en-US" dirty="0"/>
              <a:t>= $3,678.75</a:t>
            </a:r>
          </a:p>
        </p:txBody>
      </p:sp>
      <p:sp>
        <p:nvSpPr>
          <p:cNvPr id="8" name="TextBox 7">
            <a:extLst>
              <a:ext uri="{FF2B5EF4-FFF2-40B4-BE49-F238E27FC236}">
                <a16:creationId xmlns:a16="http://schemas.microsoft.com/office/drawing/2014/main" id="{032EA071-8566-784D-A981-FF09A765943A}"/>
              </a:ext>
            </a:extLst>
          </p:cNvPr>
          <p:cNvSpPr txBox="1"/>
          <p:nvPr/>
        </p:nvSpPr>
        <p:spPr>
          <a:xfrm>
            <a:off x="6518245" y="4660442"/>
            <a:ext cx="1636027" cy="369332"/>
          </a:xfrm>
          <a:prstGeom prst="rect">
            <a:avLst/>
          </a:prstGeom>
          <a:noFill/>
        </p:spPr>
        <p:txBody>
          <a:bodyPr wrap="square" rtlCol="0">
            <a:spAutoFit/>
          </a:bodyPr>
          <a:lstStyle/>
          <a:p>
            <a:r>
              <a:rPr lang="en-US" dirty="0"/>
              <a:t>= $1,862.50</a:t>
            </a:r>
          </a:p>
        </p:txBody>
      </p:sp>
      <p:sp>
        <p:nvSpPr>
          <p:cNvPr id="9" name="TextBox 8">
            <a:extLst>
              <a:ext uri="{FF2B5EF4-FFF2-40B4-BE49-F238E27FC236}">
                <a16:creationId xmlns:a16="http://schemas.microsoft.com/office/drawing/2014/main" id="{F378C835-2519-F942-ACCF-1C2BB3EAF878}"/>
              </a:ext>
            </a:extLst>
          </p:cNvPr>
          <p:cNvSpPr txBox="1"/>
          <p:nvPr/>
        </p:nvSpPr>
        <p:spPr>
          <a:xfrm>
            <a:off x="6641634" y="5607927"/>
            <a:ext cx="2045166" cy="369332"/>
          </a:xfrm>
          <a:prstGeom prst="rect">
            <a:avLst/>
          </a:prstGeom>
          <a:noFill/>
        </p:spPr>
        <p:txBody>
          <a:bodyPr wrap="square" rtlCol="0">
            <a:spAutoFit/>
          </a:bodyPr>
          <a:lstStyle/>
          <a:p>
            <a:r>
              <a:rPr lang="en-US" dirty="0"/>
              <a:t>Total: $6,343.75</a:t>
            </a:r>
          </a:p>
        </p:txBody>
      </p:sp>
    </p:spTree>
    <p:extLst>
      <p:ext uri="{BB962C8B-B14F-4D97-AF65-F5344CB8AC3E}">
        <p14:creationId xmlns:p14="http://schemas.microsoft.com/office/powerpoint/2010/main" val="11765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42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a:ln w="11430">
                  <a:noFill/>
                </a:ln>
                <a:effectLst>
                  <a:outerShdw blurRad="80000" dist="40000" dir="5040000" algn="tl">
                    <a:srgbClr val="000000">
                      <a:alpha val="0"/>
                    </a:srgbClr>
                  </a:outerShdw>
                </a:effectLst>
                <a:ea typeface="+mj-ea"/>
                <a:cs typeface="+mj-cs"/>
              </a:rPr>
              <a:t>Lesson 7: Uncle Sam Takes a Bite</a:t>
            </a:r>
            <a:endParaRPr lang="en-US" sz="4000" b="1" dirty="0">
              <a:ln w="11430">
                <a:noFill/>
              </a:ln>
              <a:effectLst>
                <a:outerShdw blurRad="80000" dist="40000" dir="5040000" algn="tl">
                  <a:srgbClr val="000000">
                    <a:alpha val="0"/>
                  </a:srgbClr>
                </a:outerShdw>
              </a:effectLst>
              <a:ea typeface="+mj-ea"/>
              <a:cs typeface="+mj-cs"/>
            </a:endParaRPr>
          </a:p>
        </p:txBody>
      </p:sp>
      <p:sp>
        <p:nvSpPr>
          <p:cNvPr id="6" name="Content Placeholder 2">
            <a:extLst>
              <a:ext uri="{FF2B5EF4-FFF2-40B4-BE49-F238E27FC236}">
                <a16:creationId xmlns:a16="http://schemas.microsoft.com/office/drawing/2014/main" id="{58330D0A-2039-8040-96D5-DD67FAE9108B}"/>
              </a:ext>
            </a:extLst>
          </p:cNvPr>
          <p:cNvSpPr txBox="1">
            <a:spLocks/>
          </p:cNvSpPr>
          <p:nvPr/>
        </p:nvSpPr>
        <p:spPr bwMode="auto">
          <a:xfrm>
            <a:off x="171450" y="1580019"/>
            <a:ext cx="8888660" cy="417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05255">
              <a:buNone/>
              <a:defRPr sz="3168"/>
            </a:pPr>
            <a:r>
              <a:rPr lang="en-US" sz="2500" dirty="0">
                <a:latin typeface="Calibri" panose="020F0502020204030204" pitchFamily="34" charset="0"/>
                <a:cs typeface="Calibri" panose="020F0502020204030204" pitchFamily="34" charset="0"/>
              </a:rPr>
              <a:t>7.3 – Tax Savings Strategies</a:t>
            </a:r>
          </a:p>
          <a:p>
            <a:pPr marL="0" indent="0" defTabSz="905255">
              <a:buNone/>
              <a:defRPr sz="3168"/>
            </a:pPr>
            <a:r>
              <a:rPr lang="en-US" sz="2400" dirty="0"/>
              <a:t>What’s your bracket? Calculate the tax bracket at $40,000 with $7,500 of deductions from your tax saving strategies. </a:t>
            </a:r>
            <a:r>
              <a:rPr lang="en-US" sz="2000" b="1" u="sng" dirty="0"/>
              <a:t>Taxable income = $32,500</a:t>
            </a:r>
          </a:p>
          <a:p>
            <a:pPr marL="0" indent="0" defTabSz="905255">
              <a:buNone/>
              <a:defRPr sz="3168"/>
            </a:pPr>
            <a:endParaRPr lang="en-US" sz="2500" b="1" u="sng" dirty="0"/>
          </a:p>
          <a:p>
            <a:pPr marL="0" indent="0" defTabSz="905255">
              <a:buFont typeface="Arial" pitchFamily="-108" charset="0"/>
              <a:buNone/>
              <a:defRPr sz="3168"/>
            </a:pPr>
            <a:endParaRPr lang="en-US" sz="2750" dirty="0"/>
          </a:p>
        </p:txBody>
      </p:sp>
      <p:pic>
        <p:nvPicPr>
          <p:cNvPr id="4" name="Picture 3" descr="A screenshot of a cell phone&#10;&#10;Description automatically generated">
            <a:extLst>
              <a:ext uri="{FF2B5EF4-FFF2-40B4-BE49-F238E27FC236}">
                <a16:creationId xmlns:a16="http://schemas.microsoft.com/office/drawing/2014/main" id="{AA939A5B-8352-7149-82C0-7A8A860A21FC}"/>
              </a:ext>
            </a:extLst>
          </p:cNvPr>
          <p:cNvPicPr>
            <a:picLocks noChangeAspect="1"/>
          </p:cNvPicPr>
          <p:nvPr/>
        </p:nvPicPr>
        <p:blipFill rotWithShape="1">
          <a:blip r:embed="rId3">
            <a:extLst>
              <a:ext uri="{28A0092B-C50C-407E-A947-70E740481C1C}">
                <a14:useLocalDpi xmlns:a14="http://schemas.microsoft.com/office/drawing/2010/main" val="0"/>
              </a:ext>
            </a:extLst>
          </a:blip>
          <a:srcRect r="29264"/>
          <a:stretch/>
        </p:blipFill>
        <p:spPr>
          <a:xfrm>
            <a:off x="171450" y="3000507"/>
            <a:ext cx="6346796" cy="3562865"/>
          </a:xfrm>
          <a:prstGeom prst="rect">
            <a:avLst/>
          </a:prstGeom>
        </p:spPr>
      </p:pic>
      <p:sp>
        <p:nvSpPr>
          <p:cNvPr id="5" name="TextBox 4">
            <a:extLst>
              <a:ext uri="{FF2B5EF4-FFF2-40B4-BE49-F238E27FC236}">
                <a16:creationId xmlns:a16="http://schemas.microsoft.com/office/drawing/2014/main" id="{3BB9D635-9FC7-1F4F-8814-9A11C211B5B5}"/>
              </a:ext>
            </a:extLst>
          </p:cNvPr>
          <p:cNvSpPr txBox="1"/>
          <p:nvPr/>
        </p:nvSpPr>
        <p:spPr>
          <a:xfrm>
            <a:off x="6518246" y="3934437"/>
            <a:ext cx="1636027" cy="369332"/>
          </a:xfrm>
          <a:prstGeom prst="rect">
            <a:avLst/>
          </a:prstGeom>
          <a:noFill/>
        </p:spPr>
        <p:txBody>
          <a:bodyPr wrap="square" rtlCol="0">
            <a:spAutoFit/>
          </a:bodyPr>
          <a:lstStyle/>
          <a:p>
            <a:r>
              <a:rPr lang="en-US" dirty="0"/>
              <a:t>= $802.50</a:t>
            </a:r>
          </a:p>
        </p:txBody>
      </p:sp>
      <p:sp>
        <p:nvSpPr>
          <p:cNvPr id="7" name="TextBox 6">
            <a:extLst>
              <a:ext uri="{FF2B5EF4-FFF2-40B4-BE49-F238E27FC236}">
                <a16:creationId xmlns:a16="http://schemas.microsoft.com/office/drawing/2014/main" id="{B7E25337-A588-B845-9990-A578979DFE84}"/>
              </a:ext>
            </a:extLst>
          </p:cNvPr>
          <p:cNvSpPr txBox="1"/>
          <p:nvPr/>
        </p:nvSpPr>
        <p:spPr>
          <a:xfrm>
            <a:off x="6518245" y="4303769"/>
            <a:ext cx="1636027" cy="369332"/>
          </a:xfrm>
          <a:prstGeom prst="rect">
            <a:avLst/>
          </a:prstGeom>
          <a:noFill/>
        </p:spPr>
        <p:txBody>
          <a:bodyPr wrap="square" rtlCol="0">
            <a:spAutoFit/>
          </a:bodyPr>
          <a:lstStyle/>
          <a:p>
            <a:r>
              <a:rPr lang="en-US" dirty="0"/>
              <a:t>= $3,671.25</a:t>
            </a:r>
          </a:p>
        </p:txBody>
      </p:sp>
      <p:sp>
        <p:nvSpPr>
          <p:cNvPr id="8" name="TextBox 7">
            <a:extLst>
              <a:ext uri="{FF2B5EF4-FFF2-40B4-BE49-F238E27FC236}">
                <a16:creationId xmlns:a16="http://schemas.microsoft.com/office/drawing/2014/main" id="{5C0BF487-0DD4-9A48-B72A-E9685B37AEDE}"/>
              </a:ext>
            </a:extLst>
          </p:cNvPr>
          <p:cNvSpPr txBox="1"/>
          <p:nvPr/>
        </p:nvSpPr>
        <p:spPr>
          <a:xfrm>
            <a:off x="6518245" y="4660442"/>
            <a:ext cx="1636027" cy="369332"/>
          </a:xfrm>
          <a:prstGeom prst="rect">
            <a:avLst/>
          </a:prstGeom>
          <a:noFill/>
        </p:spPr>
        <p:txBody>
          <a:bodyPr wrap="square" rtlCol="0">
            <a:spAutoFit/>
          </a:bodyPr>
          <a:lstStyle/>
          <a:p>
            <a:r>
              <a:rPr lang="en-US" dirty="0"/>
              <a:t>= None</a:t>
            </a:r>
          </a:p>
        </p:txBody>
      </p:sp>
      <p:sp>
        <p:nvSpPr>
          <p:cNvPr id="9" name="TextBox 8">
            <a:extLst>
              <a:ext uri="{FF2B5EF4-FFF2-40B4-BE49-F238E27FC236}">
                <a16:creationId xmlns:a16="http://schemas.microsoft.com/office/drawing/2014/main" id="{F5F16120-1544-3B48-9F90-354C2664FBB7}"/>
              </a:ext>
            </a:extLst>
          </p:cNvPr>
          <p:cNvSpPr txBox="1"/>
          <p:nvPr/>
        </p:nvSpPr>
        <p:spPr>
          <a:xfrm>
            <a:off x="6434357" y="5422365"/>
            <a:ext cx="2709643" cy="338554"/>
          </a:xfrm>
          <a:prstGeom prst="rect">
            <a:avLst/>
          </a:prstGeom>
          <a:noFill/>
        </p:spPr>
        <p:txBody>
          <a:bodyPr wrap="square" rtlCol="0">
            <a:spAutoFit/>
          </a:bodyPr>
          <a:lstStyle/>
          <a:p>
            <a:r>
              <a:rPr lang="en-US" sz="1600" dirty="0"/>
              <a:t>At $32,500, total: $4,473.70</a:t>
            </a:r>
          </a:p>
        </p:txBody>
      </p:sp>
      <p:sp>
        <p:nvSpPr>
          <p:cNvPr id="10" name="TextBox 9">
            <a:extLst>
              <a:ext uri="{FF2B5EF4-FFF2-40B4-BE49-F238E27FC236}">
                <a16:creationId xmlns:a16="http://schemas.microsoft.com/office/drawing/2014/main" id="{C7B80007-9018-B54C-9191-A89E87A50EB5}"/>
              </a:ext>
            </a:extLst>
          </p:cNvPr>
          <p:cNvSpPr txBox="1"/>
          <p:nvPr/>
        </p:nvSpPr>
        <p:spPr>
          <a:xfrm>
            <a:off x="6614935" y="5818451"/>
            <a:ext cx="3078674" cy="338554"/>
          </a:xfrm>
          <a:prstGeom prst="rect">
            <a:avLst/>
          </a:prstGeom>
          <a:noFill/>
        </p:spPr>
        <p:txBody>
          <a:bodyPr wrap="square" rtlCol="0">
            <a:spAutoFit/>
          </a:bodyPr>
          <a:lstStyle/>
          <a:p>
            <a:r>
              <a:rPr lang="en-US" sz="1600" dirty="0"/>
              <a:t>At $40K Total: $6,343.75</a:t>
            </a:r>
          </a:p>
        </p:txBody>
      </p:sp>
      <p:sp>
        <p:nvSpPr>
          <p:cNvPr id="11" name="TextBox 10">
            <a:extLst>
              <a:ext uri="{FF2B5EF4-FFF2-40B4-BE49-F238E27FC236}">
                <a16:creationId xmlns:a16="http://schemas.microsoft.com/office/drawing/2014/main" id="{08FFC811-528E-A34F-983D-71497A8CA1C3}"/>
              </a:ext>
            </a:extLst>
          </p:cNvPr>
          <p:cNvSpPr txBox="1"/>
          <p:nvPr/>
        </p:nvSpPr>
        <p:spPr>
          <a:xfrm>
            <a:off x="6954474" y="6224818"/>
            <a:ext cx="3078674" cy="338554"/>
          </a:xfrm>
          <a:prstGeom prst="rect">
            <a:avLst/>
          </a:prstGeom>
          <a:noFill/>
        </p:spPr>
        <p:txBody>
          <a:bodyPr wrap="square" rtlCol="0">
            <a:spAutoFit/>
          </a:bodyPr>
          <a:lstStyle/>
          <a:p>
            <a:r>
              <a:rPr lang="en-US" sz="1600" dirty="0"/>
              <a:t>Difference: $1,870.05</a:t>
            </a:r>
          </a:p>
        </p:txBody>
      </p:sp>
    </p:spTree>
    <p:extLst>
      <p:ext uri="{BB962C8B-B14F-4D97-AF65-F5344CB8AC3E}">
        <p14:creationId xmlns:p14="http://schemas.microsoft.com/office/powerpoint/2010/main" val="278229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42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a:ln w="11430">
                  <a:noFill/>
                </a:ln>
                <a:effectLst>
                  <a:outerShdw blurRad="80000" dist="40000" dir="5040000" algn="tl">
                    <a:srgbClr val="000000">
                      <a:alpha val="0"/>
                    </a:srgbClr>
                  </a:outerShdw>
                </a:effectLst>
                <a:ea typeface="+mj-ea"/>
                <a:cs typeface="+mj-cs"/>
              </a:rPr>
              <a:t>Lesson 7: Uncle Sam Takes a Bite</a:t>
            </a:r>
            <a:endParaRPr lang="en-US" sz="4000" b="1" dirty="0">
              <a:ln w="11430">
                <a:noFill/>
              </a:ln>
              <a:effectLst>
                <a:outerShdw blurRad="80000" dist="40000" dir="5040000" algn="tl">
                  <a:srgbClr val="000000">
                    <a:alpha val="0"/>
                  </a:srgbClr>
                </a:outerShdw>
              </a:effectLst>
              <a:ea typeface="+mj-ea"/>
              <a:cs typeface="+mj-cs"/>
            </a:endParaRPr>
          </a:p>
        </p:txBody>
      </p:sp>
      <p:sp>
        <p:nvSpPr>
          <p:cNvPr id="6" name="Content Placeholder 2">
            <a:extLst>
              <a:ext uri="{FF2B5EF4-FFF2-40B4-BE49-F238E27FC236}">
                <a16:creationId xmlns:a16="http://schemas.microsoft.com/office/drawing/2014/main" id="{58330D0A-2039-8040-96D5-DD67FAE9108B}"/>
              </a:ext>
            </a:extLst>
          </p:cNvPr>
          <p:cNvSpPr txBox="1">
            <a:spLocks/>
          </p:cNvSpPr>
          <p:nvPr/>
        </p:nvSpPr>
        <p:spPr bwMode="auto">
          <a:xfrm>
            <a:off x="171450" y="1580019"/>
            <a:ext cx="8229600" cy="417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05255">
              <a:buNone/>
              <a:defRPr sz="3168"/>
            </a:pPr>
            <a:r>
              <a:rPr lang="en-US" sz="2500" dirty="0">
                <a:latin typeface="Calibri" panose="020F0502020204030204" pitchFamily="34" charset="0"/>
                <a:cs typeface="Calibri" panose="020F0502020204030204" pitchFamily="34" charset="0"/>
              </a:rPr>
              <a:t>7.3 – Tax Savings Strategies</a:t>
            </a:r>
          </a:p>
          <a:p>
            <a:pPr marL="0" indent="0" defTabSz="905255">
              <a:buNone/>
              <a:defRPr sz="3168"/>
            </a:pPr>
            <a:r>
              <a:rPr lang="en-US" sz="1700" b="1" u="sng" dirty="0"/>
              <a:t>Sample activity</a:t>
            </a:r>
            <a:r>
              <a:rPr lang="en-US" sz="1700" dirty="0"/>
              <a:t>: You are (filing status), (career choice and company) and have an annual salary of (Research your annual salary), you also have (tax-saving strategy). Calculate your total federal taxes. </a:t>
            </a:r>
          </a:p>
          <a:p>
            <a:pPr marL="0" indent="0" defTabSz="905255">
              <a:buNone/>
              <a:defRPr sz="3168"/>
            </a:pPr>
            <a:endParaRPr lang="en-US" sz="2000" b="1" u="sng" dirty="0"/>
          </a:p>
          <a:p>
            <a:pPr marL="0" indent="0" defTabSz="905255">
              <a:buFont typeface="Arial" pitchFamily="-108" charset="0"/>
              <a:buNone/>
              <a:defRPr sz="3168"/>
            </a:pPr>
            <a:endParaRPr lang="en-US" sz="2750" dirty="0"/>
          </a:p>
        </p:txBody>
      </p:sp>
      <p:pic>
        <p:nvPicPr>
          <p:cNvPr id="4" name="Picture 3" descr="A screenshot of a cell phone&#10;&#10;Description automatically generated">
            <a:extLst>
              <a:ext uri="{FF2B5EF4-FFF2-40B4-BE49-F238E27FC236}">
                <a16:creationId xmlns:a16="http://schemas.microsoft.com/office/drawing/2014/main" id="{AA939A5B-8352-7149-82C0-7A8A860A21FC}"/>
              </a:ext>
            </a:extLst>
          </p:cNvPr>
          <p:cNvPicPr>
            <a:picLocks noChangeAspect="1"/>
          </p:cNvPicPr>
          <p:nvPr/>
        </p:nvPicPr>
        <p:blipFill rotWithShape="1">
          <a:blip r:embed="rId3">
            <a:extLst>
              <a:ext uri="{28A0092B-C50C-407E-A947-70E740481C1C}">
                <a14:useLocalDpi xmlns:a14="http://schemas.microsoft.com/office/drawing/2010/main" val="0"/>
              </a:ext>
            </a:extLst>
          </a:blip>
          <a:srcRect r="29264"/>
          <a:stretch/>
        </p:blipFill>
        <p:spPr>
          <a:xfrm>
            <a:off x="171450" y="2957778"/>
            <a:ext cx="6346796" cy="3562865"/>
          </a:xfrm>
          <a:prstGeom prst="rect">
            <a:avLst/>
          </a:prstGeom>
        </p:spPr>
      </p:pic>
      <p:sp>
        <p:nvSpPr>
          <p:cNvPr id="8" name="TextBox 7">
            <a:extLst>
              <a:ext uri="{FF2B5EF4-FFF2-40B4-BE49-F238E27FC236}">
                <a16:creationId xmlns:a16="http://schemas.microsoft.com/office/drawing/2014/main" id="{032EA071-8566-784D-A981-FF09A765943A}"/>
              </a:ext>
            </a:extLst>
          </p:cNvPr>
          <p:cNvSpPr txBox="1"/>
          <p:nvPr/>
        </p:nvSpPr>
        <p:spPr>
          <a:xfrm>
            <a:off x="6507412" y="4642268"/>
            <a:ext cx="2390863" cy="369332"/>
          </a:xfrm>
          <a:prstGeom prst="rect">
            <a:avLst/>
          </a:prstGeom>
          <a:noFill/>
        </p:spPr>
        <p:txBody>
          <a:bodyPr wrap="square" rtlCol="0">
            <a:spAutoFit/>
          </a:bodyPr>
          <a:lstStyle/>
          <a:p>
            <a:r>
              <a:rPr lang="en-US" dirty="0"/>
              <a:t>= $______________</a:t>
            </a:r>
          </a:p>
        </p:txBody>
      </p:sp>
      <p:sp>
        <p:nvSpPr>
          <p:cNvPr id="10" name="TextBox 9">
            <a:extLst>
              <a:ext uri="{FF2B5EF4-FFF2-40B4-BE49-F238E27FC236}">
                <a16:creationId xmlns:a16="http://schemas.microsoft.com/office/drawing/2014/main" id="{778ECDE3-FCFA-AB46-94E1-0AD17F487B99}"/>
              </a:ext>
            </a:extLst>
          </p:cNvPr>
          <p:cNvSpPr txBox="1"/>
          <p:nvPr/>
        </p:nvSpPr>
        <p:spPr>
          <a:xfrm>
            <a:off x="6507411" y="4272936"/>
            <a:ext cx="2390863" cy="369332"/>
          </a:xfrm>
          <a:prstGeom prst="rect">
            <a:avLst/>
          </a:prstGeom>
          <a:noFill/>
        </p:spPr>
        <p:txBody>
          <a:bodyPr wrap="square" rtlCol="0">
            <a:spAutoFit/>
          </a:bodyPr>
          <a:lstStyle/>
          <a:p>
            <a:r>
              <a:rPr lang="en-US" dirty="0"/>
              <a:t>= $______________</a:t>
            </a:r>
          </a:p>
        </p:txBody>
      </p:sp>
      <p:sp>
        <p:nvSpPr>
          <p:cNvPr id="11" name="TextBox 10">
            <a:extLst>
              <a:ext uri="{FF2B5EF4-FFF2-40B4-BE49-F238E27FC236}">
                <a16:creationId xmlns:a16="http://schemas.microsoft.com/office/drawing/2014/main" id="{8854E530-93DC-6741-9C54-09FB0BB0594E}"/>
              </a:ext>
            </a:extLst>
          </p:cNvPr>
          <p:cNvSpPr txBox="1"/>
          <p:nvPr/>
        </p:nvSpPr>
        <p:spPr>
          <a:xfrm>
            <a:off x="6518246" y="3903604"/>
            <a:ext cx="2390863" cy="369332"/>
          </a:xfrm>
          <a:prstGeom prst="rect">
            <a:avLst/>
          </a:prstGeom>
          <a:noFill/>
        </p:spPr>
        <p:txBody>
          <a:bodyPr wrap="square" rtlCol="0">
            <a:spAutoFit/>
          </a:bodyPr>
          <a:lstStyle/>
          <a:p>
            <a:r>
              <a:rPr lang="en-US" dirty="0"/>
              <a:t>= $______________</a:t>
            </a:r>
          </a:p>
        </p:txBody>
      </p:sp>
      <p:sp>
        <p:nvSpPr>
          <p:cNvPr id="12" name="TextBox 11">
            <a:extLst>
              <a:ext uri="{FF2B5EF4-FFF2-40B4-BE49-F238E27FC236}">
                <a16:creationId xmlns:a16="http://schemas.microsoft.com/office/drawing/2014/main" id="{6B38353F-91BD-EC48-A435-E44057A3AD3E}"/>
              </a:ext>
            </a:extLst>
          </p:cNvPr>
          <p:cNvSpPr txBox="1"/>
          <p:nvPr/>
        </p:nvSpPr>
        <p:spPr>
          <a:xfrm>
            <a:off x="6518246" y="5024700"/>
            <a:ext cx="2390863" cy="369332"/>
          </a:xfrm>
          <a:prstGeom prst="rect">
            <a:avLst/>
          </a:prstGeom>
          <a:noFill/>
        </p:spPr>
        <p:txBody>
          <a:bodyPr wrap="square" rtlCol="0">
            <a:spAutoFit/>
          </a:bodyPr>
          <a:lstStyle/>
          <a:p>
            <a:r>
              <a:rPr lang="en-US" dirty="0"/>
              <a:t>= $______________</a:t>
            </a:r>
          </a:p>
        </p:txBody>
      </p:sp>
      <p:sp>
        <p:nvSpPr>
          <p:cNvPr id="13" name="TextBox 12">
            <a:extLst>
              <a:ext uri="{FF2B5EF4-FFF2-40B4-BE49-F238E27FC236}">
                <a16:creationId xmlns:a16="http://schemas.microsoft.com/office/drawing/2014/main" id="{DE145614-BE22-124B-8764-C15365C4F8F9}"/>
              </a:ext>
            </a:extLst>
          </p:cNvPr>
          <p:cNvSpPr txBox="1"/>
          <p:nvPr/>
        </p:nvSpPr>
        <p:spPr>
          <a:xfrm>
            <a:off x="6570854" y="5355394"/>
            <a:ext cx="2390863" cy="369332"/>
          </a:xfrm>
          <a:prstGeom prst="rect">
            <a:avLst/>
          </a:prstGeom>
          <a:noFill/>
        </p:spPr>
        <p:txBody>
          <a:bodyPr wrap="square" rtlCol="0">
            <a:spAutoFit/>
          </a:bodyPr>
          <a:lstStyle/>
          <a:p>
            <a:r>
              <a:rPr lang="en-US" dirty="0"/>
              <a:t>= $______________</a:t>
            </a:r>
          </a:p>
        </p:txBody>
      </p:sp>
      <p:sp>
        <p:nvSpPr>
          <p:cNvPr id="14" name="TextBox 13">
            <a:extLst>
              <a:ext uri="{FF2B5EF4-FFF2-40B4-BE49-F238E27FC236}">
                <a16:creationId xmlns:a16="http://schemas.microsoft.com/office/drawing/2014/main" id="{2A950A34-5F53-2A48-AC1F-A902B68E4421}"/>
              </a:ext>
            </a:extLst>
          </p:cNvPr>
          <p:cNvSpPr txBox="1"/>
          <p:nvPr/>
        </p:nvSpPr>
        <p:spPr>
          <a:xfrm>
            <a:off x="6570854" y="5716242"/>
            <a:ext cx="2390863" cy="369332"/>
          </a:xfrm>
          <a:prstGeom prst="rect">
            <a:avLst/>
          </a:prstGeom>
          <a:noFill/>
        </p:spPr>
        <p:txBody>
          <a:bodyPr wrap="square" rtlCol="0">
            <a:spAutoFit/>
          </a:bodyPr>
          <a:lstStyle/>
          <a:p>
            <a:r>
              <a:rPr lang="en-US" dirty="0"/>
              <a:t>= $______________</a:t>
            </a:r>
          </a:p>
        </p:txBody>
      </p:sp>
    </p:spTree>
    <p:extLst>
      <p:ext uri="{BB962C8B-B14F-4D97-AF65-F5344CB8AC3E}">
        <p14:creationId xmlns:p14="http://schemas.microsoft.com/office/powerpoint/2010/main" val="94535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Tools</a:t>
            </a:r>
            <a:endParaRPr lang="en-US" sz="5500" b="1" dirty="0">
              <a:ln w="11430"/>
              <a:effectLst>
                <a:outerShdw blurRad="80000" dist="40000" dir="5040000" algn="tl">
                  <a:srgbClr val="000000">
                    <a:alpha val="0"/>
                  </a:srgbClr>
                </a:outerShdw>
              </a:effectLst>
              <a:ea typeface="+mj-ea"/>
              <a:cs typeface="+mj-cs"/>
            </a:endParaRPr>
          </a:p>
        </p:txBody>
      </p:sp>
      <p:sp>
        <p:nvSpPr>
          <p:cNvPr id="5" name="Content Placeholder 4">
            <a:extLst>
              <a:ext uri="{FF2B5EF4-FFF2-40B4-BE49-F238E27FC236}">
                <a16:creationId xmlns:a16="http://schemas.microsoft.com/office/drawing/2014/main" id="{28F1D3A3-98BD-4497-A322-D25C364A1332}"/>
              </a:ext>
            </a:extLst>
          </p:cNvPr>
          <p:cNvSpPr>
            <a:spLocks noGrp="1"/>
          </p:cNvSpPr>
          <p:nvPr>
            <p:ph idx="1"/>
          </p:nvPr>
        </p:nvSpPr>
        <p:spPr/>
        <p:txBody>
          <a:bodyPr/>
          <a:lstStyle/>
          <a:p>
            <a:r>
              <a:rPr lang="en-US" dirty="0">
                <a:hlinkClick r:id="rId3"/>
              </a:rPr>
              <a:t>Interactive Tax Assistant</a:t>
            </a:r>
            <a:endParaRPr lang="en-US" dirty="0"/>
          </a:p>
          <a:p>
            <a:r>
              <a:rPr lang="en-US" dirty="0">
                <a:hlinkClick r:id="rId4"/>
              </a:rPr>
              <a:t>Intuits TurboTax simulation</a:t>
            </a:r>
            <a:endParaRPr lang="en-US" dirty="0"/>
          </a:p>
          <a:p>
            <a:r>
              <a:rPr lang="en-US" dirty="0">
                <a:hlinkClick r:id="rId5"/>
              </a:rPr>
              <a:t>IRS Website for additional lessons and materials</a:t>
            </a:r>
            <a:endParaRPr lang="en-US" dirty="0"/>
          </a:p>
          <a:p>
            <a:r>
              <a:rPr lang="en-US" dirty="0">
                <a:hlinkClick r:id="rId6"/>
              </a:rPr>
              <a:t>Paystub Generator</a:t>
            </a:r>
            <a:endParaRPr lang="en-US" dirty="0"/>
          </a:p>
        </p:txBody>
      </p:sp>
    </p:spTree>
    <p:extLst>
      <p:ext uri="{BB962C8B-B14F-4D97-AF65-F5344CB8AC3E}">
        <p14:creationId xmlns:p14="http://schemas.microsoft.com/office/powerpoint/2010/main" val="281757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42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dirty="0">
                <a:ln w="11430">
                  <a:noFill/>
                </a:ln>
                <a:effectLst>
                  <a:outerShdw blurRad="80000" dist="40000" dir="5040000" algn="tl">
                    <a:srgbClr val="000000">
                      <a:alpha val="0"/>
                    </a:srgbClr>
                  </a:outerShdw>
                </a:effectLst>
                <a:ea typeface="+mj-ea"/>
                <a:cs typeface="+mj-cs"/>
              </a:rPr>
              <a:t>Lesson 7: Uncle Sam Takes a Bite</a:t>
            </a:r>
          </a:p>
        </p:txBody>
      </p:sp>
      <p:sp>
        <p:nvSpPr>
          <p:cNvPr id="6" name="Content Placeholder 2">
            <a:extLst>
              <a:ext uri="{FF2B5EF4-FFF2-40B4-BE49-F238E27FC236}">
                <a16:creationId xmlns:a16="http://schemas.microsoft.com/office/drawing/2014/main" id="{58330D0A-2039-8040-96D5-DD67FAE9108B}"/>
              </a:ext>
            </a:extLst>
          </p:cNvPr>
          <p:cNvSpPr txBox="1">
            <a:spLocks/>
          </p:cNvSpPr>
          <p:nvPr/>
        </p:nvSpPr>
        <p:spPr bwMode="auto">
          <a:xfrm>
            <a:off x="228601" y="1647396"/>
            <a:ext cx="8229600" cy="417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05255">
              <a:buNone/>
              <a:defRPr sz="3168"/>
            </a:pPr>
            <a:r>
              <a:rPr lang="en-US" sz="2500" dirty="0"/>
              <a:t>Additional Resources:</a:t>
            </a:r>
          </a:p>
          <a:p>
            <a:pPr marL="0" indent="0" defTabSz="905255">
              <a:buNone/>
              <a:defRPr sz="3168"/>
            </a:pPr>
            <a:r>
              <a:rPr lang="en-US" sz="2500" dirty="0">
                <a:hlinkClick r:id="rId3"/>
              </a:rPr>
              <a:t>https://apps.irs.gov/app/understandingTaxes/index.jsp</a:t>
            </a:r>
            <a:endParaRPr lang="en-US" sz="2500" dirty="0"/>
          </a:p>
          <a:p>
            <a:pPr marL="0" indent="0" defTabSz="905255">
              <a:buNone/>
              <a:defRPr sz="3168"/>
            </a:pPr>
            <a:r>
              <a:rPr lang="en-US" sz="2500" dirty="0">
                <a:hlinkClick r:id="rId4"/>
              </a:rPr>
              <a:t>https://www.irs.gov/publications/p501#en_US_2019_publink1000220957</a:t>
            </a:r>
            <a:r>
              <a:rPr lang="en-US" sz="2500" dirty="0"/>
              <a:t>   </a:t>
            </a:r>
          </a:p>
          <a:p>
            <a:pPr marL="0" indent="0" defTabSz="905255">
              <a:buNone/>
              <a:defRPr sz="3168"/>
            </a:pPr>
            <a:r>
              <a:rPr lang="en-US" sz="2500" dirty="0"/>
              <a:t>Tax Tables: </a:t>
            </a:r>
          </a:p>
          <a:p>
            <a:pPr marL="0" indent="0" defTabSz="905255">
              <a:buNone/>
              <a:defRPr sz="3168"/>
            </a:pPr>
            <a:r>
              <a:rPr lang="en-US" sz="2500" dirty="0">
                <a:hlinkClick r:id="rId5"/>
              </a:rPr>
              <a:t>https://www.irs.gov/pub/irs-pdf/i1040tt.pdf</a:t>
            </a:r>
            <a:r>
              <a:rPr lang="en-US" sz="2500" dirty="0"/>
              <a:t> </a:t>
            </a:r>
          </a:p>
          <a:p>
            <a:pPr marL="0" indent="0" defTabSz="905255">
              <a:buNone/>
              <a:defRPr sz="3168"/>
            </a:pPr>
            <a:r>
              <a:rPr lang="en-US" sz="2500" dirty="0">
                <a:hlinkClick r:id="rId6"/>
              </a:rPr>
              <a:t>https://www.tax.ny.gov/pdf/current_forms/it/it201i.pdf#page=49</a:t>
            </a:r>
            <a:r>
              <a:rPr lang="en-US" sz="2500" dirty="0"/>
              <a:t> </a:t>
            </a:r>
          </a:p>
          <a:p>
            <a:pPr marL="0" indent="0" defTabSz="905255">
              <a:buNone/>
              <a:defRPr sz="3168"/>
            </a:pPr>
            <a:endParaRPr lang="en-US" sz="2500" dirty="0"/>
          </a:p>
          <a:p>
            <a:pPr marL="0" indent="0" defTabSz="905255">
              <a:buNone/>
              <a:defRPr sz="3168"/>
            </a:pPr>
            <a:endParaRPr lang="en-US" sz="2500" b="1" u="sng" dirty="0"/>
          </a:p>
          <a:p>
            <a:pPr marL="0" indent="0" defTabSz="905255">
              <a:buFont typeface="Arial" pitchFamily="-108" charset="0"/>
              <a:buNone/>
              <a:defRPr sz="3168"/>
            </a:pPr>
            <a:endParaRPr lang="en-US" sz="2750" dirty="0"/>
          </a:p>
        </p:txBody>
      </p:sp>
    </p:spTree>
    <p:extLst>
      <p:ext uri="{BB962C8B-B14F-4D97-AF65-F5344CB8AC3E}">
        <p14:creationId xmlns:p14="http://schemas.microsoft.com/office/powerpoint/2010/main" val="324813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377441"/>
            <a:ext cx="8229600" cy="4175760"/>
          </a:xfrm>
        </p:spPr>
        <p:txBody>
          <a:bodyPr/>
          <a:lstStyle/>
          <a:p>
            <a:r>
              <a:rPr lang="en-US" sz="2500" dirty="0">
                <a:latin typeface="Calibri Light"/>
                <a:ea typeface="ＭＳ Ｐゴシック"/>
                <a:cs typeface="Calibri Light"/>
              </a:rPr>
              <a:t>Review the Financial Fitness for Life Series </a:t>
            </a:r>
          </a:p>
          <a:p>
            <a:r>
              <a:rPr lang="en-US" sz="2500" dirty="0">
                <a:latin typeface="Calibri Light"/>
                <a:ea typeface="ＭＳ Ｐゴシック"/>
                <a:cs typeface="Calibri Light"/>
              </a:rPr>
              <a:t>Explore Chapter 7: Uncle Sam Takes a Bite</a:t>
            </a:r>
          </a:p>
          <a:p>
            <a:r>
              <a:rPr lang="en-US" sz="2500" dirty="0">
                <a:latin typeface="Calibri Light"/>
                <a:ea typeface="ＭＳ Ｐゴシック"/>
                <a:cs typeface="Calibri Light"/>
              </a:rPr>
              <a:t>Explore activities, lessons, and assessments using FFFL</a:t>
            </a:r>
          </a:p>
          <a:p>
            <a:r>
              <a:rPr lang="en-US" sz="2500" dirty="0">
                <a:latin typeface="Calibri Light"/>
                <a:ea typeface="ＭＳ Ｐゴシック"/>
                <a:cs typeface="Calibri Light"/>
              </a:rPr>
              <a:t>Explore the IRS website for additional tools, lessons, and materials  </a:t>
            </a:r>
          </a:p>
          <a:p>
            <a:r>
              <a:rPr lang="en-US" sz="2500" dirty="0">
                <a:latin typeface="Calibri Light"/>
                <a:ea typeface="ＭＳ Ｐゴシック"/>
                <a:cs typeface="Calibri Light"/>
              </a:rPr>
              <a:t>I will provide additional materials for extended learning for asynchronous or synchronous learning</a:t>
            </a:r>
            <a:endParaRPr lang="en-US" sz="2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36C7E4-C617-4749-9050-77F24A93A1E0}"/>
              </a:ext>
            </a:extLst>
          </p:cNvPr>
          <p:cNvSpPr txBox="1"/>
          <p:nvPr/>
        </p:nvSpPr>
        <p:spPr>
          <a:xfrm>
            <a:off x="628650" y="365125"/>
            <a:ext cx="7886700"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endParaRPr lang="en-US" sz="4400">
              <a:latin typeface="Calibri Light"/>
              <a:ea typeface="+mj-ea"/>
              <a:cs typeface="Calibri Light"/>
            </a:endParaRPr>
          </a:p>
        </p:txBody>
      </p:sp>
      <p:sp>
        <p:nvSpPr>
          <p:cNvPr id="6" name="TextBox 5">
            <a:extLst>
              <a:ext uri="{FF2B5EF4-FFF2-40B4-BE49-F238E27FC236}">
                <a16:creationId xmlns:a16="http://schemas.microsoft.com/office/drawing/2014/main" id="{6A28D326-5440-4C99-B3CD-49CE1B436F5F}"/>
              </a:ext>
            </a:extLst>
          </p:cNvPr>
          <p:cNvSpPr txBox="1"/>
          <p:nvPr/>
        </p:nvSpPr>
        <p:spPr>
          <a:xfrm>
            <a:off x="-1336" y="3914173"/>
            <a:ext cx="9148267"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600" b="1" dirty="0">
              <a:solidFill>
                <a:srgbClr val="0070C0"/>
              </a:solidFill>
              <a:latin typeface="Tahoma"/>
              <a:ea typeface="Tahoma"/>
              <a:cs typeface="Tahoma"/>
            </a:endParaRPr>
          </a:p>
          <a:p>
            <a:pPr algn="ctr"/>
            <a:endParaRPr lang="en-US" sz="1600" b="1" dirty="0">
              <a:solidFill>
                <a:srgbClr val="343435"/>
              </a:solidFill>
              <a:latin typeface="Tahoma"/>
              <a:ea typeface="Tahoma"/>
              <a:cs typeface="Tahoma"/>
            </a:endParaRPr>
          </a:p>
          <a:p>
            <a:pPr algn="ctr"/>
            <a:r>
              <a:rPr lang="en-US" sz="1600" dirty="0">
                <a:solidFill>
                  <a:srgbClr val="343435"/>
                </a:solidFill>
                <a:latin typeface="Tahoma"/>
                <a:ea typeface="Tahoma"/>
                <a:cs typeface="Tahoma"/>
              </a:rPr>
              <a:t>The Conference is your pathway to learn about the opportunities to incorporate personal finance and economics into your K-12 classroom and to exchange ideas with hundreds of peers. </a:t>
            </a:r>
          </a:p>
          <a:p>
            <a:pPr algn="ctr"/>
            <a:endParaRPr lang="en-US" sz="1600" dirty="0">
              <a:solidFill>
                <a:srgbClr val="343435"/>
              </a:solidFill>
              <a:latin typeface="Tahoma"/>
              <a:ea typeface="Tahoma"/>
              <a:cs typeface="Tahoma"/>
            </a:endParaRPr>
          </a:p>
          <a:p>
            <a:pPr algn="ctr"/>
            <a:r>
              <a:rPr lang="en-US" sz="1600" b="1" dirty="0">
                <a:solidFill>
                  <a:srgbClr val="343435"/>
                </a:solidFill>
                <a:latin typeface="Tahoma"/>
                <a:ea typeface="Tahoma"/>
                <a:cs typeface="Tahoma"/>
              </a:rPr>
              <a:t>Register by August 15, 2020 to receive the early bird special discount:  </a:t>
            </a:r>
            <a:br>
              <a:rPr lang="en-US" sz="1600" b="1" dirty="0">
                <a:latin typeface="Tahoma"/>
                <a:ea typeface="Tahoma"/>
                <a:cs typeface="Tahoma"/>
              </a:rPr>
            </a:br>
            <a:r>
              <a:rPr lang="en-US" sz="1600" b="1" dirty="0">
                <a:solidFill>
                  <a:srgbClr val="C00000"/>
                </a:solidFill>
                <a:latin typeface="Tahoma"/>
                <a:ea typeface="Tahoma"/>
                <a:cs typeface="Tahoma"/>
              </a:rPr>
              <a:t>$79 Early Bird </a:t>
            </a:r>
            <a:r>
              <a:rPr lang="en-US" sz="1600" b="1" dirty="0">
                <a:latin typeface="Tahoma"/>
                <a:ea typeface="Tahoma"/>
                <a:cs typeface="Tahoma"/>
              </a:rPr>
              <a:t>($99 thereafter) </a:t>
            </a:r>
            <a:endParaRPr lang="en-US" sz="1600" dirty="0">
              <a:latin typeface="Calibri" panose="020F0502020204030204"/>
              <a:ea typeface="Tahoma"/>
              <a:cs typeface="Calibri" panose="020F0502020204030204"/>
            </a:endParaRPr>
          </a:p>
          <a:p>
            <a:pPr marL="285750" indent="-285750" algn="ctr">
              <a:buFont typeface="Arial"/>
              <a:buChar char="•"/>
            </a:pPr>
            <a:endParaRPr lang="en-US" sz="1600" b="1" dirty="0">
              <a:latin typeface="Tahoma"/>
              <a:ea typeface="Tahoma"/>
              <a:cs typeface="Tahoma"/>
            </a:endParaRPr>
          </a:p>
          <a:p>
            <a:pPr algn="ctr"/>
            <a:r>
              <a:rPr lang="en-US" sz="1600" b="1" dirty="0">
                <a:highlight>
                  <a:srgbClr val="FFFF00"/>
                </a:highlight>
                <a:latin typeface="Tahoma"/>
                <a:hlinkClick r:id="rId2"/>
              </a:rPr>
              <a:t>Register Today &gt;&gt;&gt;</a:t>
            </a:r>
            <a:endParaRPr lang="en-US" sz="1600" b="1" dirty="0">
              <a:latin typeface="Tahoma"/>
              <a:ea typeface="Tahoma"/>
              <a:cs typeface="Tahoma"/>
            </a:endParaRPr>
          </a:p>
          <a:p>
            <a:pPr algn="ctr"/>
            <a:r>
              <a:rPr lang="en-US" sz="1600" dirty="0">
                <a:latin typeface="Tahoma"/>
                <a:ea typeface="+mn-lt"/>
                <a:cs typeface="+mn-lt"/>
                <a:hlinkClick r:id="rId3"/>
              </a:rPr>
              <a:t>https://www.councilforeconed.org/events/conference</a:t>
            </a:r>
            <a:r>
              <a:rPr lang="en-US" sz="1600" dirty="0">
                <a:latin typeface="Tahoma"/>
                <a:ea typeface="+mn-lt"/>
                <a:cs typeface="+mn-lt"/>
              </a:rPr>
              <a:t> </a:t>
            </a:r>
            <a:br>
              <a:rPr lang="en-US" sz="1600" b="1" dirty="0">
                <a:latin typeface="Tahoma"/>
              </a:rPr>
            </a:br>
            <a:endParaRPr lang="en-US" sz="1600" b="1" dirty="0">
              <a:solidFill>
                <a:srgbClr val="0693E3"/>
              </a:solidFill>
              <a:latin typeface="Tahoma"/>
              <a:ea typeface="Tahoma"/>
              <a:cs typeface="Tahoma"/>
            </a:endParaRPr>
          </a:p>
        </p:txBody>
      </p:sp>
      <p:pic>
        <p:nvPicPr>
          <p:cNvPr id="2" name="Picture 2" descr="A picture containing person, photo, blue, racket&#10;&#10;Description automatically generated">
            <a:extLst>
              <a:ext uri="{FF2B5EF4-FFF2-40B4-BE49-F238E27FC236}">
                <a16:creationId xmlns:a16="http://schemas.microsoft.com/office/drawing/2014/main" id="{0023E2D2-63B3-4DFA-8D2C-70C0326E2812}"/>
              </a:ext>
            </a:extLst>
          </p:cNvPr>
          <p:cNvPicPr>
            <a:picLocks noChangeAspect="1"/>
          </p:cNvPicPr>
          <p:nvPr/>
        </p:nvPicPr>
        <p:blipFill>
          <a:blip r:embed="rId4"/>
          <a:stretch>
            <a:fillRect/>
          </a:stretch>
        </p:blipFill>
        <p:spPr>
          <a:xfrm>
            <a:off x="1561911" y="1128389"/>
            <a:ext cx="6020178" cy="3199764"/>
          </a:xfrm>
          <a:prstGeom prst="rect">
            <a:avLst/>
          </a:prstGeom>
        </p:spPr>
      </p:pic>
    </p:spTree>
    <p:extLst>
      <p:ext uri="{BB962C8B-B14F-4D97-AF65-F5344CB8AC3E}">
        <p14:creationId xmlns:p14="http://schemas.microsoft.com/office/powerpoint/2010/main" val="3314445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About me</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033493"/>
            <a:ext cx="8229600" cy="4175760"/>
          </a:xfrm>
        </p:spPr>
        <p:txBody>
          <a:bodyPr>
            <a:noAutofit/>
          </a:bodyPr>
          <a:lstStyle/>
          <a:p>
            <a:pPr defTabSz="905255">
              <a:buFontTx/>
              <a:buChar char="-"/>
              <a:defRPr sz="3168"/>
            </a:pPr>
            <a:r>
              <a:rPr lang="en-US" sz="2500" dirty="0">
                <a:latin typeface="Calibri"/>
                <a:ea typeface="ＭＳ Ｐゴシック"/>
                <a:cs typeface="Calibri"/>
              </a:rPr>
              <a:t>Director of Professional Development at the Council for Economic Education</a:t>
            </a:r>
          </a:p>
          <a:p>
            <a:pPr defTabSz="905255">
              <a:buFontTx/>
              <a:buChar char="-"/>
              <a:defRPr sz="3168"/>
            </a:pPr>
            <a:r>
              <a:rPr lang="en-US" sz="2500" dirty="0">
                <a:latin typeface="Calibri"/>
                <a:ea typeface="ＭＳ Ｐゴシック"/>
                <a:cs typeface="Calibri"/>
              </a:rPr>
              <a:t>Personal finance, taxation, business, and entrepreneurship teacher in grades 6-12</a:t>
            </a:r>
          </a:p>
          <a:p>
            <a:pPr defTabSz="905255">
              <a:buFontTx/>
              <a:buChar char="-"/>
              <a:defRPr sz="3168"/>
            </a:pPr>
            <a:r>
              <a:rPr lang="en-US" sz="2500" dirty="0">
                <a:latin typeface="Calibri"/>
                <a:ea typeface="ＭＳ Ｐゴシック"/>
                <a:cs typeface="Calibri"/>
              </a:rPr>
              <a:t>College Access and Success Manager</a:t>
            </a:r>
          </a:p>
          <a:p>
            <a:pPr defTabSz="905255">
              <a:buFontTx/>
              <a:buChar char="-"/>
              <a:defRPr sz="3168"/>
            </a:pPr>
            <a:r>
              <a:rPr lang="en-US" sz="2500" dirty="0">
                <a:latin typeface="Calibri"/>
                <a:ea typeface="ＭＳ Ｐゴシック"/>
                <a:cs typeface="Calibri"/>
              </a:rPr>
              <a:t>Community School Director at the NYCDOE</a:t>
            </a:r>
          </a:p>
          <a:p>
            <a:pPr defTabSz="905255">
              <a:buFontTx/>
              <a:buChar char="-"/>
              <a:defRPr sz="3168"/>
            </a:pPr>
            <a:r>
              <a:rPr lang="en-US" sz="2500" dirty="0">
                <a:latin typeface="Calibri"/>
                <a:ea typeface="ＭＳ Ｐゴシック"/>
                <a:cs typeface="Calibri"/>
              </a:rPr>
              <a:t>Over 15 years experience in taxation</a:t>
            </a:r>
          </a:p>
          <a:p>
            <a:pPr defTabSz="905255">
              <a:buFontTx/>
              <a:buChar char="-"/>
              <a:defRPr sz="3168"/>
            </a:pPr>
            <a:r>
              <a:rPr lang="en-US" sz="2500" dirty="0">
                <a:latin typeface="Calibri"/>
                <a:ea typeface="ＭＳ Ｐゴシック"/>
                <a:cs typeface="Calibri"/>
              </a:rPr>
              <a:t>Follow me on </a:t>
            </a:r>
            <a:r>
              <a:rPr lang="en-US" sz="2500" dirty="0" err="1">
                <a:latin typeface="Calibri"/>
                <a:ea typeface="ＭＳ Ｐゴシック"/>
                <a:cs typeface="Calibri"/>
                <a:hlinkClick r:id="rId3"/>
              </a:rPr>
              <a:t>linkedIn</a:t>
            </a:r>
            <a:r>
              <a:rPr lang="en-US" sz="2500" dirty="0">
                <a:latin typeface="Calibri"/>
                <a:ea typeface="ＭＳ Ｐゴシック"/>
                <a:cs typeface="Calibri"/>
              </a:rPr>
              <a:t> </a:t>
            </a:r>
            <a:endParaRPr lang="en-US" sz="2500" dirty="0"/>
          </a:p>
          <a:p>
            <a:pPr marL="0" indent="0" defTabSz="905255">
              <a:buNone/>
              <a:defRPr sz="3168"/>
            </a:pPr>
            <a:endParaRPr lang="en-US" sz="2750" dirty="0"/>
          </a:p>
        </p:txBody>
      </p:sp>
    </p:spTree>
    <p:extLst>
      <p:ext uri="{BB962C8B-B14F-4D97-AF65-F5344CB8AC3E}">
        <p14:creationId xmlns:p14="http://schemas.microsoft.com/office/powerpoint/2010/main" val="17477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Objectives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marL="0" indent="0" defTabSz="905255">
              <a:buNone/>
              <a:defRPr sz="3168"/>
            </a:pPr>
            <a:r>
              <a:rPr lang="en-US" sz="2500" dirty="0">
                <a:latin typeface="Calibri"/>
                <a:ea typeface="ＭＳ Ｐゴシック"/>
                <a:cs typeface="Calibri"/>
              </a:rPr>
              <a:t>In this lesson, students will:</a:t>
            </a:r>
          </a:p>
          <a:p>
            <a:pPr defTabSz="905255">
              <a:buFontTx/>
              <a:buChar char="-"/>
              <a:defRPr sz="3168"/>
            </a:pPr>
            <a:r>
              <a:rPr lang="en-US" sz="2500" dirty="0">
                <a:latin typeface="Calibri"/>
                <a:ea typeface="ＭＳ Ｐゴシック"/>
                <a:cs typeface="Calibri"/>
              </a:rPr>
              <a:t>Learn the difference between gross income and net income. </a:t>
            </a:r>
          </a:p>
          <a:p>
            <a:pPr defTabSz="905255">
              <a:buFontTx/>
              <a:buChar char="-"/>
              <a:defRPr sz="3168"/>
            </a:pPr>
            <a:r>
              <a:rPr lang="en-US" sz="2500" dirty="0">
                <a:latin typeface="Calibri"/>
                <a:ea typeface="ＭＳ Ｐゴシック"/>
                <a:cs typeface="Calibri"/>
              </a:rPr>
              <a:t>Identify some of the common types of benefits provided by employers. </a:t>
            </a:r>
          </a:p>
          <a:p>
            <a:pPr defTabSz="905255">
              <a:buFontTx/>
              <a:buChar char="-"/>
              <a:defRPr sz="3168"/>
            </a:pPr>
            <a:r>
              <a:rPr lang="en-US" sz="2500" dirty="0">
                <a:latin typeface="Calibri"/>
                <a:ea typeface="ＭＳ Ｐゴシック"/>
                <a:cs typeface="Calibri"/>
              </a:rPr>
              <a:t>Learn how to calculate marginal tax rates</a:t>
            </a:r>
          </a:p>
          <a:p>
            <a:pPr defTabSz="905255">
              <a:buFontTx/>
              <a:buChar char="-"/>
              <a:defRPr sz="3168"/>
            </a:pPr>
            <a:r>
              <a:rPr lang="en-US" sz="2500" dirty="0">
                <a:latin typeface="Calibri"/>
                <a:ea typeface="ＭＳ Ｐゴシック"/>
                <a:cs typeface="Calibri"/>
              </a:rPr>
              <a:t>Differentiate between standard deductions and itemized deductions. </a:t>
            </a:r>
            <a:endParaRPr lang="en-US" sz="2500" dirty="0"/>
          </a:p>
          <a:p>
            <a:pPr marL="0" indent="0" defTabSz="905255">
              <a:buNone/>
              <a:defRPr sz="3168"/>
            </a:pPr>
            <a:endParaRPr lang="en-US" sz="2750" dirty="0"/>
          </a:p>
        </p:txBody>
      </p:sp>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23"/>
          <p:cNvSpPr txBox="1">
            <a:spLocks noGrp="1"/>
          </p:cNvSpPr>
          <p:nvPr>
            <p:ph type="body" idx="1"/>
          </p:nvPr>
        </p:nvSpPr>
        <p:spPr>
          <a:xfrm>
            <a:off x="427838" y="857250"/>
            <a:ext cx="6135600" cy="882900"/>
          </a:xfrm>
          <a:prstGeom prst="rect">
            <a:avLst/>
          </a:prstGeom>
          <a:noFill/>
          <a:ln>
            <a:noFill/>
          </a:ln>
        </p:spPr>
        <p:txBody>
          <a:bodyPr spcFirstLastPara="1" vert="horz" wrap="square" lIns="68575" tIns="68575" rIns="68575" bIns="68575" numCol="1" rtlCol="0" anchor="b" anchorCtr="0" compatLnSpc="1">
            <a:prstTxWarp prst="textNoShape">
              <a:avLst/>
            </a:prstTxWarp>
            <a:noAutofit/>
          </a:bodyPr>
          <a:lstStyle/>
          <a:p>
            <a:pPr marL="0" indent="0"/>
            <a:r>
              <a:rPr lang="en-US" sz="2700" b="1" dirty="0">
                <a:solidFill>
                  <a:srgbClr val="0070C0"/>
                </a:solidFill>
              </a:rPr>
              <a:t>Financial Fitness for Life (9-12)</a:t>
            </a:r>
            <a:endParaRPr sz="2700" b="1" dirty="0">
              <a:solidFill>
                <a:srgbClr val="0070C0"/>
              </a:solidFill>
            </a:endParaRPr>
          </a:p>
        </p:txBody>
      </p:sp>
      <p:cxnSp>
        <p:nvCxnSpPr>
          <p:cNvPr id="4" name="Google Shape;20;p3">
            <a:extLst>
              <a:ext uri="{FF2B5EF4-FFF2-40B4-BE49-F238E27FC236}">
                <a16:creationId xmlns:a16="http://schemas.microsoft.com/office/drawing/2014/main" id="{AC60CFE2-D8AD-49D8-8C33-D9F8B372C8D7}"/>
              </a:ext>
            </a:extLst>
          </p:cNvPr>
          <p:cNvCxnSpPr>
            <a:cxnSpLocks/>
          </p:cNvCxnSpPr>
          <p:nvPr/>
        </p:nvCxnSpPr>
        <p:spPr>
          <a:xfrm>
            <a:off x="492919" y="1670288"/>
            <a:ext cx="8293181" cy="0"/>
          </a:xfrm>
          <a:prstGeom prst="straightConnector1">
            <a:avLst/>
          </a:prstGeom>
          <a:noFill/>
          <a:ln w="15875" cap="flat" cmpd="sng">
            <a:solidFill>
              <a:srgbClr val="C0C0C0"/>
            </a:solidFill>
            <a:prstDash val="solid"/>
            <a:round/>
            <a:headEnd type="none" w="med" len="med"/>
            <a:tailEnd type="none" w="med" len="med"/>
          </a:ln>
        </p:spPr>
      </p:cxnSp>
      <p:sp>
        <p:nvSpPr>
          <p:cNvPr id="6" name="Rectangle 5">
            <a:extLst>
              <a:ext uri="{FF2B5EF4-FFF2-40B4-BE49-F238E27FC236}">
                <a16:creationId xmlns:a16="http://schemas.microsoft.com/office/drawing/2014/main" id="{63A4F921-F7FB-4799-9D53-20593E84F05A}"/>
              </a:ext>
            </a:extLst>
          </p:cNvPr>
          <p:cNvSpPr/>
          <p:nvPr/>
        </p:nvSpPr>
        <p:spPr>
          <a:xfrm>
            <a:off x="492919" y="1766207"/>
            <a:ext cx="8515350" cy="3046988"/>
          </a:xfrm>
          <a:prstGeom prst="rect">
            <a:avLst/>
          </a:prstGeom>
        </p:spPr>
        <p:txBody>
          <a:bodyPr wrap="square">
            <a:spAutoFit/>
          </a:bodyPr>
          <a:lstStyle/>
          <a:p>
            <a:r>
              <a:rPr lang="en-US" sz="2100" dirty="0"/>
              <a:t>Financial Fitness for Life (3</a:t>
            </a:r>
            <a:r>
              <a:rPr lang="en-US" sz="2100" baseline="30000" dirty="0"/>
              <a:t>rd</a:t>
            </a:r>
            <a:r>
              <a:rPr lang="en-US" sz="2100" dirty="0"/>
              <a:t> edition) helps you prepare students for life beyond the classroom by presenting lessons and activities based on real-world economics and personal finance concepts.</a:t>
            </a:r>
          </a:p>
          <a:p>
            <a:endParaRPr lang="en-US" sz="2100" dirty="0"/>
          </a:p>
          <a:p>
            <a:pPr marL="214313" indent="-214313">
              <a:buFont typeface="Arial" panose="020B0604020202020204" pitchFamily="34" charset="0"/>
              <a:buChar char="•"/>
            </a:pPr>
            <a:r>
              <a:rPr lang="en-US" sz="2100" dirty="0"/>
              <a:t>Updated lesson plans with slides</a:t>
            </a:r>
          </a:p>
          <a:p>
            <a:pPr marL="214313" indent="-214313">
              <a:buFont typeface="Arial" panose="020B0604020202020204" pitchFamily="34" charset="0"/>
              <a:buChar char="•"/>
            </a:pPr>
            <a:r>
              <a:rPr lang="en-US" sz="2100" dirty="0"/>
              <a:t>1 new lesson plan for Paying Post-Secondary Education</a:t>
            </a:r>
          </a:p>
          <a:p>
            <a:pPr marL="214313" indent="-214313">
              <a:buFont typeface="Arial" panose="020B0604020202020204" pitchFamily="34" charset="0"/>
              <a:buChar char="•"/>
            </a:pPr>
            <a:r>
              <a:rPr lang="en-US" sz="2100" dirty="0"/>
              <a:t>17 ready-to-use EdTech tools</a:t>
            </a:r>
          </a:p>
          <a:p>
            <a:pPr marL="214313" indent="-214313">
              <a:buFont typeface="Arial" panose="020B0604020202020204" pitchFamily="34" charset="0"/>
              <a:buChar char="•"/>
            </a:pPr>
            <a:r>
              <a:rPr lang="en-US" sz="2100" dirty="0"/>
              <a:t>6 new activities using real-world tools in partnership with Intuit</a:t>
            </a:r>
          </a:p>
          <a:p>
            <a:pPr marL="214313" indent="-214313">
              <a:buFont typeface="Arial" panose="020B0604020202020204" pitchFamily="34" charset="0"/>
              <a:buChar char="•"/>
            </a:pPr>
            <a:endParaRPr lang="en-US" sz="2400" dirty="0"/>
          </a:p>
        </p:txBody>
      </p:sp>
      <p:pic>
        <p:nvPicPr>
          <p:cNvPr id="8" name="Picture 2">
            <a:extLst>
              <a:ext uri="{FF2B5EF4-FFF2-40B4-BE49-F238E27FC236}">
                <a16:creationId xmlns:a16="http://schemas.microsoft.com/office/drawing/2014/main" id="{A1A71A3C-39E7-42FF-B0F7-B949B6A28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38" y="5061671"/>
            <a:ext cx="1941651" cy="10931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8A7321B5-5065-4498-8AA3-CBE650272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344" y="5063151"/>
            <a:ext cx="1821656" cy="10787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4A404CD9-134C-41E4-8ABF-71E71825DF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6000" y="5032386"/>
            <a:ext cx="2021339" cy="10195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24C56304-ABCF-4818-90B8-C8A35DFA59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627" y="5030366"/>
            <a:ext cx="2560973" cy="937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582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23"/>
          <p:cNvSpPr txBox="1">
            <a:spLocks noGrp="1"/>
          </p:cNvSpPr>
          <p:nvPr>
            <p:ph type="body" idx="1"/>
          </p:nvPr>
        </p:nvSpPr>
        <p:spPr>
          <a:xfrm>
            <a:off x="427838" y="857250"/>
            <a:ext cx="6135600" cy="882900"/>
          </a:xfrm>
          <a:prstGeom prst="rect">
            <a:avLst/>
          </a:prstGeom>
          <a:noFill/>
          <a:ln>
            <a:noFill/>
          </a:ln>
        </p:spPr>
        <p:txBody>
          <a:bodyPr spcFirstLastPara="1" vert="horz" wrap="square" lIns="68575" tIns="68575" rIns="68575" bIns="68575" numCol="1" rtlCol="0" anchor="b" anchorCtr="0" compatLnSpc="1">
            <a:prstTxWarp prst="textNoShape">
              <a:avLst/>
            </a:prstTxWarp>
            <a:noAutofit/>
          </a:bodyPr>
          <a:lstStyle/>
          <a:p>
            <a:pPr marL="0" indent="0"/>
            <a:r>
              <a:rPr lang="en-US" sz="2700" b="1" dirty="0">
                <a:solidFill>
                  <a:srgbClr val="0070C0"/>
                </a:solidFill>
              </a:rPr>
              <a:t>Financial Fitness for Life (9-12)</a:t>
            </a:r>
            <a:endParaRPr sz="2700" b="1" dirty="0">
              <a:solidFill>
                <a:srgbClr val="0070C0"/>
              </a:solidFill>
            </a:endParaRPr>
          </a:p>
        </p:txBody>
      </p:sp>
      <p:cxnSp>
        <p:nvCxnSpPr>
          <p:cNvPr id="4" name="Google Shape;20;p3">
            <a:extLst>
              <a:ext uri="{FF2B5EF4-FFF2-40B4-BE49-F238E27FC236}">
                <a16:creationId xmlns:a16="http://schemas.microsoft.com/office/drawing/2014/main" id="{AC60CFE2-D8AD-49D8-8C33-D9F8B372C8D7}"/>
              </a:ext>
            </a:extLst>
          </p:cNvPr>
          <p:cNvCxnSpPr>
            <a:cxnSpLocks/>
          </p:cNvCxnSpPr>
          <p:nvPr/>
        </p:nvCxnSpPr>
        <p:spPr>
          <a:xfrm>
            <a:off x="492919" y="1670288"/>
            <a:ext cx="8293181" cy="0"/>
          </a:xfrm>
          <a:prstGeom prst="straightConnector1">
            <a:avLst/>
          </a:prstGeom>
          <a:noFill/>
          <a:ln w="15875" cap="flat" cmpd="sng">
            <a:solidFill>
              <a:srgbClr val="C0C0C0"/>
            </a:solidFill>
            <a:prstDash val="solid"/>
            <a:round/>
            <a:headEnd type="none" w="med" len="med"/>
            <a:tailEnd type="none" w="med" len="med"/>
          </a:ln>
        </p:spPr>
      </p:cxnSp>
      <p:sp>
        <p:nvSpPr>
          <p:cNvPr id="6" name="Rectangle 5">
            <a:extLst>
              <a:ext uri="{FF2B5EF4-FFF2-40B4-BE49-F238E27FC236}">
                <a16:creationId xmlns:a16="http://schemas.microsoft.com/office/drawing/2014/main" id="{63A4F921-F7FB-4799-9D53-20593E84F05A}"/>
              </a:ext>
            </a:extLst>
          </p:cNvPr>
          <p:cNvSpPr/>
          <p:nvPr/>
        </p:nvSpPr>
        <p:spPr>
          <a:xfrm>
            <a:off x="381834" y="3723255"/>
            <a:ext cx="8515350" cy="3570208"/>
          </a:xfrm>
          <a:prstGeom prst="rect">
            <a:avLst/>
          </a:prstGeom>
        </p:spPr>
        <p:txBody>
          <a:bodyPr wrap="square">
            <a:spAutoFit/>
          </a:bodyPr>
          <a:lstStyle/>
          <a:p>
            <a:pPr algn="ctr"/>
            <a:r>
              <a:rPr lang="en-US" sz="1600" b="1" dirty="0"/>
              <a:t>Teachers who attend at least </a:t>
            </a:r>
            <a:r>
              <a:rPr lang="en-US" sz="1600" b="1" u="sng" dirty="0"/>
              <a:t>3 webinars</a:t>
            </a:r>
            <a:r>
              <a:rPr lang="en-US" sz="1600" b="1" dirty="0"/>
              <a:t> of their choice will receive a copy of </a:t>
            </a:r>
            <a:r>
              <a:rPr lang="en-US" sz="1600" b="1" i="1" dirty="0"/>
              <a:t>Financial Fitness for Life: </a:t>
            </a:r>
            <a:r>
              <a:rPr lang="en-US" sz="1600" b="1" dirty="0"/>
              <a:t>Grades 9–12 </a:t>
            </a:r>
            <a:r>
              <a:rPr lang="en-US" sz="1600" b="1" i="1" dirty="0"/>
              <a:t>Teacher Guide</a:t>
            </a:r>
            <a:r>
              <a:rPr lang="en-US" sz="1600" b="1" dirty="0"/>
              <a:t> and </a:t>
            </a:r>
            <a:r>
              <a:rPr lang="en-US" sz="1600" b="1" i="1" dirty="0"/>
              <a:t>Student Workbook</a:t>
            </a:r>
            <a:r>
              <a:rPr lang="en-US" sz="1600" b="1" dirty="0"/>
              <a:t> (a $60.90 value!).</a:t>
            </a:r>
            <a:endParaRPr lang="en-US" sz="1600" dirty="0"/>
          </a:p>
          <a:p>
            <a:pPr algn="ctr"/>
            <a:br>
              <a:rPr lang="en-US" sz="1600" dirty="0"/>
            </a:br>
            <a:r>
              <a:rPr lang="en-US" sz="1600" b="1" dirty="0"/>
              <a:t>Once you’ve attended at least 3 webinars, please fill out the form below and upload your certificates of completion: </a:t>
            </a:r>
            <a:br>
              <a:rPr lang="en-US" sz="1600" dirty="0"/>
            </a:br>
            <a:endParaRPr lang="en-US" sz="1600" dirty="0"/>
          </a:p>
          <a:p>
            <a:pPr algn="ctr"/>
            <a:r>
              <a:rPr lang="en-US" b="1" u="sng" dirty="0">
                <a:hlinkClick r:id="rId3"/>
              </a:rPr>
              <a:t>https://forms.gle/irHTaEC6YwMtX4tE8</a:t>
            </a:r>
            <a:endParaRPr lang="en-US" sz="1600" dirty="0"/>
          </a:p>
          <a:p>
            <a:br>
              <a:rPr lang="en-US" sz="1600" dirty="0"/>
            </a:br>
            <a:r>
              <a:rPr lang="en-US" sz="1600" b="1" i="1" dirty="0"/>
              <a:t>*The free workbooks giveaway only applies to educators residing in the United States and its territories.</a:t>
            </a:r>
            <a:endParaRPr lang="en-US" sz="1600" dirty="0"/>
          </a:p>
          <a:p>
            <a:br>
              <a:rPr lang="en-US" sz="2400" dirty="0"/>
            </a:br>
            <a:endParaRPr lang="en-US" sz="2400" dirty="0"/>
          </a:p>
        </p:txBody>
      </p:sp>
      <p:pic>
        <p:nvPicPr>
          <p:cNvPr id="1026" name="Picture 2">
            <a:extLst>
              <a:ext uri="{FF2B5EF4-FFF2-40B4-BE49-F238E27FC236}">
                <a16:creationId xmlns:a16="http://schemas.microsoft.com/office/drawing/2014/main" id="{982587AF-FCAE-A14F-AA0B-DCCB478E7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201" y="1730993"/>
            <a:ext cx="5976785" cy="199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890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National &amp; State Standards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212848"/>
            <a:ext cx="8229600" cy="4175760"/>
          </a:xfrm>
        </p:spPr>
        <p:txBody>
          <a:bodyPr>
            <a:noAutofit/>
          </a:bodyPr>
          <a:lstStyle/>
          <a:p>
            <a:pPr marL="0" indent="0" defTabSz="905255">
              <a:buNone/>
              <a:defRPr sz="3168"/>
            </a:pPr>
            <a:r>
              <a:rPr lang="en-US" sz="2500" b="1" dirty="0">
                <a:latin typeface="Calibri"/>
                <a:ea typeface="ＭＳ Ｐゴシック"/>
                <a:cs typeface="Calibri"/>
              </a:rPr>
              <a:t>National Financial Literacy Standards: </a:t>
            </a:r>
          </a:p>
          <a:p>
            <a:pPr defTabSz="905255">
              <a:buFontTx/>
              <a:buChar char="-"/>
              <a:defRPr sz="3168"/>
            </a:pPr>
            <a:r>
              <a:rPr lang="en-US" sz="2500" dirty="0">
                <a:latin typeface="Calibri"/>
                <a:ea typeface="ＭＳ Ｐゴシック"/>
                <a:cs typeface="Calibri"/>
              </a:rPr>
              <a:t>Standard 1 Earning Income, Grade 12, Benchmark 7</a:t>
            </a:r>
          </a:p>
          <a:p>
            <a:pPr defTabSz="905255">
              <a:buFontTx/>
              <a:buChar char="-"/>
              <a:defRPr sz="3168"/>
            </a:pPr>
            <a:r>
              <a:rPr lang="en-US" sz="2500" dirty="0">
                <a:latin typeface="Calibri"/>
                <a:ea typeface="ＭＳ Ｐゴシック"/>
                <a:cs typeface="Calibri"/>
              </a:rPr>
              <a:t>Standard 1 Earning income, Grade 12, Benchmark 8</a:t>
            </a:r>
          </a:p>
          <a:p>
            <a:pPr marL="0" indent="0" defTabSz="905255">
              <a:buNone/>
              <a:defRPr sz="3168"/>
            </a:pPr>
            <a:r>
              <a:rPr lang="en-US" sz="2500" b="1" dirty="0">
                <a:latin typeface="Calibri"/>
                <a:ea typeface="ＭＳ Ｐゴシック"/>
                <a:cs typeface="Calibri"/>
              </a:rPr>
              <a:t>Common Core State Standards:</a:t>
            </a:r>
          </a:p>
          <a:p>
            <a:pPr defTabSz="905255">
              <a:buFontTx/>
              <a:buChar char="-"/>
              <a:defRPr sz="3168"/>
            </a:pPr>
            <a:r>
              <a:rPr lang="en-US" sz="2500" dirty="0">
                <a:latin typeface="Calibri"/>
                <a:ea typeface="ＭＳ Ｐゴシック"/>
                <a:cs typeface="Calibri"/>
              </a:rPr>
              <a:t>CCSS.ELA-Literacy.W.9-10.9</a:t>
            </a:r>
          </a:p>
          <a:p>
            <a:pPr defTabSz="905255">
              <a:buFontTx/>
              <a:buChar char="-"/>
              <a:defRPr sz="3168"/>
            </a:pPr>
            <a:r>
              <a:rPr lang="en-US" sz="2500" dirty="0">
                <a:latin typeface="Calibri"/>
                <a:ea typeface="ＭＳ Ｐゴシック"/>
                <a:cs typeface="Calibri"/>
              </a:rPr>
              <a:t>CCSS.ELA-Literacy.L.0-10.6;CCSS.ELA-Literacy.L.11-12.6</a:t>
            </a:r>
          </a:p>
          <a:p>
            <a:pPr defTabSz="905255">
              <a:buFontTx/>
              <a:buChar char="-"/>
              <a:defRPr sz="3168"/>
            </a:pPr>
            <a:r>
              <a:rPr lang="en-US" sz="2500" dirty="0">
                <a:latin typeface="Calibri"/>
                <a:ea typeface="ＭＳ Ｐゴシック"/>
                <a:cs typeface="Calibri"/>
              </a:rPr>
              <a:t>CCSS.ELA-Literacy.RH.9-10.4;CCSS.ELA.-Literacy.RH.11-12.2</a:t>
            </a:r>
            <a:endParaRPr lang="en-US" sz="2500" dirty="0"/>
          </a:p>
          <a:p>
            <a:pPr marL="0" indent="0" defTabSz="905255">
              <a:buNone/>
              <a:defRPr sz="3168"/>
            </a:pPr>
            <a:r>
              <a:rPr lang="en-US" sz="2500" dirty="0">
                <a:latin typeface="Calibri"/>
                <a:ea typeface="ＭＳ Ｐゴシック"/>
                <a:cs typeface="Calibri"/>
              </a:rPr>
              <a:t> </a:t>
            </a:r>
            <a:endParaRPr lang="en-US" sz="2750" dirty="0"/>
          </a:p>
        </p:txBody>
      </p:sp>
    </p:spTree>
    <p:extLst>
      <p:ext uri="{BB962C8B-B14F-4D97-AF65-F5344CB8AC3E}">
        <p14:creationId xmlns:p14="http://schemas.microsoft.com/office/powerpoint/2010/main" val="4850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8332A4-542C-494D-8506-1C720B46413C}">
  <ds:schemaRefs>
    <ds:schemaRef ds:uri="http://purl.org/dc/dcmitype/"/>
    <ds:schemaRef ds:uri="http://purl.org/dc/terms/"/>
    <ds:schemaRef ds:uri="http://www.w3.org/XML/1998/namespac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9cd82c5b-74c9-4827-94f1-5bf219ae6b20"/>
    <ds:schemaRef ds:uri="bfa4db11-c700-41fb-b639-f7e6b4e680b5"/>
  </ds:schemaRefs>
</ds:datastoreItem>
</file>

<file path=customXml/itemProps2.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3.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2454</TotalTime>
  <Words>2853</Words>
  <Application>Microsoft Office PowerPoint</Application>
  <PresentationFormat>On-screen Show (4:3)</PresentationFormat>
  <Paragraphs>265</Paragraphs>
  <Slides>40</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Arial,Sans-Serif</vt:lpstr>
      <vt:lpstr>Calibri</vt:lpstr>
      <vt:lpstr>Calibri Light</vt:lpstr>
      <vt:lpstr>Tahoma</vt:lpstr>
      <vt:lpstr>Times New Roman</vt:lpstr>
      <vt:lpstr>Office Theme</vt:lpstr>
      <vt:lpstr>  Financial Fitness For Life Chapter 7: Uncle Sam Takes a Bite Presented by Ruben A Rivera Thursday, September 16th 2020 rrivera@councilforeconed.org</vt:lpstr>
      <vt:lpstr>EconEdLink Membership</vt:lpstr>
      <vt:lpstr>Professional Development Certificate</vt:lpstr>
      <vt:lpstr>Agenda</vt:lpstr>
      <vt:lpstr>About me</vt:lpstr>
      <vt:lpstr>Objectives</vt:lpstr>
      <vt:lpstr>PowerPoint Presentation</vt:lpstr>
      <vt:lpstr>PowerPoint Presentation</vt:lpstr>
      <vt:lpstr>National &amp; State Standards</vt:lpstr>
      <vt:lpstr>Materials</vt:lpstr>
      <vt:lpstr>Assessment Questions/Statements</vt:lpstr>
      <vt:lpstr>Lesson 7: Uncle Sam Takes a Bite</vt:lpstr>
      <vt:lpstr>Lesson 7: Uncle Sam Takes a Bite</vt:lpstr>
      <vt:lpstr>Lesson 7: Uncle Sam Takes a Bite</vt:lpstr>
      <vt:lpstr>Lesson 7: Uncle Sam Takes a Bite</vt:lpstr>
      <vt:lpstr>Lesson 7: Uncle Sam Takes a Bite</vt:lpstr>
      <vt:lpstr>Lesson 7: Uncle Sam Takes a Bite</vt:lpstr>
      <vt:lpstr>Lesson 7: Uncle Sam Takes a Bite</vt:lpstr>
      <vt:lpstr>Lesson 7: Uncle Sam Takes a Bite</vt:lpstr>
      <vt:lpstr>Lesson 7: Uncle Sam Takes a Bite</vt:lpstr>
      <vt:lpstr>Lesson 7: Uncle Sam Takes a Bite</vt:lpstr>
      <vt:lpstr>Lesson 7: Uncle Sam Takes a Bite</vt:lpstr>
      <vt:lpstr>Lesson 7: Uncle Sam Takes a Bite</vt:lpstr>
      <vt:lpstr>Lesson 7: Uncle Sam Takes a Bite</vt:lpstr>
      <vt:lpstr>Lesson 7: Uncle Sam Takes a Bite</vt:lpstr>
      <vt:lpstr>Lesson 7: Uncle Sam Takes a Bite</vt:lpstr>
      <vt:lpstr>Lesson 7: Uncle Sam Takes a Bite</vt:lpstr>
      <vt:lpstr>Lesson 7: Uncle Sam Takes a Bite</vt:lpstr>
      <vt:lpstr>Lesson 7: Uncle Sam Takes a Bite</vt:lpstr>
      <vt:lpstr>Lesson 7: Uncle Sam Takes a Bite</vt:lpstr>
      <vt:lpstr>Lesson 7: Uncle Sam Takes a Bite</vt:lpstr>
      <vt:lpstr>Lesson 7: Uncle Sam Takes a Bite</vt:lpstr>
      <vt:lpstr>Lesson 7: Uncle Sam Takes a Bite</vt:lpstr>
      <vt:lpstr>Lesson 7: Uncle Sam Takes a Bite</vt:lpstr>
      <vt:lpstr>Lesson 7: Uncle Sam Takes a Bite</vt:lpstr>
      <vt:lpstr>Tools</vt:lpstr>
      <vt:lpstr>Lesson 7: Uncle Sam Takes a Bite</vt:lpstr>
      <vt:lpstr>CEE Affiliates</vt:lpstr>
      <vt:lpstr>Thank You to Our Sponsors!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113</cp:revision>
  <dcterms:created xsi:type="dcterms:W3CDTF">2012-09-11T15:07:18Z</dcterms:created>
  <dcterms:modified xsi:type="dcterms:W3CDTF">2020-09-17T17:58:18Z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