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4"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14CE6-C649-4992-895F-29AB4EDE52F2}" v="79" dt="2020-10-16T21:24:44.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 name="Google Shape;5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4" name="Google Shape;11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SLIDES_API93125869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SLIDES_API93125869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2" name="Google Shape;122;SLIDES_API93125869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396542fb3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396542fb3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9" name="Google Shape;129;ga396542fb3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SLIDES_API51707338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SLIDES_API51707338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6" name="Google Shape;136;SLIDES_API51707338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3afb245d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3afb245d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3" name="Google Shape;143;ga3afb245d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3afb245d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3afb245d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0" name="Google Shape;150;ga3afb245d3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SLIDES_API162801801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SLIDES_API1628018018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7" name="Google Shape;157;SLIDES_API162801801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3afb245d3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3afb245d3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 name="Google Shape;164;ga3afb245d3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SLIDES_API167348232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SLIDES_API167348232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1" name="Google Shape;171;SLIDES_API167348232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3afb245d3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3afb245d3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8" name="Google Shape;178;ga3afb245d3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58" name="Google Shape;5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3afb245d3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3afb245d3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6" name="Google Shape;186;ga3afb245d3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3afb245d3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3afb245d3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3" name="Google Shape;193;ga3afb245d3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SLIDES_API6840590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SLIDES_API6840590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0" name="Google Shape;200;SLIDES_API6840590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3afb245d3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3afb245d3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ga3afb245d3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a3afb245d3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a3afb245d3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ga3afb245d3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SLIDES_API212469933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SLIDES_API2124699337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1" name="Google Shape;221;SLIDES_API2124699337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a3afb245d3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a3afb245d3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ga3afb245d3_0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3afb245d3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a3afb245d3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 name="Google Shape;235;ga3afb245d3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SLIDES_API87263460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SLIDES_API87263460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 name="Google Shape;242;SLIDES_API87263460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SLIDES_API104701600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SLIDES_API104701600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9" name="Google Shape;249;SLIDES_API104701600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65" name="Google Shape;6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a3afb245d3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a3afb245d3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6" name="Google Shape;256;ga3afb245d3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3afb245d3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a3afb245d3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4" name="Google Shape;264;ga3afb245d3_0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3afb245d3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3afb245d3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1" name="Google Shape;271;ga3afb245d3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a3afb245d3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a3afb245d3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9" name="Google Shape;279;ga3afb245d3_0_8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3afb245d3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3afb245d3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ga3afb245d3_0_1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a3afb245d3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a3afb245d3_0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ga3afb245d3_0_1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3afb245d3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3afb245d3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 name="Google Shape;301;ga3afb245d3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7" name="Google Shape;3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80" name="Google Shape;8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202682f1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202682f1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 name="Google Shape;101;g9202682f1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SLIDES_API154611431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SLIDES_API154611431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 name="Google Shape;108;SLIDES_API154611431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 name="Google Shape;21;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ruggejb@j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3"/>
          <p:cNvSpPr txBox="1">
            <a:spLocks noGrp="1"/>
          </p:cNvSpPr>
          <p:nvPr>
            <p:ph type="ctrTitle"/>
          </p:nvPr>
        </p:nvSpPr>
        <p:spPr>
          <a:xfrm>
            <a:off x="226950" y="1144650"/>
            <a:ext cx="8742600" cy="5436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400"/>
              <a:t>Economics of College Sports</a:t>
            </a:r>
            <a:br>
              <a:rPr lang="en-US" sz="5400" b="1"/>
            </a:br>
            <a:r>
              <a:rPr lang="en-US" sz="3959">
                <a:solidFill>
                  <a:schemeClr val="dk1"/>
                </a:solidFill>
              </a:rPr>
              <a:t>How the NCAA Became A Powerhouse</a:t>
            </a:r>
            <a:br>
              <a:rPr lang="en-US" sz="3959">
                <a:solidFill>
                  <a:schemeClr val="dk1"/>
                </a:solidFill>
                <a:latin typeface="Calibri"/>
                <a:ea typeface="Calibri"/>
                <a:cs typeface="Calibri"/>
                <a:sym typeface="Calibri"/>
              </a:rPr>
            </a:br>
            <a:endParaRPr sz="3959">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endParaRPr sz="3959"/>
          </a:p>
          <a:p>
            <a:pPr marL="0" lvl="0" indent="0" algn="ctr" rtl="0">
              <a:lnSpc>
                <a:spcPct val="100000"/>
              </a:lnSpc>
              <a:spcBef>
                <a:spcPts val="0"/>
              </a:spcBef>
              <a:spcAft>
                <a:spcPts val="0"/>
              </a:spcAft>
              <a:buNone/>
            </a:pPr>
            <a:endParaRPr sz="700"/>
          </a:p>
          <a:p>
            <a:pPr marL="0" lvl="0" indent="0" algn="ctr" rtl="0">
              <a:lnSpc>
                <a:spcPct val="100000"/>
              </a:lnSpc>
              <a:spcBef>
                <a:spcPts val="0"/>
              </a:spcBef>
              <a:spcAft>
                <a:spcPts val="0"/>
              </a:spcAft>
              <a:buNone/>
            </a:pPr>
            <a:br>
              <a:rPr lang="en-US" sz="3959"/>
            </a:br>
            <a:endParaRPr sz="3959"/>
          </a:p>
          <a:p>
            <a:pPr marL="0" lvl="0" indent="0" algn="ctr" rtl="0">
              <a:lnSpc>
                <a:spcPct val="100000"/>
              </a:lnSpc>
              <a:spcBef>
                <a:spcPts val="0"/>
              </a:spcBef>
              <a:spcAft>
                <a:spcPts val="0"/>
              </a:spcAft>
              <a:buNone/>
            </a:pPr>
            <a:endParaRPr sz="700"/>
          </a:p>
          <a:p>
            <a:pPr marL="0" lvl="0" indent="0" algn="ctr" rtl="0">
              <a:lnSpc>
                <a:spcPct val="100000"/>
              </a:lnSpc>
              <a:spcBef>
                <a:spcPts val="0"/>
              </a:spcBef>
              <a:spcAft>
                <a:spcPts val="0"/>
              </a:spcAft>
              <a:buNone/>
            </a:pPr>
            <a:r>
              <a:rPr lang="en-US" sz="1979" i="1">
                <a:solidFill>
                  <a:schemeClr val="dk1"/>
                </a:solidFill>
                <a:latin typeface="Calibri"/>
                <a:ea typeface="Calibri"/>
                <a:cs typeface="Calibri"/>
                <a:sym typeface="Calibri"/>
              </a:rPr>
              <a:t>John Kruggel</a:t>
            </a:r>
            <a:br>
              <a:rPr lang="en-US" sz="1979" i="1">
                <a:solidFill>
                  <a:schemeClr val="dk1"/>
                </a:solidFill>
                <a:latin typeface="Calibri"/>
                <a:ea typeface="Calibri"/>
                <a:cs typeface="Calibri"/>
                <a:sym typeface="Calibri"/>
              </a:rPr>
            </a:br>
            <a:r>
              <a:rPr lang="en-US" sz="1979" i="1">
                <a:solidFill>
                  <a:schemeClr val="dk1"/>
                </a:solidFill>
                <a:latin typeface="Calibri"/>
                <a:ea typeface="Calibri"/>
                <a:cs typeface="Calibri"/>
                <a:sym typeface="Calibri"/>
              </a:rPr>
              <a:t>Associate Director for Program </a:t>
            </a:r>
            <a:br>
              <a:rPr lang="en-US" sz="1979" i="1">
                <a:solidFill>
                  <a:schemeClr val="dk1"/>
                </a:solidFill>
                <a:latin typeface="Calibri"/>
                <a:ea typeface="Calibri"/>
                <a:cs typeface="Calibri"/>
                <a:sym typeface="Calibri"/>
              </a:rPr>
            </a:br>
            <a:r>
              <a:rPr lang="en-US" sz="1979" i="1">
                <a:solidFill>
                  <a:schemeClr val="dk1"/>
                </a:solidFill>
                <a:latin typeface="Calibri"/>
                <a:ea typeface="Calibri"/>
                <a:cs typeface="Calibri"/>
                <a:sym typeface="Calibri"/>
              </a:rPr>
              <a:t>JMU Center for Economic Education</a:t>
            </a:r>
            <a:br>
              <a:rPr lang="en-US" sz="1979" i="1">
                <a:solidFill>
                  <a:schemeClr val="dk1"/>
                </a:solidFill>
                <a:latin typeface="Calibri"/>
                <a:ea typeface="Calibri"/>
                <a:cs typeface="Calibri"/>
                <a:sym typeface="Calibri"/>
              </a:rPr>
            </a:br>
            <a:r>
              <a:rPr lang="en-US" sz="1979">
                <a:solidFill>
                  <a:schemeClr val="dk1"/>
                </a:solidFill>
              </a:rPr>
              <a:t>10</a:t>
            </a:r>
            <a:r>
              <a:rPr lang="en-US" sz="1979">
                <a:solidFill>
                  <a:schemeClr val="dk1"/>
                </a:solidFill>
                <a:latin typeface="Calibri"/>
                <a:ea typeface="Calibri"/>
                <a:cs typeface="Calibri"/>
                <a:sym typeface="Calibri"/>
              </a:rPr>
              <a:t>/</a:t>
            </a:r>
            <a:r>
              <a:rPr lang="en-US" sz="1979">
                <a:solidFill>
                  <a:schemeClr val="dk1"/>
                </a:solidFill>
              </a:rPr>
              <a:t>20</a:t>
            </a:r>
            <a:r>
              <a:rPr lang="en-US" sz="1979">
                <a:solidFill>
                  <a:schemeClr val="dk1"/>
                </a:solidFill>
                <a:latin typeface="Calibri"/>
                <a:ea typeface="Calibri"/>
                <a:cs typeface="Calibri"/>
                <a:sym typeface="Calibri"/>
              </a:rPr>
              <a:t>/2020</a:t>
            </a:r>
            <a:br>
              <a:rPr lang="en-US" sz="1979">
                <a:solidFill>
                  <a:schemeClr val="dk1"/>
                </a:solidFill>
                <a:latin typeface="Calibri"/>
                <a:ea typeface="Calibri"/>
                <a:cs typeface="Calibri"/>
                <a:sym typeface="Calibri"/>
              </a:rPr>
            </a:br>
            <a:r>
              <a:rPr lang="en-US" sz="1979" u="sng">
                <a:solidFill>
                  <a:schemeClr val="hlink"/>
                </a:solidFill>
                <a:latin typeface="Calibri"/>
                <a:ea typeface="Calibri"/>
                <a:cs typeface="Calibri"/>
                <a:sym typeface="Calibri"/>
                <a:hlinkClick r:id="rId3"/>
              </a:rPr>
              <a:t>kruggejb@jmu.edu</a:t>
            </a:r>
            <a:br>
              <a:rPr lang="en-US" sz="1979">
                <a:solidFill>
                  <a:schemeClr val="dk1"/>
                </a:solidFill>
                <a:latin typeface="Calibri"/>
                <a:ea typeface="Calibri"/>
                <a:cs typeface="Calibri"/>
                <a:sym typeface="Calibri"/>
              </a:rPr>
            </a:br>
            <a:endParaRPr sz="1979">
              <a:solidFill>
                <a:schemeClr val="dk1"/>
              </a:solidFill>
            </a:endParaRPr>
          </a:p>
        </p:txBody>
      </p:sp>
      <p:pic>
        <p:nvPicPr>
          <p:cNvPr id="54" name="Google Shape;54;p13"/>
          <p:cNvPicPr preferRelativeResize="0"/>
          <p:nvPr/>
        </p:nvPicPr>
        <p:blipFill>
          <a:blip r:embed="rId4">
            <a:alphaModFix/>
          </a:blip>
          <a:stretch>
            <a:fillRect/>
          </a:stretch>
        </p:blipFill>
        <p:spPr>
          <a:xfrm>
            <a:off x="2796577" y="2455375"/>
            <a:ext cx="3603350" cy="2402250"/>
          </a:xfrm>
          <a:prstGeom prst="rect">
            <a:avLst/>
          </a:prstGeom>
          <a:noFill/>
          <a:ln w="9525" cap="flat" cmpd="sng">
            <a:solidFill>
              <a:schemeClr val="dk1"/>
            </a:solidFill>
            <a:prstDash val="solid"/>
            <a:round/>
            <a:headEnd type="none" w="sm" len="sm"/>
            <a:tailEnd type="none" w="sm" len="sm"/>
          </a:ln>
          <a:effectLst>
            <a:outerShdw blurRad="257175" dist="190500" dir="7920000" algn="bl"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102338" y="903909"/>
            <a:ext cx="8844959" cy="99417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800"/>
              <a:t>Where Sports &amp; Economics Meet</a:t>
            </a:r>
            <a:endParaRPr sz="4800"/>
          </a:p>
        </p:txBody>
      </p:sp>
      <p:sp>
        <p:nvSpPr>
          <p:cNvPr id="117" name="Google Shape;117;p22"/>
          <p:cNvSpPr txBox="1">
            <a:spLocks noGrp="1"/>
          </p:cNvSpPr>
          <p:nvPr>
            <p:ph type="body" idx="1"/>
          </p:nvPr>
        </p:nvSpPr>
        <p:spPr>
          <a:xfrm>
            <a:off x="149467" y="1790467"/>
            <a:ext cx="8750700" cy="4929000"/>
          </a:xfrm>
          <a:prstGeom prst="rect">
            <a:avLst/>
          </a:prstGeom>
          <a:noFill/>
          <a:ln>
            <a:noFill/>
          </a:ln>
        </p:spPr>
        <p:txBody>
          <a:bodyPr spcFirstLastPara="1" wrap="square" lIns="91425" tIns="45700" rIns="91425" bIns="45700" anchor="t" anchorCtr="0">
            <a:noAutofit/>
          </a:bodyPr>
          <a:lstStyle/>
          <a:p>
            <a:pPr marL="457200" lvl="0" indent="-387350" algn="l" rtl="0">
              <a:spcBef>
                <a:spcPts val="1800"/>
              </a:spcBef>
              <a:spcAft>
                <a:spcPts val="0"/>
              </a:spcAft>
              <a:buSzPts val="2500"/>
              <a:buChar char="•"/>
            </a:pPr>
            <a:r>
              <a:rPr lang="en-US" sz="2400" dirty="0"/>
              <a:t>How many TV shows/radio stations/newspaper columns/websites/social media sites are </a:t>
            </a:r>
            <a:r>
              <a:rPr lang="en-US" sz="2400" dirty="0">
                <a:solidFill>
                  <a:schemeClr val="accent3">
                    <a:lumMod val="75000"/>
                  </a:schemeClr>
                </a:solidFill>
              </a:rPr>
              <a:t>dedicated to sports</a:t>
            </a:r>
            <a:r>
              <a:rPr lang="en-US" sz="2400" dirty="0"/>
              <a:t>?</a:t>
            </a:r>
            <a:endParaRPr sz="2400" dirty="0"/>
          </a:p>
          <a:p>
            <a:pPr marL="457200" lvl="0" indent="-387350" algn="l" rtl="0">
              <a:spcBef>
                <a:spcPts val="0"/>
              </a:spcBef>
              <a:spcAft>
                <a:spcPts val="0"/>
              </a:spcAft>
              <a:buSzPts val="2500"/>
              <a:buChar char="•"/>
            </a:pPr>
            <a:r>
              <a:rPr lang="en-US" sz="2400" dirty="0"/>
              <a:t>How many shows are dedicated to Walmart or Pepsi?</a:t>
            </a:r>
            <a:endParaRPr sz="2400" dirty="0"/>
          </a:p>
          <a:p>
            <a:pPr marL="457200" lvl="0" indent="-387350" algn="l" rtl="0">
              <a:spcBef>
                <a:spcPts val="0"/>
              </a:spcBef>
              <a:spcAft>
                <a:spcPts val="0"/>
              </a:spcAft>
              <a:buSzPts val="2500"/>
              <a:buChar char="•"/>
            </a:pPr>
            <a:r>
              <a:rPr lang="en-US" sz="2400" dirty="0"/>
              <a:t>“According to Forbes.com,</a:t>
            </a:r>
            <a:r>
              <a:rPr lang="en-US" sz="2400" dirty="0">
                <a:solidFill>
                  <a:schemeClr val="accent3">
                    <a:lumMod val="75000"/>
                  </a:schemeClr>
                </a:solidFill>
              </a:rPr>
              <a:t> the total revenues generated by the four largest North American sports leagues (basketball, baseball, football and hockey) totaled about $32.15B in 2017, which would rank 89th among the Fortune 500 list of largest revenue-generating companies.” </a:t>
            </a:r>
            <a:r>
              <a:rPr lang="en-US" sz="2400" dirty="0"/>
              <a:t>--Leeds et al pg. 4</a:t>
            </a:r>
            <a:endParaRPr sz="2400" dirty="0"/>
          </a:p>
          <a:p>
            <a:pPr marL="457200" lvl="0" indent="-387350" algn="l" rtl="0">
              <a:spcBef>
                <a:spcPts val="0"/>
              </a:spcBef>
              <a:spcAft>
                <a:spcPts val="0"/>
              </a:spcAft>
              <a:buSzPts val="2500"/>
              <a:buChar char="•"/>
            </a:pPr>
            <a:r>
              <a:rPr lang="en-US" sz="2400" dirty="0"/>
              <a:t>This is 1/16th of Walmart’s revenue and ½ of PepsiCo</a:t>
            </a:r>
            <a:endParaRPr sz="2400" dirty="0"/>
          </a:p>
          <a:p>
            <a:pPr marL="457200" lvl="0" indent="-387350" algn="l" rtl="0">
              <a:spcBef>
                <a:spcPts val="0"/>
              </a:spcBef>
              <a:spcAft>
                <a:spcPts val="0"/>
              </a:spcAft>
              <a:buSzPts val="2500"/>
              <a:buChar char="•"/>
            </a:pPr>
            <a:r>
              <a:rPr lang="en-US" sz="2400" dirty="0">
                <a:solidFill>
                  <a:schemeClr val="accent3">
                    <a:lumMod val="75000"/>
                  </a:schemeClr>
                </a:solidFill>
              </a:rPr>
              <a:t>Entire industries </a:t>
            </a:r>
            <a:r>
              <a:rPr lang="en-US" sz="2400" dirty="0"/>
              <a:t>are built around sports (management, advertising, communications, etc.) </a:t>
            </a:r>
            <a:r>
              <a:rPr lang="en-US" sz="2400" b="1" dirty="0"/>
              <a:t>BECAUSE SPORTS GETS PEOPLE’S ATTENTION.</a:t>
            </a:r>
            <a:endParaRPr sz="2400" b="1" dirty="0"/>
          </a:p>
        </p:txBody>
      </p:sp>
      <p:sp>
        <p:nvSpPr>
          <p:cNvPr id="118" name="Google Shape;118;p22"/>
          <p:cNvSpPr txBox="1">
            <a:spLocks noGrp="1"/>
          </p:cNvSpPr>
          <p:nvPr>
            <p:ph type="sldNum" idx="12"/>
          </p:nvPr>
        </p:nvSpPr>
        <p:spPr>
          <a:xfrm>
            <a:off x="9448800" y="6719467"/>
            <a:ext cx="2743200" cy="12377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10</a:t>
            </a:fld>
            <a:endParaRPr sz="120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10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10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1000"/>
                                        <p:tgtEl>
                                          <p:spTgt spid="1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
                                            <p:txEl>
                                              <p:pRg st="3" end="3"/>
                                            </p:txEl>
                                          </p:spTgt>
                                        </p:tgtEl>
                                        <p:attrNameLst>
                                          <p:attrName>style.visibility</p:attrName>
                                        </p:attrNameLst>
                                      </p:cBhvr>
                                      <p:to>
                                        <p:strVal val="visible"/>
                                      </p:to>
                                    </p:set>
                                    <p:animEffect transition="in" filter="fade">
                                      <p:cBhvr>
                                        <p:cTn id="22" dur="1000"/>
                                        <p:tgtEl>
                                          <p:spTgt spid="1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
                                            <p:txEl>
                                              <p:pRg st="4" end="4"/>
                                            </p:txEl>
                                          </p:spTgt>
                                        </p:tgtEl>
                                        <p:attrNameLst>
                                          <p:attrName>style.visibility</p:attrName>
                                        </p:attrNameLst>
                                      </p:cBhvr>
                                      <p:to>
                                        <p:strVal val="visible"/>
                                      </p:to>
                                    </p:set>
                                    <p:animEffect transition="in" filter="fade">
                                      <p:cBhvr>
                                        <p:cTn id="27" dur="1000"/>
                                        <p:tgtEl>
                                          <p:spTgt spid="1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25" name="Google Shape;125;p2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842052" y="972992"/>
            <a:ext cx="7115287" cy="292181"/>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700" dirty="0"/>
              <a:t>The Rise of the NCAA</a:t>
            </a:r>
            <a:endParaRPr sz="4700" dirty="0"/>
          </a:p>
        </p:txBody>
      </p:sp>
      <p:sp>
        <p:nvSpPr>
          <p:cNvPr id="132" name="Google Shape;132;p24"/>
          <p:cNvSpPr txBox="1">
            <a:spLocks noGrp="1"/>
          </p:cNvSpPr>
          <p:nvPr>
            <p:ph type="body" idx="1"/>
          </p:nvPr>
        </p:nvSpPr>
        <p:spPr>
          <a:xfrm>
            <a:off x="284896" y="1665321"/>
            <a:ext cx="8229600" cy="3527358"/>
          </a:xfrm>
          <a:prstGeom prst="rect">
            <a:avLst/>
          </a:prstGeom>
        </p:spPr>
        <p:txBody>
          <a:bodyPr spcFirstLastPara="1" wrap="square" lIns="91425" tIns="45700" rIns="91425" bIns="45700" anchor="t" anchorCtr="0">
            <a:noAutofit/>
          </a:bodyPr>
          <a:lstStyle/>
          <a:p>
            <a:pPr marL="457200" lvl="0" indent="-387350" algn="l" rtl="0">
              <a:spcBef>
                <a:spcPts val="0"/>
              </a:spcBef>
              <a:spcAft>
                <a:spcPts val="0"/>
              </a:spcAft>
              <a:buSzPts val="2500"/>
              <a:buChar char="•"/>
            </a:pPr>
            <a:r>
              <a:rPr lang="en-US" sz="2400" dirty="0"/>
              <a:t>The NCAA originated with the rise of college football in the late 1800s.</a:t>
            </a:r>
            <a:endParaRPr sz="2400" dirty="0"/>
          </a:p>
          <a:p>
            <a:pPr marL="457200" lvl="0" indent="-387350" algn="l" rtl="0">
              <a:spcBef>
                <a:spcPts val="0"/>
              </a:spcBef>
              <a:spcAft>
                <a:spcPts val="0"/>
              </a:spcAft>
              <a:buSzPts val="2500"/>
              <a:buChar char="•"/>
            </a:pPr>
            <a:r>
              <a:rPr lang="en-US" sz="2400" dirty="0"/>
              <a:t>Students formed clubs to play each other. Each college had their own rules making it difficult to play each other. (points values, # of players, etc.)</a:t>
            </a:r>
            <a:endParaRPr sz="2400" dirty="0"/>
          </a:p>
          <a:p>
            <a:pPr marL="914400" lvl="1" indent="-336550" algn="l" rtl="0">
              <a:spcBef>
                <a:spcPts val="0"/>
              </a:spcBef>
              <a:spcAft>
                <a:spcPts val="0"/>
              </a:spcAft>
              <a:buSzPts val="1700"/>
              <a:buChar char="–"/>
            </a:pPr>
            <a:r>
              <a:rPr lang="en-US" sz="2400" b="1" dirty="0"/>
              <a:t>1905:</a:t>
            </a:r>
            <a:r>
              <a:rPr lang="en-US" sz="2400" dirty="0"/>
              <a:t> </a:t>
            </a:r>
            <a:r>
              <a:rPr lang="en-US" sz="2400" b="1" dirty="0">
                <a:solidFill>
                  <a:schemeClr val="accent3">
                    <a:lumMod val="75000"/>
                  </a:schemeClr>
                </a:solidFill>
              </a:rPr>
              <a:t>18 students were killed and 159 were seriously injured.</a:t>
            </a:r>
            <a:r>
              <a:rPr lang="en-US" sz="2400" dirty="0">
                <a:solidFill>
                  <a:schemeClr val="accent3">
                    <a:lumMod val="75000"/>
                  </a:schemeClr>
                </a:solidFill>
              </a:rPr>
              <a:t> </a:t>
            </a:r>
            <a:r>
              <a:rPr lang="en-US" sz="2400" dirty="0"/>
              <a:t>Teddy Roosevelt warned the 3 powerhouse teams (Harvard, Yale, Princeton) to regulate football or it would be banned.</a:t>
            </a:r>
            <a:endParaRPr sz="2400" dirty="0"/>
          </a:p>
          <a:p>
            <a:pPr marL="457200" lvl="0" indent="-387350" algn="l" rtl="0">
              <a:spcBef>
                <a:spcPts val="0"/>
              </a:spcBef>
              <a:spcAft>
                <a:spcPts val="0"/>
              </a:spcAft>
              <a:buSzPts val="2500"/>
              <a:buChar char="•"/>
            </a:pPr>
            <a:r>
              <a:rPr lang="en-US" sz="2400" b="1" dirty="0"/>
              <a:t>1910:</a:t>
            </a:r>
            <a:r>
              <a:rPr lang="en-US" sz="2400" dirty="0"/>
              <a:t> NCAA was formed.</a:t>
            </a:r>
            <a:endParaRPr sz="2400" dirty="0"/>
          </a:p>
          <a:p>
            <a:pPr marL="914400" lvl="1" indent="-336550" algn="l" rtl="0">
              <a:spcBef>
                <a:spcPts val="0"/>
              </a:spcBef>
              <a:spcAft>
                <a:spcPts val="0"/>
              </a:spcAft>
              <a:buSzPts val="1700"/>
              <a:buChar char="–"/>
            </a:pPr>
            <a:r>
              <a:rPr lang="en-US" sz="2400" dirty="0"/>
              <a:t>Economists have referred to the NCAA as an incidental cartel: it didn’t start out as a cartel, but has evolved to become one. The NAIA is their main competitor. </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xEl>
                                              <p:pRg st="0" end="0"/>
                                            </p:txEl>
                                          </p:spTgt>
                                        </p:tgtEl>
                                        <p:attrNameLst>
                                          <p:attrName>style.visibility</p:attrName>
                                        </p:attrNameLst>
                                      </p:cBhvr>
                                      <p:to>
                                        <p:strVal val="visible"/>
                                      </p:to>
                                    </p:set>
                                    <p:animEffect transition="in" filter="fade">
                                      <p:cBhvr>
                                        <p:cTn id="7" dur="1000"/>
                                        <p:tgtEl>
                                          <p:spTgt spid="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xEl>
                                              <p:pRg st="1" end="1"/>
                                            </p:txEl>
                                          </p:spTgt>
                                        </p:tgtEl>
                                        <p:attrNameLst>
                                          <p:attrName>style.visibility</p:attrName>
                                        </p:attrNameLst>
                                      </p:cBhvr>
                                      <p:to>
                                        <p:strVal val="visible"/>
                                      </p:to>
                                    </p:set>
                                    <p:animEffect transition="in" filter="fade">
                                      <p:cBhvr>
                                        <p:cTn id="12" dur="1000"/>
                                        <p:tgtEl>
                                          <p:spTgt spid="1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xEl>
                                              <p:pRg st="2" end="2"/>
                                            </p:txEl>
                                          </p:spTgt>
                                        </p:tgtEl>
                                        <p:attrNameLst>
                                          <p:attrName>style.visibility</p:attrName>
                                        </p:attrNameLst>
                                      </p:cBhvr>
                                      <p:to>
                                        <p:strVal val="visible"/>
                                      </p:to>
                                    </p:set>
                                    <p:animEffect transition="in" filter="fade">
                                      <p:cBhvr>
                                        <p:cTn id="17" dur="1000"/>
                                        <p:tgtEl>
                                          <p:spTgt spid="1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2">
                                            <p:txEl>
                                              <p:pRg st="3" end="3"/>
                                            </p:txEl>
                                          </p:spTgt>
                                        </p:tgtEl>
                                        <p:attrNameLst>
                                          <p:attrName>style.visibility</p:attrName>
                                        </p:attrNameLst>
                                      </p:cBhvr>
                                      <p:to>
                                        <p:strVal val="visible"/>
                                      </p:to>
                                    </p:set>
                                    <p:animEffect transition="in" filter="fade">
                                      <p:cBhvr>
                                        <p:cTn id="22" dur="1000"/>
                                        <p:tgtEl>
                                          <p:spTgt spid="1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
                                            <p:txEl>
                                              <p:pRg st="4" end="4"/>
                                            </p:txEl>
                                          </p:spTgt>
                                        </p:tgtEl>
                                        <p:attrNameLst>
                                          <p:attrName>style.visibility</p:attrName>
                                        </p:attrNameLst>
                                      </p:cBhvr>
                                      <p:to>
                                        <p:strVal val="visible"/>
                                      </p:to>
                                    </p:set>
                                    <p:animEffect transition="in" filter="fade">
                                      <p:cBhvr>
                                        <p:cTn id="27" dur="1000"/>
                                        <p:tgtEl>
                                          <p:spTgt spid="1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39" name="Google Shape;139;p2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457200" y="9906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000" dirty="0"/>
              <a:t>Characteristics of a Cartel Displayed by the NCAA</a:t>
            </a:r>
            <a:endParaRPr sz="4000" dirty="0"/>
          </a:p>
        </p:txBody>
      </p:sp>
      <p:sp>
        <p:nvSpPr>
          <p:cNvPr id="146" name="Google Shape;146;p26"/>
          <p:cNvSpPr txBox="1">
            <a:spLocks noGrp="1"/>
          </p:cNvSpPr>
          <p:nvPr>
            <p:ph type="body" idx="1"/>
          </p:nvPr>
        </p:nvSpPr>
        <p:spPr>
          <a:xfrm>
            <a:off x="-150" y="2148850"/>
            <a:ext cx="9144000" cy="45936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AutoNum type="arabicPeriod"/>
            </a:pPr>
            <a:r>
              <a:rPr lang="en-US" dirty="0"/>
              <a:t>The NCAA is a collection of schools that have come together to regulate intercollegiate athletics. They coordinate schools’ activities to fix the market price, assign output levels, divide revenue, erect barriers to entry by outside producers, all classic cartel activities. (Leeds et al 338)</a:t>
            </a:r>
            <a:endParaRPr dirty="0"/>
          </a:p>
          <a:p>
            <a:pPr marL="457200" lvl="0" indent="-419100" algn="l" rtl="0">
              <a:spcBef>
                <a:spcPts val="0"/>
              </a:spcBef>
              <a:spcAft>
                <a:spcPts val="0"/>
              </a:spcAft>
              <a:buSzPts val="3000"/>
              <a:buAutoNum type="arabicPeriod"/>
            </a:pPr>
            <a:r>
              <a:rPr lang="en-US" dirty="0"/>
              <a:t>Another item to consider, they also suppress wages of student athletes.</a:t>
            </a:r>
            <a:endParaRPr dirty="0"/>
          </a:p>
          <a:p>
            <a:pPr marL="0" lvl="0" indent="0" algn="l" rtl="0">
              <a:spcBef>
                <a:spcPts val="0"/>
              </a:spcBef>
              <a:spcAft>
                <a:spcPts val="0"/>
              </a:spcAft>
              <a:buNone/>
            </a:pPr>
            <a:r>
              <a:rPr lang="en-US" sz="2500" i="1" dirty="0"/>
              <a:t> </a:t>
            </a:r>
            <a:r>
              <a:rPr lang="en-US" sz="2500" i="1" dirty="0">
                <a:solidFill>
                  <a:schemeClr val="accent3">
                    <a:lumMod val="75000"/>
                  </a:schemeClr>
                </a:solidFill>
              </a:rPr>
              <a:t>However, the NCAA was not originally formed to monopolize the market….thus, the incidental cartel title</a:t>
            </a:r>
            <a:endParaRPr sz="2500" i="1" dirty="0">
              <a:solidFill>
                <a:schemeClr val="accent3">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xEl>
                                              <p:pRg st="0" end="0"/>
                                            </p:txEl>
                                          </p:spTgt>
                                        </p:tgtEl>
                                        <p:attrNameLst>
                                          <p:attrName>style.visibility</p:attrName>
                                        </p:attrNameLst>
                                      </p:cBhvr>
                                      <p:to>
                                        <p:strVal val="visible"/>
                                      </p:to>
                                    </p:set>
                                    <p:animEffect transition="in" filter="fade">
                                      <p:cBhvr>
                                        <p:cTn id="7" dur="1000"/>
                                        <p:tgtEl>
                                          <p:spTgt spid="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xEl>
                                              <p:pRg st="1" end="1"/>
                                            </p:txEl>
                                          </p:spTgt>
                                        </p:tgtEl>
                                        <p:attrNameLst>
                                          <p:attrName>style.visibility</p:attrName>
                                        </p:attrNameLst>
                                      </p:cBhvr>
                                      <p:to>
                                        <p:strVal val="visible"/>
                                      </p:to>
                                    </p:set>
                                    <p:animEffect transition="in" filter="fade">
                                      <p:cBhvr>
                                        <p:cTn id="12" dur="1000"/>
                                        <p:tgtEl>
                                          <p:spTgt spid="1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xEl>
                                              <p:pRg st="2" end="2"/>
                                            </p:txEl>
                                          </p:spTgt>
                                        </p:tgtEl>
                                        <p:attrNameLst>
                                          <p:attrName>style.visibility</p:attrName>
                                        </p:attrNameLst>
                                      </p:cBhvr>
                                      <p:to>
                                        <p:strVal val="visible"/>
                                      </p:to>
                                    </p:set>
                                    <p:animEffect transition="in" filter="fade">
                                      <p:cBhvr>
                                        <p:cTn id="17" dur="1000"/>
                                        <p:tgtEl>
                                          <p:spTgt spid="1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543262" y="47692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NCAA Divisions</a:t>
            </a:r>
            <a:endParaRPr dirty="0"/>
          </a:p>
        </p:txBody>
      </p:sp>
      <p:sp>
        <p:nvSpPr>
          <p:cNvPr id="153" name="Google Shape;153;p27"/>
          <p:cNvSpPr txBox="1">
            <a:spLocks noGrp="1"/>
          </p:cNvSpPr>
          <p:nvPr>
            <p:ph type="body" idx="1"/>
          </p:nvPr>
        </p:nvSpPr>
        <p:spPr>
          <a:xfrm>
            <a:off x="274320" y="2135400"/>
            <a:ext cx="8229600" cy="47226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dirty="0">
                <a:solidFill>
                  <a:schemeClr val="accent3">
                    <a:lumMod val="75000"/>
                  </a:schemeClr>
                </a:solidFill>
              </a:rPr>
              <a:t>1973</a:t>
            </a:r>
            <a:r>
              <a:rPr lang="en-US" dirty="0"/>
              <a:t>: D1, D2, D3 created.</a:t>
            </a:r>
            <a:endParaRPr dirty="0"/>
          </a:p>
          <a:p>
            <a:pPr marL="457200" lvl="0" indent="-419100" algn="l" rtl="0">
              <a:spcBef>
                <a:spcPts val="0"/>
              </a:spcBef>
              <a:spcAft>
                <a:spcPts val="0"/>
              </a:spcAft>
              <a:buSzPts val="3000"/>
              <a:buChar char="•"/>
            </a:pPr>
            <a:r>
              <a:rPr lang="en-US" dirty="0">
                <a:solidFill>
                  <a:schemeClr val="accent3">
                    <a:lumMod val="75000"/>
                  </a:schemeClr>
                </a:solidFill>
              </a:rPr>
              <a:t>1978</a:t>
            </a:r>
            <a:r>
              <a:rPr lang="en-US" dirty="0"/>
              <a:t>: D1 splits into 1-A and 1-AA in part to drive up the revenue from football games on TV.</a:t>
            </a:r>
            <a:endParaRPr dirty="0"/>
          </a:p>
          <a:p>
            <a:pPr marL="457200" lvl="0" indent="-419100" algn="l" rtl="0">
              <a:spcBef>
                <a:spcPts val="0"/>
              </a:spcBef>
              <a:spcAft>
                <a:spcPts val="0"/>
              </a:spcAft>
              <a:buSzPts val="3000"/>
              <a:buChar char="•"/>
            </a:pPr>
            <a:r>
              <a:rPr lang="en-US" dirty="0">
                <a:solidFill>
                  <a:schemeClr val="accent3">
                    <a:lumMod val="75000"/>
                  </a:schemeClr>
                </a:solidFill>
              </a:rPr>
              <a:t>D1-A (FBS) rules</a:t>
            </a:r>
            <a:r>
              <a:rPr lang="en-US" dirty="0"/>
              <a:t>: MUST have 16 varsity sports, offer 200 scholarships (worth </a:t>
            </a:r>
            <a:r>
              <a:rPr lang="en-US" dirty="0">
                <a:solidFill>
                  <a:schemeClr val="accent3">
                    <a:lumMod val="75000"/>
                  </a:schemeClr>
                </a:solidFill>
              </a:rPr>
              <a:t>AT LEAST $4M</a:t>
            </a:r>
            <a:r>
              <a:rPr lang="en-US" dirty="0"/>
              <a:t>) &amp; have average home football attendance of 15,000 over a 2-year period.</a:t>
            </a:r>
            <a:endParaRPr dirty="0"/>
          </a:p>
          <a:p>
            <a:pPr marL="457200" lvl="0" indent="-419100" algn="l" rtl="0">
              <a:spcBef>
                <a:spcPts val="0"/>
              </a:spcBef>
              <a:spcAft>
                <a:spcPts val="0"/>
              </a:spcAft>
              <a:buSzPts val="3000"/>
              <a:buChar char="•"/>
            </a:pPr>
            <a:r>
              <a:rPr lang="en-US" dirty="0">
                <a:solidFill>
                  <a:schemeClr val="accent3">
                    <a:lumMod val="75000"/>
                  </a:schemeClr>
                </a:solidFill>
              </a:rPr>
              <a:t>1998</a:t>
            </a:r>
            <a:r>
              <a:rPr lang="en-US" dirty="0"/>
              <a:t>: BCS created. Technically outside of NCAA’s supervision (funding?)</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fade">
                                      <p:cBhvr>
                                        <p:cTn id="7" dur="1000"/>
                                        <p:tgtEl>
                                          <p:spTgt spid="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xEl>
                                              <p:pRg st="1" end="1"/>
                                            </p:txEl>
                                          </p:spTgt>
                                        </p:tgtEl>
                                        <p:attrNameLst>
                                          <p:attrName>style.visibility</p:attrName>
                                        </p:attrNameLst>
                                      </p:cBhvr>
                                      <p:to>
                                        <p:strVal val="visible"/>
                                      </p:to>
                                    </p:set>
                                    <p:animEffect transition="in" filter="fade">
                                      <p:cBhvr>
                                        <p:cTn id="12" dur="1000"/>
                                        <p:tgtEl>
                                          <p:spTgt spid="1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xEl>
                                              <p:pRg st="2" end="2"/>
                                            </p:txEl>
                                          </p:spTgt>
                                        </p:tgtEl>
                                        <p:attrNameLst>
                                          <p:attrName>style.visibility</p:attrName>
                                        </p:attrNameLst>
                                      </p:cBhvr>
                                      <p:to>
                                        <p:strVal val="visible"/>
                                      </p:to>
                                    </p:set>
                                    <p:animEffect transition="in" filter="fade">
                                      <p:cBhvr>
                                        <p:cTn id="17" dur="1000"/>
                                        <p:tgtEl>
                                          <p:spTgt spid="1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
                                            <p:txEl>
                                              <p:pRg st="3" end="3"/>
                                            </p:txEl>
                                          </p:spTgt>
                                        </p:tgtEl>
                                        <p:attrNameLst>
                                          <p:attrName>style.visibility</p:attrName>
                                        </p:attrNameLst>
                                      </p:cBhvr>
                                      <p:to>
                                        <p:strVal val="visible"/>
                                      </p:to>
                                    </p:set>
                                    <p:animEffect transition="in" filter="fade">
                                      <p:cBhvr>
                                        <p:cTn id="22" dur="10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8"/>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60" name="Google Shape;160;p28"/>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457200" y="50740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NCAA Revenue</a:t>
            </a:r>
            <a:endParaRPr dirty="0"/>
          </a:p>
        </p:txBody>
      </p:sp>
      <p:sp>
        <p:nvSpPr>
          <p:cNvPr id="167" name="Google Shape;167;p29"/>
          <p:cNvSpPr txBox="1">
            <a:spLocks noGrp="1"/>
          </p:cNvSpPr>
          <p:nvPr>
            <p:ph type="body" idx="1"/>
          </p:nvPr>
        </p:nvSpPr>
        <p:spPr>
          <a:xfrm>
            <a:off x="153750" y="2263342"/>
            <a:ext cx="8836500" cy="47721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sz="2400" dirty="0"/>
              <a:t>The NCAA reported a revenue of $1.1B for 2017 (</a:t>
            </a:r>
            <a:r>
              <a:rPr lang="en-US" sz="2400" dirty="0">
                <a:solidFill>
                  <a:schemeClr val="accent3">
                    <a:lumMod val="75000"/>
                  </a:schemeClr>
                </a:solidFill>
              </a:rPr>
              <a:t>It’s a non-profit organization</a:t>
            </a:r>
            <a:r>
              <a:rPr lang="en-US" sz="2400" dirty="0"/>
              <a:t>).</a:t>
            </a:r>
            <a:endParaRPr sz="2400" dirty="0"/>
          </a:p>
          <a:p>
            <a:pPr marL="457200" lvl="0" indent="-419100" algn="l" rtl="0">
              <a:spcBef>
                <a:spcPts val="0"/>
              </a:spcBef>
              <a:spcAft>
                <a:spcPts val="0"/>
              </a:spcAft>
              <a:buSzPts val="3000"/>
              <a:buChar char="•"/>
            </a:pPr>
            <a:r>
              <a:rPr lang="en-US" sz="2400" dirty="0"/>
              <a:t>The NCAA gets most of its revenue from the NCAA basketball tournament.</a:t>
            </a:r>
            <a:endParaRPr sz="2400" dirty="0"/>
          </a:p>
          <a:p>
            <a:pPr marL="914400" lvl="1" indent="-419100" algn="l" rtl="0">
              <a:spcBef>
                <a:spcPts val="0"/>
              </a:spcBef>
              <a:spcAft>
                <a:spcPts val="0"/>
              </a:spcAft>
              <a:buSzPts val="3000"/>
              <a:buChar char="–"/>
            </a:pPr>
            <a:r>
              <a:rPr lang="en-US" sz="2400" dirty="0">
                <a:solidFill>
                  <a:schemeClr val="accent3">
                    <a:lumMod val="75000"/>
                  </a:schemeClr>
                </a:solidFill>
              </a:rPr>
              <a:t>Television rights </a:t>
            </a:r>
            <a:r>
              <a:rPr lang="en-US" sz="2400" dirty="0"/>
              <a:t>earned the NCAA $821.4M and ticket sales brought in another ~$130M.</a:t>
            </a:r>
            <a:endParaRPr sz="2400" dirty="0"/>
          </a:p>
          <a:p>
            <a:pPr marL="457200" lvl="0" indent="-419100" algn="l" rtl="0">
              <a:spcBef>
                <a:spcPts val="0"/>
              </a:spcBef>
              <a:spcAft>
                <a:spcPts val="0"/>
              </a:spcAft>
              <a:buSzPts val="3000"/>
              <a:buChar char="•"/>
            </a:pPr>
            <a:r>
              <a:rPr lang="en-US" sz="2400" dirty="0"/>
              <a:t>The NCAA gets </a:t>
            </a:r>
            <a:r>
              <a:rPr lang="en-US" sz="2400" dirty="0">
                <a:solidFill>
                  <a:schemeClr val="accent3">
                    <a:lumMod val="75000"/>
                  </a:schemeClr>
                </a:solidFill>
              </a:rPr>
              <a:t>NO MONEY </a:t>
            </a:r>
            <a:r>
              <a:rPr lang="en-US" sz="2400" dirty="0"/>
              <a:t>from the College Football Playoffs, that money goes directly to the conferences.</a:t>
            </a:r>
            <a:endParaRPr sz="2400" dirty="0"/>
          </a:p>
          <a:p>
            <a:pPr marL="457200" lvl="0" indent="-419100" algn="l" rtl="0">
              <a:spcBef>
                <a:spcPts val="0"/>
              </a:spcBef>
              <a:spcAft>
                <a:spcPts val="0"/>
              </a:spcAft>
              <a:buSzPts val="3000"/>
              <a:buChar char="•"/>
            </a:pPr>
            <a:r>
              <a:rPr lang="en-US" sz="2400" dirty="0"/>
              <a:t>Also, many conferences have created their </a:t>
            </a:r>
            <a:r>
              <a:rPr lang="en-US" sz="2400" dirty="0">
                <a:solidFill>
                  <a:schemeClr val="accent3">
                    <a:lumMod val="75000"/>
                  </a:schemeClr>
                </a:solidFill>
              </a:rPr>
              <a:t>own TV networks </a:t>
            </a:r>
            <a:r>
              <a:rPr lang="en-US" sz="2400" dirty="0"/>
              <a:t>and arrangements with networks for the majority of their games.</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animEffect transition="in" filter="fade">
                                      <p:cBhvr>
                                        <p:cTn id="7" dur="1000"/>
                                        <p:tgtEl>
                                          <p:spTgt spid="1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xEl>
                                              <p:pRg st="1" end="1"/>
                                            </p:txEl>
                                          </p:spTgt>
                                        </p:tgtEl>
                                        <p:attrNameLst>
                                          <p:attrName>style.visibility</p:attrName>
                                        </p:attrNameLst>
                                      </p:cBhvr>
                                      <p:to>
                                        <p:strVal val="visible"/>
                                      </p:to>
                                    </p:set>
                                    <p:animEffect transition="in" filter="fade">
                                      <p:cBhvr>
                                        <p:cTn id="12" dur="1000"/>
                                        <p:tgtEl>
                                          <p:spTgt spid="1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xEl>
                                              <p:pRg st="2" end="2"/>
                                            </p:txEl>
                                          </p:spTgt>
                                        </p:tgtEl>
                                        <p:attrNameLst>
                                          <p:attrName>style.visibility</p:attrName>
                                        </p:attrNameLst>
                                      </p:cBhvr>
                                      <p:to>
                                        <p:strVal val="visible"/>
                                      </p:to>
                                    </p:set>
                                    <p:animEffect transition="in" filter="fade">
                                      <p:cBhvr>
                                        <p:cTn id="17" dur="1000"/>
                                        <p:tgtEl>
                                          <p:spTgt spid="1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7">
                                            <p:txEl>
                                              <p:pRg st="3" end="3"/>
                                            </p:txEl>
                                          </p:spTgt>
                                        </p:tgtEl>
                                        <p:attrNameLst>
                                          <p:attrName>style.visibility</p:attrName>
                                        </p:attrNameLst>
                                      </p:cBhvr>
                                      <p:to>
                                        <p:strVal val="visible"/>
                                      </p:to>
                                    </p:set>
                                    <p:animEffect transition="in" filter="fade">
                                      <p:cBhvr>
                                        <p:cTn id="22" dur="1000"/>
                                        <p:tgtEl>
                                          <p:spTgt spid="1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7">
                                            <p:txEl>
                                              <p:pRg st="4" end="4"/>
                                            </p:txEl>
                                          </p:spTgt>
                                        </p:tgtEl>
                                        <p:attrNameLst>
                                          <p:attrName>style.visibility</p:attrName>
                                        </p:attrNameLst>
                                      </p:cBhvr>
                                      <p:to>
                                        <p:strVal val="visible"/>
                                      </p:to>
                                    </p:set>
                                    <p:animEffect transition="in" filter="fade">
                                      <p:cBhvr>
                                        <p:cTn id="27" dur="1000"/>
                                        <p:tgtEl>
                                          <p:spTgt spid="1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74" name="Google Shape;174;p3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a:spLocks noGrp="1"/>
          </p:cNvSpPr>
          <p:nvPr>
            <p:ph type="title"/>
          </p:nvPr>
        </p:nvSpPr>
        <p:spPr>
          <a:xfrm>
            <a:off x="457200" y="91930"/>
            <a:ext cx="8229600" cy="438374"/>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EA Sports</a:t>
            </a:r>
            <a:endParaRPr sz="4400" dirty="0"/>
          </a:p>
        </p:txBody>
      </p:sp>
      <p:sp>
        <p:nvSpPr>
          <p:cNvPr id="181" name="Google Shape;181;p31"/>
          <p:cNvSpPr txBox="1">
            <a:spLocks noGrp="1"/>
          </p:cNvSpPr>
          <p:nvPr>
            <p:ph type="body" idx="1"/>
          </p:nvPr>
        </p:nvSpPr>
        <p:spPr>
          <a:xfrm>
            <a:off x="295835" y="1300870"/>
            <a:ext cx="5292000" cy="4755600"/>
          </a:xfrm>
          <a:prstGeom prst="rect">
            <a:avLst/>
          </a:prstGeom>
        </p:spPr>
        <p:txBody>
          <a:bodyPr spcFirstLastPara="1" wrap="square" lIns="91425" tIns="45700" rIns="91425" bIns="45700" anchor="t" anchorCtr="0">
            <a:noAutofit/>
          </a:bodyPr>
          <a:lstStyle/>
          <a:p>
            <a:pPr marL="457200" lvl="0" indent="-431800" algn="l" rtl="0">
              <a:spcBef>
                <a:spcPts val="0"/>
              </a:spcBef>
              <a:spcAft>
                <a:spcPts val="0"/>
              </a:spcAft>
              <a:buSzPts val="3200"/>
              <a:buChar char="•"/>
            </a:pPr>
            <a:r>
              <a:rPr lang="en-US" sz="3000" dirty="0"/>
              <a:t>If you are my age, you probably played some version of the EA Sports NCAA games.</a:t>
            </a:r>
            <a:endParaRPr sz="3000" dirty="0"/>
          </a:p>
          <a:p>
            <a:pPr marL="457200" lvl="0" indent="-419100" algn="l" rtl="0">
              <a:spcBef>
                <a:spcPts val="0"/>
              </a:spcBef>
              <a:spcAft>
                <a:spcPts val="0"/>
              </a:spcAft>
              <a:buSzPts val="3000"/>
              <a:buChar char="•"/>
            </a:pPr>
            <a:r>
              <a:rPr lang="en-US" sz="3000" dirty="0"/>
              <a:t>EA made </a:t>
            </a:r>
            <a:r>
              <a:rPr lang="en-US" sz="3000" dirty="0">
                <a:solidFill>
                  <a:schemeClr val="accent3">
                    <a:lumMod val="75000"/>
                  </a:schemeClr>
                </a:solidFill>
              </a:rPr>
              <a:t>~$1.3B </a:t>
            </a:r>
            <a:r>
              <a:rPr lang="en-US" sz="3000" dirty="0"/>
              <a:t>from its NCAA football game alone.</a:t>
            </a:r>
            <a:endParaRPr sz="3000" dirty="0"/>
          </a:p>
          <a:p>
            <a:pPr marL="457200" lvl="0" indent="-419100" algn="l" rtl="0">
              <a:spcBef>
                <a:spcPts val="0"/>
              </a:spcBef>
              <a:spcAft>
                <a:spcPts val="0"/>
              </a:spcAft>
              <a:buSzPts val="3000"/>
              <a:buChar char="•"/>
            </a:pPr>
            <a:r>
              <a:rPr lang="en-US" sz="3000" dirty="0"/>
              <a:t>Why doesn’t EA make those games anymore?</a:t>
            </a:r>
            <a:endParaRPr sz="3000" dirty="0"/>
          </a:p>
          <a:p>
            <a:pPr marL="914400" lvl="1" indent="-419100" algn="l" rtl="0">
              <a:spcBef>
                <a:spcPts val="0"/>
              </a:spcBef>
              <a:spcAft>
                <a:spcPts val="0"/>
              </a:spcAft>
              <a:buSzPts val="3000"/>
              <a:buChar char="–"/>
            </a:pPr>
            <a:r>
              <a:rPr lang="en-US" sz="3000" dirty="0"/>
              <a:t>The last EA Sports game (NCAA Football) was released in the summer of </a:t>
            </a:r>
            <a:r>
              <a:rPr lang="en-US" sz="3000" dirty="0">
                <a:solidFill>
                  <a:schemeClr val="accent3">
                    <a:lumMod val="75000"/>
                  </a:schemeClr>
                </a:solidFill>
              </a:rPr>
              <a:t>2013</a:t>
            </a:r>
            <a:r>
              <a:rPr lang="en-US" sz="3000" dirty="0"/>
              <a:t>).</a:t>
            </a:r>
            <a:endParaRPr sz="3000" dirty="0"/>
          </a:p>
        </p:txBody>
      </p:sp>
      <p:pic>
        <p:nvPicPr>
          <p:cNvPr id="182" name="Google Shape;182;p31"/>
          <p:cNvPicPr preferRelativeResize="0"/>
          <p:nvPr/>
        </p:nvPicPr>
        <p:blipFill>
          <a:blip r:embed="rId3">
            <a:alphaModFix/>
          </a:blip>
          <a:stretch>
            <a:fillRect/>
          </a:stretch>
        </p:blipFill>
        <p:spPr>
          <a:xfrm>
            <a:off x="5986108" y="1935438"/>
            <a:ext cx="2991945" cy="4267200"/>
          </a:xfrm>
          <a:prstGeom prst="rect">
            <a:avLst/>
          </a:prstGeom>
          <a:noFill/>
          <a:ln>
            <a:noFill/>
          </a:ln>
          <a:effectLst>
            <a:outerShdw blurRad="171450" dist="161925" dir="798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animEffect transition="in" filter="fade">
                                      <p:cBhvr>
                                        <p:cTn id="7" dur="1000"/>
                                        <p:tgtEl>
                                          <p:spTgt spid="1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
                                            <p:txEl>
                                              <p:pRg st="1" end="1"/>
                                            </p:txEl>
                                          </p:spTgt>
                                        </p:tgtEl>
                                        <p:attrNameLst>
                                          <p:attrName>style.visibility</p:attrName>
                                        </p:attrNameLst>
                                      </p:cBhvr>
                                      <p:to>
                                        <p:strVal val="visible"/>
                                      </p:to>
                                    </p:set>
                                    <p:animEffect transition="in" filter="fade">
                                      <p:cBhvr>
                                        <p:cTn id="12" dur="1000"/>
                                        <p:tgtEl>
                                          <p:spTgt spid="1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1">
                                            <p:txEl>
                                              <p:pRg st="2" end="2"/>
                                            </p:txEl>
                                          </p:spTgt>
                                        </p:tgtEl>
                                        <p:attrNameLst>
                                          <p:attrName>style.visibility</p:attrName>
                                        </p:attrNameLst>
                                      </p:cBhvr>
                                      <p:to>
                                        <p:strVal val="visible"/>
                                      </p:to>
                                    </p:set>
                                    <p:animEffect transition="in" filter="fade">
                                      <p:cBhvr>
                                        <p:cTn id="17" dur="1000"/>
                                        <p:tgtEl>
                                          <p:spTgt spid="1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1">
                                            <p:txEl>
                                              <p:pRg st="3" end="3"/>
                                            </p:txEl>
                                          </p:spTgt>
                                        </p:tgtEl>
                                        <p:attrNameLst>
                                          <p:attrName>style.visibility</p:attrName>
                                        </p:attrNameLst>
                                      </p:cBhvr>
                                      <p:to>
                                        <p:strVal val="visible"/>
                                      </p:to>
                                    </p:set>
                                    <p:animEffect transition="in" filter="fade">
                                      <p:cBhvr>
                                        <p:cTn id="22" dur="1000"/>
                                        <p:tgtEl>
                                          <p:spTgt spid="1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1" name="Google Shape;61;p14"/>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hlink"/>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457200" y="40072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Ed O’Bannon</a:t>
            </a:r>
            <a:endParaRPr sz="4400" dirty="0"/>
          </a:p>
        </p:txBody>
      </p:sp>
      <p:sp>
        <p:nvSpPr>
          <p:cNvPr id="189" name="Google Shape;189;p32"/>
          <p:cNvSpPr txBox="1">
            <a:spLocks noGrp="1"/>
          </p:cNvSpPr>
          <p:nvPr>
            <p:ph type="body" idx="1"/>
          </p:nvPr>
        </p:nvSpPr>
        <p:spPr>
          <a:xfrm>
            <a:off x="162000" y="1527585"/>
            <a:ext cx="8820000" cy="47556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dirty="0"/>
              <a:t>Ed O’Bannon played NCAA basketball for UCLA (forward from 1991-’95)</a:t>
            </a:r>
            <a:endParaRPr dirty="0"/>
          </a:p>
          <a:p>
            <a:pPr marL="457200" lvl="0" indent="-419100" algn="l" rtl="0">
              <a:spcBef>
                <a:spcPts val="0"/>
              </a:spcBef>
              <a:spcAft>
                <a:spcPts val="0"/>
              </a:spcAft>
              <a:buSzPts val="3000"/>
              <a:buChar char="•"/>
            </a:pPr>
            <a:r>
              <a:rPr lang="en-US" dirty="0"/>
              <a:t>In 2009, O’Bannon </a:t>
            </a:r>
            <a:r>
              <a:rPr lang="en-US" dirty="0">
                <a:solidFill>
                  <a:schemeClr val="accent3">
                    <a:lumMod val="75000"/>
                  </a:schemeClr>
                </a:solidFill>
              </a:rPr>
              <a:t>sued the NCAA</a:t>
            </a:r>
            <a:r>
              <a:rPr lang="en-US" dirty="0"/>
              <a:t>, Electronic Arts and Collegiate Licensing Co. over the revenue generated by his name, image and likeness.</a:t>
            </a:r>
            <a:endParaRPr dirty="0"/>
          </a:p>
          <a:p>
            <a:pPr marL="914400" lvl="1" indent="-342900" algn="l" rtl="0">
              <a:spcBef>
                <a:spcPts val="0"/>
              </a:spcBef>
              <a:spcAft>
                <a:spcPts val="0"/>
              </a:spcAft>
              <a:buSzPts val="1800"/>
              <a:buChar char="–"/>
            </a:pPr>
            <a:r>
              <a:rPr lang="en-US" dirty="0"/>
              <a:t>More athletes joined as the case grew.</a:t>
            </a:r>
            <a:endParaRPr dirty="0"/>
          </a:p>
          <a:p>
            <a:pPr marL="457200" lvl="0" indent="-419100" algn="l" rtl="0">
              <a:spcBef>
                <a:spcPts val="0"/>
              </a:spcBef>
              <a:spcAft>
                <a:spcPts val="0"/>
              </a:spcAft>
              <a:buSzPts val="3000"/>
              <a:buChar char="•"/>
            </a:pPr>
            <a:r>
              <a:rPr lang="en-US" dirty="0"/>
              <a:t>Main point of the case:</a:t>
            </a:r>
            <a:endParaRPr dirty="0"/>
          </a:p>
          <a:p>
            <a:pPr marL="914400" lvl="1" indent="-342900" algn="l" rtl="0">
              <a:spcBef>
                <a:spcPts val="0"/>
              </a:spcBef>
              <a:spcAft>
                <a:spcPts val="0"/>
              </a:spcAft>
              <a:buSzPts val="1800"/>
              <a:buChar char="–"/>
            </a:pPr>
            <a:r>
              <a:rPr lang="en-US" dirty="0"/>
              <a:t>The NCAA was colluding and working with schools to prevent athletes from profiting from their name, image and likeness. </a:t>
            </a:r>
            <a:endParaRPr dirty="0"/>
          </a:p>
          <a:p>
            <a:pPr marL="457200" lvl="0" indent="-419100" algn="l" rtl="0">
              <a:spcBef>
                <a:spcPts val="0"/>
              </a:spcBef>
              <a:spcAft>
                <a:spcPts val="0"/>
              </a:spcAft>
              <a:buSzPts val="3000"/>
              <a:buChar char="•"/>
            </a:pPr>
            <a:r>
              <a:rPr lang="en-US" dirty="0"/>
              <a:t>In 2013, EA paid a </a:t>
            </a:r>
            <a:r>
              <a:rPr lang="en-US" dirty="0">
                <a:solidFill>
                  <a:schemeClr val="accent3">
                    <a:lumMod val="75000"/>
                  </a:schemeClr>
                </a:solidFill>
              </a:rPr>
              <a:t>$40M settlement </a:t>
            </a:r>
            <a:r>
              <a:rPr lang="en-US" dirty="0"/>
              <a:t>to almost 30,000 athletes due to this case.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xEl>
                                              <p:pRg st="0" end="0"/>
                                            </p:txEl>
                                          </p:spTgt>
                                        </p:tgtEl>
                                        <p:attrNameLst>
                                          <p:attrName>style.visibility</p:attrName>
                                        </p:attrNameLst>
                                      </p:cBhvr>
                                      <p:to>
                                        <p:strVal val="visible"/>
                                      </p:to>
                                    </p:set>
                                    <p:animEffect transition="in" filter="fade">
                                      <p:cBhvr>
                                        <p:cTn id="7" dur="1000"/>
                                        <p:tgtEl>
                                          <p:spTgt spid="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xEl>
                                              <p:pRg st="1" end="1"/>
                                            </p:txEl>
                                          </p:spTgt>
                                        </p:tgtEl>
                                        <p:attrNameLst>
                                          <p:attrName>style.visibility</p:attrName>
                                        </p:attrNameLst>
                                      </p:cBhvr>
                                      <p:to>
                                        <p:strVal val="visible"/>
                                      </p:to>
                                    </p:set>
                                    <p:animEffect transition="in" filter="fade">
                                      <p:cBhvr>
                                        <p:cTn id="12" dur="1000"/>
                                        <p:tgtEl>
                                          <p:spTgt spid="1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xEl>
                                              <p:pRg st="2" end="2"/>
                                            </p:txEl>
                                          </p:spTgt>
                                        </p:tgtEl>
                                        <p:attrNameLst>
                                          <p:attrName>style.visibility</p:attrName>
                                        </p:attrNameLst>
                                      </p:cBhvr>
                                      <p:to>
                                        <p:strVal val="visible"/>
                                      </p:to>
                                    </p:set>
                                    <p:animEffect transition="in" filter="fade">
                                      <p:cBhvr>
                                        <p:cTn id="17" dur="1000"/>
                                        <p:tgtEl>
                                          <p:spTgt spid="1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9">
                                            <p:txEl>
                                              <p:pRg st="3" end="3"/>
                                            </p:txEl>
                                          </p:spTgt>
                                        </p:tgtEl>
                                        <p:attrNameLst>
                                          <p:attrName>style.visibility</p:attrName>
                                        </p:attrNameLst>
                                      </p:cBhvr>
                                      <p:to>
                                        <p:strVal val="visible"/>
                                      </p:to>
                                    </p:set>
                                    <p:animEffect transition="in" filter="fade">
                                      <p:cBhvr>
                                        <p:cTn id="22" dur="1000"/>
                                        <p:tgtEl>
                                          <p:spTgt spid="1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9">
                                            <p:txEl>
                                              <p:pRg st="4" end="4"/>
                                            </p:txEl>
                                          </p:spTgt>
                                        </p:tgtEl>
                                        <p:attrNameLst>
                                          <p:attrName>style.visibility</p:attrName>
                                        </p:attrNameLst>
                                      </p:cBhvr>
                                      <p:to>
                                        <p:strVal val="visible"/>
                                      </p:to>
                                    </p:set>
                                    <p:animEffect transition="in" filter="fade">
                                      <p:cBhvr>
                                        <p:cTn id="27" dur="1000"/>
                                        <p:tgtEl>
                                          <p:spTgt spid="1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9">
                                            <p:txEl>
                                              <p:pRg st="5" end="5"/>
                                            </p:txEl>
                                          </p:spTgt>
                                        </p:tgtEl>
                                        <p:attrNameLst>
                                          <p:attrName>style.visibility</p:attrName>
                                        </p:attrNameLst>
                                      </p:cBhvr>
                                      <p:to>
                                        <p:strVal val="visible"/>
                                      </p:to>
                                    </p:set>
                                    <p:animEffect transition="in" filter="fade">
                                      <p:cBhvr>
                                        <p:cTn id="32" dur="1000"/>
                                        <p:tgtEl>
                                          <p:spTgt spid="1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457200" y="57284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O’Bannon, cont’d</a:t>
            </a:r>
            <a:endParaRPr sz="4000" dirty="0"/>
          </a:p>
        </p:txBody>
      </p:sp>
      <p:sp>
        <p:nvSpPr>
          <p:cNvPr id="196" name="Google Shape;196;p33"/>
          <p:cNvSpPr txBox="1">
            <a:spLocks noGrp="1"/>
          </p:cNvSpPr>
          <p:nvPr>
            <p:ph type="body" idx="1"/>
          </p:nvPr>
        </p:nvSpPr>
        <p:spPr>
          <a:xfrm>
            <a:off x="457200" y="2151900"/>
            <a:ext cx="8229600" cy="47061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sz="3000" dirty="0"/>
              <a:t>In 2015, O’Bannon </a:t>
            </a:r>
            <a:r>
              <a:rPr lang="en-US" sz="3000" dirty="0">
                <a:solidFill>
                  <a:schemeClr val="accent3">
                    <a:lumMod val="75000"/>
                  </a:schemeClr>
                </a:solidFill>
              </a:rPr>
              <a:t>won his case </a:t>
            </a:r>
            <a:r>
              <a:rPr lang="en-US" sz="3000" dirty="0"/>
              <a:t>against the NCAA.</a:t>
            </a:r>
            <a:endParaRPr sz="3000" dirty="0"/>
          </a:p>
          <a:p>
            <a:pPr marL="914400" lvl="1" indent="-419100" algn="l" rtl="0">
              <a:spcBef>
                <a:spcPts val="0"/>
              </a:spcBef>
              <a:spcAft>
                <a:spcPts val="0"/>
              </a:spcAft>
              <a:buSzPts val="3000"/>
              <a:buChar char="–"/>
            </a:pPr>
            <a:r>
              <a:rPr lang="en-US" sz="3000" dirty="0"/>
              <a:t>Decision stated NCAA didn’t have to pay athletes, they are not employees. </a:t>
            </a:r>
            <a:r>
              <a:rPr lang="en-US" sz="3000" b="1" dirty="0"/>
              <a:t>BUT </a:t>
            </a:r>
            <a:r>
              <a:rPr lang="en-US" sz="3000" dirty="0"/>
              <a:t>individual leagues </a:t>
            </a:r>
            <a:r>
              <a:rPr lang="en-US" sz="3000" b="1" dirty="0"/>
              <a:t>COULD</a:t>
            </a:r>
            <a:r>
              <a:rPr lang="en-US" sz="3000" dirty="0"/>
              <a:t> expand benefits to athletes. (Cost of Attendance).</a:t>
            </a:r>
            <a:endParaRPr sz="3000" dirty="0"/>
          </a:p>
          <a:p>
            <a:pPr marL="457200" lvl="0" indent="-419100" algn="l" rtl="0">
              <a:spcBef>
                <a:spcPts val="0"/>
              </a:spcBef>
              <a:spcAft>
                <a:spcPts val="0"/>
              </a:spcAft>
              <a:buSzPts val="3000"/>
              <a:buChar char="•"/>
            </a:pPr>
            <a:r>
              <a:rPr lang="en-US" sz="3000" dirty="0"/>
              <a:t>In 2016, </a:t>
            </a:r>
            <a:r>
              <a:rPr lang="en-US" sz="3000" dirty="0">
                <a:solidFill>
                  <a:schemeClr val="accent3">
                    <a:lumMod val="75000"/>
                  </a:schemeClr>
                </a:solidFill>
              </a:rPr>
              <a:t>US Supreme Court </a:t>
            </a:r>
            <a:r>
              <a:rPr lang="en-US" sz="3000" dirty="0"/>
              <a:t>declined to hear NCAA case.</a:t>
            </a:r>
            <a:endParaRPr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animEffect transition="in" filter="fade">
                                      <p:cBhvr>
                                        <p:cTn id="7" dur="1000"/>
                                        <p:tgtEl>
                                          <p:spTgt spid="1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xEl>
                                              <p:pRg st="1" end="1"/>
                                            </p:txEl>
                                          </p:spTgt>
                                        </p:tgtEl>
                                        <p:attrNameLst>
                                          <p:attrName>style.visibility</p:attrName>
                                        </p:attrNameLst>
                                      </p:cBhvr>
                                      <p:to>
                                        <p:strVal val="visible"/>
                                      </p:to>
                                    </p:set>
                                    <p:animEffect transition="in" filter="fade">
                                      <p:cBhvr>
                                        <p:cTn id="12" dur="1000"/>
                                        <p:tgtEl>
                                          <p:spTgt spid="1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xEl>
                                              <p:pRg st="2" end="2"/>
                                            </p:txEl>
                                          </p:spTgt>
                                        </p:tgtEl>
                                        <p:attrNameLst>
                                          <p:attrName>style.visibility</p:attrName>
                                        </p:attrNameLst>
                                      </p:cBhvr>
                                      <p:to>
                                        <p:strVal val="visible"/>
                                      </p:to>
                                    </p:set>
                                    <p:animEffect transition="in" filter="fade">
                                      <p:cBhvr>
                                        <p:cTn id="17" dur="1000"/>
                                        <p:tgtEl>
                                          <p:spTgt spid="1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03" name="Google Shape;203;p3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457200" y="48140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“Pay” of Student-Athletes</a:t>
            </a:r>
            <a:endParaRPr sz="4800" dirty="0"/>
          </a:p>
        </p:txBody>
      </p:sp>
      <p:sp>
        <p:nvSpPr>
          <p:cNvPr id="210" name="Google Shape;210;p35"/>
          <p:cNvSpPr txBox="1">
            <a:spLocks noGrp="1"/>
          </p:cNvSpPr>
          <p:nvPr>
            <p:ph type="body" idx="1"/>
          </p:nvPr>
        </p:nvSpPr>
        <p:spPr>
          <a:xfrm>
            <a:off x="274950" y="1743995"/>
            <a:ext cx="8594100" cy="46326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dirty="0"/>
              <a:t>Student-athletes </a:t>
            </a:r>
            <a:r>
              <a:rPr lang="en-US" dirty="0">
                <a:solidFill>
                  <a:schemeClr val="accent3">
                    <a:lumMod val="75000"/>
                  </a:schemeClr>
                </a:solidFill>
              </a:rPr>
              <a:t>are not paid</a:t>
            </a:r>
            <a:r>
              <a:rPr lang="en-US" dirty="0"/>
              <a:t>…..YET</a:t>
            </a:r>
            <a:endParaRPr dirty="0"/>
          </a:p>
          <a:p>
            <a:pPr marL="914400" lvl="1" indent="-342900" algn="l" rtl="0">
              <a:spcBef>
                <a:spcPts val="0"/>
              </a:spcBef>
              <a:spcAft>
                <a:spcPts val="0"/>
              </a:spcAft>
              <a:buSzPts val="1800"/>
              <a:buChar char="–"/>
            </a:pPr>
            <a:r>
              <a:rPr lang="en-US" dirty="0"/>
              <a:t>Cost of attendance was added in 2015 in an effort to offset student hardship.</a:t>
            </a:r>
            <a:endParaRPr dirty="0"/>
          </a:p>
          <a:p>
            <a:pPr marL="1371600" lvl="2" indent="-342900" algn="l" rtl="0">
              <a:spcBef>
                <a:spcPts val="0"/>
              </a:spcBef>
              <a:spcAft>
                <a:spcPts val="0"/>
              </a:spcAft>
              <a:buSzPts val="1800"/>
              <a:buChar char="•"/>
            </a:pPr>
            <a:r>
              <a:rPr lang="en-US" dirty="0"/>
              <a:t>This includes: transportation costs, supplies and daily expenses while at school (</a:t>
            </a:r>
            <a:r>
              <a:rPr lang="en-US" dirty="0">
                <a:solidFill>
                  <a:schemeClr val="accent3">
                    <a:lumMod val="75000"/>
                  </a:schemeClr>
                </a:solidFill>
              </a:rPr>
              <a:t>additional $2,500-$4,000 per scholarship</a:t>
            </a:r>
            <a:r>
              <a:rPr lang="en-US" dirty="0"/>
              <a:t>)</a:t>
            </a:r>
            <a:endParaRPr dirty="0"/>
          </a:p>
          <a:p>
            <a:pPr marL="1371600" lvl="2" indent="-342900" algn="l" rtl="0">
              <a:spcBef>
                <a:spcPts val="0"/>
              </a:spcBef>
              <a:spcAft>
                <a:spcPts val="0"/>
              </a:spcAft>
              <a:buSzPts val="1800"/>
              <a:buChar char="•"/>
            </a:pPr>
            <a:r>
              <a:rPr lang="en-US" dirty="0"/>
              <a:t>What about Chase Young paying for tickets to the Rose Bowl?</a:t>
            </a:r>
            <a:endParaRPr dirty="0"/>
          </a:p>
          <a:p>
            <a:pPr marL="457200" lvl="0" indent="-419100" algn="l" rtl="0">
              <a:spcBef>
                <a:spcPts val="0"/>
              </a:spcBef>
              <a:spcAft>
                <a:spcPts val="0"/>
              </a:spcAft>
              <a:buSzPts val="3000"/>
              <a:buChar char="•"/>
            </a:pPr>
            <a:r>
              <a:rPr lang="en-US" dirty="0"/>
              <a:t>Many argue they can use their time in college to invest in academic and athletic skills, that’s their pay.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animEffect transition="in" filter="fade">
                                      <p:cBhvr>
                                        <p:cTn id="7" dur="1000"/>
                                        <p:tgtEl>
                                          <p:spTgt spid="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
                                            <p:txEl>
                                              <p:pRg st="1" end="1"/>
                                            </p:txEl>
                                          </p:spTgt>
                                        </p:tgtEl>
                                        <p:attrNameLst>
                                          <p:attrName>style.visibility</p:attrName>
                                        </p:attrNameLst>
                                      </p:cBhvr>
                                      <p:to>
                                        <p:strVal val="visible"/>
                                      </p:to>
                                    </p:set>
                                    <p:animEffect transition="in" filter="fade">
                                      <p:cBhvr>
                                        <p:cTn id="12" dur="1000"/>
                                        <p:tgtEl>
                                          <p:spTgt spid="2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
                                            <p:txEl>
                                              <p:pRg st="2" end="2"/>
                                            </p:txEl>
                                          </p:spTgt>
                                        </p:tgtEl>
                                        <p:attrNameLst>
                                          <p:attrName>style.visibility</p:attrName>
                                        </p:attrNameLst>
                                      </p:cBhvr>
                                      <p:to>
                                        <p:strVal val="visible"/>
                                      </p:to>
                                    </p:set>
                                    <p:animEffect transition="in" filter="fade">
                                      <p:cBhvr>
                                        <p:cTn id="17" dur="1000"/>
                                        <p:tgtEl>
                                          <p:spTgt spid="2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
                                            <p:txEl>
                                              <p:pRg st="3" end="3"/>
                                            </p:txEl>
                                          </p:spTgt>
                                        </p:tgtEl>
                                        <p:attrNameLst>
                                          <p:attrName>style.visibility</p:attrName>
                                        </p:attrNameLst>
                                      </p:cBhvr>
                                      <p:to>
                                        <p:strVal val="visible"/>
                                      </p:to>
                                    </p:set>
                                    <p:animEffect transition="in" filter="fade">
                                      <p:cBhvr>
                                        <p:cTn id="22" dur="1000"/>
                                        <p:tgtEl>
                                          <p:spTgt spid="2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0">
                                            <p:txEl>
                                              <p:pRg st="4" end="4"/>
                                            </p:txEl>
                                          </p:spTgt>
                                        </p:tgtEl>
                                        <p:attrNameLst>
                                          <p:attrName>style.visibility</p:attrName>
                                        </p:attrNameLst>
                                      </p:cBhvr>
                                      <p:to>
                                        <p:strVal val="visible"/>
                                      </p:to>
                                    </p:set>
                                    <p:animEffect transition="in" filter="fade">
                                      <p:cBhvr>
                                        <p:cTn id="27" dur="1000"/>
                                        <p:tgtEl>
                                          <p:spTgt spid="2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457200" y="44375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Evidence...</a:t>
            </a:r>
            <a:endParaRPr sz="4400" dirty="0"/>
          </a:p>
        </p:txBody>
      </p:sp>
      <p:sp>
        <p:nvSpPr>
          <p:cNvPr id="217" name="Google Shape;217;p36"/>
          <p:cNvSpPr txBox="1">
            <a:spLocks noGrp="1"/>
          </p:cNvSpPr>
          <p:nvPr>
            <p:ph type="body" idx="1"/>
          </p:nvPr>
        </p:nvSpPr>
        <p:spPr>
          <a:xfrm>
            <a:off x="365610" y="1625647"/>
            <a:ext cx="8589000" cy="47886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dirty="0"/>
              <a:t>So, if part of the “pay” for student-athletes is their academic preparation, what does the </a:t>
            </a:r>
            <a:r>
              <a:rPr lang="en-US" dirty="0">
                <a:solidFill>
                  <a:schemeClr val="accent3">
                    <a:lumMod val="75000"/>
                  </a:schemeClr>
                </a:solidFill>
              </a:rPr>
              <a:t>evidence show</a:t>
            </a:r>
            <a:r>
              <a:rPr lang="en-US" dirty="0"/>
              <a:t>?</a:t>
            </a:r>
            <a:endParaRPr dirty="0"/>
          </a:p>
          <a:p>
            <a:pPr marL="914400" lvl="1" indent="-342900" algn="l" rtl="0">
              <a:spcBef>
                <a:spcPts val="0"/>
              </a:spcBef>
              <a:spcAft>
                <a:spcPts val="0"/>
              </a:spcAft>
              <a:buSzPts val="1800"/>
              <a:buChar char="–"/>
            </a:pPr>
            <a:r>
              <a:rPr lang="en-US" dirty="0"/>
              <a:t>Student-athletes in football and men’s basketball </a:t>
            </a:r>
            <a:r>
              <a:rPr lang="en-US" dirty="0">
                <a:solidFill>
                  <a:schemeClr val="accent3">
                    <a:lumMod val="75000"/>
                  </a:schemeClr>
                </a:solidFill>
              </a:rPr>
              <a:t>do not </a:t>
            </a:r>
            <a:r>
              <a:rPr lang="en-US" dirty="0"/>
              <a:t>have the same academic preparation as non-athletes.</a:t>
            </a:r>
            <a:endParaRPr dirty="0"/>
          </a:p>
          <a:p>
            <a:pPr marL="1371600" lvl="2" indent="-342900" algn="l" rtl="0">
              <a:spcBef>
                <a:spcPts val="0"/>
              </a:spcBef>
              <a:spcAft>
                <a:spcPts val="0"/>
              </a:spcAft>
              <a:buSzPts val="1800"/>
              <a:buChar char="•"/>
            </a:pPr>
            <a:r>
              <a:rPr lang="en-US" dirty="0"/>
              <a:t>Changes made in admission requirements has offset this (in some studies).</a:t>
            </a:r>
            <a:endParaRPr dirty="0"/>
          </a:p>
          <a:p>
            <a:pPr marL="914400" lvl="1" indent="-342900" algn="l" rtl="0">
              <a:spcBef>
                <a:spcPts val="0"/>
              </a:spcBef>
              <a:spcAft>
                <a:spcPts val="0"/>
              </a:spcAft>
              <a:buSzPts val="1800"/>
              <a:buChar char="–"/>
            </a:pPr>
            <a:r>
              <a:rPr lang="en-US" dirty="0">
                <a:solidFill>
                  <a:schemeClr val="accent3">
                    <a:lumMod val="75000"/>
                  </a:schemeClr>
                </a:solidFill>
              </a:rPr>
              <a:t>Male</a:t>
            </a:r>
            <a:r>
              <a:rPr lang="en-US" dirty="0"/>
              <a:t> athletes in general underperform academically at both major sports powers and academically oriented institutions.</a:t>
            </a:r>
            <a:endParaRPr dirty="0"/>
          </a:p>
          <a:p>
            <a:pPr marL="914400" lvl="1" indent="-342900" algn="l" rtl="0">
              <a:spcBef>
                <a:spcPts val="0"/>
              </a:spcBef>
              <a:spcAft>
                <a:spcPts val="0"/>
              </a:spcAft>
              <a:buSzPts val="1800"/>
              <a:buChar char="–"/>
            </a:pPr>
            <a:r>
              <a:rPr lang="en-US" dirty="0">
                <a:solidFill>
                  <a:schemeClr val="accent3">
                    <a:lumMod val="75000"/>
                  </a:schemeClr>
                </a:solidFill>
              </a:rPr>
              <a:t>Women</a:t>
            </a:r>
            <a:r>
              <a:rPr lang="en-US" dirty="0"/>
              <a:t> show no such ill-effects.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animEffect transition="in" filter="fade">
                                      <p:cBhvr>
                                        <p:cTn id="7" dur="1000"/>
                                        <p:tgtEl>
                                          <p:spTgt spid="2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
                                            <p:txEl>
                                              <p:pRg st="1" end="1"/>
                                            </p:txEl>
                                          </p:spTgt>
                                        </p:tgtEl>
                                        <p:attrNameLst>
                                          <p:attrName>style.visibility</p:attrName>
                                        </p:attrNameLst>
                                      </p:cBhvr>
                                      <p:to>
                                        <p:strVal val="visible"/>
                                      </p:to>
                                    </p:set>
                                    <p:animEffect transition="in" filter="fade">
                                      <p:cBhvr>
                                        <p:cTn id="12" dur="1000"/>
                                        <p:tgtEl>
                                          <p:spTgt spid="2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
                                            <p:txEl>
                                              <p:pRg st="2" end="2"/>
                                            </p:txEl>
                                          </p:spTgt>
                                        </p:tgtEl>
                                        <p:attrNameLst>
                                          <p:attrName>style.visibility</p:attrName>
                                        </p:attrNameLst>
                                      </p:cBhvr>
                                      <p:to>
                                        <p:strVal val="visible"/>
                                      </p:to>
                                    </p:set>
                                    <p:animEffect transition="in" filter="fade">
                                      <p:cBhvr>
                                        <p:cTn id="17" dur="1000"/>
                                        <p:tgtEl>
                                          <p:spTgt spid="2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7">
                                            <p:txEl>
                                              <p:pRg st="3" end="3"/>
                                            </p:txEl>
                                          </p:spTgt>
                                        </p:tgtEl>
                                        <p:attrNameLst>
                                          <p:attrName>style.visibility</p:attrName>
                                        </p:attrNameLst>
                                      </p:cBhvr>
                                      <p:to>
                                        <p:strVal val="visible"/>
                                      </p:to>
                                    </p:set>
                                    <p:animEffect transition="in" filter="fade">
                                      <p:cBhvr>
                                        <p:cTn id="22" dur="1000"/>
                                        <p:tgtEl>
                                          <p:spTgt spid="2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7">
                                            <p:txEl>
                                              <p:pRg st="4" end="4"/>
                                            </p:txEl>
                                          </p:spTgt>
                                        </p:tgtEl>
                                        <p:attrNameLst>
                                          <p:attrName>style.visibility</p:attrName>
                                        </p:attrNameLst>
                                      </p:cBhvr>
                                      <p:to>
                                        <p:strVal val="visible"/>
                                      </p:to>
                                    </p:set>
                                    <p:animEffect transition="in" filter="fade">
                                      <p:cBhvr>
                                        <p:cTn id="27" dur="1000"/>
                                        <p:tgtEl>
                                          <p:spTgt spid="2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24" name="Google Shape;224;p3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457200" y="411481"/>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New Rules</a:t>
            </a:r>
            <a:endParaRPr sz="4800" dirty="0"/>
          </a:p>
        </p:txBody>
      </p:sp>
      <p:sp>
        <p:nvSpPr>
          <p:cNvPr id="231" name="Google Shape;231;p38"/>
          <p:cNvSpPr txBox="1">
            <a:spLocks noGrp="1"/>
          </p:cNvSpPr>
          <p:nvPr>
            <p:ph type="body" idx="1"/>
          </p:nvPr>
        </p:nvSpPr>
        <p:spPr>
          <a:xfrm>
            <a:off x="203400" y="1554481"/>
            <a:ext cx="8737200" cy="4755600"/>
          </a:xfrm>
          <a:prstGeom prst="rect">
            <a:avLst/>
          </a:prstGeom>
        </p:spPr>
        <p:txBody>
          <a:bodyPr spcFirstLastPara="1" wrap="square" lIns="91425" tIns="45700" rIns="91425" bIns="45700" anchor="t" anchorCtr="0">
            <a:noAutofit/>
          </a:bodyPr>
          <a:lstStyle/>
          <a:p>
            <a:pPr marL="457200" lvl="0" indent="-419100" algn="l" rtl="0">
              <a:spcBef>
                <a:spcPts val="0"/>
              </a:spcBef>
              <a:spcAft>
                <a:spcPts val="0"/>
              </a:spcAft>
              <a:buSzPts val="3000"/>
              <a:buChar char="•"/>
            </a:pPr>
            <a:r>
              <a:rPr lang="en-US" dirty="0"/>
              <a:t>In September 2019, California signed the </a:t>
            </a:r>
            <a:r>
              <a:rPr lang="en-US" dirty="0">
                <a:solidFill>
                  <a:schemeClr val="accent3">
                    <a:lumMod val="75000"/>
                  </a:schemeClr>
                </a:solidFill>
              </a:rPr>
              <a:t>Fair Pay for Play Act </a:t>
            </a:r>
            <a:r>
              <a:rPr lang="en-US" dirty="0"/>
              <a:t>into law.</a:t>
            </a:r>
            <a:endParaRPr dirty="0"/>
          </a:p>
          <a:p>
            <a:pPr marL="914400" lvl="1" indent="-419100" algn="l" rtl="0">
              <a:spcBef>
                <a:spcPts val="0"/>
              </a:spcBef>
              <a:spcAft>
                <a:spcPts val="0"/>
              </a:spcAft>
              <a:buSzPts val="3000"/>
              <a:buChar char="–"/>
            </a:pPr>
            <a:r>
              <a:rPr lang="en-US" dirty="0"/>
              <a:t>Florida, South Carolina, New York, Colorado all either had laws in their legislature or were working on their laws. There was even a law being proposed in Congress.</a:t>
            </a:r>
            <a:endParaRPr dirty="0"/>
          </a:p>
          <a:p>
            <a:pPr marL="457200" lvl="0" indent="-419100" algn="l" rtl="0">
              <a:spcBef>
                <a:spcPts val="0"/>
              </a:spcBef>
              <a:spcAft>
                <a:spcPts val="0"/>
              </a:spcAft>
              <a:buSzPts val="3000"/>
              <a:buChar char="•"/>
            </a:pPr>
            <a:r>
              <a:rPr lang="en-US" dirty="0"/>
              <a:t>On October 29th </a:t>
            </a:r>
            <a:r>
              <a:rPr lang="en-US" dirty="0">
                <a:solidFill>
                  <a:schemeClr val="accent3">
                    <a:lumMod val="75000"/>
                  </a:schemeClr>
                </a:solidFill>
              </a:rPr>
              <a:t>2019</a:t>
            </a:r>
            <a:r>
              <a:rPr lang="en-US" dirty="0"/>
              <a:t>, the NCAA Board of Governors responded by voting unanimously to direct their 3 divisions to allow athletes to enter into contracts with corporations and other parties to receive </a:t>
            </a:r>
            <a:r>
              <a:rPr lang="en-US" dirty="0">
                <a:solidFill>
                  <a:schemeClr val="accent3">
                    <a:lumMod val="75000"/>
                  </a:schemeClr>
                </a:solidFill>
              </a:rPr>
              <a:t>compensation for their personal brand or celebrity</a:t>
            </a:r>
            <a:r>
              <a:rPr lang="en-US" dirty="0"/>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animEffect transition="in" filter="fade">
                                      <p:cBhvr>
                                        <p:cTn id="7" dur="1000"/>
                                        <p:tgtEl>
                                          <p:spTgt spid="2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xEl>
                                              <p:pRg st="1" end="1"/>
                                            </p:txEl>
                                          </p:spTgt>
                                        </p:tgtEl>
                                        <p:attrNameLst>
                                          <p:attrName>style.visibility</p:attrName>
                                        </p:attrNameLst>
                                      </p:cBhvr>
                                      <p:to>
                                        <p:strVal val="visible"/>
                                      </p:to>
                                    </p:set>
                                    <p:animEffect transition="in" filter="fade">
                                      <p:cBhvr>
                                        <p:cTn id="12" dur="1000"/>
                                        <p:tgtEl>
                                          <p:spTgt spid="2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
                                            <p:txEl>
                                              <p:pRg st="2" end="2"/>
                                            </p:txEl>
                                          </p:spTgt>
                                        </p:tgtEl>
                                        <p:attrNameLst>
                                          <p:attrName>style.visibility</p:attrName>
                                        </p:attrNameLst>
                                      </p:cBhvr>
                                      <p:to>
                                        <p:strVal val="visible"/>
                                      </p:to>
                                    </p:set>
                                    <p:animEffect transition="in" filter="fade">
                                      <p:cBhvr>
                                        <p:cTn id="17" dur="1000"/>
                                        <p:tgtEl>
                                          <p:spTgt spid="2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457200" y="259976"/>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Power 5</a:t>
            </a:r>
            <a:endParaRPr dirty="0"/>
          </a:p>
        </p:txBody>
      </p:sp>
      <p:sp>
        <p:nvSpPr>
          <p:cNvPr id="238" name="Google Shape;238;p39"/>
          <p:cNvSpPr txBox="1">
            <a:spLocks noGrp="1"/>
          </p:cNvSpPr>
          <p:nvPr>
            <p:ph type="body" idx="1"/>
          </p:nvPr>
        </p:nvSpPr>
        <p:spPr>
          <a:xfrm>
            <a:off x="457200" y="1616431"/>
            <a:ext cx="8229600" cy="475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dirty="0"/>
              <a:t>Average payout for EACH Power 5 league (in millions) per SB Nation in </a:t>
            </a:r>
            <a:r>
              <a:rPr lang="en-US" sz="3000" dirty="0">
                <a:solidFill>
                  <a:schemeClr val="accent3">
                    <a:lumMod val="75000"/>
                  </a:schemeClr>
                </a:solidFill>
              </a:rPr>
              <a:t>2018</a:t>
            </a:r>
            <a:r>
              <a:rPr lang="en-US" sz="3000" dirty="0"/>
              <a:t>:</a:t>
            </a:r>
            <a:endParaRPr sz="3000" dirty="0"/>
          </a:p>
          <a:p>
            <a:pPr marL="457200" lvl="0" indent="-419100" algn="l" rtl="0">
              <a:spcBef>
                <a:spcPts val="1800"/>
              </a:spcBef>
              <a:spcAft>
                <a:spcPts val="0"/>
              </a:spcAft>
              <a:buSzPts val="3000"/>
              <a:buChar char="•"/>
            </a:pPr>
            <a:r>
              <a:rPr lang="en-US" sz="3000" dirty="0">
                <a:solidFill>
                  <a:schemeClr val="accent3">
                    <a:lumMod val="75000"/>
                  </a:schemeClr>
                </a:solidFill>
              </a:rPr>
              <a:t>SEC</a:t>
            </a:r>
            <a:r>
              <a:rPr lang="en-US" sz="3000" dirty="0"/>
              <a:t>: $40.9</a:t>
            </a:r>
            <a:endParaRPr sz="3000" dirty="0"/>
          </a:p>
          <a:p>
            <a:pPr marL="457200" lvl="0" indent="-419100" algn="l" rtl="0">
              <a:spcBef>
                <a:spcPts val="0"/>
              </a:spcBef>
              <a:spcAft>
                <a:spcPts val="0"/>
              </a:spcAft>
              <a:buSzPts val="3000"/>
              <a:buChar char="•"/>
            </a:pPr>
            <a:r>
              <a:rPr lang="en-US" sz="3000" dirty="0">
                <a:solidFill>
                  <a:schemeClr val="accent3">
                    <a:lumMod val="75000"/>
                  </a:schemeClr>
                </a:solidFill>
              </a:rPr>
              <a:t>Big Ten</a:t>
            </a:r>
            <a:r>
              <a:rPr lang="en-US" sz="3000" dirty="0"/>
              <a:t>: $34.8</a:t>
            </a:r>
            <a:endParaRPr sz="3000" dirty="0"/>
          </a:p>
          <a:p>
            <a:pPr marL="457200" lvl="0" indent="-419100" algn="l" rtl="0">
              <a:spcBef>
                <a:spcPts val="0"/>
              </a:spcBef>
              <a:spcAft>
                <a:spcPts val="0"/>
              </a:spcAft>
              <a:buSzPts val="3000"/>
              <a:buChar char="•"/>
            </a:pPr>
            <a:r>
              <a:rPr lang="en-US" sz="3000" dirty="0">
                <a:solidFill>
                  <a:schemeClr val="accent3">
                    <a:lumMod val="75000"/>
                  </a:schemeClr>
                </a:solidFill>
              </a:rPr>
              <a:t>Big 12</a:t>
            </a:r>
            <a:r>
              <a:rPr lang="en-US" sz="3000" dirty="0"/>
              <a:t>: $34.8</a:t>
            </a:r>
            <a:endParaRPr sz="3000" dirty="0"/>
          </a:p>
          <a:p>
            <a:pPr marL="457200" lvl="0" indent="-419100" algn="l" rtl="0">
              <a:spcBef>
                <a:spcPts val="0"/>
              </a:spcBef>
              <a:spcAft>
                <a:spcPts val="0"/>
              </a:spcAft>
              <a:buSzPts val="3000"/>
              <a:buChar char="•"/>
            </a:pPr>
            <a:r>
              <a:rPr lang="en-US" sz="3000" dirty="0">
                <a:solidFill>
                  <a:schemeClr val="accent3">
                    <a:lumMod val="75000"/>
                  </a:schemeClr>
                </a:solidFill>
              </a:rPr>
              <a:t>Pac-12</a:t>
            </a:r>
            <a:r>
              <a:rPr lang="en-US" sz="3000" dirty="0"/>
              <a:t>: $29</a:t>
            </a:r>
            <a:endParaRPr sz="3000" dirty="0"/>
          </a:p>
          <a:p>
            <a:pPr marL="457200" lvl="0" indent="-419100" algn="l" rtl="0">
              <a:spcBef>
                <a:spcPts val="0"/>
              </a:spcBef>
              <a:spcAft>
                <a:spcPts val="0"/>
              </a:spcAft>
              <a:buSzPts val="3000"/>
              <a:buChar char="•"/>
            </a:pPr>
            <a:r>
              <a:rPr lang="en-US" sz="3000" dirty="0">
                <a:solidFill>
                  <a:schemeClr val="accent3">
                    <a:lumMod val="75000"/>
                  </a:schemeClr>
                </a:solidFill>
              </a:rPr>
              <a:t>ACC</a:t>
            </a:r>
            <a:r>
              <a:rPr lang="en-US" sz="3000" dirty="0"/>
              <a:t>: $27</a:t>
            </a:r>
            <a:endParaRPr sz="3000" dirty="0"/>
          </a:p>
          <a:p>
            <a:pPr marL="914400" lvl="1" indent="-419100" algn="l" rtl="0">
              <a:spcBef>
                <a:spcPts val="0"/>
              </a:spcBef>
              <a:spcAft>
                <a:spcPts val="0"/>
              </a:spcAft>
              <a:buSzPts val="3000"/>
              <a:buChar char="–"/>
            </a:pPr>
            <a:r>
              <a:rPr lang="en-US" sz="3000" dirty="0"/>
              <a:t>Note: these are averages received </a:t>
            </a:r>
            <a:r>
              <a:rPr lang="en-US" sz="3000" b="1" dirty="0">
                <a:solidFill>
                  <a:schemeClr val="accent3">
                    <a:lumMod val="75000"/>
                  </a:schemeClr>
                </a:solidFill>
              </a:rPr>
              <a:t>PER</a:t>
            </a:r>
            <a:r>
              <a:rPr lang="en-US" sz="3000" b="1" dirty="0">
                <a:solidFill>
                  <a:srgbClr val="FF0000"/>
                </a:solidFill>
              </a:rPr>
              <a:t> </a:t>
            </a:r>
            <a:r>
              <a:rPr lang="en-US" sz="3000" b="1" dirty="0">
                <a:solidFill>
                  <a:schemeClr val="accent3">
                    <a:lumMod val="75000"/>
                  </a:schemeClr>
                </a:solidFill>
              </a:rPr>
              <a:t>SCHOOL</a:t>
            </a:r>
            <a:r>
              <a:rPr lang="en-US" sz="3000" dirty="0"/>
              <a:t> in each of these conferences!</a:t>
            </a:r>
            <a:endParaRPr sz="3000" dirty="0"/>
          </a:p>
          <a:p>
            <a:pPr marL="914400" lvl="1" indent="-419100" algn="l" rtl="0">
              <a:spcBef>
                <a:spcPts val="0"/>
              </a:spcBef>
              <a:spcAft>
                <a:spcPts val="0"/>
              </a:spcAft>
              <a:buSzPts val="3000"/>
              <a:buChar char="–"/>
            </a:pPr>
            <a:r>
              <a:rPr lang="en-US" sz="3000" dirty="0"/>
              <a:t>More on this later with COVID….</a:t>
            </a:r>
            <a:endParaRPr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1000"/>
                                        <p:tgtEl>
                                          <p:spTgt spid="2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xEl>
                                              <p:pRg st="1" end="1"/>
                                            </p:txEl>
                                          </p:spTgt>
                                        </p:tgtEl>
                                        <p:attrNameLst>
                                          <p:attrName>style.visibility</p:attrName>
                                        </p:attrNameLst>
                                      </p:cBhvr>
                                      <p:to>
                                        <p:strVal val="visible"/>
                                      </p:to>
                                    </p:set>
                                    <p:animEffect transition="in" filter="fade">
                                      <p:cBhvr>
                                        <p:cTn id="12" dur="1000"/>
                                        <p:tgtEl>
                                          <p:spTgt spid="2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xEl>
                                              <p:pRg st="2" end="2"/>
                                            </p:txEl>
                                          </p:spTgt>
                                        </p:tgtEl>
                                        <p:attrNameLst>
                                          <p:attrName>style.visibility</p:attrName>
                                        </p:attrNameLst>
                                      </p:cBhvr>
                                      <p:to>
                                        <p:strVal val="visible"/>
                                      </p:to>
                                    </p:set>
                                    <p:animEffect transition="in" filter="fade">
                                      <p:cBhvr>
                                        <p:cTn id="17" dur="1000"/>
                                        <p:tgtEl>
                                          <p:spTgt spid="2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
                                            <p:txEl>
                                              <p:pRg st="3" end="3"/>
                                            </p:txEl>
                                          </p:spTgt>
                                        </p:tgtEl>
                                        <p:attrNameLst>
                                          <p:attrName>style.visibility</p:attrName>
                                        </p:attrNameLst>
                                      </p:cBhvr>
                                      <p:to>
                                        <p:strVal val="visible"/>
                                      </p:to>
                                    </p:set>
                                    <p:animEffect transition="in" filter="fade">
                                      <p:cBhvr>
                                        <p:cTn id="22" dur="1000"/>
                                        <p:tgtEl>
                                          <p:spTgt spid="2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8">
                                            <p:txEl>
                                              <p:pRg st="4" end="4"/>
                                            </p:txEl>
                                          </p:spTgt>
                                        </p:tgtEl>
                                        <p:attrNameLst>
                                          <p:attrName>style.visibility</p:attrName>
                                        </p:attrNameLst>
                                      </p:cBhvr>
                                      <p:to>
                                        <p:strVal val="visible"/>
                                      </p:to>
                                    </p:set>
                                    <p:animEffect transition="in" filter="fade">
                                      <p:cBhvr>
                                        <p:cTn id="27" dur="1000"/>
                                        <p:tgtEl>
                                          <p:spTgt spid="2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8">
                                            <p:txEl>
                                              <p:pRg st="5" end="5"/>
                                            </p:txEl>
                                          </p:spTgt>
                                        </p:tgtEl>
                                        <p:attrNameLst>
                                          <p:attrName>style.visibility</p:attrName>
                                        </p:attrNameLst>
                                      </p:cBhvr>
                                      <p:to>
                                        <p:strVal val="visible"/>
                                      </p:to>
                                    </p:set>
                                    <p:animEffect transition="in" filter="fade">
                                      <p:cBhvr>
                                        <p:cTn id="32" dur="1000"/>
                                        <p:tgtEl>
                                          <p:spTgt spid="2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8">
                                            <p:txEl>
                                              <p:pRg st="6" end="6"/>
                                            </p:txEl>
                                          </p:spTgt>
                                        </p:tgtEl>
                                        <p:attrNameLst>
                                          <p:attrName>style.visibility</p:attrName>
                                        </p:attrNameLst>
                                      </p:cBhvr>
                                      <p:to>
                                        <p:strVal val="visible"/>
                                      </p:to>
                                    </p:set>
                                    <p:animEffect transition="in" filter="fade">
                                      <p:cBhvr>
                                        <p:cTn id="37" dur="1000"/>
                                        <p:tgtEl>
                                          <p:spTgt spid="2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8">
                                            <p:txEl>
                                              <p:pRg st="7" end="7"/>
                                            </p:txEl>
                                          </p:spTgt>
                                        </p:tgtEl>
                                        <p:attrNameLst>
                                          <p:attrName>style.visibility</p:attrName>
                                        </p:attrNameLst>
                                      </p:cBhvr>
                                      <p:to>
                                        <p:strVal val="visible"/>
                                      </p:to>
                                    </p:set>
                                    <p:animEffect transition="in" filter="fade">
                                      <p:cBhvr>
                                        <p:cTn id="42" dur="1000"/>
                                        <p:tgtEl>
                                          <p:spTgt spid="2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45" name="Google Shape;245;p4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1"/>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52" name="Google Shape;252;p41"/>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68" name="Google Shape;68;p15"/>
          <p:cNvSpPr txBox="1"/>
          <p:nvPr/>
        </p:nvSpPr>
        <p:spPr>
          <a:xfrm>
            <a:off x="588955" y="2359260"/>
            <a:ext cx="8175171"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a:solidFill>
                  <a:srgbClr val="005CB8"/>
                </a:solidFill>
                <a:latin typeface="Arial"/>
                <a:ea typeface="Arial"/>
                <a:cs typeface="Arial"/>
                <a:sym typeface="Arial"/>
              </a:rPr>
              <a:t>EconEdLink.org/professional-development/</a:t>
            </a:r>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txBox="1">
            <a:spLocks noGrp="1"/>
          </p:cNvSpPr>
          <p:nvPr>
            <p:ph type="title"/>
          </p:nvPr>
        </p:nvSpPr>
        <p:spPr>
          <a:xfrm>
            <a:off x="457200" y="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Decision-Making</a:t>
            </a:r>
            <a:endParaRPr sz="4000" dirty="0"/>
          </a:p>
        </p:txBody>
      </p:sp>
      <p:sp>
        <p:nvSpPr>
          <p:cNvPr id="259" name="Google Shape;259;p42"/>
          <p:cNvSpPr txBox="1">
            <a:spLocks noGrp="1"/>
          </p:cNvSpPr>
          <p:nvPr>
            <p:ph type="body" idx="1"/>
          </p:nvPr>
        </p:nvSpPr>
        <p:spPr>
          <a:xfrm>
            <a:off x="5390775" y="1257300"/>
            <a:ext cx="3594000" cy="520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dirty="0"/>
              <a:t>Zion Williamson was widely considered to be the </a:t>
            </a:r>
            <a:r>
              <a:rPr lang="en-US" sz="2600" dirty="0">
                <a:solidFill>
                  <a:schemeClr val="accent3">
                    <a:lumMod val="75000"/>
                  </a:schemeClr>
                </a:solidFill>
              </a:rPr>
              <a:t>best player </a:t>
            </a:r>
            <a:r>
              <a:rPr lang="en-US" sz="2600" dirty="0"/>
              <a:t>in all of men’s college basketball.</a:t>
            </a:r>
            <a:endParaRPr sz="2600" dirty="0"/>
          </a:p>
          <a:p>
            <a:pPr marL="0" lvl="0" indent="0" algn="l" rtl="0">
              <a:spcBef>
                <a:spcPts val="1800"/>
              </a:spcBef>
              <a:spcAft>
                <a:spcPts val="0"/>
              </a:spcAft>
              <a:buNone/>
            </a:pPr>
            <a:r>
              <a:rPr lang="en-US" sz="2600" dirty="0"/>
              <a:t>Many believed he was ready for the NBA and could have skipped the NCAA if the NBA rules were different. </a:t>
            </a:r>
            <a:endParaRPr sz="2600" dirty="0"/>
          </a:p>
          <a:p>
            <a:pPr marL="0" lvl="0" indent="0" algn="l" rtl="0">
              <a:spcBef>
                <a:spcPts val="1800"/>
              </a:spcBef>
              <a:spcAft>
                <a:spcPts val="1800"/>
              </a:spcAft>
              <a:buNone/>
            </a:pPr>
            <a:r>
              <a:rPr lang="en-US" sz="2600" dirty="0"/>
              <a:t>BUT, like everyone, Zion did have </a:t>
            </a:r>
            <a:r>
              <a:rPr lang="en-US" sz="2600" dirty="0">
                <a:solidFill>
                  <a:schemeClr val="accent3">
                    <a:lumMod val="75000"/>
                  </a:schemeClr>
                </a:solidFill>
              </a:rPr>
              <a:t>other options</a:t>
            </a:r>
            <a:r>
              <a:rPr lang="en-US" sz="2600" dirty="0"/>
              <a:t>….</a:t>
            </a:r>
            <a:endParaRPr sz="2600" dirty="0"/>
          </a:p>
        </p:txBody>
      </p:sp>
      <p:pic>
        <p:nvPicPr>
          <p:cNvPr id="260" name="Google Shape;260;p42"/>
          <p:cNvPicPr preferRelativeResize="0"/>
          <p:nvPr/>
        </p:nvPicPr>
        <p:blipFill>
          <a:blip r:embed="rId3">
            <a:alphaModFix/>
          </a:blip>
          <a:stretch>
            <a:fillRect/>
          </a:stretch>
        </p:blipFill>
        <p:spPr>
          <a:xfrm>
            <a:off x="144436" y="1139161"/>
            <a:ext cx="5320450" cy="5320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Effect transition="in" filter="fade">
                                      <p:cBhvr>
                                        <p:cTn id="7" dur="1000"/>
                                        <p:tgtEl>
                                          <p:spTgt spid="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
                                            <p:txEl>
                                              <p:pRg st="1" end="1"/>
                                            </p:txEl>
                                          </p:spTgt>
                                        </p:tgtEl>
                                        <p:attrNameLst>
                                          <p:attrName>style.visibility</p:attrName>
                                        </p:attrNameLst>
                                      </p:cBhvr>
                                      <p:to>
                                        <p:strVal val="visible"/>
                                      </p:to>
                                    </p:set>
                                    <p:animEffect transition="in" filter="fade">
                                      <p:cBhvr>
                                        <p:cTn id="12" dur="1000"/>
                                        <p:tgtEl>
                                          <p:spTgt spid="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
                                            <p:txEl>
                                              <p:pRg st="2" end="2"/>
                                            </p:txEl>
                                          </p:spTgt>
                                        </p:tgtEl>
                                        <p:attrNameLst>
                                          <p:attrName>style.visibility</p:attrName>
                                        </p:attrNameLst>
                                      </p:cBhvr>
                                      <p:to>
                                        <p:strVal val="visible"/>
                                      </p:to>
                                    </p:set>
                                    <p:animEffect transition="in" filter="fade">
                                      <p:cBhvr>
                                        <p:cTn id="17" dur="1000"/>
                                        <p:tgtEl>
                                          <p:spTgt spid="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457200" y="-266252"/>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PACED Model</a:t>
            </a:r>
            <a:endParaRPr dirty="0"/>
          </a:p>
        </p:txBody>
      </p:sp>
      <p:sp>
        <p:nvSpPr>
          <p:cNvPr id="267" name="Google Shape;267;p43"/>
          <p:cNvSpPr txBox="1">
            <a:spLocks noGrp="1"/>
          </p:cNvSpPr>
          <p:nvPr>
            <p:ph type="body" idx="1"/>
          </p:nvPr>
        </p:nvSpPr>
        <p:spPr>
          <a:xfrm>
            <a:off x="350520" y="1173960"/>
            <a:ext cx="8605500" cy="512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b="1" dirty="0">
                <a:solidFill>
                  <a:srgbClr val="FF0000"/>
                </a:solidFill>
              </a:rPr>
              <a:t>P</a:t>
            </a:r>
            <a:r>
              <a:rPr lang="en-US" sz="3000" b="1" dirty="0"/>
              <a:t>roblem:</a:t>
            </a:r>
            <a:r>
              <a:rPr lang="en-US" dirty="0"/>
              <a:t> Should Zion have skipped the NCAA?</a:t>
            </a:r>
            <a:endParaRPr dirty="0"/>
          </a:p>
          <a:p>
            <a:pPr marL="0" lvl="0" indent="0" algn="l" rtl="0">
              <a:spcBef>
                <a:spcPts val="1800"/>
              </a:spcBef>
              <a:spcAft>
                <a:spcPts val="0"/>
              </a:spcAft>
              <a:buNone/>
            </a:pPr>
            <a:r>
              <a:rPr lang="en-US" b="1" dirty="0">
                <a:solidFill>
                  <a:srgbClr val="FF0000"/>
                </a:solidFill>
              </a:rPr>
              <a:t>A</a:t>
            </a:r>
            <a:r>
              <a:rPr lang="en-US" b="1" dirty="0"/>
              <a:t>lternatives: </a:t>
            </a:r>
            <a:r>
              <a:rPr lang="en-US" dirty="0"/>
              <a:t>Does he have any?</a:t>
            </a:r>
            <a:endParaRPr dirty="0"/>
          </a:p>
          <a:p>
            <a:pPr marL="457200" lvl="0" indent="-342900" algn="l" rtl="0">
              <a:spcBef>
                <a:spcPts val="1800"/>
              </a:spcBef>
              <a:spcAft>
                <a:spcPts val="0"/>
              </a:spcAft>
              <a:buSzPts val="1800"/>
              <a:buChar char="•"/>
            </a:pPr>
            <a:r>
              <a:rPr lang="en-US" dirty="0"/>
              <a:t>NCAA</a:t>
            </a:r>
            <a:endParaRPr dirty="0"/>
          </a:p>
          <a:p>
            <a:pPr marL="457200" lvl="0" indent="-342900" algn="l" rtl="0">
              <a:spcBef>
                <a:spcPts val="0"/>
              </a:spcBef>
              <a:spcAft>
                <a:spcPts val="0"/>
              </a:spcAft>
              <a:buSzPts val="1800"/>
              <a:buChar char="•"/>
            </a:pPr>
            <a:r>
              <a:rPr lang="en-US" dirty="0"/>
              <a:t>Europe</a:t>
            </a:r>
            <a:endParaRPr dirty="0"/>
          </a:p>
          <a:p>
            <a:pPr marL="457200" lvl="0" indent="-342900" algn="l" rtl="0">
              <a:spcBef>
                <a:spcPts val="0"/>
              </a:spcBef>
              <a:spcAft>
                <a:spcPts val="0"/>
              </a:spcAft>
              <a:buSzPts val="1800"/>
              <a:buChar char="•"/>
            </a:pPr>
            <a:r>
              <a:rPr lang="en-US" dirty="0"/>
              <a:t>NBA “G League” (now paying athletes $7,000-$25,000/month)</a:t>
            </a:r>
            <a:endParaRPr dirty="0"/>
          </a:p>
          <a:p>
            <a:pPr marL="0" lvl="0" indent="0" algn="l" rtl="0">
              <a:spcBef>
                <a:spcPts val="1800"/>
              </a:spcBef>
              <a:spcAft>
                <a:spcPts val="0"/>
              </a:spcAft>
              <a:buNone/>
            </a:pPr>
            <a:r>
              <a:rPr lang="en-US" b="1" dirty="0">
                <a:solidFill>
                  <a:srgbClr val="FF0000"/>
                </a:solidFill>
              </a:rPr>
              <a:t>C</a:t>
            </a:r>
            <a:r>
              <a:rPr lang="en-US" b="1" dirty="0"/>
              <a:t>riteria:</a:t>
            </a:r>
            <a:r>
              <a:rPr lang="en-US" dirty="0"/>
              <a:t> What should Zion consider with each alternative?</a:t>
            </a:r>
            <a:endParaRPr dirty="0"/>
          </a:p>
          <a:p>
            <a:pPr marL="0" lvl="0" indent="0" algn="l" rtl="0">
              <a:spcBef>
                <a:spcPts val="1800"/>
              </a:spcBef>
              <a:spcAft>
                <a:spcPts val="0"/>
              </a:spcAft>
              <a:buNone/>
            </a:pPr>
            <a:r>
              <a:rPr lang="en-US" b="1" dirty="0">
                <a:solidFill>
                  <a:srgbClr val="FF0000"/>
                </a:solidFill>
              </a:rPr>
              <a:t>E</a:t>
            </a:r>
            <a:r>
              <a:rPr lang="en-US" b="1" dirty="0"/>
              <a:t>valuate:</a:t>
            </a:r>
            <a:endParaRPr b="1" dirty="0"/>
          </a:p>
          <a:p>
            <a:pPr marL="0" lvl="0" indent="0" algn="l" rtl="0">
              <a:spcBef>
                <a:spcPts val="1800"/>
              </a:spcBef>
              <a:spcAft>
                <a:spcPts val="1800"/>
              </a:spcAft>
              <a:buNone/>
            </a:pPr>
            <a:r>
              <a:rPr lang="en-US" b="1" dirty="0">
                <a:solidFill>
                  <a:srgbClr val="FF0000"/>
                </a:solidFill>
              </a:rPr>
              <a:t>D</a:t>
            </a:r>
            <a:r>
              <a:rPr lang="en-US" b="1" dirty="0"/>
              <a:t>ecide:</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animEffect transition="in" filter="fade">
                                      <p:cBhvr>
                                        <p:cTn id="7" dur="1100"/>
                                        <p:tgtEl>
                                          <p:spTgt spid="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xEl>
                                              <p:pRg st="1" end="1"/>
                                            </p:txEl>
                                          </p:spTgt>
                                        </p:tgtEl>
                                        <p:attrNameLst>
                                          <p:attrName>style.visibility</p:attrName>
                                        </p:attrNameLst>
                                      </p:cBhvr>
                                      <p:to>
                                        <p:strVal val="visible"/>
                                      </p:to>
                                    </p:set>
                                    <p:animEffect transition="in" filter="fade">
                                      <p:cBhvr>
                                        <p:cTn id="12" dur="1100"/>
                                        <p:tgtEl>
                                          <p:spTgt spid="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xEl>
                                              <p:pRg st="2" end="2"/>
                                            </p:txEl>
                                          </p:spTgt>
                                        </p:tgtEl>
                                        <p:attrNameLst>
                                          <p:attrName>style.visibility</p:attrName>
                                        </p:attrNameLst>
                                      </p:cBhvr>
                                      <p:to>
                                        <p:strVal val="visible"/>
                                      </p:to>
                                    </p:set>
                                    <p:animEffect transition="in" filter="fade">
                                      <p:cBhvr>
                                        <p:cTn id="17" dur="1100"/>
                                        <p:tgtEl>
                                          <p:spTgt spid="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7">
                                            <p:txEl>
                                              <p:pRg st="3" end="3"/>
                                            </p:txEl>
                                          </p:spTgt>
                                        </p:tgtEl>
                                        <p:attrNameLst>
                                          <p:attrName>style.visibility</p:attrName>
                                        </p:attrNameLst>
                                      </p:cBhvr>
                                      <p:to>
                                        <p:strVal val="visible"/>
                                      </p:to>
                                    </p:set>
                                    <p:animEffect transition="in" filter="fade">
                                      <p:cBhvr>
                                        <p:cTn id="22" dur="1100"/>
                                        <p:tgtEl>
                                          <p:spTgt spid="2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7">
                                            <p:txEl>
                                              <p:pRg st="4" end="4"/>
                                            </p:txEl>
                                          </p:spTgt>
                                        </p:tgtEl>
                                        <p:attrNameLst>
                                          <p:attrName>style.visibility</p:attrName>
                                        </p:attrNameLst>
                                      </p:cBhvr>
                                      <p:to>
                                        <p:strVal val="visible"/>
                                      </p:to>
                                    </p:set>
                                    <p:animEffect transition="in" filter="fade">
                                      <p:cBhvr>
                                        <p:cTn id="27" dur="1100"/>
                                        <p:tgtEl>
                                          <p:spTgt spid="2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7">
                                            <p:txEl>
                                              <p:pRg st="5" end="5"/>
                                            </p:txEl>
                                          </p:spTgt>
                                        </p:tgtEl>
                                        <p:attrNameLst>
                                          <p:attrName>style.visibility</p:attrName>
                                        </p:attrNameLst>
                                      </p:cBhvr>
                                      <p:to>
                                        <p:strVal val="visible"/>
                                      </p:to>
                                    </p:set>
                                    <p:animEffect transition="in" filter="fade">
                                      <p:cBhvr>
                                        <p:cTn id="32" dur="1100"/>
                                        <p:tgtEl>
                                          <p:spTgt spid="2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7">
                                            <p:txEl>
                                              <p:pRg st="6" end="6"/>
                                            </p:txEl>
                                          </p:spTgt>
                                        </p:tgtEl>
                                        <p:attrNameLst>
                                          <p:attrName>style.visibility</p:attrName>
                                        </p:attrNameLst>
                                      </p:cBhvr>
                                      <p:to>
                                        <p:strVal val="visible"/>
                                      </p:to>
                                    </p:set>
                                    <p:animEffect transition="in" filter="fade">
                                      <p:cBhvr>
                                        <p:cTn id="37" dur="1100"/>
                                        <p:tgtEl>
                                          <p:spTgt spid="2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7">
                                            <p:txEl>
                                              <p:pRg st="7" end="7"/>
                                            </p:txEl>
                                          </p:spTgt>
                                        </p:tgtEl>
                                        <p:attrNameLst>
                                          <p:attrName>style.visibility</p:attrName>
                                        </p:attrNameLst>
                                      </p:cBhvr>
                                      <p:to>
                                        <p:strVal val="visible"/>
                                      </p:to>
                                    </p:set>
                                    <p:animEffect transition="in" filter="fade">
                                      <p:cBhvr>
                                        <p:cTn id="42" dur="1100"/>
                                        <p:tgtEl>
                                          <p:spTgt spid="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274" name="Google Shape;274;p4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endParaRPr/>
          </a:p>
        </p:txBody>
      </p:sp>
      <p:pic>
        <p:nvPicPr>
          <p:cNvPr id="275" name="Google Shape;275;p44"/>
          <p:cNvPicPr preferRelativeResize="0"/>
          <p:nvPr/>
        </p:nvPicPr>
        <p:blipFill>
          <a:blip r:embed="rId3">
            <a:alphaModFix/>
          </a:blip>
          <a:stretch>
            <a:fillRect/>
          </a:stretch>
        </p:blipFill>
        <p:spPr>
          <a:xfrm>
            <a:off x="4025" y="1335333"/>
            <a:ext cx="9144000" cy="483423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545250" y="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COVID’s Impact</a:t>
            </a:r>
            <a:endParaRPr sz="4000" dirty="0"/>
          </a:p>
        </p:txBody>
      </p:sp>
      <p:sp>
        <p:nvSpPr>
          <p:cNvPr id="282" name="Google Shape;282;p45"/>
          <p:cNvSpPr txBox="1">
            <a:spLocks noGrp="1"/>
          </p:cNvSpPr>
          <p:nvPr>
            <p:ph type="body" idx="1"/>
          </p:nvPr>
        </p:nvSpPr>
        <p:spPr>
          <a:xfrm>
            <a:off x="176100" y="1019065"/>
            <a:ext cx="8967900" cy="5094000"/>
          </a:xfrm>
          <a:prstGeom prst="rect">
            <a:avLst/>
          </a:prstGeom>
        </p:spPr>
        <p:txBody>
          <a:bodyPr spcFirstLastPara="1" wrap="square" lIns="91425" tIns="45700" rIns="91425" bIns="45700" anchor="t" anchorCtr="0">
            <a:noAutofit/>
          </a:bodyPr>
          <a:lstStyle/>
          <a:p>
            <a:pPr marL="457200" lvl="0" indent="-387350" algn="l" rtl="0">
              <a:spcBef>
                <a:spcPts val="0"/>
              </a:spcBef>
              <a:spcAft>
                <a:spcPts val="0"/>
              </a:spcAft>
              <a:buSzPts val="2500"/>
              <a:buAutoNum type="arabicPeriod"/>
            </a:pPr>
            <a:r>
              <a:rPr lang="en-US" sz="2900" dirty="0">
                <a:solidFill>
                  <a:schemeClr val="accent3">
                    <a:lumMod val="75000"/>
                  </a:schemeClr>
                </a:solidFill>
              </a:rPr>
              <a:t>Loss in revenue </a:t>
            </a:r>
            <a:r>
              <a:rPr lang="en-US" sz="2900" dirty="0"/>
              <a:t>will lead to non football or basketball sports being cut.</a:t>
            </a:r>
            <a:endParaRPr sz="2900" dirty="0"/>
          </a:p>
          <a:p>
            <a:pPr marL="914400" lvl="1" indent="-361950" algn="l" rtl="0">
              <a:spcBef>
                <a:spcPts val="0"/>
              </a:spcBef>
              <a:spcAft>
                <a:spcPts val="0"/>
              </a:spcAft>
              <a:buSzPts val="2100"/>
              <a:buChar char="–"/>
            </a:pPr>
            <a:r>
              <a:rPr lang="en-US" sz="2100" dirty="0"/>
              <a:t>Stanford is cutting 11 sports for next year.</a:t>
            </a:r>
            <a:endParaRPr sz="2100" dirty="0"/>
          </a:p>
          <a:p>
            <a:pPr marL="457200" lvl="0" indent="-387350" algn="l" rtl="0">
              <a:spcBef>
                <a:spcPts val="0"/>
              </a:spcBef>
              <a:spcAft>
                <a:spcPts val="0"/>
              </a:spcAft>
              <a:buSzPts val="2500"/>
              <a:buAutoNum type="arabicPeriod"/>
            </a:pPr>
            <a:r>
              <a:rPr lang="en-US" sz="2900" dirty="0"/>
              <a:t>NCAA on the ropes? Given their main source of income is the </a:t>
            </a:r>
            <a:r>
              <a:rPr lang="en-US" sz="2900" dirty="0">
                <a:solidFill>
                  <a:schemeClr val="accent3">
                    <a:lumMod val="75000"/>
                  </a:schemeClr>
                </a:solidFill>
              </a:rPr>
              <a:t>March Madness </a:t>
            </a:r>
            <a:r>
              <a:rPr lang="en-US" sz="2900" dirty="0"/>
              <a:t>tournament (which was cancelled) it stands to question whether or not they can survive much longer (especially if COVID’s impact lasts through Q2 of 2021).</a:t>
            </a:r>
            <a:endParaRPr sz="2900" dirty="0"/>
          </a:p>
          <a:p>
            <a:pPr marL="457200" lvl="0" indent="-387350" algn="l" rtl="0">
              <a:spcBef>
                <a:spcPts val="0"/>
              </a:spcBef>
              <a:spcAft>
                <a:spcPts val="0"/>
              </a:spcAft>
              <a:buSzPts val="2500"/>
              <a:buAutoNum type="arabicPeriod"/>
            </a:pPr>
            <a:r>
              <a:rPr lang="en-US" sz="2900" dirty="0"/>
              <a:t>Big Ten and Pac-12 back on for football, but COVID is starting to hit football teams…..so…..</a:t>
            </a:r>
            <a:endParaRPr sz="2900" dirty="0"/>
          </a:p>
          <a:p>
            <a:pPr marL="457200" lvl="0" indent="-387350" algn="l" rtl="0">
              <a:spcBef>
                <a:spcPts val="0"/>
              </a:spcBef>
              <a:spcAft>
                <a:spcPts val="0"/>
              </a:spcAft>
              <a:buSzPts val="2500"/>
              <a:buAutoNum type="arabicPeriod"/>
            </a:pPr>
            <a:r>
              <a:rPr lang="en-US" sz="2900" dirty="0"/>
              <a:t>Increase in </a:t>
            </a:r>
            <a:r>
              <a:rPr lang="en-US" sz="2900" dirty="0">
                <a:solidFill>
                  <a:schemeClr val="accent3">
                    <a:lumMod val="75000"/>
                  </a:schemeClr>
                </a:solidFill>
              </a:rPr>
              <a:t>student voice</a:t>
            </a:r>
            <a:r>
              <a:rPr lang="en-US" sz="2900" dirty="0"/>
              <a:t>?</a:t>
            </a:r>
            <a:endParaRPr sz="2900" dirty="0"/>
          </a:p>
          <a:p>
            <a:pPr marL="457200" lvl="0" indent="-387350" algn="l" rtl="0">
              <a:spcBef>
                <a:spcPts val="0"/>
              </a:spcBef>
              <a:spcAft>
                <a:spcPts val="0"/>
              </a:spcAft>
              <a:buSzPts val="2500"/>
              <a:buAutoNum type="arabicPeriod"/>
            </a:pPr>
            <a:r>
              <a:rPr lang="en-US" sz="2900" dirty="0"/>
              <a:t>Will Notre Dame stay in the ACC?</a:t>
            </a:r>
            <a:endParaRPr sz="2900" dirty="0"/>
          </a:p>
          <a:p>
            <a:pPr marL="457200" lvl="0" indent="-387350" algn="l" rtl="0">
              <a:spcBef>
                <a:spcPts val="0"/>
              </a:spcBef>
              <a:spcAft>
                <a:spcPts val="0"/>
              </a:spcAft>
              <a:buSzPts val="2500"/>
              <a:buAutoNum type="arabicPeriod"/>
            </a:pPr>
            <a:r>
              <a:rPr lang="en-US" sz="2900" dirty="0"/>
              <a:t>What will happen with </a:t>
            </a:r>
            <a:r>
              <a:rPr lang="en-US" sz="2900" dirty="0">
                <a:solidFill>
                  <a:schemeClr val="accent3">
                    <a:lumMod val="75000"/>
                  </a:schemeClr>
                </a:solidFill>
              </a:rPr>
              <a:t>student scholarships</a:t>
            </a:r>
            <a:r>
              <a:rPr lang="en-US" sz="2900" dirty="0"/>
              <a:t>?</a:t>
            </a:r>
            <a:endParaRPr sz="2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animEffect transition="in" filter="fade">
                                      <p:cBhvr>
                                        <p:cTn id="7" dur="1000"/>
                                        <p:tgtEl>
                                          <p:spTgt spid="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xEl>
                                              <p:pRg st="1" end="1"/>
                                            </p:txEl>
                                          </p:spTgt>
                                        </p:tgtEl>
                                        <p:attrNameLst>
                                          <p:attrName>style.visibility</p:attrName>
                                        </p:attrNameLst>
                                      </p:cBhvr>
                                      <p:to>
                                        <p:strVal val="visible"/>
                                      </p:to>
                                    </p:set>
                                    <p:animEffect transition="in" filter="fade">
                                      <p:cBhvr>
                                        <p:cTn id="12" dur="1000"/>
                                        <p:tgtEl>
                                          <p:spTgt spid="2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
                                            <p:txEl>
                                              <p:pRg st="2" end="2"/>
                                            </p:txEl>
                                          </p:spTgt>
                                        </p:tgtEl>
                                        <p:attrNameLst>
                                          <p:attrName>style.visibility</p:attrName>
                                        </p:attrNameLst>
                                      </p:cBhvr>
                                      <p:to>
                                        <p:strVal val="visible"/>
                                      </p:to>
                                    </p:set>
                                    <p:animEffect transition="in" filter="fade">
                                      <p:cBhvr>
                                        <p:cTn id="17" dur="1000"/>
                                        <p:tgtEl>
                                          <p:spTgt spid="2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2">
                                            <p:txEl>
                                              <p:pRg st="3" end="3"/>
                                            </p:txEl>
                                          </p:spTgt>
                                        </p:tgtEl>
                                        <p:attrNameLst>
                                          <p:attrName>style.visibility</p:attrName>
                                        </p:attrNameLst>
                                      </p:cBhvr>
                                      <p:to>
                                        <p:strVal val="visible"/>
                                      </p:to>
                                    </p:set>
                                    <p:animEffect transition="in" filter="fade">
                                      <p:cBhvr>
                                        <p:cTn id="22" dur="1000"/>
                                        <p:tgtEl>
                                          <p:spTgt spid="2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2">
                                            <p:txEl>
                                              <p:pRg st="4" end="4"/>
                                            </p:txEl>
                                          </p:spTgt>
                                        </p:tgtEl>
                                        <p:attrNameLst>
                                          <p:attrName>style.visibility</p:attrName>
                                        </p:attrNameLst>
                                      </p:cBhvr>
                                      <p:to>
                                        <p:strVal val="visible"/>
                                      </p:to>
                                    </p:set>
                                    <p:animEffect transition="in" filter="fade">
                                      <p:cBhvr>
                                        <p:cTn id="27" dur="1000"/>
                                        <p:tgtEl>
                                          <p:spTgt spid="2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2">
                                            <p:txEl>
                                              <p:pRg st="5" end="5"/>
                                            </p:txEl>
                                          </p:spTgt>
                                        </p:tgtEl>
                                        <p:attrNameLst>
                                          <p:attrName>style.visibility</p:attrName>
                                        </p:attrNameLst>
                                      </p:cBhvr>
                                      <p:to>
                                        <p:strVal val="visible"/>
                                      </p:to>
                                    </p:set>
                                    <p:animEffect transition="in" filter="fade">
                                      <p:cBhvr>
                                        <p:cTn id="32" dur="1000"/>
                                        <p:tgtEl>
                                          <p:spTgt spid="28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2">
                                            <p:txEl>
                                              <p:pRg st="6" end="6"/>
                                            </p:txEl>
                                          </p:spTgt>
                                        </p:tgtEl>
                                        <p:attrNameLst>
                                          <p:attrName>style.visibility</p:attrName>
                                        </p:attrNameLst>
                                      </p:cBhvr>
                                      <p:to>
                                        <p:strVal val="visible"/>
                                      </p:to>
                                    </p:set>
                                    <p:animEffect transition="in" filter="fade">
                                      <p:cBhvr>
                                        <p:cTn id="37" dur="1000"/>
                                        <p:tgtEl>
                                          <p:spTgt spid="28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457200" y="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COVID Fines</a:t>
            </a:r>
            <a:endParaRPr sz="4000" dirty="0"/>
          </a:p>
        </p:txBody>
      </p:sp>
      <p:sp>
        <p:nvSpPr>
          <p:cNvPr id="289" name="Google Shape;289;p46"/>
          <p:cNvSpPr txBox="1">
            <a:spLocks noGrp="1"/>
          </p:cNvSpPr>
          <p:nvPr>
            <p:ph type="body" idx="1"/>
          </p:nvPr>
        </p:nvSpPr>
        <p:spPr>
          <a:xfrm>
            <a:off x="0" y="1370880"/>
            <a:ext cx="8704500" cy="47556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dirty="0"/>
              <a:t>The SEC (</a:t>
            </a:r>
            <a:r>
              <a:rPr lang="en-US" dirty="0">
                <a:solidFill>
                  <a:schemeClr val="accent3">
                    <a:lumMod val="75000"/>
                  </a:schemeClr>
                </a:solidFill>
              </a:rPr>
              <a:t>not the NCAA</a:t>
            </a:r>
            <a:r>
              <a:rPr lang="en-US" dirty="0"/>
              <a:t>) has started to threaten to withhold conference revenue sharing for schools who don’t comply with COVID protocols ($100,000/offense).</a:t>
            </a:r>
            <a:endParaRPr dirty="0"/>
          </a:p>
          <a:p>
            <a:pPr marL="457200" lvl="0" indent="-342900" algn="l" rtl="0">
              <a:spcBef>
                <a:spcPts val="0"/>
              </a:spcBef>
              <a:spcAft>
                <a:spcPts val="0"/>
              </a:spcAft>
              <a:buSzPts val="1800"/>
              <a:buChar char="•"/>
            </a:pPr>
            <a:r>
              <a:rPr lang="en-US" dirty="0">
                <a:solidFill>
                  <a:schemeClr val="accent3">
                    <a:lumMod val="75000"/>
                  </a:schemeClr>
                </a:solidFill>
              </a:rPr>
              <a:t>Suspensions</a:t>
            </a:r>
            <a:r>
              <a:rPr lang="en-US" dirty="0"/>
              <a:t> may be the next step.</a:t>
            </a:r>
            <a:endParaRPr dirty="0"/>
          </a:p>
          <a:p>
            <a:pPr marL="457200" lvl="0" indent="-342900" algn="l" rtl="0">
              <a:spcBef>
                <a:spcPts val="0"/>
              </a:spcBef>
              <a:spcAft>
                <a:spcPts val="0"/>
              </a:spcAft>
              <a:buSzPts val="1800"/>
              <a:buChar char="•"/>
            </a:pPr>
            <a:r>
              <a:rPr lang="en-US" dirty="0"/>
              <a:t>This comes after criticism from the Texas A&amp;M/Florida game.</a:t>
            </a:r>
            <a:endParaRPr dirty="0"/>
          </a:p>
          <a:p>
            <a:pPr marL="914400" lvl="1" indent="-342900" algn="l" rtl="0">
              <a:spcBef>
                <a:spcPts val="0"/>
              </a:spcBef>
              <a:spcAft>
                <a:spcPts val="0"/>
              </a:spcAft>
              <a:buSzPts val="1800"/>
              <a:buChar char="–"/>
            </a:pPr>
            <a:r>
              <a:rPr lang="en-US" dirty="0"/>
              <a:t>Dan Mullen said the crowd played a role in Florida’s loss and wanted to “Pack the Swamp” with 90,000 fans for the LSU game.</a:t>
            </a:r>
            <a:endParaRPr dirty="0"/>
          </a:p>
          <a:p>
            <a:pPr marL="914400" lvl="1" indent="-342900" algn="l" rtl="0">
              <a:spcBef>
                <a:spcPts val="0"/>
              </a:spcBef>
              <a:spcAft>
                <a:spcPts val="0"/>
              </a:spcAft>
              <a:buSzPts val="1800"/>
              <a:buChar char="–"/>
            </a:pPr>
            <a:r>
              <a:rPr lang="en-US" dirty="0"/>
              <a:t>Florida had 19 players test positive.</a:t>
            </a:r>
            <a:endParaRPr dirty="0"/>
          </a:p>
          <a:p>
            <a:pPr marL="914400" lvl="1" indent="-342900" algn="l" rtl="0">
              <a:spcBef>
                <a:spcPts val="0"/>
              </a:spcBef>
              <a:spcAft>
                <a:spcPts val="0"/>
              </a:spcAft>
              <a:buSzPts val="1800"/>
              <a:buChar char="–"/>
            </a:pPr>
            <a:r>
              <a:rPr lang="en-US" dirty="0"/>
              <a:t>The crowd for the A&amp;M game was trending on </a:t>
            </a:r>
            <a:r>
              <a:rPr lang="en-US" dirty="0">
                <a:solidFill>
                  <a:schemeClr val="accent3">
                    <a:lumMod val="75000"/>
                  </a:schemeClr>
                </a:solidFill>
              </a:rPr>
              <a:t>social media</a:t>
            </a:r>
            <a:r>
              <a:rPr lang="en-US" dirty="0"/>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animEffect transition="in" filter="fade">
                                      <p:cBhvr>
                                        <p:cTn id="7" dur="1000"/>
                                        <p:tgtEl>
                                          <p:spTgt spid="2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
                                            <p:txEl>
                                              <p:pRg st="1" end="1"/>
                                            </p:txEl>
                                          </p:spTgt>
                                        </p:tgtEl>
                                        <p:attrNameLst>
                                          <p:attrName>style.visibility</p:attrName>
                                        </p:attrNameLst>
                                      </p:cBhvr>
                                      <p:to>
                                        <p:strVal val="visible"/>
                                      </p:to>
                                    </p:set>
                                    <p:animEffect transition="in" filter="fade">
                                      <p:cBhvr>
                                        <p:cTn id="12" dur="1000"/>
                                        <p:tgtEl>
                                          <p:spTgt spid="2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
                                            <p:txEl>
                                              <p:pRg st="2" end="2"/>
                                            </p:txEl>
                                          </p:spTgt>
                                        </p:tgtEl>
                                        <p:attrNameLst>
                                          <p:attrName>style.visibility</p:attrName>
                                        </p:attrNameLst>
                                      </p:cBhvr>
                                      <p:to>
                                        <p:strVal val="visible"/>
                                      </p:to>
                                    </p:set>
                                    <p:animEffect transition="in" filter="fade">
                                      <p:cBhvr>
                                        <p:cTn id="17" dur="1000"/>
                                        <p:tgtEl>
                                          <p:spTgt spid="2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9">
                                            <p:txEl>
                                              <p:pRg st="3" end="3"/>
                                            </p:txEl>
                                          </p:spTgt>
                                        </p:tgtEl>
                                        <p:attrNameLst>
                                          <p:attrName>style.visibility</p:attrName>
                                        </p:attrNameLst>
                                      </p:cBhvr>
                                      <p:to>
                                        <p:strVal val="visible"/>
                                      </p:to>
                                    </p:set>
                                    <p:animEffect transition="in" filter="fade">
                                      <p:cBhvr>
                                        <p:cTn id="22" dur="1000"/>
                                        <p:tgtEl>
                                          <p:spTgt spid="2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9">
                                            <p:txEl>
                                              <p:pRg st="4" end="4"/>
                                            </p:txEl>
                                          </p:spTgt>
                                        </p:tgtEl>
                                        <p:attrNameLst>
                                          <p:attrName>style.visibility</p:attrName>
                                        </p:attrNameLst>
                                      </p:cBhvr>
                                      <p:to>
                                        <p:strVal val="visible"/>
                                      </p:to>
                                    </p:set>
                                    <p:animEffect transition="in" filter="fade">
                                      <p:cBhvr>
                                        <p:cTn id="27" dur="1000"/>
                                        <p:tgtEl>
                                          <p:spTgt spid="2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9">
                                            <p:txEl>
                                              <p:pRg st="5" end="5"/>
                                            </p:txEl>
                                          </p:spTgt>
                                        </p:tgtEl>
                                        <p:attrNameLst>
                                          <p:attrName>style.visibility</p:attrName>
                                        </p:attrNameLst>
                                      </p:cBhvr>
                                      <p:to>
                                        <p:strVal val="visible"/>
                                      </p:to>
                                    </p:set>
                                    <p:animEffect transition="in" filter="fade">
                                      <p:cBhvr>
                                        <p:cTn id="32" dur="1000"/>
                                        <p:tgtEl>
                                          <p:spTgt spid="2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457200" y="11430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USA Today pic</a:t>
            </a:r>
            <a:endParaRPr/>
          </a:p>
        </p:txBody>
      </p:sp>
      <p:sp>
        <p:nvSpPr>
          <p:cNvPr id="296" name="Google Shape;296;p47"/>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endParaRPr/>
          </a:p>
        </p:txBody>
      </p:sp>
      <p:pic>
        <p:nvPicPr>
          <p:cNvPr id="297" name="Google Shape;297;p47"/>
          <p:cNvPicPr preferRelativeResize="0"/>
          <p:nvPr/>
        </p:nvPicPr>
        <p:blipFill>
          <a:blip r:embed="rId3">
            <a:alphaModFix/>
          </a:blip>
          <a:stretch>
            <a:fillRect/>
          </a:stretch>
        </p:blipFill>
        <p:spPr>
          <a:xfrm>
            <a:off x="554063" y="1176700"/>
            <a:ext cx="8035872" cy="53582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xfrm>
            <a:off x="564776" y="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Local Money</a:t>
            </a:r>
            <a:endParaRPr sz="4000" dirty="0"/>
          </a:p>
        </p:txBody>
      </p:sp>
      <p:sp>
        <p:nvSpPr>
          <p:cNvPr id="304" name="Google Shape;304;p48"/>
          <p:cNvSpPr txBox="1">
            <a:spLocks noGrp="1"/>
          </p:cNvSpPr>
          <p:nvPr>
            <p:ph type="body" idx="1"/>
          </p:nvPr>
        </p:nvSpPr>
        <p:spPr>
          <a:xfrm>
            <a:off x="564776" y="1143000"/>
            <a:ext cx="8229600" cy="514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dirty="0"/>
              <a:t>Recent studies are suggesting colleges (and some local businesses) will also be hurt by the loss in fans for college football games.</a:t>
            </a:r>
            <a:endParaRPr sz="3000" dirty="0"/>
          </a:p>
          <a:p>
            <a:pPr marL="457200" lvl="0" indent="-381000" algn="l" rtl="0">
              <a:spcBef>
                <a:spcPts val="1800"/>
              </a:spcBef>
              <a:spcAft>
                <a:spcPts val="0"/>
              </a:spcAft>
              <a:buSzPts val="2400"/>
              <a:buFont typeface="Calibri"/>
              <a:buChar char="●"/>
            </a:pPr>
            <a:r>
              <a:rPr lang="en-US" sz="3000" dirty="0"/>
              <a:t>Parking fees</a:t>
            </a:r>
            <a:endParaRPr sz="3000" dirty="0"/>
          </a:p>
          <a:p>
            <a:pPr marL="457200" lvl="0" indent="-381000" algn="l" rtl="0">
              <a:spcBef>
                <a:spcPts val="0"/>
              </a:spcBef>
              <a:spcAft>
                <a:spcPts val="0"/>
              </a:spcAft>
              <a:buSzPts val="2400"/>
              <a:buFont typeface="Calibri"/>
              <a:buChar char="●"/>
            </a:pPr>
            <a:r>
              <a:rPr lang="en-US" sz="3000" dirty="0"/>
              <a:t>Concessions</a:t>
            </a:r>
            <a:endParaRPr sz="3000" dirty="0"/>
          </a:p>
          <a:p>
            <a:pPr marL="457200" lvl="0" indent="-381000" algn="l" rtl="0">
              <a:spcBef>
                <a:spcPts val="0"/>
              </a:spcBef>
              <a:spcAft>
                <a:spcPts val="0"/>
              </a:spcAft>
              <a:buSzPts val="2400"/>
              <a:buFont typeface="Calibri"/>
              <a:buChar char="●"/>
            </a:pPr>
            <a:r>
              <a:rPr lang="en-US" sz="3000" dirty="0"/>
              <a:t>Local restaurants (Ann Arbor doubles in population every home game)</a:t>
            </a:r>
            <a:endParaRPr sz="3000" dirty="0"/>
          </a:p>
          <a:p>
            <a:pPr marL="914400" lvl="1" indent="-419100" algn="l" rtl="0">
              <a:spcBef>
                <a:spcPts val="0"/>
              </a:spcBef>
              <a:spcAft>
                <a:spcPts val="0"/>
              </a:spcAft>
              <a:buSzPts val="3000"/>
              <a:buChar char="○"/>
            </a:pPr>
            <a:r>
              <a:rPr lang="en-US" sz="3000" dirty="0"/>
              <a:t>HOWEVER, most </a:t>
            </a:r>
            <a:r>
              <a:rPr lang="en-US" sz="3000" dirty="0">
                <a:solidFill>
                  <a:schemeClr val="accent3">
                    <a:lumMod val="75000"/>
                  </a:schemeClr>
                </a:solidFill>
              </a:rPr>
              <a:t>sports economists </a:t>
            </a:r>
            <a:r>
              <a:rPr lang="en-US" sz="3000" dirty="0"/>
              <a:t>argue the revenue generated for local economies due to games is drastically over-inflated. So, maybe this is an inflated risk</a:t>
            </a:r>
            <a:endParaRPr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Effect transition="in" filter="fade">
                                      <p:cBhvr>
                                        <p:cTn id="7" dur="1000"/>
                                        <p:tgtEl>
                                          <p:spTgt spid="3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xEl>
                                              <p:pRg st="1" end="1"/>
                                            </p:txEl>
                                          </p:spTgt>
                                        </p:tgtEl>
                                        <p:attrNameLst>
                                          <p:attrName>style.visibility</p:attrName>
                                        </p:attrNameLst>
                                      </p:cBhvr>
                                      <p:to>
                                        <p:strVal val="visible"/>
                                      </p:to>
                                    </p:set>
                                    <p:animEffect transition="in" filter="fade">
                                      <p:cBhvr>
                                        <p:cTn id="12" dur="1000"/>
                                        <p:tgtEl>
                                          <p:spTgt spid="3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4">
                                            <p:txEl>
                                              <p:pRg st="2" end="2"/>
                                            </p:txEl>
                                          </p:spTgt>
                                        </p:tgtEl>
                                        <p:attrNameLst>
                                          <p:attrName>style.visibility</p:attrName>
                                        </p:attrNameLst>
                                      </p:cBhvr>
                                      <p:to>
                                        <p:strVal val="visible"/>
                                      </p:to>
                                    </p:set>
                                    <p:animEffect transition="in" filter="fade">
                                      <p:cBhvr>
                                        <p:cTn id="17" dur="1000"/>
                                        <p:tgtEl>
                                          <p:spTgt spid="3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4">
                                            <p:txEl>
                                              <p:pRg st="3" end="3"/>
                                            </p:txEl>
                                          </p:spTgt>
                                        </p:tgtEl>
                                        <p:attrNameLst>
                                          <p:attrName>style.visibility</p:attrName>
                                        </p:attrNameLst>
                                      </p:cBhvr>
                                      <p:to>
                                        <p:strVal val="visible"/>
                                      </p:to>
                                    </p:set>
                                    <p:animEffect transition="in" filter="fade">
                                      <p:cBhvr>
                                        <p:cTn id="22" dur="1000"/>
                                        <p:tgtEl>
                                          <p:spTgt spid="3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4">
                                            <p:txEl>
                                              <p:pRg st="4" end="4"/>
                                            </p:txEl>
                                          </p:spTgt>
                                        </p:tgtEl>
                                        <p:attrNameLst>
                                          <p:attrName>style.visibility</p:attrName>
                                        </p:attrNameLst>
                                      </p:cBhvr>
                                      <p:to>
                                        <p:strVal val="visible"/>
                                      </p:to>
                                    </p:set>
                                    <p:animEffect transition="in" filter="fade">
                                      <p:cBhvr>
                                        <p:cTn id="27" dur="1000"/>
                                        <p:tgtEl>
                                          <p:spTgt spid="3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238685" y="1717347"/>
            <a:ext cx="8666630" cy="994172"/>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dirty="0"/>
              <a:t>Thanks!</a:t>
            </a:r>
            <a:br>
              <a:rPr lang="en-US" dirty="0"/>
            </a:br>
            <a:r>
              <a:rPr lang="en-US" dirty="0"/>
              <a:t>Questions?</a:t>
            </a:r>
            <a:endParaRPr dirty="0"/>
          </a:p>
        </p:txBody>
      </p:sp>
      <p:sp>
        <p:nvSpPr>
          <p:cNvPr id="310" name="Google Shape;310;p49"/>
          <p:cNvSpPr txBox="1">
            <a:spLocks noGrp="1"/>
          </p:cNvSpPr>
          <p:nvPr>
            <p:ph type="dt" idx="10"/>
          </p:nvPr>
        </p:nvSpPr>
        <p:spPr>
          <a:xfrm>
            <a:off x="0" y="6639697"/>
            <a:ext cx="2743200" cy="23151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888888"/>
                </a:solidFill>
                <a:latin typeface="Calibri"/>
                <a:ea typeface="Calibri"/>
                <a:cs typeface="Calibri"/>
                <a:sym typeface="Calibri"/>
              </a:rPr>
              <a:t>8/9/2020</a:t>
            </a:r>
            <a:endParaRPr sz="1200">
              <a:solidFill>
                <a:srgbClr val="888888"/>
              </a:solidFill>
              <a:latin typeface="Calibri"/>
              <a:ea typeface="Calibri"/>
              <a:cs typeface="Calibri"/>
              <a:sym typeface="Calibri"/>
            </a:endParaRPr>
          </a:p>
        </p:txBody>
      </p:sp>
      <p:sp>
        <p:nvSpPr>
          <p:cNvPr id="311" name="Google Shape;311;p49"/>
          <p:cNvSpPr txBox="1">
            <a:spLocks noGrp="1"/>
          </p:cNvSpPr>
          <p:nvPr>
            <p:ph type="sldNum" idx="12"/>
          </p:nvPr>
        </p:nvSpPr>
        <p:spPr>
          <a:xfrm>
            <a:off x="9448800" y="6719467"/>
            <a:ext cx="2743200" cy="123773"/>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37</a:t>
            </a:fld>
            <a:endParaRPr sz="1200">
              <a:solidFill>
                <a:srgbClr val="888888"/>
              </a:solidFill>
              <a:latin typeface="Calibri"/>
              <a:ea typeface="Calibri"/>
              <a:cs typeface="Calibri"/>
              <a:sym typeface="Calibri"/>
            </a:endParaRPr>
          </a:p>
        </p:txBody>
      </p:sp>
      <p:sp>
        <p:nvSpPr>
          <p:cNvPr id="312" name="Google Shape;312;p49"/>
          <p:cNvSpPr txBox="1">
            <a:spLocks noGrp="1"/>
          </p:cNvSpPr>
          <p:nvPr>
            <p:ph type="body" idx="1"/>
          </p:nvPr>
        </p:nvSpPr>
        <p:spPr>
          <a:xfrm>
            <a:off x="364752" y="3884103"/>
            <a:ext cx="8394326" cy="324636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4400"/>
              <a:buChar char="•"/>
            </a:pPr>
            <a:r>
              <a:rPr lang="en-US" sz="4400" dirty="0"/>
              <a:t>Thank you all for attending, hopefully your </a:t>
            </a:r>
            <a:r>
              <a:rPr lang="en-US" sz="4400" b="1" dirty="0"/>
              <a:t>MB › MC</a:t>
            </a:r>
            <a:r>
              <a:rPr lang="en-US" sz="4400" dirty="0"/>
              <a:t>!</a:t>
            </a:r>
            <a:endParaRPr sz="4400" dirty="0"/>
          </a:p>
          <a:p>
            <a:pPr marL="342900" lvl="0" indent="-342900" algn="l" rtl="0">
              <a:spcBef>
                <a:spcPts val="0"/>
              </a:spcBef>
              <a:spcAft>
                <a:spcPts val="0"/>
              </a:spcAft>
              <a:buSzPts val="4400"/>
              <a:buChar char="•"/>
            </a:pPr>
            <a:r>
              <a:rPr lang="en-US" sz="4400" dirty="0"/>
              <a:t>Are there any questions?</a:t>
            </a:r>
            <a:endParaRPr sz="4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75" name="Google Shape;75;p16"/>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76" name="Google Shape;76;p16"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57200" y="1069848"/>
            <a:ext cx="8229600" cy="771478"/>
          </a:xfrm>
          <a:prstGeom prst="rect">
            <a:avLst/>
          </a:prstGeom>
          <a:noFill/>
          <a:ln>
            <a:noFill/>
          </a:ln>
        </p:spPr>
        <p:txBody>
          <a:bodyPr spcFirstLastPara="1" wrap="square" lIns="91425" tIns="45700" rIns="91425" bIns="45700" anchor="ctr" anchorCtr="0">
            <a:noAutofit/>
          </a:bodyPr>
          <a:lstStyle/>
          <a:p>
            <a:pPr marL="0" lvl="0" indent="0" algn="ctr" rtl="0">
              <a:lnSpc>
                <a:spcPct val="115151"/>
              </a:lnSpc>
              <a:spcBef>
                <a:spcPts val="0"/>
              </a:spcBef>
              <a:spcAft>
                <a:spcPts val="0"/>
              </a:spcAft>
              <a:buNone/>
            </a:pPr>
            <a:r>
              <a:rPr lang="en-US" sz="4950"/>
              <a:t>Agenda</a:t>
            </a:r>
            <a:endParaRPr sz="4950" b="1">
              <a:solidFill>
                <a:srgbClr val="005CB8"/>
              </a:solidFill>
              <a:latin typeface="Calibri"/>
              <a:ea typeface="Calibri"/>
              <a:cs typeface="Calibri"/>
              <a:sym typeface="Calibri"/>
            </a:endParaRPr>
          </a:p>
        </p:txBody>
      </p:sp>
      <p:sp>
        <p:nvSpPr>
          <p:cNvPr id="83" name="Google Shape;83;p17"/>
          <p:cNvSpPr txBox="1">
            <a:spLocks noGrp="1"/>
          </p:cNvSpPr>
          <p:nvPr>
            <p:ph type="body" idx="4294967295"/>
          </p:nvPr>
        </p:nvSpPr>
        <p:spPr>
          <a:xfrm>
            <a:off x="457200" y="1841326"/>
            <a:ext cx="8229600" cy="4711875"/>
          </a:xfrm>
          <a:prstGeom prst="rect">
            <a:avLst/>
          </a:prstGeom>
          <a:noFill/>
          <a:ln>
            <a:noFill/>
          </a:ln>
        </p:spPr>
        <p:txBody>
          <a:bodyPr spcFirstLastPara="1" wrap="square" lIns="91425" tIns="45700" rIns="91425" bIns="45700" anchor="t" anchorCtr="0">
            <a:noAutofit/>
          </a:bodyPr>
          <a:lstStyle/>
          <a:p>
            <a:pPr marL="342900" lvl="0" indent="-355600" algn="l" rtl="0">
              <a:spcBef>
                <a:spcPts val="1800"/>
              </a:spcBef>
              <a:spcAft>
                <a:spcPts val="0"/>
              </a:spcAft>
              <a:buSzPts val="3000"/>
              <a:buChar char="•"/>
            </a:pPr>
            <a:r>
              <a:rPr lang="en-US" sz="3000" dirty="0"/>
              <a:t>Where Sports and Econ meet</a:t>
            </a:r>
            <a:endParaRPr sz="3000" dirty="0"/>
          </a:p>
          <a:p>
            <a:pPr marL="342900" lvl="0" indent="-355600" algn="l" rtl="0">
              <a:spcBef>
                <a:spcPts val="0"/>
              </a:spcBef>
              <a:spcAft>
                <a:spcPts val="0"/>
              </a:spcAft>
              <a:buSzPts val="3000"/>
              <a:buChar char="•"/>
            </a:pPr>
            <a:r>
              <a:rPr lang="en-US" sz="3000" dirty="0"/>
              <a:t>Rise of NCAA</a:t>
            </a:r>
            <a:endParaRPr sz="3000" dirty="0"/>
          </a:p>
          <a:p>
            <a:pPr marL="342900" lvl="0" indent="-355600" algn="l" rtl="0">
              <a:spcBef>
                <a:spcPts val="0"/>
              </a:spcBef>
              <a:spcAft>
                <a:spcPts val="0"/>
              </a:spcAft>
              <a:buSzPts val="3000"/>
              <a:buChar char="•"/>
            </a:pPr>
            <a:r>
              <a:rPr lang="en-US" sz="3000" dirty="0"/>
              <a:t>Competition and the NCAA</a:t>
            </a:r>
            <a:endParaRPr sz="3000" dirty="0"/>
          </a:p>
          <a:p>
            <a:pPr marL="342900" lvl="0" indent="-355600" algn="l" rtl="0">
              <a:spcBef>
                <a:spcPts val="0"/>
              </a:spcBef>
              <a:spcAft>
                <a:spcPts val="0"/>
              </a:spcAft>
              <a:buSzPts val="3000"/>
              <a:buChar char="•"/>
            </a:pPr>
            <a:r>
              <a:rPr lang="en-US" sz="3000" dirty="0"/>
              <a:t>Revenue for the NCAA</a:t>
            </a:r>
            <a:endParaRPr sz="3000" dirty="0"/>
          </a:p>
          <a:p>
            <a:pPr marL="342900" lvl="0" indent="-355600" algn="l" rtl="0">
              <a:spcBef>
                <a:spcPts val="0"/>
              </a:spcBef>
              <a:spcAft>
                <a:spcPts val="0"/>
              </a:spcAft>
              <a:buSzPts val="3000"/>
              <a:buChar char="•"/>
            </a:pPr>
            <a:r>
              <a:rPr lang="en-US" sz="3000" dirty="0"/>
              <a:t>Pay for student-athletes</a:t>
            </a:r>
            <a:endParaRPr sz="3000" dirty="0"/>
          </a:p>
          <a:p>
            <a:pPr marL="342900" lvl="0" indent="-355600" algn="l" rtl="0">
              <a:spcBef>
                <a:spcPts val="0"/>
              </a:spcBef>
              <a:spcAft>
                <a:spcPts val="0"/>
              </a:spcAft>
              <a:buSzPts val="3000"/>
              <a:buChar char="•"/>
            </a:pPr>
            <a:r>
              <a:rPr lang="en-US" sz="3000" dirty="0"/>
              <a:t>PACED decision-making and the NCAA</a:t>
            </a:r>
            <a:endParaRPr sz="3000" dirty="0"/>
          </a:p>
          <a:p>
            <a:pPr marL="342900" lvl="0" indent="-355600" algn="l" rtl="0">
              <a:spcBef>
                <a:spcPts val="0"/>
              </a:spcBef>
              <a:spcAft>
                <a:spcPts val="0"/>
              </a:spcAft>
              <a:buSzPts val="3000"/>
              <a:buChar char="•"/>
            </a:pPr>
            <a:r>
              <a:rPr lang="en-US" sz="3000" dirty="0"/>
              <a:t>COVID’s impact on college sports</a:t>
            </a:r>
            <a:endParaRPr sz="3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Objectives</a:t>
            </a:r>
            <a:endParaRPr sz="5500" b="1"/>
          </a:p>
        </p:txBody>
      </p:sp>
      <p:sp>
        <p:nvSpPr>
          <p:cNvPr id="90" name="Google Shape;90;p18"/>
          <p:cNvSpPr txBox="1">
            <a:spLocks noGrp="1"/>
          </p:cNvSpPr>
          <p:nvPr>
            <p:ph type="body" idx="4294967295"/>
          </p:nvPr>
        </p:nvSpPr>
        <p:spPr>
          <a:xfrm>
            <a:off x="197825" y="1911900"/>
            <a:ext cx="8737500" cy="45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750"/>
              <a:buNone/>
            </a:pPr>
            <a:r>
              <a:rPr lang="en-US" sz="2750" b="1" dirty="0"/>
              <a:t>I Can:</a:t>
            </a:r>
            <a:endParaRPr b="1" dirty="0"/>
          </a:p>
          <a:p>
            <a:pPr marL="514350" lvl="0" indent="-514350" algn="l" rtl="0">
              <a:spcBef>
                <a:spcPts val="1800"/>
              </a:spcBef>
              <a:spcAft>
                <a:spcPts val="0"/>
              </a:spcAft>
              <a:buClr>
                <a:schemeClr val="dk1"/>
              </a:buClr>
              <a:buSzPts val="2750"/>
              <a:buFont typeface="Calibri"/>
              <a:buAutoNum type="arabicPeriod"/>
            </a:pPr>
            <a:r>
              <a:rPr lang="en-US" sz="2750" dirty="0"/>
              <a:t>Identify how the NCAA resembles a cartel.</a:t>
            </a:r>
            <a:endParaRPr sz="2750" dirty="0"/>
          </a:p>
          <a:p>
            <a:pPr marL="514350" lvl="0" indent="-514350" algn="l" rtl="0">
              <a:spcBef>
                <a:spcPts val="1800"/>
              </a:spcBef>
              <a:spcAft>
                <a:spcPts val="0"/>
              </a:spcAft>
              <a:buSzPts val="2750"/>
              <a:buAutoNum type="arabicPeriod"/>
            </a:pPr>
            <a:r>
              <a:rPr lang="en-US" sz="2750" dirty="0"/>
              <a:t>Critique the role of the NCAA in paying student athletes.</a:t>
            </a:r>
            <a:endParaRPr sz="2750" dirty="0"/>
          </a:p>
          <a:p>
            <a:pPr marL="514350" lvl="0" indent="-514350" algn="l" rtl="0">
              <a:spcBef>
                <a:spcPts val="1800"/>
              </a:spcBef>
              <a:spcAft>
                <a:spcPts val="0"/>
              </a:spcAft>
              <a:buClr>
                <a:schemeClr val="dk1"/>
              </a:buClr>
              <a:buSzPts val="2750"/>
              <a:buFont typeface="Calibri"/>
              <a:buAutoNum type="arabicPeriod"/>
            </a:pPr>
            <a:r>
              <a:rPr lang="en-US" sz="2750" dirty="0"/>
              <a:t>Understand how to use the PACED Decision- Making Model.</a:t>
            </a:r>
            <a:endParaRPr sz="2750" dirty="0"/>
          </a:p>
          <a:p>
            <a:pPr marL="514350" lvl="0" indent="-514350" algn="l" rtl="0">
              <a:spcBef>
                <a:spcPts val="1800"/>
              </a:spcBef>
              <a:spcAft>
                <a:spcPts val="0"/>
              </a:spcAft>
              <a:buSzPts val="2750"/>
              <a:buAutoNum type="arabicPeriod"/>
            </a:pPr>
            <a:r>
              <a:rPr lang="en-US" sz="2750" dirty="0"/>
              <a:t>Recognize the role COVID has played in college athletics.</a:t>
            </a:r>
            <a:endParaRPr sz="2750" dirty="0"/>
          </a:p>
          <a:p>
            <a:pPr marL="342900" lvl="0" indent="0" algn="l" rtl="0">
              <a:spcBef>
                <a:spcPts val="180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 calcmode="lin" valueType="num">
                                      <p:cBhvr additive="base">
                                        <p:cTn id="7" dur="500"/>
                                        <p:tgtEl>
                                          <p:spTgt spid="9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0">
                                            <p:txEl>
                                              <p:pRg st="1" end="1"/>
                                            </p:txEl>
                                          </p:spTgt>
                                        </p:tgtEl>
                                        <p:attrNameLst>
                                          <p:attrName>style.visibility</p:attrName>
                                        </p:attrNameLst>
                                      </p:cBhvr>
                                      <p:to>
                                        <p:strVal val="visible"/>
                                      </p:to>
                                    </p:set>
                                    <p:anim calcmode="lin" valueType="num">
                                      <p:cBhvr additive="base">
                                        <p:cTn id="12" dur="500"/>
                                        <p:tgtEl>
                                          <p:spTgt spid="9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
                                            <p:txEl>
                                              <p:pRg st="2" end="2"/>
                                            </p:txEl>
                                          </p:spTgt>
                                        </p:tgtEl>
                                        <p:attrNameLst>
                                          <p:attrName>style.visibility</p:attrName>
                                        </p:attrNameLst>
                                      </p:cBhvr>
                                      <p:to>
                                        <p:strVal val="visible"/>
                                      </p:to>
                                    </p:set>
                                    <p:anim calcmode="lin" valueType="num">
                                      <p:cBhvr additive="base">
                                        <p:cTn id="17" dur="500"/>
                                        <p:tgtEl>
                                          <p:spTgt spid="9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0">
                                            <p:txEl>
                                              <p:pRg st="3" end="3"/>
                                            </p:txEl>
                                          </p:spTgt>
                                        </p:tgtEl>
                                        <p:attrNameLst>
                                          <p:attrName>style.visibility</p:attrName>
                                        </p:attrNameLst>
                                      </p:cBhvr>
                                      <p:to>
                                        <p:strVal val="visible"/>
                                      </p:to>
                                    </p:set>
                                    <p:anim calcmode="lin" valueType="num">
                                      <p:cBhvr additive="base">
                                        <p:cTn id="22" dur="500"/>
                                        <p:tgtEl>
                                          <p:spTgt spid="9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0">
                                            <p:txEl>
                                              <p:pRg st="4" end="4"/>
                                            </p:txEl>
                                          </p:spTgt>
                                        </p:tgtEl>
                                        <p:attrNameLst>
                                          <p:attrName>style.visibility</p:attrName>
                                        </p:attrNameLst>
                                      </p:cBhvr>
                                      <p:to>
                                        <p:strVal val="visible"/>
                                      </p:to>
                                    </p:set>
                                    <p:anim calcmode="lin" valueType="num">
                                      <p:cBhvr additive="base">
                                        <p:cTn id="27" dur="500"/>
                                        <p:tgtEl>
                                          <p:spTgt spid="9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National Standards</a:t>
            </a:r>
            <a:endParaRPr sz="5500" b="1"/>
          </a:p>
        </p:txBody>
      </p:sp>
      <p:sp>
        <p:nvSpPr>
          <p:cNvPr id="97" name="Google Shape;97;p19"/>
          <p:cNvSpPr txBox="1">
            <a:spLocks noGrp="1"/>
          </p:cNvSpPr>
          <p:nvPr>
            <p:ph type="body" idx="4294967295"/>
          </p:nvPr>
        </p:nvSpPr>
        <p:spPr>
          <a:xfrm>
            <a:off x="457200" y="2039238"/>
            <a:ext cx="8229600" cy="41757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750"/>
              <a:buNone/>
            </a:pPr>
            <a:r>
              <a:rPr lang="en-US" sz="2750" b="1"/>
              <a:t>Standard 2: Decision Making:</a:t>
            </a:r>
            <a:endParaRPr/>
          </a:p>
          <a:p>
            <a:pPr marL="0" lvl="0" indent="0" algn="l" rtl="0">
              <a:spcBef>
                <a:spcPts val="600"/>
              </a:spcBef>
              <a:spcAft>
                <a:spcPts val="0"/>
              </a:spcAft>
              <a:buClr>
                <a:schemeClr val="dk1"/>
              </a:buClr>
              <a:buSzPts val="2750"/>
              <a:buNone/>
            </a:pPr>
            <a:r>
              <a:rPr lang="en-US" sz="2750"/>
              <a:t>Effective decision making requires comparing the additional costs of alternatives with the additional benefits. Many choices involve doing a little more or a little less of something: few choices are “all or nothing” decisions.</a:t>
            </a:r>
            <a:endParaRPr/>
          </a:p>
          <a:p>
            <a:pPr marL="0" lvl="0" indent="0" algn="l" rtl="0">
              <a:spcBef>
                <a:spcPts val="1800"/>
              </a:spcBef>
              <a:spcAft>
                <a:spcPts val="0"/>
              </a:spcAft>
              <a:buClr>
                <a:schemeClr val="dk1"/>
              </a:buClr>
              <a:buSzPts val="2750"/>
              <a:buNone/>
            </a:pPr>
            <a:r>
              <a:rPr lang="en-US" sz="2750" b="1"/>
              <a:t>Standard 4: Incentives:</a:t>
            </a:r>
            <a:endParaRPr/>
          </a:p>
          <a:p>
            <a:pPr marL="0" lvl="0" indent="0" algn="l" rtl="0">
              <a:spcBef>
                <a:spcPts val="600"/>
              </a:spcBef>
              <a:spcAft>
                <a:spcPts val="0"/>
              </a:spcAft>
              <a:buClr>
                <a:schemeClr val="dk1"/>
              </a:buClr>
              <a:buSzPts val="2750"/>
              <a:buNone/>
            </a:pPr>
            <a:r>
              <a:rPr lang="en-US" sz="2750"/>
              <a:t>People usually respond predictably to positive and negative incentives.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 calcmode="lin" valueType="num">
                                      <p:cBhvr additive="base">
                                        <p:cTn id="7" dur="500"/>
                                        <p:tgtEl>
                                          <p:spTgt spid="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 calcmode="lin" valueType="num">
                                      <p:cBhvr additive="base">
                                        <p:cTn id="12" dur="500"/>
                                        <p:tgtEl>
                                          <p:spTgt spid="9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 calcmode="lin" valueType="num">
                                      <p:cBhvr additive="base">
                                        <p:cTn id="17" dur="500"/>
                                        <p:tgtEl>
                                          <p:spTgt spid="9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 calcmode="lin" valueType="num">
                                      <p:cBhvr additive="base">
                                        <p:cTn id="22" dur="500"/>
                                        <p:tgtEl>
                                          <p:spTgt spid="9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ctrTitle"/>
          </p:nvPr>
        </p:nvSpPr>
        <p:spPr>
          <a:xfrm>
            <a:off x="685800" y="918259"/>
            <a:ext cx="7772400" cy="1212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a:t>Key Terms</a:t>
            </a:r>
            <a:endParaRPr sz="5900" dirty="0"/>
          </a:p>
        </p:txBody>
      </p:sp>
      <p:sp>
        <p:nvSpPr>
          <p:cNvPr id="104" name="Google Shape;104;p20"/>
          <p:cNvSpPr txBox="1">
            <a:spLocks noGrp="1"/>
          </p:cNvSpPr>
          <p:nvPr>
            <p:ph type="subTitle" idx="1"/>
          </p:nvPr>
        </p:nvSpPr>
        <p:spPr>
          <a:xfrm>
            <a:off x="492700" y="1344950"/>
            <a:ext cx="8242800" cy="51402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None/>
            </a:pPr>
            <a:endParaRPr b="1">
              <a:solidFill>
                <a:srgbClr val="000000"/>
              </a:solidFill>
            </a:endParaRPr>
          </a:p>
          <a:p>
            <a:pPr marL="0" lvl="0" indent="0" algn="l" rtl="0">
              <a:spcBef>
                <a:spcPts val="600"/>
              </a:spcBef>
              <a:spcAft>
                <a:spcPts val="0"/>
              </a:spcAft>
              <a:buNone/>
            </a:pPr>
            <a:r>
              <a:rPr lang="en-US" b="1">
                <a:solidFill>
                  <a:srgbClr val="000000"/>
                </a:solidFill>
              </a:rPr>
              <a:t>Cartel: </a:t>
            </a:r>
            <a:r>
              <a:rPr lang="en-US">
                <a:solidFill>
                  <a:srgbClr val="000000"/>
                </a:solidFill>
              </a:rPr>
              <a:t>An organization created from a formal agreement between a group of producers of a good/service to regulate supply in order to regulate or manipulate prices.</a:t>
            </a:r>
            <a:endParaRPr>
              <a:solidFill>
                <a:srgbClr val="000000"/>
              </a:solidFill>
            </a:endParaRPr>
          </a:p>
          <a:p>
            <a:pPr marL="0" lvl="0" indent="0" algn="l" rtl="0">
              <a:spcBef>
                <a:spcPts val="600"/>
              </a:spcBef>
              <a:spcAft>
                <a:spcPts val="0"/>
              </a:spcAft>
              <a:buNone/>
            </a:pPr>
            <a:r>
              <a:rPr lang="en-US" b="1">
                <a:solidFill>
                  <a:srgbClr val="000000"/>
                </a:solidFill>
              </a:rPr>
              <a:t>Trade-offs: </a:t>
            </a:r>
            <a:r>
              <a:rPr lang="en-US">
                <a:solidFill>
                  <a:srgbClr val="000000"/>
                </a:solidFill>
              </a:rPr>
              <a:t>All of the alternatives given up when making a choice.</a:t>
            </a:r>
            <a:endParaRPr>
              <a:solidFill>
                <a:srgbClr val="000000"/>
              </a:solidFill>
            </a:endParaRPr>
          </a:p>
          <a:p>
            <a:pPr marL="0" lvl="0" indent="0" algn="l" rtl="0">
              <a:spcBef>
                <a:spcPts val="600"/>
              </a:spcBef>
              <a:spcAft>
                <a:spcPts val="0"/>
              </a:spcAft>
              <a:buNone/>
            </a:pPr>
            <a:r>
              <a:rPr lang="en-US" b="1">
                <a:solidFill>
                  <a:srgbClr val="000000"/>
                </a:solidFill>
              </a:rPr>
              <a:t>Opportunity cost:</a:t>
            </a:r>
            <a:r>
              <a:rPr lang="en-US">
                <a:solidFill>
                  <a:srgbClr val="000000"/>
                </a:solidFill>
              </a:rPr>
              <a:t> The single next best alternative when making a choice.</a:t>
            </a:r>
            <a:endParaRPr>
              <a:solidFill>
                <a:srgbClr val="000000"/>
              </a:solidFill>
            </a:endParaRPr>
          </a:p>
          <a:p>
            <a:pPr marL="0" lvl="0" indent="0" algn="l" rtl="0">
              <a:spcBef>
                <a:spcPts val="0"/>
              </a:spcBef>
              <a:spcAft>
                <a:spcPts val="0"/>
              </a:spcAft>
              <a:buNone/>
            </a:pPr>
            <a:endParaRPr>
              <a:solidFill>
                <a:srgbClr val="000000"/>
              </a:solidFill>
            </a:endParaRPr>
          </a:p>
          <a:p>
            <a:pPr marL="0" lvl="0" indent="0" algn="l" rtl="0">
              <a:spcBef>
                <a:spcPts val="1800"/>
              </a:spcBef>
              <a:spcAft>
                <a:spcPts val="0"/>
              </a:spcAft>
              <a:buNone/>
            </a:pPr>
            <a:endParaRPr>
              <a:solidFill>
                <a:srgbClr val="000000"/>
              </a:solidFill>
            </a:endParaRPr>
          </a:p>
          <a:p>
            <a:pPr marL="0" lvl="0" indent="0" algn="l" rtl="0">
              <a:spcBef>
                <a:spcPts val="1800"/>
              </a:spcBef>
              <a:spcAft>
                <a:spcPts val="1800"/>
              </a:spcAft>
              <a:buNone/>
            </a:pP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1"/>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11" name="Google Shape;111;p21"/>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66BCDF-DA66-4B37-B139-142EAFA5E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42EF28-5AF6-4075-9CB1-B795682CD3DD}">
  <ds:schemaRefs>
    <ds:schemaRef ds:uri="http://schemas.microsoft.com/sharepoint/v3/contenttype/forms"/>
  </ds:schemaRefs>
</ds:datastoreItem>
</file>

<file path=customXml/itemProps3.xml><?xml version="1.0" encoding="utf-8"?>
<ds:datastoreItem xmlns:ds="http://schemas.openxmlformats.org/officeDocument/2006/customXml" ds:itemID="{F009CC1A-1678-44F5-84B3-39A9BE70C2FF}">
  <ds:schemaRefs>
    <ds:schemaRef ds:uri="http://www.w3.org/XML/1998/namespace"/>
    <ds:schemaRef ds:uri="http://schemas.microsoft.com/office/infopath/2007/PartnerControls"/>
    <ds:schemaRef ds:uri="http://purl.org/dc/elements/1.1/"/>
    <ds:schemaRef ds:uri="http://schemas.openxmlformats.org/package/2006/metadata/core-properties"/>
    <ds:schemaRef ds:uri="bfa4db11-c700-41fb-b639-f7e6b4e680b5"/>
    <ds:schemaRef ds:uri="9cd82c5b-74c9-4827-94f1-5bf219ae6b20"/>
    <ds:schemaRef ds:uri="http://purl.org/dc/dcmitype/"/>
    <ds:schemaRef ds:uri="http://schemas.microsoft.com/office/2006/documentManagement/typ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20</TotalTime>
  <Words>1885</Words>
  <Application>Microsoft Office PowerPoint</Application>
  <PresentationFormat>On-screen Show (4:3)</PresentationFormat>
  <Paragraphs>197</Paragraphs>
  <Slides>38</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Times New Roman</vt:lpstr>
      <vt:lpstr>Office Theme</vt:lpstr>
      <vt:lpstr>Economics of College Sports How the NCAA Became A Powerhouse       John Kruggel Associate Director for Program  JMU Center for Economic Education 10/20/2020 kruggejb@jmu.edu </vt:lpstr>
      <vt:lpstr>EconEdLink Membership</vt:lpstr>
      <vt:lpstr>Professional Development Certificate</vt:lpstr>
      <vt:lpstr>CEE Affiliates</vt:lpstr>
      <vt:lpstr>Agenda</vt:lpstr>
      <vt:lpstr>Objectives</vt:lpstr>
      <vt:lpstr>National Standards</vt:lpstr>
      <vt:lpstr>Key Terms</vt:lpstr>
      <vt:lpstr>PowerPoint Presentation</vt:lpstr>
      <vt:lpstr>Where Sports &amp; Economics Meet</vt:lpstr>
      <vt:lpstr>PowerPoint Presentation</vt:lpstr>
      <vt:lpstr>The Rise of the NCAA</vt:lpstr>
      <vt:lpstr>PowerPoint Presentation</vt:lpstr>
      <vt:lpstr>Characteristics of a Cartel Displayed by the NCAA</vt:lpstr>
      <vt:lpstr>NCAA Divisions</vt:lpstr>
      <vt:lpstr>PowerPoint Presentation</vt:lpstr>
      <vt:lpstr>NCAA Revenue</vt:lpstr>
      <vt:lpstr>PowerPoint Presentation</vt:lpstr>
      <vt:lpstr>EA Sports</vt:lpstr>
      <vt:lpstr>Ed O’Bannon</vt:lpstr>
      <vt:lpstr>O’Bannon, cont’d</vt:lpstr>
      <vt:lpstr>PowerPoint Presentation</vt:lpstr>
      <vt:lpstr>“Pay” of Student-Athletes</vt:lpstr>
      <vt:lpstr>Evidence...</vt:lpstr>
      <vt:lpstr>PowerPoint Presentation</vt:lpstr>
      <vt:lpstr>New Rules</vt:lpstr>
      <vt:lpstr>Power 5</vt:lpstr>
      <vt:lpstr>PowerPoint Presentation</vt:lpstr>
      <vt:lpstr>PowerPoint Presentation</vt:lpstr>
      <vt:lpstr>Decision-Making</vt:lpstr>
      <vt:lpstr>PACED Model</vt:lpstr>
      <vt:lpstr>PowerPoint Presentation</vt:lpstr>
      <vt:lpstr>COVID’s Impact</vt:lpstr>
      <vt:lpstr>COVID Fines</vt:lpstr>
      <vt:lpstr>USA Today pic</vt:lpstr>
      <vt:lpstr>Local Money</vt:lpstr>
      <vt:lpstr>Thanks! Questions?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Economics of College Sports How the NCAA Became A Powerhouse       John Kruggel Associate Director for Program  JMU Center for Economic Education 10/20/2020 kruggejb@jmu.edu </dc:title>
  <cp:lastModifiedBy>Jarvon Carson</cp:lastModifiedBy>
  <cp:revision>2</cp:revision>
  <dcterms:modified xsi:type="dcterms:W3CDTF">2020-10-16T21:25:17Z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