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69" r:id="rId5"/>
    <p:sldId id="270" r:id="rId6"/>
    <p:sldId id="271" r:id="rId7"/>
    <p:sldId id="391" r:id="rId8"/>
    <p:sldId id="272" r:id="rId9"/>
    <p:sldId id="273" r:id="rId10"/>
    <p:sldId id="274" r:id="rId11"/>
    <p:sldId id="275" r:id="rId12"/>
    <p:sldId id="276" r:id="rId13"/>
    <p:sldId id="374" r:id="rId14"/>
    <p:sldId id="403" r:id="rId15"/>
    <p:sldId id="392" r:id="rId16"/>
    <p:sldId id="393" r:id="rId17"/>
    <p:sldId id="394" r:id="rId18"/>
    <p:sldId id="395" r:id="rId19"/>
    <p:sldId id="396" r:id="rId20"/>
    <p:sldId id="375" r:id="rId21"/>
    <p:sldId id="397" r:id="rId22"/>
    <p:sldId id="398" r:id="rId23"/>
    <p:sldId id="399" r:id="rId24"/>
    <p:sldId id="400" r:id="rId25"/>
    <p:sldId id="401" r:id="rId26"/>
    <p:sldId id="389" r:id="rId27"/>
    <p:sldId id="404" r:id="rId28"/>
    <p:sldId id="402" r:id="rId29"/>
    <p:sldId id="406" r:id="rId30"/>
    <p:sldId id="407" r:id="rId31"/>
    <p:sldId id="408" r:id="rId32"/>
    <p:sldId id="332" r:id="rId33"/>
    <p:sldId id="268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900"/>
    <a:srgbClr val="005CB8"/>
    <a:srgbClr val="8BAF00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1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1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0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89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35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74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79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15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96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66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205503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E2NsJGpEq4" TargetMode="External"/><Relationship Id="rId2" Type="http://schemas.openxmlformats.org/officeDocument/2006/relationships/hyperlink" Target="https://www.youtube.com/watch?v=JrGp4ofULz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uyejHOGCro" TargetMode="External"/><Relationship Id="rId2" Type="http://schemas.openxmlformats.org/officeDocument/2006/relationships/hyperlink" Target="https://www.youtube.com/watch?v=tuBDGjSh7m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gfKXvfzC74" TargetMode="External"/><Relationship Id="rId2" Type="http://schemas.openxmlformats.org/officeDocument/2006/relationships/hyperlink" Target="https://www.youtube.com/watch?v=-bLeRnOHq-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membershi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edlink.org/professional-development/professional-development-upcoming/?view-by=dayGridMonth&amp;currentStart=2020-Mar-1&amp;activeStart=2020-Mar-1&amp;activeEnd=2020-Apr-1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Rr0_gJ-3mI" TargetMode="External"/><Relationship Id="rId2" Type="http://schemas.openxmlformats.org/officeDocument/2006/relationships/hyperlink" Target="https://www.daveramsey.com/blog/the-truth-about-budgetin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.councilforecone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00470"/>
            <a:ext cx="7772400" cy="3428999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900" dirty="0"/>
              <a:t>Financial Fitness for Life, Chapter 22:  Financial Investing</a:t>
            </a:r>
            <a:br>
              <a:rPr lang="en-US" sz="4400" dirty="0"/>
            </a:br>
            <a:r>
              <a:rPr lang="en-US" sz="40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Presented by </a:t>
            </a:r>
            <a:br>
              <a:rPr lang="en-US" sz="40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4000" b="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Matthew Gherman</a:t>
            </a:r>
            <a:br>
              <a:rPr lang="en-US" sz="40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40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October 22, 2020</a:t>
            </a:r>
            <a:br>
              <a:rPr lang="en-US" sz="40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4000" b="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mgherman@schools.nyc.gov</a:t>
            </a:r>
            <a:b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endParaRPr lang="en-US" sz="160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109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Motivation,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830"/>
            <a:ext cx="8229600" cy="481849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7A9900"/>
                </a:solidFill>
              </a:rPr>
              <a:t>“Look at yourself first” questions (slide 22.1)</a:t>
            </a:r>
          </a:p>
          <a:p>
            <a:pPr algn="l"/>
            <a:r>
              <a:rPr lang="en-US" sz="1600" b="0" i="0" u="none" strike="noStrike" baseline="0" dirty="0">
                <a:latin typeface="ArialMT"/>
              </a:rPr>
              <a:t>What are my goals?</a:t>
            </a:r>
          </a:p>
          <a:p>
            <a:pPr algn="l"/>
            <a:r>
              <a:rPr lang="en-US" sz="1600" b="0" i="0" u="none" strike="noStrike" baseline="0" dirty="0">
                <a:latin typeface="ArialMT"/>
              </a:rPr>
              <a:t>How much money will I need to achieve these goals?</a:t>
            </a:r>
          </a:p>
          <a:p>
            <a:pPr algn="l"/>
            <a:r>
              <a:rPr lang="en-US" sz="1600" b="0" i="0" u="none" strike="noStrike" baseline="0" dirty="0">
                <a:latin typeface="ArialMT"/>
              </a:rPr>
              <a:t>How much money do I have? How much will I have in the future?</a:t>
            </a:r>
          </a:p>
          <a:p>
            <a:pPr algn="l"/>
            <a:r>
              <a:rPr lang="en-US" sz="1600" b="0" i="0" u="none" strike="noStrike" baseline="0" dirty="0">
                <a:latin typeface="ArialMT"/>
              </a:rPr>
              <a:t>When do I need the money?</a:t>
            </a:r>
          </a:p>
          <a:p>
            <a:pPr algn="l"/>
            <a:r>
              <a:rPr lang="en-US" sz="1600" b="0" i="0" u="none" strike="noStrike" baseline="0" dirty="0">
                <a:latin typeface="ArialMT"/>
              </a:rPr>
              <a:t>How much risk can I take?</a:t>
            </a:r>
          </a:p>
          <a:p>
            <a:pPr algn="l"/>
            <a:r>
              <a:rPr lang="en-US" sz="1600" b="0" i="0" u="none" strike="noStrike" baseline="0" dirty="0">
                <a:latin typeface="ArialMT"/>
              </a:rPr>
              <a:t>What am I willing to give up now to have what I want in the future?</a:t>
            </a:r>
          </a:p>
          <a:p>
            <a:pPr algn="l"/>
            <a:r>
              <a:rPr lang="en-US" sz="1600" b="0" i="0" u="none" strike="noStrike" baseline="0" dirty="0">
                <a:latin typeface="ArialMT"/>
              </a:rPr>
              <a:t>What steps are needed to help achieve my goals?</a:t>
            </a:r>
          </a:p>
          <a:p>
            <a:pPr algn="l"/>
            <a:r>
              <a:rPr lang="en-US" sz="1600" b="0" i="0" u="none" strike="noStrike" baseline="0" dirty="0">
                <a:latin typeface="ArialMT"/>
              </a:rPr>
              <a:t>How will these goals help me have a better life?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9615262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CA42C-2984-4D5E-9F4E-502B0E11B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Risk Tolerance Quiz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F2D71D-1562-4410-8FE6-93D36E62A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2296"/>
            <a:ext cx="8229600" cy="4354664"/>
          </a:xfrm>
        </p:spPr>
        <p:txBody>
          <a:bodyPr/>
          <a:lstStyle/>
          <a:p>
            <a:r>
              <a:rPr lang="en-US" dirty="0"/>
              <a:t>Complete the risk tolerance quiz</a:t>
            </a:r>
          </a:p>
          <a:p>
            <a:r>
              <a:rPr lang="en-US" dirty="0"/>
              <a:t>Calculate your score</a:t>
            </a:r>
          </a:p>
          <a:p>
            <a:r>
              <a:rPr lang="en-US" dirty="0"/>
              <a:t>Talk and turn/write a reflection of your score </a:t>
            </a:r>
          </a:p>
        </p:txBody>
      </p:sp>
    </p:spTree>
    <p:extLst>
      <p:ext uri="{BB962C8B-B14F-4D97-AF65-F5344CB8AC3E}">
        <p14:creationId xmlns:p14="http://schemas.microsoft.com/office/powerpoint/2010/main" val="192757178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921CF-4D52-4924-8542-95D7E96FB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Video #1:  Stocks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5362F-76BC-4137-92C6-77258CBD0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AvenirLTStd-Book"/>
              </a:rPr>
              <a:t>Investopedia: </a:t>
            </a:r>
            <a:r>
              <a:rPr lang="en-US" sz="1800" b="0" i="0" u="none" strike="noStrike" baseline="0" dirty="0">
                <a:latin typeface="AvenirLTStd-Book"/>
                <a:hlinkClick r:id="rId2"/>
              </a:rPr>
              <a:t>https://www.youtube.com/watch?v=JrGp4ofULzQ</a:t>
            </a:r>
            <a:endParaRPr lang="en-US" sz="1800" b="0" i="0" u="none" strike="noStrike" baseline="0" dirty="0">
              <a:latin typeface="AvenirLTStd-Book"/>
            </a:endParaRPr>
          </a:p>
          <a:p>
            <a:pPr algn="l"/>
            <a:r>
              <a:rPr lang="en-US" sz="1800" dirty="0">
                <a:latin typeface="AvenirLTStd-Book"/>
              </a:rPr>
              <a:t>TD Ameritrade: </a:t>
            </a:r>
            <a:r>
              <a:rPr lang="en-US" sz="1800" dirty="0">
                <a:latin typeface="AvenirLTStd-Book"/>
                <a:hlinkClick r:id="rId3"/>
              </a:rPr>
              <a:t>https://www.youtube.com/watch?v=hE2NsJGpEq4</a:t>
            </a:r>
            <a:r>
              <a:rPr lang="en-US" sz="1800" dirty="0">
                <a:latin typeface="AvenirLTStd-Book"/>
              </a:rPr>
              <a:t> </a:t>
            </a:r>
            <a:endParaRPr lang="en-US" sz="1800" b="0" i="0" u="none" strike="noStrike" baseline="0" dirty="0">
              <a:latin typeface="AvenirLTStd-Book"/>
            </a:endParaRPr>
          </a:p>
          <a:p>
            <a:pPr marL="0" indent="0" algn="ctr">
              <a:buNone/>
            </a:pPr>
            <a:r>
              <a:rPr lang="en-US" sz="1800" dirty="0">
                <a:solidFill>
                  <a:srgbClr val="7A9900"/>
                </a:solidFill>
                <a:latin typeface="AvenirLTStd-Book"/>
              </a:rPr>
              <a:t>Questions:  </a:t>
            </a:r>
          </a:p>
          <a:p>
            <a:pPr marL="0" indent="0" algn="ctr">
              <a:buNone/>
            </a:pPr>
            <a:r>
              <a:rPr lang="en-US" sz="1800" b="0" i="0" u="none" strike="noStrike" baseline="0" dirty="0">
                <a:solidFill>
                  <a:srgbClr val="7A9900"/>
                </a:solidFill>
                <a:latin typeface="AvenirLTStd-Book"/>
              </a:rPr>
              <a:t>	a)  What is the difference between a stock and a stockholder? </a:t>
            </a:r>
            <a:r>
              <a:rPr lang="en-US" sz="1800" b="0" i="1" u="none" strike="noStrike" baseline="0" dirty="0">
                <a:solidFill>
                  <a:srgbClr val="7A9900"/>
                </a:solidFill>
                <a:latin typeface="AvenirLTStd-BlackOblique"/>
              </a:rPr>
              <a:t> </a:t>
            </a:r>
          </a:p>
          <a:p>
            <a:pPr marL="0" indent="0" algn="ctr">
              <a:buNone/>
            </a:pPr>
            <a:r>
              <a:rPr lang="en-US" sz="1800" i="1" dirty="0">
                <a:solidFill>
                  <a:srgbClr val="7A9900"/>
                </a:solidFill>
                <a:latin typeface="AvenirLTStd-BlackOblique"/>
              </a:rPr>
              <a:t>	</a:t>
            </a:r>
            <a:r>
              <a:rPr lang="en-US" sz="1800" b="0" i="0" u="none" strike="noStrike" baseline="0" dirty="0">
                <a:solidFill>
                  <a:srgbClr val="7A9900"/>
                </a:solidFill>
                <a:latin typeface="AvenirLTStd-Book"/>
              </a:rPr>
              <a:t>b) What happens to the value of the stock held by the stockholder when the value of the company increases? 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7A9900"/>
                </a:solidFill>
                <a:latin typeface="AvenirLTStd-Book"/>
              </a:rPr>
              <a:t>	</a:t>
            </a:r>
            <a:r>
              <a:rPr lang="en-US" sz="1800" b="0" i="0" u="none" strike="noStrike" baseline="0" dirty="0">
                <a:solidFill>
                  <a:srgbClr val="7A9900"/>
                </a:solidFill>
                <a:latin typeface="AvenirLTStd-Book"/>
              </a:rPr>
              <a:t>c) What would happen to the value of the stock if the value of the company decreases? </a:t>
            </a:r>
            <a:endParaRPr lang="en-US" dirty="0">
              <a:solidFill>
                <a:srgbClr val="7A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26520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2DAA9-A30B-4BAB-945B-B2C5E89F2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Video #2: 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9AF9-CAA3-434E-9E97-A733127F0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AvenirLTStd-Book"/>
              </a:rPr>
              <a:t>Investopedia: </a:t>
            </a:r>
            <a:r>
              <a:rPr lang="en-US" sz="1800" b="0" i="0" u="none" strike="noStrike" baseline="0" dirty="0">
                <a:latin typeface="AvenirLTStd-Book"/>
                <a:hlinkClick r:id="rId2"/>
              </a:rPr>
              <a:t>https://www.youtube.com/watch?v=tuBDGjSh7ms</a:t>
            </a:r>
            <a:r>
              <a:rPr lang="en-US" sz="1800" b="0" i="0" u="none" strike="noStrike" baseline="0" dirty="0">
                <a:latin typeface="AvenirLTStd-Book"/>
              </a:rPr>
              <a:t> </a:t>
            </a:r>
          </a:p>
          <a:p>
            <a:pPr algn="l"/>
            <a:r>
              <a:rPr lang="en-US" sz="1800" dirty="0" err="1">
                <a:latin typeface="AvenirLTStd-Book"/>
              </a:rPr>
              <a:t>TDAmeritrade</a:t>
            </a:r>
            <a:r>
              <a:rPr lang="en-US" sz="1800" dirty="0">
                <a:latin typeface="AvenirLTStd-Book"/>
              </a:rPr>
              <a:t>: </a:t>
            </a:r>
            <a:r>
              <a:rPr lang="en-US" sz="1800" dirty="0">
                <a:latin typeface="AvenirLTStd-Book"/>
                <a:hlinkClick r:id="rId3"/>
              </a:rPr>
              <a:t>https://www.youtube.com/watch?v=IuyejHOGCro</a:t>
            </a:r>
            <a:endParaRPr lang="en-US" sz="1800" dirty="0">
              <a:latin typeface="AvenirLTStd-Book"/>
            </a:endParaRPr>
          </a:p>
          <a:p>
            <a:pPr marL="0" indent="0" algn="ctr">
              <a:buNone/>
            </a:pPr>
            <a:r>
              <a:rPr lang="en-US" sz="1800" b="0" i="0" u="none" strike="noStrike" baseline="0" dirty="0">
                <a:solidFill>
                  <a:srgbClr val="7A9900"/>
                </a:solidFill>
                <a:latin typeface="AvenirLTStd-Book"/>
              </a:rPr>
              <a:t>Questions:  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7A9900"/>
                </a:solidFill>
                <a:latin typeface="AvenirLTStd-Book"/>
              </a:rPr>
              <a:t>	</a:t>
            </a:r>
            <a:r>
              <a:rPr lang="en-US" sz="1800" b="0" i="0" u="none" strike="noStrike" baseline="0" dirty="0">
                <a:solidFill>
                  <a:srgbClr val="7A9900"/>
                </a:solidFill>
                <a:latin typeface="AvenirLTStd-Book"/>
              </a:rPr>
              <a:t>a) What is a bond? 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7A9900"/>
                </a:solidFill>
                <a:latin typeface="AvenirLTStd-Book"/>
              </a:rPr>
              <a:t>	</a:t>
            </a:r>
            <a:r>
              <a:rPr lang="en-US" sz="1800" b="0" i="0" u="none" strike="noStrike" baseline="0" dirty="0">
                <a:solidFill>
                  <a:srgbClr val="7A9900"/>
                </a:solidFill>
                <a:latin typeface="AvenirLTStd-Book"/>
              </a:rPr>
              <a:t>b) Why would a government sell bonds? </a:t>
            </a:r>
            <a:endParaRPr lang="en-US" sz="1800" b="0" i="1" u="none" strike="noStrike" baseline="0" dirty="0">
              <a:solidFill>
                <a:srgbClr val="7A9900"/>
              </a:solidFill>
              <a:latin typeface="AvenirLTStd-BlackOblique"/>
            </a:endParaRPr>
          </a:p>
          <a:p>
            <a:pPr marL="0" indent="0" algn="ctr">
              <a:buNone/>
            </a:pPr>
            <a:r>
              <a:rPr lang="en-US" sz="1800" i="1" dirty="0">
                <a:solidFill>
                  <a:srgbClr val="7A9900"/>
                </a:solidFill>
                <a:latin typeface="AvenirLTStd-BlackOblique"/>
              </a:rPr>
              <a:t>	</a:t>
            </a:r>
            <a:r>
              <a:rPr lang="en-US" sz="1800" b="0" i="0" u="none" strike="noStrike" baseline="0" dirty="0">
                <a:solidFill>
                  <a:srgbClr val="7A9900"/>
                </a:solidFill>
                <a:latin typeface="AvenirLTStd-Book"/>
              </a:rPr>
              <a:t>c) Why would anyone want to buy a government bond? </a:t>
            </a:r>
            <a:endParaRPr lang="en-US" sz="1800" i="1" dirty="0">
              <a:solidFill>
                <a:srgbClr val="7A9900"/>
              </a:solidFill>
              <a:latin typeface="AvenirLTStd-BlackOblique"/>
            </a:endParaRPr>
          </a:p>
          <a:p>
            <a:pPr marL="0" indent="0" algn="ctr">
              <a:buNone/>
            </a:pPr>
            <a:r>
              <a:rPr lang="en-US" sz="1800" b="0" i="1" u="none" strike="noStrike" baseline="0" dirty="0">
                <a:solidFill>
                  <a:srgbClr val="7A9900"/>
                </a:solidFill>
                <a:latin typeface="AvenirLTStd-BlackOblique"/>
              </a:rPr>
              <a:t>	</a:t>
            </a:r>
            <a:r>
              <a:rPr lang="en-US" sz="1800" b="0" i="0" u="none" strike="noStrike" baseline="0" dirty="0">
                <a:solidFill>
                  <a:srgbClr val="7A9900"/>
                </a:solidFill>
                <a:latin typeface="AvenirLTStd-Book"/>
              </a:rPr>
              <a:t>d) Why would a business sell bonds? (</a:t>
            </a:r>
            <a:r>
              <a:rPr lang="en-US" sz="1800" b="0" u="none" strike="noStrike" baseline="0" dirty="0">
                <a:solidFill>
                  <a:srgbClr val="7A9900"/>
                </a:solidFill>
                <a:latin typeface="AvenirLTStd-BlackOblique"/>
              </a:rPr>
              <a:t>To raise money for growth and expansion instead of borrowing from a bank.)</a:t>
            </a:r>
            <a:endParaRPr lang="en-US" dirty="0">
              <a:solidFill>
                <a:srgbClr val="7A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69313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ECB31-20FC-4661-BFE2-A7393F5D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Exercise 22.1:  Stocks and Bonds Article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59848-33C3-43F6-A367-B0A658C4B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AvenirLTStd-Book"/>
              </a:rPr>
              <a:t>Summary Questions:  </a:t>
            </a:r>
          </a:p>
          <a:p>
            <a:pPr lvl="1"/>
            <a:r>
              <a:rPr lang="en-US" sz="1800" b="0" i="0" u="none" strike="noStrike" baseline="0" dirty="0">
                <a:latin typeface="AvenirLTStd-Book"/>
              </a:rPr>
              <a:t>List two differences between stocks and bonds?</a:t>
            </a:r>
          </a:p>
          <a:p>
            <a:pPr lvl="1"/>
            <a:r>
              <a:rPr lang="en-US" sz="1800" b="0" i="0" u="none" strike="noStrike" baseline="0" dirty="0">
                <a:latin typeface="AvenirLTStd-Book"/>
              </a:rPr>
              <a:t>Give one reason that you might want to buy a stock.</a:t>
            </a:r>
          </a:p>
          <a:p>
            <a:pPr lvl="1"/>
            <a:r>
              <a:rPr lang="en-US" sz="1800" b="0" i="0" u="none" strike="noStrike" baseline="0" dirty="0">
                <a:latin typeface="AvenirLTStd-Book"/>
              </a:rPr>
              <a:t>Give one reason that you might want to buy a bond.</a:t>
            </a:r>
          </a:p>
          <a:p>
            <a:pPr lvl="1"/>
            <a:r>
              <a:rPr lang="en-US" sz="1800" b="0" i="0" u="none" strike="noStrike" baseline="0" dirty="0">
                <a:latin typeface="AvenirLTStd-Book"/>
              </a:rPr>
              <a:t>What determines the prices for stocks and bonds?</a:t>
            </a:r>
          </a:p>
          <a:p>
            <a:pPr lvl="1"/>
            <a:r>
              <a:rPr lang="en-US" sz="1800" b="0" i="0" u="none" strike="noStrike" baseline="0" dirty="0">
                <a:latin typeface="AvenirLTStd-Book"/>
              </a:rPr>
              <a:t>What is a “blue chip” stock?</a:t>
            </a:r>
          </a:p>
          <a:p>
            <a:pPr lvl="1"/>
            <a:r>
              <a:rPr lang="en-US" sz="1800" b="0" i="0" u="none" strike="noStrike" baseline="0" dirty="0">
                <a:latin typeface="AvenirLTStd-Book"/>
              </a:rPr>
              <a:t>What is the purpose of the SEC?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129212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A254-3B9C-4222-BB3F-54B4D26BB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32475-0EC7-4045-A4ED-9BB446D3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012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Remind students that </a:t>
            </a:r>
            <a:r>
              <a:rPr lang="en-US" i="1" dirty="0">
                <a:solidFill>
                  <a:srgbClr val="7A9900"/>
                </a:solidFill>
              </a:rPr>
              <a:t>making good choices </a:t>
            </a:r>
            <a:r>
              <a:rPr lang="en-US" i="1" dirty="0"/>
              <a:t>about individual stocks and bonds requires having good information. </a:t>
            </a:r>
          </a:p>
          <a:p>
            <a:pPr marL="0" indent="0">
              <a:buNone/>
            </a:pPr>
            <a:r>
              <a:rPr lang="en-US" i="1" dirty="0"/>
              <a:t>Explain that finding ways to “pool” their money with other investors can help reduce their risk when making choices— which is the purpose of </a:t>
            </a:r>
            <a:r>
              <a:rPr lang="en-US" i="1" dirty="0">
                <a:solidFill>
                  <a:srgbClr val="7A9900"/>
                </a:solidFill>
              </a:rPr>
              <a:t>mutual funds</a:t>
            </a:r>
            <a:r>
              <a:rPr lang="en-US" b="1" i="1" dirty="0"/>
              <a:t>. 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i="1" dirty="0"/>
              <a:t>Tell students the following video will help explain mutual funds before they complete Exercise 22.2: Building a Portfolio. </a:t>
            </a:r>
          </a:p>
        </p:txBody>
      </p:sp>
    </p:spTree>
    <p:extLst>
      <p:ext uri="{BB962C8B-B14F-4D97-AF65-F5344CB8AC3E}">
        <p14:creationId xmlns:p14="http://schemas.microsoft.com/office/powerpoint/2010/main" val="1625526319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F95EC-1B4E-47C1-A65B-66F52F380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29049"/>
          </a:xfrm>
        </p:spPr>
        <p:txBody>
          <a:bodyPr/>
          <a:lstStyle/>
          <a:p>
            <a:r>
              <a:rPr lang="en-US" sz="3200" dirty="0"/>
              <a:t>Mutual Funds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5AE88-324C-4A70-8DA8-55E2731BF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29946"/>
            <a:ext cx="8229600" cy="4427014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https://www.youtube.com/watch?v=-bLeRnOHq-8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https://www.youtube.com/watch?v=ngfKXvfzC74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7A9900"/>
                </a:solidFill>
              </a:rPr>
              <a:t>Questions:</a:t>
            </a:r>
          </a:p>
          <a:p>
            <a:pPr lvl="1" algn="ctr"/>
            <a:r>
              <a:rPr lang="en-US" sz="2400" b="0" i="0" u="none" strike="noStrike" baseline="0" dirty="0">
                <a:solidFill>
                  <a:srgbClr val="7A9900"/>
                </a:solidFill>
                <a:latin typeface="AvenirLTStd-Book"/>
              </a:rPr>
              <a:t>How would you define a mutual fund?</a:t>
            </a:r>
            <a:endParaRPr lang="en-US" sz="2400" dirty="0">
              <a:solidFill>
                <a:srgbClr val="7A9900"/>
              </a:solidFill>
              <a:latin typeface="AvenirLTStd-Book"/>
            </a:endParaRPr>
          </a:p>
          <a:p>
            <a:pPr lvl="1" algn="ctr"/>
            <a:r>
              <a:rPr lang="en-US" sz="2400" b="0" i="0" u="none" strike="noStrike" baseline="0" dirty="0">
                <a:solidFill>
                  <a:srgbClr val="7A9900"/>
                </a:solidFill>
                <a:latin typeface="AvenirLTStd-Book"/>
              </a:rPr>
              <a:t>The video mentioned a few types of mutual funds: balanced, energy, emerging markets, and funds of funds. Would the potential risk and potential rate of return be the same for all of these mutual funds?</a:t>
            </a:r>
            <a:endParaRPr lang="en-US" sz="2400" dirty="0">
              <a:solidFill>
                <a:srgbClr val="7A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451411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6523"/>
            <a:ext cx="8229600" cy="506627"/>
          </a:xfrm>
        </p:spPr>
        <p:txBody>
          <a:bodyPr/>
          <a:lstStyle/>
          <a:p>
            <a:r>
              <a:rPr lang="en-US" sz="4800" dirty="0"/>
              <a:t>Transition to “Skit”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882" y="1808180"/>
            <a:ext cx="8229600" cy="4676209"/>
          </a:xfrm>
        </p:spPr>
        <p:txBody>
          <a:bodyPr/>
          <a:lstStyle/>
          <a:p>
            <a:pPr marL="0" indent="0" algn="l">
              <a:buNone/>
            </a:pPr>
            <a:r>
              <a:rPr lang="en-US" sz="2000" b="0" i="1" u="none" strike="noStrike" baseline="0" dirty="0">
                <a:latin typeface="AvenirLTStd-Book"/>
              </a:rPr>
              <a:t>Tell students the goal of investing is to build a portfolio (a collection of investments) that allows them to </a:t>
            </a:r>
            <a:r>
              <a:rPr lang="en-US" sz="2000" b="0" i="1" u="none" strike="noStrike" baseline="0" dirty="0">
                <a:solidFill>
                  <a:srgbClr val="7A9900"/>
                </a:solidFill>
                <a:latin typeface="AvenirLTStd-Book"/>
              </a:rPr>
              <a:t>reach their financial goals</a:t>
            </a:r>
            <a:r>
              <a:rPr lang="en-US" sz="2000" b="0" i="1" u="none" strike="noStrike" baseline="0" dirty="0">
                <a:latin typeface="AvenirLTStd-Book"/>
              </a:rPr>
              <a:t>. </a:t>
            </a:r>
          </a:p>
          <a:p>
            <a:pPr marL="0" indent="0" algn="l">
              <a:buNone/>
            </a:pPr>
            <a:r>
              <a:rPr lang="en-US" sz="2000" b="0" i="1" u="none" strike="noStrike" baseline="0" dirty="0">
                <a:latin typeface="AvenirLTStd-Book"/>
              </a:rPr>
              <a:t>Remind students that most of them will have some type of </a:t>
            </a:r>
            <a:r>
              <a:rPr lang="en-US" sz="2000" b="0" i="1" u="none" strike="noStrike" baseline="0" dirty="0">
                <a:solidFill>
                  <a:srgbClr val="7A9900"/>
                </a:solidFill>
                <a:latin typeface="AvenirLTStd-Book"/>
              </a:rPr>
              <a:t>retirement plan </a:t>
            </a:r>
            <a:r>
              <a:rPr lang="en-US" sz="2000" b="0" i="1" u="none" strike="noStrike" baseline="0" dirty="0">
                <a:latin typeface="AvenirLTStd-Book"/>
              </a:rPr>
              <a:t>with their employers and be required</a:t>
            </a:r>
            <a:r>
              <a:rPr lang="en-US" sz="2000" i="1" dirty="0">
                <a:latin typeface="AvenirLTStd-Book"/>
              </a:rPr>
              <a:t> </a:t>
            </a:r>
            <a:r>
              <a:rPr lang="en-US" sz="2000" b="0" i="1" u="none" strike="noStrike" baseline="0" dirty="0">
                <a:latin typeface="AvenirLTStd-Book"/>
              </a:rPr>
              <a:t>to make choices about investing the funds, even if it the idea of investing seems difficult to envision now. </a:t>
            </a:r>
          </a:p>
          <a:p>
            <a:pPr marL="0" indent="0" algn="l">
              <a:buNone/>
            </a:pPr>
            <a:r>
              <a:rPr lang="en-US" sz="2000" b="0" i="1" u="none" strike="noStrike" baseline="0" dirty="0">
                <a:latin typeface="AvenirLTStd-Book"/>
              </a:rPr>
              <a:t>Tell students they will be participating in a skit to help them better understand how to build a good portfolio. Ask for </a:t>
            </a:r>
            <a:r>
              <a:rPr lang="en-US" sz="2000" b="0" i="1" u="none" strike="noStrike" baseline="0" dirty="0">
                <a:solidFill>
                  <a:srgbClr val="7A9900"/>
                </a:solidFill>
                <a:latin typeface="AvenirLTStd-Book"/>
              </a:rPr>
              <a:t>seven student volunteer</a:t>
            </a:r>
            <a:r>
              <a:rPr lang="en-US" sz="2000" b="0" i="1" u="none" strike="noStrike" baseline="0" dirty="0">
                <a:latin typeface="AvenirLTStd-Book"/>
              </a:rPr>
              <a:t>s to perform the parts in the skit and give each of them the script. Distribute a copy of the student handout for </a:t>
            </a:r>
            <a:r>
              <a:rPr lang="en-US" sz="2000" b="0" i="1" u="none" strike="noStrike" baseline="0" dirty="0">
                <a:latin typeface="AvenirLTStd-Black"/>
              </a:rPr>
              <a:t>Exercise 22.2 </a:t>
            </a:r>
            <a:r>
              <a:rPr lang="en-US" sz="2000" b="0" i="1" u="none" strike="noStrike" baseline="0" dirty="0">
                <a:latin typeface="AvenirLTStd-Book"/>
              </a:rPr>
              <a:t>to each student. </a:t>
            </a:r>
          </a:p>
          <a:p>
            <a:pPr marL="0" indent="0" algn="l">
              <a:buNone/>
            </a:pPr>
            <a:r>
              <a:rPr lang="en-US" sz="2000" b="0" i="1" u="none" strike="noStrike" baseline="0" dirty="0">
                <a:latin typeface="AvenirLTStd-Book"/>
              </a:rPr>
              <a:t>Ask students to make notes about the various terms listed in the activity as they listen to the skit. At the “</a:t>
            </a:r>
            <a:r>
              <a:rPr lang="en-US" sz="2000" b="0" i="1" u="none" strike="noStrike" baseline="0" dirty="0">
                <a:solidFill>
                  <a:srgbClr val="7A9900"/>
                </a:solidFill>
                <a:latin typeface="AvenirLTStd-Book"/>
              </a:rPr>
              <a:t>commercial break</a:t>
            </a:r>
            <a:r>
              <a:rPr lang="en-US" sz="2000" b="0" i="1" u="none" strike="noStrike" baseline="0" dirty="0">
                <a:latin typeface="AvenirLTStd-Book"/>
              </a:rPr>
              <a:t>,” review the terms in Part 1. At the end of the skit, review the terms in Part 2 and tell students to answer the questions at end of the exercise.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97436201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841C6-FEAB-4B88-B0B8-1236291DA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Skit </a:t>
            </a:r>
            <a:r>
              <a:rPr lang="en-US" sz="4000" dirty="0">
                <a:solidFill>
                  <a:srgbClr val="7A9900"/>
                </a:solidFill>
              </a:rPr>
              <a:t>Follow Up </a:t>
            </a:r>
            <a:r>
              <a:rPr lang="en-US" sz="4000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90462-11A8-4C0E-A68D-21D3CACD2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3200" b="0" i="0" u="none" strike="noStrike" baseline="0" dirty="0">
                <a:latin typeface="AvenirLTStd-Book"/>
              </a:rPr>
              <a:t>Why is it important to diversify your portfolio?</a:t>
            </a:r>
          </a:p>
          <a:p>
            <a:pPr algn="l"/>
            <a:r>
              <a:rPr lang="en-US" sz="3200" b="0" i="0" u="none" strike="noStrike" baseline="0" dirty="0">
                <a:latin typeface="AvenirLTStd-Book"/>
              </a:rPr>
              <a:t>List two questions you should ask before investing.</a:t>
            </a:r>
          </a:p>
          <a:p>
            <a:pPr algn="l"/>
            <a:r>
              <a:rPr lang="en-US" sz="3200" b="0" i="0" u="none" strike="noStrike" baseline="0" dirty="0">
                <a:latin typeface="AvenirLTStd-Book"/>
              </a:rPr>
              <a:t>When should you re-evaluate your portfolio?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20794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F0347-5A63-4541-A6CA-60748CA9D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34440"/>
            <a:ext cx="8229600" cy="1143000"/>
          </a:xfrm>
        </p:spPr>
        <p:txBody>
          <a:bodyPr/>
          <a:lstStyle/>
          <a:p>
            <a:r>
              <a:rPr lang="en-US" sz="4800" dirty="0"/>
              <a:t>Rule of 72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F1228-8663-4F84-846D-028480CBD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How long do you think it realistically takes to </a:t>
            </a:r>
            <a:r>
              <a:rPr lang="en-US" sz="1800" b="1" dirty="0">
                <a:solidFill>
                  <a:srgbClr val="7A9900"/>
                </a:solidFill>
              </a:rPr>
              <a:t>double your money</a:t>
            </a:r>
            <a:r>
              <a:rPr lang="en-US" sz="1800" b="1" dirty="0"/>
              <a:t>?</a:t>
            </a:r>
          </a:p>
          <a:p>
            <a:pPr marL="0" indent="0">
              <a:buNone/>
            </a:pPr>
            <a:r>
              <a:rPr lang="en-US" sz="1800" b="1" dirty="0"/>
              <a:t>Read Exercise 22.3 and answer the following questions:  </a:t>
            </a:r>
          </a:p>
          <a:p>
            <a:pPr lvl="1"/>
            <a:r>
              <a:rPr lang="en-US" sz="1800" b="0" i="0" u="none" strike="noStrike" baseline="0" dirty="0">
                <a:latin typeface="AvenirLTStd-Book"/>
              </a:rPr>
              <a:t>George has $700 in an account earning 10 percent. How long will it take to double his money?</a:t>
            </a:r>
          </a:p>
          <a:p>
            <a:pPr lvl="1"/>
            <a:r>
              <a:rPr lang="en-US" sz="1800" b="0" i="0" u="none" strike="noStrike" baseline="0" dirty="0">
                <a:latin typeface="AvenirLTStd-Book"/>
              </a:rPr>
              <a:t>Jay wants his money to double in eight years. What interest rate does he need to earn?</a:t>
            </a:r>
          </a:p>
          <a:p>
            <a:pPr lvl="1"/>
            <a:r>
              <a:rPr lang="en-US" sz="1800" b="0" i="0" u="none" strike="noStrike" baseline="0" dirty="0">
                <a:latin typeface="AvenirLTStd-Book"/>
              </a:rPr>
              <a:t>Gennie wants to buy a home in five years. She needs a $10,000 down payment. At what interest ate will her $5,000 double in five years?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08826765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6242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4000" err="1">
                <a:latin typeface="Calibri"/>
                <a:ea typeface="ＭＳ Ｐゴシック"/>
                <a:cs typeface="Calibri"/>
              </a:rPr>
              <a:t>EconEdLink</a:t>
            </a:r>
            <a:r>
              <a:rPr lang="en-US" sz="4000">
                <a:latin typeface="Calibri"/>
                <a:ea typeface="ＭＳ Ｐゴシック"/>
                <a:cs typeface="Calibri"/>
              </a:rPr>
              <a:t> Membership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482538" y="2114894"/>
            <a:ext cx="8175171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You can now access CEE’s professional development webinars directly on EconEdLink.org! To receive these new professional development benefits, 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become an </a:t>
            </a:r>
            <a:r>
              <a:rPr lang="en-US" b="1" dirty="0" err="1">
                <a:latin typeface="Arial"/>
                <a:ea typeface="ＭＳ Ｐゴシック"/>
                <a:cs typeface="Arial"/>
              </a:rPr>
              <a:t>EconEdLink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 </a:t>
            </a:r>
            <a:r>
              <a:rPr lang="en-US" b="1" dirty="0">
                <a:latin typeface="Arial"/>
                <a:ea typeface="ＭＳ Ｐゴシック"/>
                <a:cs typeface="Arial"/>
                <a:hlinkClick r:id="rId3"/>
              </a:rPr>
              <a:t>member</a:t>
            </a:r>
            <a:r>
              <a:rPr lang="en-US" dirty="0">
                <a:latin typeface="Arial"/>
                <a:ea typeface="ＭＳ Ｐゴシック"/>
                <a:cs typeface="Arial"/>
              </a:rPr>
              <a:t>. As a member, you will now be able to: </a:t>
            </a:r>
            <a:endParaRPr lang="en-US" dirty="0"/>
          </a:p>
          <a:p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Automatically receive a professional development certificate via e-mail within 24 hours after viewing any webinar for a minimum of 45 minutes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Register for upcoming webinars with a simple one-click process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Easily download presentations, lesson plan materials, and activities for each webinar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Search and view all webinars at your convenience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Save webinars to your </a:t>
            </a:r>
            <a:r>
              <a:rPr lang="en-US" dirty="0" err="1">
                <a:latin typeface="Arial"/>
                <a:ea typeface="ＭＳ Ｐゴシック"/>
                <a:cs typeface="Arial"/>
              </a:rPr>
              <a:t>EconEdLink</a:t>
            </a:r>
            <a:r>
              <a:rPr lang="en-US" dirty="0">
                <a:latin typeface="Arial"/>
                <a:ea typeface="ＭＳ Ｐゴシック"/>
                <a:cs typeface="Arial"/>
              </a:rPr>
              <a:t> dashboard for easy access to the event</a:t>
            </a:r>
            <a:endParaRPr lang="en-US" dirty="0"/>
          </a:p>
          <a:p>
            <a:endParaRPr lang="en-US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dirty="0">
                <a:latin typeface="Arial"/>
                <a:ea typeface="ＭＳ Ｐゴシック"/>
                <a:cs typeface="Arial"/>
              </a:rPr>
              <a:t>You may access our new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Professional Development</a:t>
            </a:r>
            <a:r>
              <a:rPr lang="en-US" dirty="0">
                <a:latin typeface="Arial"/>
                <a:ea typeface="ＭＳ Ｐゴシック"/>
                <a:cs typeface="Arial"/>
              </a:rPr>
              <a:t> page </a:t>
            </a:r>
            <a:r>
              <a:rPr lang="en-US" dirty="0">
                <a:latin typeface="Arial"/>
                <a:ea typeface="ＭＳ Ｐゴシック"/>
                <a:cs typeface="Arial"/>
                <a:hlinkClick r:id="rId4"/>
              </a:rPr>
              <a:t>here</a:t>
            </a:r>
            <a:endParaRPr lang="en-US" dirty="0">
              <a:latin typeface="Arial"/>
              <a:ea typeface="ＭＳ Ｐゴシック"/>
              <a:cs typeface="Arial"/>
            </a:endParaRPr>
          </a:p>
          <a:p>
            <a:endParaRPr lang="en-US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93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52533-33C8-4460-A339-9459C95CC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Bingo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9B01D-A0DB-4C07-B1DC-8DF26131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AvenirLTStd-Book"/>
              </a:rPr>
              <a:t>Ask them to use the </a:t>
            </a:r>
            <a:r>
              <a:rPr lang="en-US" sz="1800" b="0" i="0" u="none" strike="noStrike" baseline="0" dirty="0">
                <a:solidFill>
                  <a:srgbClr val="7A9900"/>
                </a:solidFill>
                <a:latin typeface="AvenirLTStd-Book"/>
              </a:rPr>
              <a:t>24 terms </a:t>
            </a:r>
            <a:r>
              <a:rPr lang="en-US" sz="1800" b="0" i="0" u="none" strike="noStrike" baseline="0" dirty="0">
                <a:latin typeface="AvenirLTStd-Book"/>
              </a:rPr>
              <a:t>listed on the exercise to complete their</a:t>
            </a:r>
            <a:r>
              <a:rPr lang="en-US" sz="1800" dirty="0">
                <a:latin typeface="AvenirLTStd-Book"/>
              </a:rPr>
              <a:t> </a:t>
            </a:r>
            <a:r>
              <a:rPr lang="en-US" sz="1800" b="0" i="0" u="none" strike="noStrike" baseline="0" dirty="0">
                <a:latin typeface="AvenirLTStd-Book"/>
              </a:rPr>
              <a:t>bingo cards by randomly placing one term in each of the empty squares on their card. </a:t>
            </a:r>
          </a:p>
          <a:p>
            <a:pPr algn="l"/>
            <a:endParaRPr lang="en-US" sz="1800" dirty="0">
              <a:latin typeface="AvenirLTStd-Book"/>
            </a:endParaRPr>
          </a:p>
          <a:p>
            <a:pPr algn="l"/>
            <a:r>
              <a:rPr lang="en-US" sz="1800" b="0" i="0" u="none" strike="noStrike" baseline="0" dirty="0">
                <a:latin typeface="AvenirLTStd-Book"/>
              </a:rPr>
              <a:t>Each term must not be used more than once, and they should be randomly distributed so that no two students have the same card.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04846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A9E62-6905-4F36-8554-76715CA31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51068"/>
            <a:ext cx="8229600" cy="1143000"/>
          </a:xfrm>
        </p:spPr>
        <p:txBody>
          <a:bodyPr/>
          <a:lstStyle/>
          <a:p>
            <a:r>
              <a:rPr lang="en-US" sz="4800" dirty="0"/>
              <a:t>Closing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D98E3-19F9-45CC-8A72-FB4D98F5A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1" u="none" strike="noStrike" baseline="0" dirty="0">
                <a:latin typeface="AvenirLTStd-Book"/>
              </a:rPr>
              <a:t>Remind students that investing can seem </a:t>
            </a:r>
            <a:r>
              <a:rPr lang="en-US" sz="2000" b="0" i="1" u="none" strike="noStrike" baseline="0" dirty="0">
                <a:solidFill>
                  <a:srgbClr val="7A9900"/>
                </a:solidFill>
                <a:latin typeface="AvenirLTStd-Book"/>
              </a:rPr>
              <a:t>complex</a:t>
            </a:r>
            <a:r>
              <a:rPr lang="en-US" sz="2000" b="0" i="1" u="none" strike="noStrike" baseline="0" dirty="0">
                <a:latin typeface="AvenirLTStd-Book"/>
              </a:rPr>
              <a:t> and hard to understand. </a:t>
            </a:r>
          </a:p>
          <a:p>
            <a:pPr marL="0" indent="0" algn="l">
              <a:buNone/>
            </a:pPr>
            <a:r>
              <a:rPr lang="en-US" sz="2000" b="0" i="1" u="none" strike="noStrike" baseline="0" dirty="0">
                <a:latin typeface="AvenirLTStd-Book"/>
              </a:rPr>
              <a:t>Also explain that the types of </a:t>
            </a:r>
            <a:r>
              <a:rPr lang="en-US" sz="2000" b="0" i="1" u="none" strike="noStrike" baseline="0" dirty="0">
                <a:solidFill>
                  <a:srgbClr val="7A9900"/>
                </a:solidFill>
                <a:latin typeface="AvenirLTStd-Book"/>
              </a:rPr>
              <a:t>investment assets available may change </a:t>
            </a:r>
            <a:r>
              <a:rPr lang="en-US" sz="2000" b="0" i="1" u="none" strike="noStrike" baseline="0" dirty="0">
                <a:latin typeface="AvenirLTStd-Book"/>
              </a:rPr>
              <a:t>over their lifetime but understanding the basic terms, options, and strategies presented in this lesson will help make the process less intimidating. </a:t>
            </a:r>
          </a:p>
          <a:p>
            <a:pPr marL="0" indent="0" algn="l">
              <a:buNone/>
            </a:pPr>
            <a:r>
              <a:rPr lang="en-US" sz="2000" b="0" i="1" u="none" strike="noStrike" baseline="0" dirty="0">
                <a:latin typeface="AvenirLTStd-Book"/>
              </a:rPr>
              <a:t>Also remind them that </a:t>
            </a:r>
            <a:r>
              <a:rPr lang="en-US" sz="2000" b="0" i="1" u="none" strike="noStrike" baseline="0" dirty="0">
                <a:solidFill>
                  <a:srgbClr val="7A9900"/>
                </a:solidFill>
                <a:latin typeface="AvenirLTStd-Book"/>
              </a:rPr>
              <a:t>thoughtful investing </a:t>
            </a:r>
            <a:r>
              <a:rPr lang="en-US" sz="2000" b="0" i="1" u="none" strike="noStrike" baseline="0" dirty="0">
                <a:latin typeface="AvenirLTStd-Book"/>
              </a:rPr>
              <a:t>requires more than knowing terms and reciting strategies. It requires self-examination, which includes paying careful attention to their financial goals, their tolerance for risk, and their timeline for needing the funds they invest.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952264934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2888-E478-4FF6-A74F-EEEA23282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75765"/>
            <a:ext cx="8229600" cy="1143000"/>
          </a:xfrm>
        </p:spPr>
        <p:txBody>
          <a:bodyPr/>
          <a:lstStyle/>
          <a:p>
            <a:r>
              <a:rPr lang="en-US" sz="4800" dirty="0"/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C5F6-42CC-46EB-A5F3-04300FF06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i="0" u="none" strike="noStrike" baseline="0" dirty="0">
                <a:latin typeface="AvenirLTStd-Book"/>
              </a:rPr>
              <a:t>Ask students to write down </a:t>
            </a:r>
            <a:r>
              <a:rPr lang="en-US" i="0" u="none" strike="noStrike" baseline="0" dirty="0">
                <a:solidFill>
                  <a:srgbClr val="7A9900"/>
                </a:solidFill>
                <a:latin typeface="AvenirLTStd-Book"/>
              </a:rPr>
              <a:t>three things they learned </a:t>
            </a:r>
            <a:r>
              <a:rPr lang="en-US" i="0" u="none" strike="noStrike" baseline="0" dirty="0">
                <a:latin typeface="AvenirLTStd-Book"/>
              </a:rPr>
              <a:t>from this lesson. Have them circle one of those three and write a brief paragraph explaining why it is important for them to understand that concept before they start investing</a:t>
            </a:r>
            <a:r>
              <a:rPr lang="en-US" sz="3200" b="0" i="0" u="none" strike="noStrike" baseline="0" dirty="0">
                <a:latin typeface="AvenirLTStd-Book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0482113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0392"/>
          </a:xfrm>
        </p:spPr>
        <p:txBody>
          <a:bodyPr/>
          <a:lstStyle/>
          <a:p>
            <a:r>
              <a:rPr lang="en-US" sz="4800" dirty="0"/>
              <a:t>Expansion: Quotes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511040"/>
          </a:xfrm>
        </p:spPr>
        <p:txBody>
          <a:bodyPr/>
          <a:lstStyle/>
          <a:p>
            <a:r>
              <a:rPr lang="en-US" dirty="0"/>
              <a:t>“Put your money where your mouth is” – </a:t>
            </a:r>
            <a:r>
              <a:rPr lang="en-US" dirty="0">
                <a:solidFill>
                  <a:srgbClr val="7A9900"/>
                </a:solidFill>
              </a:rPr>
              <a:t>Warren Buffet</a:t>
            </a:r>
          </a:p>
          <a:p>
            <a:r>
              <a:rPr lang="en-US" dirty="0"/>
              <a:t>“Don’t put all of your eggs in one basket” vs. “put all of your eggs in one basket and watch them grow.”</a:t>
            </a:r>
          </a:p>
          <a:p>
            <a:r>
              <a:rPr lang="en-US" dirty="0"/>
              <a:t>“Do you know the only thing that gives me pleasure? It's to see my dividends coming in” – </a:t>
            </a:r>
            <a:r>
              <a:rPr lang="en-US" dirty="0">
                <a:solidFill>
                  <a:srgbClr val="7A9900"/>
                </a:solidFill>
              </a:rPr>
              <a:t>John D. Rockefeller</a:t>
            </a:r>
          </a:p>
          <a:p>
            <a:r>
              <a:rPr lang="en-US" dirty="0"/>
              <a:t>“I don’t throw darts at a board” – </a:t>
            </a:r>
            <a:r>
              <a:rPr lang="en-US" dirty="0">
                <a:solidFill>
                  <a:srgbClr val="7A9900"/>
                </a:solidFill>
              </a:rPr>
              <a:t>Gordon </a:t>
            </a:r>
            <a:r>
              <a:rPr lang="en-US" dirty="0" err="1">
                <a:solidFill>
                  <a:srgbClr val="7A9900"/>
                </a:solidFill>
              </a:rPr>
              <a:t>Gekko</a:t>
            </a:r>
            <a:r>
              <a:rPr lang="en-US" dirty="0">
                <a:solidFill>
                  <a:srgbClr val="7A9900"/>
                </a:solidFill>
              </a:rPr>
              <a:t> </a:t>
            </a:r>
            <a:r>
              <a:rPr lang="en-US" dirty="0"/>
              <a:t>(Fictional character but still good advice)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43575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95378-14C2-4E42-AF8C-FDCAEAAF3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2A0C4-EF28-4F76-96B1-50B1DA54D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F14540-F9ED-45BA-9D5F-9E0D674EE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41519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515F3-4DE5-4E65-8C5A-7D9DA74A2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50" y="914400"/>
            <a:ext cx="8089750" cy="1251941"/>
          </a:xfrm>
        </p:spPr>
        <p:txBody>
          <a:bodyPr/>
          <a:lstStyle/>
          <a:p>
            <a:r>
              <a:rPr lang="en-US" sz="4800" dirty="0"/>
              <a:t>Expansion: How to Calculate What You'll Need to Retire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842CC-CC9D-4D26-8C54-AF6EF1B00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050" y="2166341"/>
            <a:ext cx="8229600" cy="4420925"/>
          </a:xfrm>
        </p:spPr>
        <p:txBody>
          <a:bodyPr/>
          <a:lstStyle/>
          <a:p>
            <a:r>
              <a:rPr lang="en-US" sz="2400" dirty="0"/>
              <a:t>Estimate Your Retirement Lifespan</a:t>
            </a:r>
          </a:p>
          <a:p>
            <a:r>
              <a:rPr lang="en-US" sz="2400" dirty="0"/>
              <a:t>Determine Your Retirement Salary</a:t>
            </a:r>
          </a:p>
          <a:p>
            <a:pPr lvl="1"/>
            <a:r>
              <a:rPr lang="en-US" sz="2400" dirty="0"/>
              <a:t>At a minimum, you should plan on needing 80% of your current income, but an even better rule of thumb is 85%</a:t>
            </a:r>
          </a:p>
          <a:p>
            <a:pPr lvl="1"/>
            <a:r>
              <a:rPr lang="en-US" sz="2400" dirty="0"/>
              <a:t>If you have $800,000 saved you have $40,000 for 20 years</a:t>
            </a:r>
          </a:p>
          <a:p>
            <a:pPr lvl="1"/>
            <a:r>
              <a:rPr lang="en-US" sz="2400" dirty="0"/>
              <a:t>Plan and Budget</a:t>
            </a:r>
          </a:p>
          <a:p>
            <a:pPr lvl="1"/>
            <a:r>
              <a:rPr lang="en-US" sz="2400" dirty="0"/>
              <a:t>Account for Complications</a:t>
            </a:r>
          </a:p>
          <a:p>
            <a:pPr indent="-285750"/>
            <a:r>
              <a:rPr lang="en-US" sz="2400" dirty="0"/>
              <a:t>Save 10% of your gross income toward retirement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195729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EDE3-E468-4690-9041-F9FF2C82F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=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DB6B7C63-CF75-4499-8B07-73EC3DAFD6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1043492"/>
            <a:ext cx="8229600" cy="530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A picture containing table&#10;&#10;Description automatically generated">
            <a:extLst>
              <a:ext uri="{FF2B5EF4-FFF2-40B4-BE49-F238E27FC236}">
                <a16:creationId xmlns:a16="http://schemas.microsoft.com/office/drawing/2014/main" id="{5ED38979-F2A6-403C-AAA7-FF6C20FDDC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28" y="2186492"/>
            <a:ext cx="1592131" cy="350430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8ECFE2C-B546-446C-BA92-AD768D066C2D}"/>
              </a:ext>
            </a:extLst>
          </p:cNvPr>
          <p:cNvSpPr/>
          <p:nvPr/>
        </p:nvSpPr>
        <p:spPr>
          <a:xfrm>
            <a:off x="602428" y="5411097"/>
            <a:ext cx="1678194" cy="2796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38369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81559-DF2F-4531-9FF3-D09A004A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75861"/>
          </a:xfrm>
        </p:spPr>
        <p:txBody>
          <a:bodyPr/>
          <a:lstStyle/>
          <a:p>
            <a:r>
              <a:rPr lang="en-US" sz="2800" dirty="0"/>
              <a:t>Follow Up Assignment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5FFAF-8574-400C-974D-ACB849647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0261"/>
            <a:ext cx="8229600" cy="4566699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https://www.daveramsey.com/blog/the-truth-about-budgeting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by Dave Ramsey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https://www.youtube.com/watch?v=yRr0_gJ-3mI</a:t>
            </a: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Warren Buffet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rgbClr val="7A99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1 piece of advice that connected with you for each.  </a:t>
            </a:r>
            <a:r>
              <a:rPr lang="en-US" sz="2400" dirty="0">
                <a:solidFill>
                  <a:srgbClr val="7A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3-4 sentences, explain: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rgbClr val="7A99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were your opinions, thoughts on this advice?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rgbClr val="7A99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you incorporate this advice as you look toward the future</a:t>
            </a:r>
            <a:endParaRPr lang="en-US" dirty="0">
              <a:solidFill>
                <a:srgbClr val="7A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289339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AE73C-B1C9-42F7-8249-79F373D5F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28870"/>
          </a:xfrm>
        </p:spPr>
        <p:txBody>
          <a:bodyPr/>
          <a:lstStyle/>
          <a:p>
            <a:r>
              <a:rPr lang="en-US" sz="3200" dirty="0"/>
              <a:t>Follow Up Assignment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F3171-2C33-4D26-B124-0435E0E93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3270"/>
            <a:ext cx="8229600" cy="4770782"/>
          </a:xfrm>
        </p:spPr>
        <p:txBody>
          <a:bodyPr/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had $1,000 how would you use that to begin investing?  Which stocks would you choose and in what quantity?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Explain in one full paragraph.  Look at finance.yahoo.com to see how much they are.   </a:t>
            </a:r>
          </a:p>
          <a:p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Alternate:  break $1,000 into $100 each month giving different stocks to look at: 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general, 2)  high risk, 3)  dividend, 4)  banking, 5) 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inelastic, 6)  durables, 7)  perishables 8)  blue chip, 9)  international, 10) Mineral/Precious Metal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181570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F44DA-7F29-495C-9279-01A773172FC7}"/>
              </a:ext>
            </a:extLst>
          </p:cNvPr>
          <p:cNvSpPr txBox="1"/>
          <p:nvPr/>
        </p:nvSpPr>
        <p:spPr>
          <a:xfrm>
            <a:off x="1501666" y="5134678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335947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82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51" y="1061966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latin typeface="Calibri"/>
                <a:ea typeface="ＭＳ Ｐゴシック"/>
                <a:cs typeface="Calibri"/>
              </a:rPr>
              <a:t>Professional Development Certificate</a:t>
            </a:r>
            <a:endParaRPr lang="en-US" sz="4000" b="1">
              <a:solidFill>
                <a:srgbClr val="005CB8"/>
              </a:solidFill>
              <a:effectLst>
                <a:glow>
                  <a:srgbClr val="4F81BD">
                    <a:alpha val="0"/>
                  </a:srgb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  <a:reflection stA="0" endPos="65000" dist="50800" dir="5400000" sy="-100000" algn="bl" rotWithShape="0"/>
              </a:effectLst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588955" y="2359260"/>
            <a:ext cx="8175171" cy="31393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>
                <a:latin typeface="Arial"/>
                <a:ea typeface="ＭＳ Ｐゴシック"/>
              </a:rPr>
              <a:t>To earn your professional development certificate for this webinar, you must:</a:t>
            </a:r>
          </a:p>
          <a:p>
            <a:endParaRPr lang="en-US">
              <a:latin typeface="Arial"/>
              <a:ea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</a:rPr>
              <a:t>Watch a minimum of 45-minutes and you will automatically receive a professional development </a:t>
            </a:r>
            <a:r>
              <a:rPr lang="en-US" b="1" dirty="0">
                <a:solidFill>
                  <a:srgbClr val="7A9900"/>
                </a:solidFill>
                <a:latin typeface="Arial"/>
                <a:ea typeface="ＭＳ Ｐゴシック"/>
              </a:rPr>
              <a:t>certificate </a:t>
            </a:r>
            <a:r>
              <a:rPr lang="en-US" dirty="0">
                <a:latin typeface="Arial"/>
                <a:ea typeface="ＭＳ Ｐゴシック"/>
              </a:rPr>
              <a:t>via e-mail within 24 hours.</a:t>
            </a:r>
          </a:p>
          <a:p>
            <a:endParaRPr lang="en-US">
              <a:latin typeface="Arial"/>
              <a:ea typeface="ＭＳ Ｐゴシック"/>
            </a:endParaRPr>
          </a:p>
          <a:p>
            <a:r>
              <a:rPr lang="en-US">
                <a:latin typeface="Arial"/>
                <a:ea typeface="ＭＳ Ｐゴシック"/>
                <a:cs typeface="Arial"/>
              </a:rPr>
              <a:t>Accessing resources: </a:t>
            </a:r>
            <a:endParaRPr lang="en-US"/>
          </a:p>
          <a:p>
            <a:endParaRPr lang="en-US"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You can now easily download presentations, lesson plan materials, and activities for each webinar from </a:t>
            </a:r>
            <a:r>
              <a:rPr lang="en-US" b="1" i="1" dirty="0">
                <a:solidFill>
                  <a:srgbClr val="005CB8"/>
                </a:solidFill>
                <a:latin typeface="Arial"/>
                <a:ea typeface="ＭＳ Ｐゴシック"/>
                <a:cs typeface="Arial"/>
              </a:rPr>
              <a:t>EconEdLink.org/professional-development/</a:t>
            </a:r>
          </a:p>
          <a:p>
            <a:endParaRPr lang="en-US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802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C49A-50A7-49D5-B1A2-57AAF226F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ＭＳ Ｐゴシック"/>
                <a:cs typeface="Calibri"/>
              </a:rPr>
              <a:t>Thank You to Our Sponsors!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6CDAE-25F6-4A13-9FAD-1DA0236E5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7889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4E07D46-8268-4A1E-853F-435FD2B42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940" y="1131570"/>
            <a:ext cx="3246120" cy="459486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99032" y="5719572"/>
            <a:ext cx="6345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linkClick r:id="rId3"/>
              </a:rPr>
              <a:t>https://store.councilforeconed.org/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353993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Agenda</a:t>
            </a:r>
            <a:endParaRPr lang="en-US" sz="5500" b="1" dirty="0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2377441"/>
            <a:ext cx="8229600" cy="417576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 To examine lessons and activities to improve students’ understanding of exploring financial instruments for investment</a:t>
            </a:r>
          </a:p>
        </p:txBody>
      </p:sp>
    </p:spTree>
    <p:extLst>
      <p:ext uri="{BB962C8B-B14F-4D97-AF65-F5344CB8AC3E}">
        <p14:creationId xmlns:p14="http://schemas.microsoft.com/office/powerpoint/2010/main" val="16002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Objectives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6280"/>
            <a:ext cx="8229600" cy="4175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Students will be able to:  </a:t>
            </a:r>
          </a:p>
          <a:p>
            <a:r>
              <a:rPr lang="en-US" sz="2400" dirty="0"/>
              <a:t>define key investment terms such as stocks, bonds and mutual funds.</a:t>
            </a:r>
          </a:p>
          <a:p>
            <a:r>
              <a:rPr lang="en-US" sz="2400" dirty="0"/>
              <a:t>describe key investment strategies including index funds and dollar-cost averaging.</a:t>
            </a:r>
          </a:p>
          <a:p>
            <a:r>
              <a:rPr lang="en-US" sz="2400" dirty="0"/>
              <a:t>summarize the costs and benefits of investing in stocks, bonds, and mutual funds.</a:t>
            </a:r>
          </a:p>
          <a:p>
            <a:r>
              <a:rPr lang="en-US" sz="2400" dirty="0"/>
              <a:t>explain the importance of diversifying an investment portfolio.</a:t>
            </a:r>
          </a:p>
        </p:txBody>
      </p:sp>
    </p:spTree>
    <p:extLst>
      <p:ext uri="{BB962C8B-B14F-4D97-AF65-F5344CB8AC3E}">
        <p14:creationId xmlns:p14="http://schemas.microsoft.com/office/powerpoint/2010/main" val="360403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National Standards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Standard 5 Financial Investing, Grade 12, Benchmark 3 </a:t>
            </a:r>
            <a:r>
              <a:rPr lang="en-US" sz="2000" dirty="0"/>
              <a:t>– Expenses of buying, selling, and holding financial assets decrease the rate of return from an investment.</a:t>
            </a:r>
          </a:p>
          <a:p>
            <a:pPr marL="0" indent="0">
              <a:buNone/>
            </a:pPr>
            <a:r>
              <a:rPr lang="en-US" sz="2000" b="1" dirty="0"/>
              <a:t>Standard 5 Financial Investing, Grade 12, Benchmark 4 </a:t>
            </a:r>
            <a:r>
              <a:rPr lang="en-US" sz="2000" dirty="0"/>
              <a:t>– Buyers and sellers in financial markets determine prices of financial assets and therefore influence the rates of return on those assets.</a:t>
            </a:r>
          </a:p>
          <a:p>
            <a:pPr marL="0" indent="0">
              <a:buNone/>
            </a:pPr>
            <a:r>
              <a:rPr lang="en-US" sz="2000" b="1" dirty="0"/>
              <a:t>Standard 5 Financial Investing, Grade 12, Benchmark 5 </a:t>
            </a:r>
            <a:r>
              <a:rPr lang="en-US" sz="2000" dirty="0"/>
              <a:t>– An investment with greater risk than another investment will commonly have a lower market price, and therefore a higher rate of return, than the other investment.</a:t>
            </a:r>
          </a:p>
          <a:p>
            <a:pPr marL="0" indent="0">
              <a:buNone/>
            </a:pPr>
            <a:r>
              <a:rPr lang="en-US" sz="2000" b="1" dirty="0"/>
              <a:t>Standard 5 Financial Investing, Grade 12, Benchmark 6 </a:t>
            </a:r>
            <a:r>
              <a:rPr lang="en-US" sz="2000" dirty="0"/>
              <a:t>– Shorter-term investments will likely have lower rates of return than longer term investments.</a:t>
            </a:r>
          </a:p>
        </p:txBody>
      </p:sp>
    </p:spTree>
    <p:extLst>
      <p:ext uri="{BB962C8B-B14F-4D97-AF65-F5344CB8AC3E}">
        <p14:creationId xmlns:p14="http://schemas.microsoft.com/office/powerpoint/2010/main" val="79694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State Standards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2848"/>
            <a:ext cx="8229600" cy="4175760"/>
          </a:xfrm>
        </p:spPr>
        <p:txBody>
          <a:bodyPr>
            <a:noAutofit/>
          </a:bodyPr>
          <a:lstStyle/>
          <a:p>
            <a:pPr marL="0" indent="0" defTabSz="905255">
              <a:buNone/>
              <a:defRPr sz="3168"/>
            </a:pPr>
            <a:r>
              <a:rPr lang="en-US" sz="1600" b="1" dirty="0"/>
              <a:t>CCSS.ELA-Literacy.W.9-10.9, CCSS.ELA Literacy. W.11-12.9 </a:t>
            </a:r>
            <a:r>
              <a:rPr lang="en-US" sz="1600" dirty="0"/>
              <a:t>– Draw evidence from literary or informational texts to support analysis, reflection, and research.</a:t>
            </a:r>
          </a:p>
          <a:p>
            <a:pPr marL="0" indent="0" defTabSz="905255">
              <a:buNone/>
              <a:defRPr sz="3168"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CCSS.ELA-Literacy.L.9-10.6; CCSS.ELA Literacy. L.11-12.6 </a:t>
            </a:r>
            <a:r>
              <a:rPr lang="en-US" sz="1600" dirty="0"/>
              <a:t>– Acquire and use accurately general academic and domain specific words and phrases, sufficient for reading, writing, speaking, and listening at the college and career readiness level; demonstrate independence in gathering vocabulary knowledge when considering a word or phrase important to comprehension or expression.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CCSS.ELA-Literacy.W.9-10.7, CCSS.ELA Literacy. W.11-12.7 </a:t>
            </a:r>
            <a:r>
              <a:rPr lang="en-US" sz="1600" dirty="0"/>
              <a:t>– Conduct short as well as more sustained research projects to answer a question (including a self generated question) or solve a problem; narrow or broaden the inquiry when appropriate; synthesize multiple sources on the subject, demonstrating understanding of the subject under investigation.</a:t>
            </a:r>
          </a:p>
        </p:txBody>
      </p:sp>
    </p:spTree>
    <p:extLst>
      <p:ext uri="{BB962C8B-B14F-4D97-AF65-F5344CB8AC3E}">
        <p14:creationId xmlns:p14="http://schemas.microsoft.com/office/powerpoint/2010/main" val="130569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4DB71-EC44-4137-8629-EC517283E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78BE7-E45F-4A17-B433-363F2B262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7439"/>
            <a:ext cx="8229600" cy="4270495"/>
          </a:xfrm>
        </p:spPr>
        <p:txBody>
          <a:bodyPr/>
          <a:lstStyle/>
          <a:p>
            <a:r>
              <a:rPr lang="en-US" dirty="0"/>
              <a:t>Investing is a lot like relationships</a:t>
            </a:r>
          </a:p>
          <a:p>
            <a:r>
              <a:rPr lang="en-US" dirty="0"/>
              <a:t>Everyone is an expert</a:t>
            </a:r>
          </a:p>
          <a:p>
            <a:r>
              <a:rPr lang="en-US" dirty="0"/>
              <a:t>Everyone gives you unsolicited advice</a:t>
            </a:r>
          </a:p>
          <a:p>
            <a:r>
              <a:rPr lang="en-US" dirty="0"/>
              <a:t>Always ask:  </a:t>
            </a:r>
            <a:r>
              <a:rPr lang="en-US" i="1" dirty="0"/>
              <a:t>Does the person eat their own cooking? </a:t>
            </a:r>
            <a:r>
              <a:rPr lang="en-US" dirty="0"/>
              <a:t>when giving advice</a:t>
            </a:r>
          </a:p>
          <a:p>
            <a:r>
              <a:rPr lang="en-US" dirty="0"/>
              <a:t>“Be yourself, everyone else is already taken” – Oscar Wilde</a:t>
            </a:r>
          </a:p>
        </p:txBody>
      </p:sp>
    </p:spTree>
    <p:extLst>
      <p:ext uri="{BB962C8B-B14F-4D97-AF65-F5344CB8AC3E}">
        <p14:creationId xmlns:p14="http://schemas.microsoft.com/office/powerpoint/2010/main" val="371755483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D6113DE-D385-4A48-8B16-CD7F49237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schemas.openxmlformats.org/package/2006/metadata/core-properties"/>
    <ds:schemaRef ds:uri="http://www.w3.org/XML/1998/namespace"/>
    <ds:schemaRef ds:uri="bfa4db11-c700-41fb-b639-f7e6b4e680b5"/>
    <ds:schemaRef ds:uri="http://schemas.microsoft.com/office/2006/documentManagement/types"/>
    <ds:schemaRef ds:uri="9cd82c5b-74c9-4827-94f1-5bf219ae6b20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</TotalTime>
  <Words>2029</Words>
  <Application>Microsoft Office PowerPoint</Application>
  <PresentationFormat>On-screen Show (4:3)</PresentationFormat>
  <Paragraphs>154</Paragraphs>
  <Slides>30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Arial,Sans-Serif</vt:lpstr>
      <vt:lpstr>ArialMT</vt:lpstr>
      <vt:lpstr>AvenirLTStd-Black</vt:lpstr>
      <vt:lpstr>AvenirLTStd-BlackOblique</vt:lpstr>
      <vt:lpstr>AvenirLTStd-Book</vt:lpstr>
      <vt:lpstr>Calibri</vt:lpstr>
      <vt:lpstr>Calibri Light</vt:lpstr>
      <vt:lpstr>Office Theme</vt:lpstr>
      <vt:lpstr>Financial Fitness for Life, Chapter 22:  Financial Investing Presented by  Matthew Gherman October 22, 2020 mgherman@schools.nyc.gov </vt:lpstr>
      <vt:lpstr>EconEdLink Membership</vt:lpstr>
      <vt:lpstr>Professional Development Certificate</vt:lpstr>
      <vt:lpstr>PowerPoint Presentation</vt:lpstr>
      <vt:lpstr>Agenda</vt:lpstr>
      <vt:lpstr>Objectives</vt:lpstr>
      <vt:lpstr>National Standards</vt:lpstr>
      <vt:lpstr>State Standards</vt:lpstr>
      <vt:lpstr>Motivation</vt:lpstr>
      <vt:lpstr>Motivation, cont’d</vt:lpstr>
      <vt:lpstr>Risk Tolerance Quiz</vt:lpstr>
      <vt:lpstr>Video #1:  Stocks</vt:lpstr>
      <vt:lpstr>Video #2:  Bonds</vt:lpstr>
      <vt:lpstr>Exercise 22.1:  Stocks and Bonds Article</vt:lpstr>
      <vt:lpstr>Transition</vt:lpstr>
      <vt:lpstr>Mutual Funds Video</vt:lpstr>
      <vt:lpstr>Transition to “Skit” Exercise</vt:lpstr>
      <vt:lpstr>Skit Follow Up Questions</vt:lpstr>
      <vt:lpstr>Rule of 72</vt:lpstr>
      <vt:lpstr>Bingo Exercise</vt:lpstr>
      <vt:lpstr>Closing Discussions</vt:lpstr>
      <vt:lpstr>Assessment</vt:lpstr>
      <vt:lpstr>Expansion: Quotes</vt:lpstr>
      <vt:lpstr>PowerPoint Presentation</vt:lpstr>
      <vt:lpstr>Expansion: How to Calculate What You'll Need to Retire</vt:lpstr>
      <vt:lpstr>=</vt:lpstr>
      <vt:lpstr>Follow Up Assignment #1</vt:lpstr>
      <vt:lpstr>Follow Up Assignment #2</vt:lpstr>
      <vt:lpstr>CEE Affiliates</vt:lpstr>
      <vt:lpstr>Thank You to Our Sponsors!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Jarvon Carson</cp:lastModifiedBy>
  <cp:revision>142</cp:revision>
  <dcterms:created xsi:type="dcterms:W3CDTF">2012-09-11T15:07:18Z</dcterms:created>
  <dcterms:modified xsi:type="dcterms:W3CDTF">2020-10-21T12:39:57Z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