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9" r:id="rId5"/>
    <p:sldId id="270" r:id="rId6"/>
    <p:sldId id="271" r:id="rId7"/>
    <p:sldId id="400" r:id="rId8"/>
    <p:sldId id="272" r:id="rId9"/>
    <p:sldId id="273" r:id="rId10"/>
    <p:sldId id="274" r:id="rId11"/>
    <p:sldId id="275" r:id="rId12"/>
    <p:sldId id="374" r:id="rId13"/>
    <p:sldId id="375" r:id="rId14"/>
    <p:sldId id="376" r:id="rId15"/>
    <p:sldId id="379" r:id="rId16"/>
    <p:sldId id="377" r:id="rId17"/>
    <p:sldId id="380" r:id="rId18"/>
    <p:sldId id="381" r:id="rId19"/>
    <p:sldId id="382" r:id="rId20"/>
    <p:sldId id="383" r:id="rId21"/>
    <p:sldId id="378" r:id="rId22"/>
    <p:sldId id="385" r:id="rId23"/>
    <p:sldId id="384" r:id="rId24"/>
    <p:sldId id="386" r:id="rId25"/>
    <p:sldId id="387" r:id="rId26"/>
    <p:sldId id="388" r:id="rId27"/>
    <p:sldId id="390" r:id="rId28"/>
    <p:sldId id="391" r:id="rId29"/>
    <p:sldId id="393" r:id="rId30"/>
    <p:sldId id="397" r:id="rId31"/>
    <p:sldId id="395" r:id="rId32"/>
    <p:sldId id="394" r:id="rId33"/>
    <p:sldId id="398" r:id="rId34"/>
    <p:sldId id="332" r:id="rId35"/>
    <p:sldId id="39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95A8B-5F1A-45C4-8D3C-DE74CF4A8A23}" v="5" dt="2020-10-01T16:16:08.950"/>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660"/>
  </p:normalViewPr>
  <p:slideViewPr>
    <p:cSldViewPr snapToGrid="0">
      <p:cViewPr varScale="1">
        <p:scale>
          <a:sx n="71" d="100"/>
          <a:sy n="71" d="100"/>
        </p:scale>
        <p:origin x="181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1314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69840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142828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253153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324297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137207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21397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31</a:t>
            </a:fld>
            <a:endParaRPr lang="en-US"/>
          </a:p>
        </p:txBody>
      </p:sp>
    </p:spTree>
    <p:extLst>
      <p:ext uri="{BB962C8B-B14F-4D97-AF65-F5344CB8AC3E}">
        <p14:creationId xmlns:p14="http://schemas.microsoft.com/office/powerpoint/2010/main" val="386476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ls.gov/ooh/"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ndeed.com/career-advice/resume-samples/medical-and-nursing-resumes/director-of-nursing" TargetMode="External"/><Relationship Id="rId2" Type="http://schemas.openxmlformats.org/officeDocument/2006/relationships/hyperlink" Target="https://www.indeed.com/career-advice/resume-samples/all-job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careerwise.minnstate.edu/careers/clusterSurve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s1IexfrFcz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WRYRBGX4lVM&amp;feature=emb_logo" TargetMode="External"/><Relationship Id="rId2" Type="http://schemas.openxmlformats.org/officeDocument/2006/relationships/hyperlink" Target="https://www.youtube.com/watch?v=UF8uR6Z6KLc" TargetMode="External"/><Relationship Id="rId1" Type="http://schemas.openxmlformats.org/officeDocument/2006/relationships/slideLayout" Target="../slideLayouts/slideLayout2.xml"/><Relationship Id="rId4" Type="http://schemas.openxmlformats.org/officeDocument/2006/relationships/hyperlink" Target="https://www.youtube.com/watch?v=3x3rEg2qvc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forbes.com/sites/michalbohanes/2018/07/05/following-your-passion-is-dead-heres-what-to-replace-it-with/#46537c027f83" TargetMode="External"/><Relationship Id="rId2" Type="http://schemas.openxmlformats.org/officeDocument/2006/relationships/hyperlink" Target="https://www.businessinsider.com/personal-finance/job-money-choices-2018-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time_continue=6&amp;v=MtJKnB9m45E&amp;feature=emb_log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otc.crn.com/article/the-impact-of-the-coronavirus-how-it-s-turned-day-to-day-business-upside-dow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qBJeLUczCbA" TargetMode="External"/><Relationship Id="rId2" Type="http://schemas.openxmlformats.org/officeDocument/2006/relationships/hyperlink" Target="https://www.youtube.com/watch?v=yF3hCgAyclo" TargetMode="External"/><Relationship Id="rId1" Type="http://schemas.openxmlformats.org/officeDocument/2006/relationships/slideLayout" Target="../slideLayouts/slideLayout2.xml"/><Relationship Id="rId4" Type="http://schemas.openxmlformats.org/officeDocument/2006/relationships/hyperlink" Target="https://www.youtube.com/watch?v=PAthQKLhBTs&amp;feature=emb_log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9739" y="3233756"/>
            <a:ext cx="7772400" cy="1470025"/>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300" dirty="0"/>
              <a:t>Financial Fitness for Life, Chapter 4: </a:t>
            </a:r>
            <a:br>
              <a:rPr lang="en-US" sz="5300" dirty="0"/>
            </a:br>
            <a:r>
              <a:rPr lang="en-US" sz="5300" dirty="0">
                <a:solidFill>
                  <a:srgbClr val="7A9900"/>
                </a:solidFill>
              </a:rPr>
              <a:t>Choosing a Career</a:t>
            </a:r>
            <a:br>
              <a:rPr lang="en-US" sz="4400" dirty="0"/>
            </a:br>
            <a:r>
              <a:rPr lang="en-US" sz="4000" dirty="0">
                <a:solidFill>
                  <a:schemeClr val="tx1"/>
                </a:solidFill>
                <a:latin typeface="Calibri"/>
                <a:ea typeface="ＭＳ Ｐゴシック"/>
                <a:cs typeface="Calibri"/>
              </a:rPr>
              <a:t>Presented by </a:t>
            </a:r>
            <a:br>
              <a:rPr lang="en-US" sz="4000" dirty="0">
                <a:solidFill>
                  <a:schemeClr val="tx1"/>
                </a:solidFill>
                <a:latin typeface="Calibri"/>
                <a:ea typeface="ＭＳ Ｐゴシック"/>
                <a:cs typeface="Calibri"/>
              </a:rPr>
            </a:br>
            <a:r>
              <a:rPr lang="en-US" sz="4000" b="0" dirty="0">
                <a:solidFill>
                  <a:schemeClr val="tx1"/>
                </a:solidFill>
                <a:latin typeface="Calibri"/>
                <a:ea typeface="ＭＳ Ｐゴシック"/>
                <a:cs typeface="Calibri"/>
              </a:rPr>
              <a:t>Matthew Gherman</a:t>
            </a:r>
            <a:br>
              <a:rPr lang="en-US" sz="4000" dirty="0">
                <a:solidFill>
                  <a:schemeClr val="tx1"/>
                </a:solidFill>
                <a:latin typeface="Calibri"/>
                <a:ea typeface="ＭＳ Ｐゴシック"/>
                <a:cs typeface="Calibri"/>
              </a:rPr>
            </a:br>
            <a:r>
              <a:rPr lang="en-US" sz="4000" dirty="0">
                <a:solidFill>
                  <a:schemeClr val="tx1"/>
                </a:solidFill>
                <a:latin typeface="Calibri"/>
                <a:ea typeface="ＭＳ Ｐゴシック"/>
                <a:cs typeface="Calibri"/>
              </a:rPr>
              <a:t>October 15, 2020</a:t>
            </a:r>
            <a:br>
              <a:rPr lang="en-US" sz="4000" dirty="0">
                <a:solidFill>
                  <a:schemeClr val="tx1"/>
                </a:solidFill>
                <a:latin typeface="Calibri"/>
                <a:ea typeface="ＭＳ Ｐゴシック"/>
                <a:cs typeface="Calibri"/>
              </a:rPr>
            </a:br>
            <a:r>
              <a:rPr lang="en-US" sz="4000" b="0" dirty="0">
                <a:solidFill>
                  <a:schemeClr val="tx1"/>
                </a:solidFill>
                <a:latin typeface="Calibri"/>
                <a:ea typeface="ＭＳ Ｐゴシック"/>
                <a:cs typeface="Calibri"/>
              </a:rPr>
              <a:t>mgherman@schools.nyc.gov</a:t>
            </a:r>
            <a:br>
              <a:rPr lang="en-US" sz="1600" dirty="0">
                <a:solidFill>
                  <a:schemeClr val="tx1"/>
                </a:solidFill>
                <a:latin typeface="Calibri"/>
                <a:ea typeface="ＭＳ Ｐゴシック"/>
                <a:cs typeface="Calibri"/>
              </a:rPr>
            </a:br>
            <a:endParaRPr lang="en-US" sz="1600" dirty="0">
              <a:ln w="11430"/>
              <a:solidFill>
                <a:schemeClr val="tx1"/>
              </a:solidFill>
              <a:effectLst>
                <a:outerShdw blurRad="80000" dist="40000" dir="5040000" algn="tl">
                  <a:srgbClr val="000000">
                    <a:alpha val="0"/>
                  </a:srgbClr>
                </a:outerShdw>
              </a:effectLst>
              <a:ea typeface="+mj-ea"/>
              <a:cs typeface="Calibri"/>
            </a:endParaRPr>
          </a:p>
        </p:txBody>
      </p:sp>
      <p:sp>
        <p:nvSpPr>
          <p:cNvPr id="5" name="Subtitle 4">
            <a:extLst>
              <a:ext uri="{FF2B5EF4-FFF2-40B4-BE49-F238E27FC236}">
                <a16:creationId xmlns:a16="http://schemas.microsoft.com/office/drawing/2014/main" id="{25235370-C49F-47E5-A867-E1270493256D}"/>
              </a:ext>
            </a:extLst>
          </p:cNvPr>
          <p:cNvSpPr>
            <a:spLocks noGrp="1"/>
          </p:cNvSpPr>
          <p:nvPr>
            <p:ph type="subTitle" idx="1"/>
          </p:nvPr>
        </p:nvSpPr>
        <p:spPr>
          <a:xfrm>
            <a:off x="1285539" y="4703781"/>
            <a:ext cx="6400800" cy="1752600"/>
          </a:xfrm>
        </p:spPr>
        <p:txBody>
          <a:bodyPr/>
          <a:lstStyle/>
          <a:p>
            <a:endParaRPr lang="en-US" dirty="0"/>
          </a:p>
        </p:txBody>
      </p:sp>
    </p:spTree>
    <p:extLst>
      <p:ext uri="{BB962C8B-B14F-4D97-AF65-F5344CB8AC3E}">
        <p14:creationId xmlns:p14="http://schemas.microsoft.com/office/powerpoint/2010/main" val="174109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4440"/>
            <a:ext cx="8229600" cy="1143000"/>
          </a:xfrm>
        </p:spPr>
        <p:txBody>
          <a:bodyPr/>
          <a:lstStyle/>
          <a:p>
            <a:r>
              <a:rPr lang="en-US" sz="4800" dirty="0"/>
              <a:t>Transition</a:t>
            </a:r>
          </a:p>
        </p:txBody>
      </p:sp>
      <p:sp>
        <p:nvSpPr>
          <p:cNvPr id="3" name="Content Placeholder 2"/>
          <p:cNvSpPr>
            <a:spLocks noGrp="1"/>
          </p:cNvSpPr>
          <p:nvPr>
            <p:ph idx="1"/>
          </p:nvPr>
        </p:nvSpPr>
        <p:spPr/>
        <p:txBody>
          <a:bodyPr/>
          <a:lstStyle/>
          <a:p>
            <a:r>
              <a:rPr lang="en-US" sz="2000" dirty="0"/>
              <a:t>Resource:  4.1: Navigating the Occupational Outlook Handbook</a:t>
            </a:r>
            <a:r>
              <a:rPr lang="en-US" sz="2000" i="1" dirty="0"/>
              <a:t>.</a:t>
            </a:r>
          </a:p>
          <a:p>
            <a:r>
              <a:rPr lang="en-US" sz="2000" dirty="0">
                <a:hlinkClick r:id="rId2"/>
              </a:rPr>
              <a:t>https://www.bls.gov/ooh/</a:t>
            </a:r>
            <a:r>
              <a:rPr lang="en-US" sz="2000" dirty="0"/>
              <a:t> </a:t>
            </a:r>
          </a:p>
          <a:p>
            <a:pPr marL="0" indent="0">
              <a:buNone/>
            </a:pPr>
            <a:endParaRPr lang="en-US" sz="2000" dirty="0"/>
          </a:p>
        </p:txBody>
      </p:sp>
    </p:spTree>
    <p:extLst>
      <p:ext uri="{BB962C8B-B14F-4D97-AF65-F5344CB8AC3E}">
        <p14:creationId xmlns:p14="http://schemas.microsoft.com/office/powerpoint/2010/main" val="197436201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190"/>
            <a:ext cx="8229600" cy="1143000"/>
          </a:xfrm>
        </p:spPr>
        <p:txBody>
          <a:bodyPr/>
          <a:lstStyle/>
          <a:p>
            <a:r>
              <a:rPr lang="en-US" sz="4800" dirty="0"/>
              <a:t>Class Activity</a:t>
            </a:r>
          </a:p>
        </p:txBody>
      </p:sp>
      <p:sp>
        <p:nvSpPr>
          <p:cNvPr id="3" name="Content Placeholder 2"/>
          <p:cNvSpPr>
            <a:spLocks noGrp="1"/>
          </p:cNvSpPr>
          <p:nvPr>
            <p:ph idx="1"/>
          </p:nvPr>
        </p:nvSpPr>
        <p:spPr>
          <a:xfrm>
            <a:off x="457200" y="1819656"/>
            <a:ext cx="8229600" cy="4617720"/>
          </a:xfrm>
        </p:spPr>
        <p:txBody>
          <a:bodyPr/>
          <a:lstStyle/>
          <a:p>
            <a:r>
              <a:rPr lang="en-US" dirty="0"/>
              <a:t>Divide the class into groups of 2-3 students.</a:t>
            </a:r>
          </a:p>
          <a:p>
            <a:r>
              <a:rPr lang="en-US" dirty="0"/>
              <a:t>Provide each group with a copy of Exercise 4.1:  Occupational Profile. Explain that each group will research one occupation within an </a:t>
            </a:r>
            <a:r>
              <a:rPr lang="en-US" dirty="0">
                <a:solidFill>
                  <a:srgbClr val="7A9900"/>
                </a:solidFill>
              </a:rPr>
              <a:t>Occupation Group</a:t>
            </a:r>
            <a:r>
              <a:rPr lang="en-US" dirty="0"/>
              <a:t>. </a:t>
            </a:r>
          </a:p>
          <a:p>
            <a:r>
              <a:rPr lang="en-US" dirty="0"/>
              <a:t>Assign each group one of the 25 Occupation Groups for their research.</a:t>
            </a:r>
          </a:p>
          <a:p>
            <a:pPr marL="0" indent="0">
              <a:buNone/>
            </a:pPr>
            <a:r>
              <a:rPr lang="en-US" b="1" i="1" dirty="0">
                <a:solidFill>
                  <a:srgbClr val="7A9900"/>
                </a:solidFill>
              </a:rPr>
              <a:t>Audible:  Depending on technology availability, students can do this on their own for a job they are interested in.  </a:t>
            </a:r>
          </a:p>
        </p:txBody>
      </p:sp>
    </p:spTree>
    <p:extLst>
      <p:ext uri="{BB962C8B-B14F-4D97-AF65-F5344CB8AC3E}">
        <p14:creationId xmlns:p14="http://schemas.microsoft.com/office/powerpoint/2010/main" val="200888858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979"/>
            <a:ext cx="8229600" cy="960120"/>
          </a:xfrm>
        </p:spPr>
        <p:txBody>
          <a:bodyPr/>
          <a:lstStyle/>
          <a:p>
            <a:r>
              <a:rPr lang="en-US" sz="4000" dirty="0"/>
              <a:t>Exercise 4.1 </a:t>
            </a:r>
            <a:br>
              <a:rPr lang="en-US" sz="4000" dirty="0"/>
            </a:br>
            <a:r>
              <a:rPr lang="en-US" sz="4000" dirty="0"/>
              <a:t>Part 1</a:t>
            </a:r>
          </a:p>
        </p:txBody>
      </p:sp>
      <p:sp>
        <p:nvSpPr>
          <p:cNvPr id="3" name="Content Placeholder 2"/>
          <p:cNvSpPr>
            <a:spLocks noGrp="1"/>
          </p:cNvSpPr>
          <p:nvPr>
            <p:ph idx="1"/>
          </p:nvPr>
        </p:nvSpPr>
        <p:spPr>
          <a:xfrm>
            <a:off x="457200" y="2575560"/>
            <a:ext cx="8229600" cy="4282440"/>
          </a:xfrm>
        </p:spPr>
        <p:txBody>
          <a:bodyPr/>
          <a:lstStyle/>
          <a:p>
            <a:r>
              <a:rPr lang="en-US" sz="3200" dirty="0"/>
              <a:t>Complete sheet 4.1 – the OOH </a:t>
            </a:r>
            <a:r>
              <a:rPr lang="en-US" sz="3200" dirty="0">
                <a:solidFill>
                  <a:srgbClr val="7A9900"/>
                </a:solidFill>
              </a:rPr>
              <a:t>Scavenger Hunt</a:t>
            </a:r>
          </a:p>
          <a:p>
            <a:pPr marL="0" indent="0">
              <a:buNone/>
            </a:pPr>
            <a:endParaRPr lang="en-US" sz="3200" dirty="0"/>
          </a:p>
          <a:p>
            <a:pPr marL="0" indent="0">
              <a:buNone/>
            </a:pPr>
            <a:r>
              <a:rPr lang="en-US" sz="3200" b="1" i="1" dirty="0"/>
              <a:t>Give reminder that they will be using this data for Part II.  </a:t>
            </a:r>
          </a:p>
        </p:txBody>
      </p:sp>
    </p:spTree>
    <p:extLst>
      <p:ext uri="{BB962C8B-B14F-4D97-AF65-F5344CB8AC3E}">
        <p14:creationId xmlns:p14="http://schemas.microsoft.com/office/powerpoint/2010/main" val="237159812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7280"/>
            <a:ext cx="8229600" cy="1143000"/>
          </a:xfrm>
        </p:spPr>
        <p:txBody>
          <a:bodyPr/>
          <a:lstStyle/>
          <a:p>
            <a:r>
              <a:rPr lang="en-US" sz="4000" dirty="0"/>
              <a:t>Exercise 4.1 </a:t>
            </a:r>
            <a:br>
              <a:rPr lang="en-US" sz="4000" dirty="0"/>
            </a:br>
            <a:r>
              <a:rPr lang="en-US" sz="4000" dirty="0"/>
              <a:t>Part 2</a:t>
            </a:r>
          </a:p>
        </p:txBody>
      </p:sp>
      <p:sp>
        <p:nvSpPr>
          <p:cNvPr id="3" name="Content Placeholder 2"/>
          <p:cNvSpPr>
            <a:spLocks noGrp="1"/>
          </p:cNvSpPr>
          <p:nvPr>
            <p:ph idx="1"/>
          </p:nvPr>
        </p:nvSpPr>
        <p:spPr>
          <a:xfrm>
            <a:off x="393192" y="2240280"/>
            <a:ext cx="8229600" cy="4617720"/>
          </a:xfrm>
        </p:spPr>
        <p:txBody>
          <a:bodyPr/>
          <a:lstStyle/>
          <a:p>
            <a:r>
              <a:rPr lang="en-US" dirty="0"/>
              <a:t>Give each student group a copy of chart paper. </a:t>
            </a:r>
          </a:p>
          <a:p>
            <a:r>
              <a:rPr lang="en-US" dirty="0"/>
              <a:t>Ask the student groups to transfer their cost-benefit summary of their occupation from Exercise 4.1 to the chart paper and post it on a wall to share with the class. </a:t>
            </a:r>
          </a:p>
          <a:p>
            <a:r>
              <a:rPr lang="en-US" dirty="0"/>
              <a:t>Be sure they include the name of the occupation.</a:t>
            </a:r>
            <a:endParaRPr lang="en-US" sz="1400" dirty="0"/>
          </a:p>
        </p:txBody>
      </p:sp>
    </p:spTree>
    <p:extLst>
      <p:ext uri="{BB962C8B-B14F-4D97-AF65-F5344CB8AC3E}">
        <p14:creationId xmlns:p14="http://schemas.microsoft.com/office/powerpoint/2010/main" val="246135029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 y="1312433"/>
            <a:ext cx="8229600" cy="658368"/>
          </a:xfrm>
        </p:spPr>
        <p:txBody>
          <a:bodyPr/>
          <a:lstStyle/>
          <a:p>
            <a:r>
              <a:rPr lang="en-US" sz="4000" dirty="0"/>
              <a:t>Exercise 4.1 </a:t>
            </a:r>
            <a:br>
              <a:rPr lang="en-US" sz="4000" dirty="0"/>
            </a:br>
            <a:r>
              <a:rPr lang="en-US" sz="4000" dirty="0"/>
              <a:t>Part 3</a:t>
            </a:r>
          </a:p>
        </p:txBody>
      </p:sp>
      <p:sp>
        <p:nvSpPr>
          <p:cNvPr id="3" name="Content Placeholder 2"/>
          <p:cNvSpPr>
            <a:spLocks noGrp="1"/>
          </p:cNvSpPr>
          <p:nvPr>
            <p:ph idx="1"/>
          </p:nvPr>
        </p:nvSpPr>
        <p:spPr>
          <a:xfrm>
            <a:off x="457200" y="3506993"/>
            <a:ext cx="8229600" cy="3941064"/>
          </a:xfrm>
        </p:spPr>
        <p:txBody>
          <a:bodyPr/>
          <a:lstStyle/>
          <a:p>
            <a:r>
              <a:rPr lang="en-US" dirty="0"/>
              <a:t>Conduct a </a:t>
            </a:r>
            <a:r>
              <a:rPr lang="en-US" dirty="0">
                <a:solidFill>
                  <a:srgbClr val="7A9900"/>
                </a:solidFill>
              </a:rPr>
              <a:t>Gallery Walk </a:t>
            </a:r>
            <a:r>
              <a:rPr lang="en-US" dirty="0"/>
              <a:t>of the occupational costs and benefits posted around the room.</a:t>
            </a:r>
          </a:p>
          <a:p>
            <a:r>
              <a:rPr lang="en-US" dirty="0"/>
              <a:t>Give each person or small group three different colored sticky notes. </a:t>
            </a:r>
          </a:p>
          <a:p>
            <a:pPr lvl="1"/>
            <a:endParaRPr lang="en-US" dirty="0"/>
          </a:p>
        </p:txBody>
      </p:sp>
    </p:spTree>
    <p:extLst>
      <p:ext uri="{BB962C8B-B14F-4D97-AF65-F5344CB8AC3E}">
        <p14:creationId xmlns:p14="http://schemas.microsoft.com/office/powerpoint/2010/main" val="935940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67512"/>
          </a:xfrm>
        </p:spPr>
        <p:txBody>
          <a:bodyPr/>
          <a:lstStyle/>
          <a:p>
            <a:r>
              <a:rPr lang="en-US" sz="3600" dirty="0"/>
              <a:t>Gallery Walk Cont’d</a:t>
            </a:r>
          </a:p>
        </p:txBody>
      </p:sp>
      <p:sp>
        <p:nvSpPr>
          <p:cNvPr id="3" name="Content Placeholder 2"/>
          <p:cNvSpPr>
            <a:spLocks noGrp="1"/>
          </p:cNvSpPr>
          <p:nvPr>
            <p:ph idx="1"/>
          </p:nvPr>
        </p:nvSpPr>
        <p:spPr>
          <a:xfrm>
            <a:off x="457200" y="1736284"/>
            <a:ext cx="8229600" cy="4657344"/>
          </a:xfrm>
        </p:spPr>
        <p:txBody>
          <a:bodyPr/>
          <a:lstStyle/>
          <a:p>
            <a:r>
              <a:rPr lang="en-US" dirty="0"/>
              <a:t>Have the individuals/small groups rotate around the room and provide feedback by:</a:t>
            </a:r>
          </a:p>
          <a:p>
            <a:pPr lvl="1"/>
            <a:r>
              <a:rPr lang="en-US" dirty="0"/>
              <a:t> 1) listing one thing they like about the occupation displayed on one color of sticky note</a:t>
            </a:r>
          </a:p>
          <a:p>
            <a:pPr lvl="1"/>
            <a:r>
              <a:rPr lang="en-US" dirty="0"/>
              <a:t> 2) one thing they did not like about the occupation on a second-colored sticky note</a:t>
            </a:r>
          </a:p>
          <a:p>
            <a:pPr lvl="1"/>
            <a:r>
              <a:rPr lang="en-US" dirty="0"/>
              <a:t>3) a </a:t>
            </a:r>
            <a:r>
              <a:rPr lang="en-US" dirty="0">
                <a:solidFill>
                  <a:srgbClr val="7A9900"/>
                </a:solidFill>
              </a:rPr>
              <a:t>YES or NO </a:t>
            </a:r>
            <a:r>
              <a:rPr lang="en-US" dirty="0"/>
              <a:t>decision on whether they would consider this occupation as a career on a third-colored sticky note</a:t>
            </a:r>
            <a:r>
              <a:rPr lang="en-US" dirty="0">
                <a:solidFill>
                  <a:srgbClr val="7A9900"/>
                </a:solidFill>
              </a:rPr>
              <a:t>.  Explain in 1-2 sentences</a:t>
            </a:r>
          </a:p>
          <a:p>
            <a:endParaRPr lang="en-US" dirty="0"/>
          </a:p>
        </p:txBody>
      </p:sp>
    </p:spTree>
    <p:extLst>
      <p:ext uri="{BB962C8B-B14F-4D97-AF65-F5344CB8AC3E}">
        <p14:creationId xmlns:p14="http://schemas.microsoft.com/office/powerpoint/2010/main" val="378168438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84"/>
            <a:ext cx="8229600" cy="566928"/>
          </a:xfrm>
        </p:spPr>
        <p:txBody>
          <a:bodyPr/>
          <a:lstStyle/>
          <a:p>
            <a:r>
              <a:rPr lang="en-US" sz="4800" dirty="0"/>
              <a:t>Reflection</a:t>
            </a:r>
          </a:p>
        </p:txBody>
      </p:sp>
      <p:sp>
        <p:nvSpPr>
          <p:cNvPr id="3" name="Content Placeholder 2"/>
          <p:cNvSpPr>
            <a:spLocks noGrp="1"/>
          </p:cNvSpPr>
          <p:nvPr>
            <p:ph idx="1"/>
          </p:nvPr>
        </p:nvSpPr>
        <p:spPr>
          <a:xfrm>
            <a:off x="457200" y="2309667"/>
            <a:ext cx="8229600" cy="4675632"/>
          </a:xfrm>
        </p:spPr>
        <p:txBody>
          <a:bodyPr/>
          <a:lstStyle/>
          <a:p>
            <a:r>
              <a:rPr lang="en-US" sz="2400" dirty="0"/>
              <a:t>Ask the class to reexamine the list they developed earlier in the </a:t>
            </a:r>
            <a:r>
              <a:rPr lang="en-US" sz="2400" dirty="0">
                <a:solidFill>
                  <a:srgbClr val="7A9900"/>
                </a:solidFill>
              </a:rPr>
              <a:t>lesson of characteristics </a:t>
            </a:r>
            <a:r>
              <a:rPr lang="en-US" sz="2400" dirty="0"/>
              <a:t>that they considered important in choosing a career.</a:t>
            </a:r>
          </a:p>
          <a:p>
            <a:r>
              <a:rPr lang="en-US" sz="2400" dirty="0"/>
              <a:t>Ask students for suggestions of characteristics to add to this list based on their research.</a:t>
            </a:r>
          </a:p>
          <a:p>
            <a:r>
              <a:rPr lang="en-US" sz="2400" dirty="0"/>
              <a:t>As necessary, elaborate on their responses to produce a list that </a:t>
            </a:r>
            <a:r>
              <a:rPr lang="en-US" sz="2400" dirty="0">
                <a:solidFill>
                  <a:srgbClr val="7A9900"/>
                </a:solidFill>
              </a:rPr>
              <a:t>includes pay, education or training </a:t>
            </a:r>
            <a:r>
              <a:rPr lang="en-US" sz="2400" dirty="0"/>
              <a:t>required, work environment, projected employment growth, and what workers do on the job.</a:t>
            </a:r>
          </a:p>
        </p:txBody>
      </p:sp>
    </p:spTree>
    <p:extLst>
      <p:ext uri="{BB962C8B-B14F-4D97-AF65-F5344CB8AC3E}">
        <p14:creationId xmlns:p14="http://schemas.microsoft.com/office/powerpoint/2010/main" val="369984500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32104"/>
          </a:xfrm>
        </p:spPr>
        <p:txBody>
          <a:bodyPr/>
          <a:lstStyle/>
          <a:p>
            <a:r>
              <a:rPr lang="en-US" sz="2400" dirty="0"/>
              <a:t>Bonus:  Maslow’s Hierarchy of Needs</a:t>
            </a:r>
          </a:p>
        </p:txBody>
      </p:sp>
      <p:pic>
        <p:nvPicPr>
          <p:cNvPr id="4" name="Content Placeholder 3"/>
          <p:cNvPicPr>
            <a:picLocks noGrp="1" noChangeAspect="1"/>
          </p:cNvPicPr>
          <p:nvPr>
            <p:ph idx="1"/>
          </p:nvPr>
        </p:nvPicPr>
        <p:blipFill>
          <a:blip r:embed="rId2"/>
          <a:stretch>
            <a:fillRect/>
          </a:stretch>
        </p:blipFill>
        <p:spPr>
          <a:xfrm>
            <a:off x="1534821" y="1636713"/>
            <a:ext cx="6074358" cy="4519612"/>
          </a:xfrm>
          <a:prstGeom prst="rect">
            <a:avLst/>
          </a:prstGeom>
        </p:spPr>
      </p:pic>
    </p:spTree>
    <p:extLst>
      <p:ext uri="{BB962C8B-B14F-4D97-AF65-F5344CB8AC3E}">
        <p14:creationId xmlns:p14="http://schemas.microsoft.com/office/powerpoint/2010/main" val="343055091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515"/>
            <a:ext cx="8229600" cy="1143000"/>
          </a:xfrm>
        </p:spPr>
        <p:txBody>
          <a:bodyPr/>
          <a:lstStyle/>
          <a:p>
            <a:r>
              <a:rPr lang="en-US" sz="3600" dirty="0"/>
              <a:t>Exercise 4.2 </a:t>
            </a:r>
            <a:br>
              <a:rPr lang="en-US" sz="3600" dirty="0"/>
            </a:br>
            <a:r>
              <a:rPr lang="en-US" sz="3600" dirty="0"/>
              <a:t>The Other Side of the Hiring Desk</a:t>
            </a:r>
          </a:p>
        </p:txBody>
      </p:sp>
      <p:sp>
        <p:nvSpPr>
          <p:cNvPr id="3" name="Content Placeholder 2"/>
          <p:cNvSpPr>
            <a:spLocks noGrp="1"/>
          </p:cNvSpPr>
          <p:nvPr>
            <p:ph idx="1"/>
          </p:nvPr>
        </p:nvSpPr>
        <p:spPr>
          <a:xfrm>
            <a:off x="457200" y="2330644"/>
            <a:ext cx="8229600" cy="5038344"/>
          </a:xfrm>
        </p:spPr>
        <p:txBody>
          <a:bodyPr/>
          <a:lstStyle/>
          <a:p>
            <a:r>
              <a:rPr lang="en-US" sz="1800" dirty="0"/>
              <a:t>Put the class back into groups of 2-3 students.</a:t>
            </a:r>
          </a:p>
          <a:p>
            <a:r>
              <a:rPr lang="en-US" sz="1800" dirty="0"/>
              <a:t>Provide each group with a copy of Exercise 4.2: </a:t>
            </a:r>
            <a:r>
              <a:rPr lang="en-US" sz="1800" b="1" i="1" dirty="0"/>
              <a:t>Which Applicant Should We Hire? </a:t>
            </a:r>
          </a:p>
          <a:p>
            <a:r>
              <a:rPr lang="en-US" sz="1800" dirty="0"/>
              <a:t>Ask each student to review the table in Part I which summarizes the costs and benefits of a career as an </a:t>
            </a:r>
            <a:r>
              <a:rPr lang="en-US" sz="1800" dirty="0">
                <a:solidFill>
                  <a:srgbClr val="7A9900"/>
                </a:solidFill>
              </a:rPr>
              <a:t>Emergency Management Director (EMD)</a:t>
            </a:r>
            <a:r>
              <a:rPr lang="en-US" sz="1800" dirty="0"/>
              <a:t>. </a:t>
            </a:r>
          </a:p>
          <a:p>
            <a:r>
              <a:rPr lang="en-US" sz="1800" dirty="0"/>
              <a:t>Each group should read the summaries of three candidates who are applicants for the job. </a:t>
            </a:r>
          </a:p>
          <a:p>
            <a:r>
              <a:rPr lang="en-US" sz="1800" dirty="0"/>
              <a:t>Based on the strengths of each candidate and the costs and benefit of the work required for the position, students must decide which applicant is best-suited for the job opening and why. </a:t>
            </a:r>
          </a:p>
          <a:p>
            <a:r>
              <a:rPr lang="en-US" sz="1800" dirty="0"/>
              <a:t>Ask student groups to tell the class which applicant they selected for the position and explain why.</a:t>
            </a:r>
          </a:p>
        </p:txBody>
      </p:sp>
    </p:spTree>
    <p:extLst>
      <p:ext uri="{BB962C8B-B14F-4D97-AF65-F5344CB8AC3E}">
        <p14:creationId xmlns:p14="http://schemas.microsoft.com/office/powerpoint/2010/main" val="193522489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795"/>
            <a:ext cx="8229600" cy="557784"/>
          </a:xfrm>
        </p:spPr>
        <p:txBody>
          <a:bodyPr/>
          <a:lstStyle/>
          <a:p>
            <a:r>
              <a:rPr lang="en-US" sz="2800" dirty="0"/>
              <a:t>Expansion:  </a:t>
            </a:r>
            <a:r>
              <a:rPr lang="en-US" sz="2800" dirty="0">
                <a:solidFill>
                  <a:srgbClr val="7A9900"/>
                </a:solidFill>
              </a:rPr>
              <a:t>Sample Resumes</a:t>
            </a:r>
          </a:p>
        </p:txBody>
      </p:sp>
      <p:sp>
        <p:nvSpPr>
          <p:cNvPr id="3" name="Content Placeholder 2"/>
          <p:cNvSpPr>
            <a:spLocks noGrp="1"/>
          </p:cNvSpPr>
          <p:nvPr>
            <p:ph idx="1"/>
          </p:nvPr>
        </p:nvSpPr>
        <p:spPr>
          <a:xfrm>
            <a:off x="457200" y="1751883"/>
            <a:ext cx="8229600" cy="4684776"/>
          </a:xfrm>
        </p:spPr>
        <p:txBody>
          <a:bodyPr/>
          <a:lstStyle/>
          <a:p>
            <a:r>
              <a:rPr lang="en-US" dirty="0">
                <a:hlinkClick r:id="rId2"/>
              </a:rPr>
              <a:t>https://www.indeed.com/career-advice/resume-samples/all-jobs</a:t>
            </a:r>
            <a:r>
              <a:rPr lang="en-US" dirty="0"/>
              <a:t> </a:t>
            </a:r>
          </a:p>
          <a:p>
            <a:pPr marL="0" indent="0">
              <a:buNone/>
            </a:pPr>
            <a:endParaRPr lang="en-US" dirty="0"/>
          </a:p>
          <a:p>
            <a:r>
              <a:rPr lang="en-US" dirty="0">
                <a:hlinkClick r:id="rId3"/>
              </a:rPr>
              <a:t>https://www.indeed.com/career-advice/resume-samples/medical-and-nursing-resumes/director-of-nursing</a:t>
            </a:r>
            <a:r>
              <a:rPr lang="en-US" dirty="0"/>
              <a:t> </a:t>
            </a:r>
          </a:p>
        </p:txBody>
      </p:sp>
    </p:spTree>
    <p:extLst>
      <p:ext uri="{BB962C8B-B14F-4D97-AF65-F5344CB8AC3E}">
        <p14:creationId xmlns:p14="http://schemas.microsoft.com/office/powerpoint/2010/main" val="50003607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err="1">
                <a:latin typeface="Calibri"/>
                <a:ea typeface="ＭＳ Ｐゴシック"/>
                <a:cs typeface="Calibri"/>
              </a:rPr>
              <a:t>EconEdLink</a:t>
            </a:r>
            <a:r>
              <a:rPr lang="en-US" sz="4000">
                <a:latin typeface="Calibri"/>
                <a:ea typeface="ＭＳ Ｐゴシック"/>
                <a:cs typeface="Calibri"/>
              </a:rPr>
              <a:t> Membership</a:t>
            </a:r>
            <a:endParaRPr lang="en-US"/>
          </a:p>
        </p:txBody>
      </p:sp>
      <p:sp>
        <p:nvSpPr>
          <p:cNvPr id="4" name="Content Placeholder 3">
            <a:extLst>
              <a:ext uri="{FF2B5EF4-FFF2-40B4-BE49-F238E27FC236}">
                <a16:creationId xmlns:a16="http://schemas.microsoft.com/office/drawing/2014/main" id="{7343141F-313B-4C68-A453-294BE591E891}"/>
              </a:ext>
            </a:extLst>
          </p:cNvPr>
          <p:cNvSpPr>
            <a:spLocks noGrp="1"/>
          </p:cNvSpPr>
          <p:nvPr>
            <p:ph idx="1"/>
          </p:nvPr>
        </p:nvSpPr>
        <p:spPr/>
        <p:txBody>
          <a:bodyPr/>
          <a:lstStyle/>
          <a:p>
            <a:endParaRPr lang="en-US"/>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a:t>
            </a:r>
            <a:r>
              <a:rPr lang="en-US" b="1" dirty="0" err="1">
                <a:latin typeface="Arial"/>
                <a:ea typeface="ＭＳ Ｐゴシック"/>
                <a:cs typeface="Arial"/>
              </a:rPr>
              <a:t>EconEdLink</a:t>
            </a:r>
            <a:r>
              <a:rPr lang="en-US" b="1" dirty="0">
                <a:latin typeface="Arial"/>
                <a:ea typeface="ＭＳ Ｐゴシック"/>
                <a:cs typeface="Arial"/>
              </a:rPr>
              <a:t>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a:t>
            </a:r>
            <a:r>
              <a:rPr lang="en-US" dirty="0" err="1">
                <a:latin typeface="Arial"/>
                <a:ea typeface="ＭＳ Ｐゴシック"/>
                <a:cs typeface="Arial"/>
              </a:rPr>
              <a:t>EconEdLink</a:t>
            </a:r>
            <a:r>
              <a:rPr lang="en-US" dirty="0">
                <a:latin typeface="Arial"/>
                <a:ea typeface="ＭＳ Ｐゴシック"/>
                <a:cs typeface="Arial"/>
              </a:rPr>
              <a:t> dashboard for easy access to the event</a:t>
            </a:r>
            <a:endParaRPr lang="en-US" dirty="0"/>
          </a:p>
          <a:p>
            <a:endParaRPr lang="en-US">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a:latin typeface="Arial"/>
              <a:ea typeface="ＭＳ Ｐゴシック"/>
              <a:cs typeface="Arial"/>
            </a:endParaRPr>
          </a:p>
        </p:txBody>
      </p:sp>
    </p:spTree>
    <p:extLst>
      <p:ext uri="{BB962C8B-B14F-4D97-AF65-F5344CB8AC3E}">
        <p14:creationId xmlns:p14="http://schemas.microsoft.com/office/powerpoint/2010/main" val="411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463"/>
            <a:ext cx="8229600" cy="649224"/>
          </a:xfrm>
        </p:spPr>
        <p:txBody>
          <a:bodyPr/>
          <a:lstStyle/>
          <a:p>
            <a:r>
              <a:rPr lang="en-US" sz="3600" dirty="0"/>
              <a:t>Exercise 4.3</a:t>
            </a:r>
            <a:br>
              <a:rPr lang="en-US" sz="3600" dirty="0"/>
            </a:br>
            <a:r>
              <a:rPr lang="en-US" sz="3600" dirty="0"/>
              <a:t>  Career Cluster Interest Survey</a:t>
            </a:r>
          </a:p>
        </p:txBody>
      </p:sp>
      <p:sp>
        <p:nvSpPr>
          <p:cNvPr id="3" name="Content Placeholder 2"/>
          <p:cNvSpPr>
            <a:spLocks noGrp="1"/>
          </p:cNvSpPr>
          <p:nvPr>
            <p:ph idx="1"/>
          </p:nvPr>
        </p:nvSpPr>
        <p:spPr>
          <a:xfrm>
            <a:off x="457200" y="2542569"/>
            <a:ext cx="8229600" cy="4593336"/>
          </a:xfrm>
        </p:spPr>
        <p:txBody>
          <a:bodyPr/>
          <a:lstStyle/>
          <a:p>
            <a:r>
              <a:rPr lang="en-US" sz="1800" dirty="0"/>
              <a:t>Tell students that this step in the career evaluation process helps them find out which career clusters match up with their own interests and personal qualities.</a:t>
            </a:r>
          </a:p>
          <a:p>
            <a:r>
              <a:rPr lang="en-US" sz="1800" dirty="0"/>
              <a:t>A career cluster is similar to the </a:t>
            </a:r>
            <a:r>
              <a:rPr lang="en-US" sz="1800" i="1" dirty="0"/>
              <a:t>OOH’s </a:t>
            </a:r>
            <a:r>
              <a:rPr lang="en-US" sz="1800" dirty="0"/>
              <a:t>“Occupation Groups”, which place careers with common features in the same cluster or group. </a:t>
            </a:r>
          </a:p>
          <a:p>
            <a:r>
              <a:rPr lang="en-US" sz="1800" dirty="0"/>
              <a:t>The survey is found at </a:t>
            </a:r>
            <a:r>
              <a:rPr lang="en-US" sz="1800" dirty="0">
                <a:hlinkClick r:id="rId2"/>
              </a:rPr>
              <a:t>http://careerwise.minnstate.edu/careers/clusterSurvey</a:t>
            </a:r>
            <a:r>
              <a:rPr lang="en-US" sz="1800" dirty="0"/>
              <a:t> a</a:t>
            </a:r>
          </a:p>
          <a:p>
            <a:r>
              <a:rPr lang="en-US" sz="1800" dirty="0"/>
              <a:t>Students will:  rate activities they enjoy, their personal qualities, and school subjects they like. </a:t>
            </a:r>
          </a:p>
          <a:p>
            <a:r>
              <a:rPr lang="en-US" sz="1800" dirty="0"/>
              <a:t>At the end of the survey, student will see a list of career clusters that are a good</a:t>
            </a:r>
          </a:p>
          <a:p>
            <a:r>
              <a:rPr lang="en-US" sz="1800" dirty="0"/>
              <a:t>Match for their interests. </a:t>
            </a:r>
          </a:p>
        </p:txBody>
      </p:sp>
    </p:spTree>
    <p:extLst>
      <p:ext uri="{BB962C8B-B14F-4D97-AF65-F5344CB8AC3E}">
        <p14:creationId xmlns:p14="http://schemas.microsoft.com/office/powerpoint/2010/main" val="146919099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673"/>
            <a:ext cx="8229600" cy="649224"/>
          </a:xfrm>
        </p:spPr>
        <p:txBody>
          <a:bodyPr/>
          <a:lstStyle/>
          <a:p>
            <a:r>
              <a:rPr lang="en-US" sz="4000" dirty="0"/>
              <a:t>4.3 Reflection</a:t>
            </a:r>
          </a:p>
        </p:txBody>
      </p:sp>
      <p:sp>
        <p:nvSpPr>
          <p:cNvPr id="3" name="Content Placeholder 2"/>
          <p:cNvSpPr>
            <a:spLocks noGrp="1"/>
          </p:cNvSpPr>
          <p:nvPr>
            <p:ph idx="1"/>
          </p:nvPr>
        </p:nvSpPr>
        <p:spPr>
          <a:xfrm>
            <a:off x="457200" y="2289944"/>
            <a:ext cx="8229600" cy="4593336"/>
          </a:xfrm>
        </p:spPr>
        <p:txBody>
          <a:bodyPr/>
          <a:lstStyle/>
          <a:p>
            <a:pPr marL="0" indent="0">
              <a:buNone/>
            </a:pPr>
            <a:r>
              <a:rPr lang="en-US" sz="2000" b="1" dirty="0"/>
              <a:t>They should answer the three Reflection Questions in Exercise 4.3.</a:t>
            </a:r>
          </a:p>
          <a:p>
            <a:pPr marL="0" indent="0" algn="ctr">
              <a:buNone/>
            </a:pPr>
            <a:r>
              <a:rPr lang="en-US" sz="2000" dirty="0"/>
              <a:t>	</a:t>
            </a:r>
            <a:r>
              <a:rPr lang="en-US" sz="2000" b="1" dirty="0"/>
              <a:t>a</a:t>
            </a:r>
            <a:r>
              <a:rPr lang="en-US" sz="2000" dirty="0"/>
              <a:t>. </a:t>
            </a:r>
            <a:r>
              <a:rPr lang="en-US" sz="2000" i="1" dirty="0"/>
              <a:t>Which </a:t>
            </a:r>
            <a:r>
              <a:rPr lang="en-US" sz="2000" i="1" dirty="0">
                <a:solidFill>
                  <a:srgbClr val="7A9900"/>
                </a:solidFill>
              </a:rPr>
              <a:t>career clusters </a:t>
            </a:r>
            <a:r>
              <a:rPr lang="en-US" sz="2000" i="1" dirty="0"/>
              <a:t>received the highest recommendation for you?</a:t>
            </a:r>
          </a:p>
          <a:p>
            <a:pPr marL="0" indent="0" algn="ctr">
              <a:buNone/>
            </a:pPr>
            <a:r>
              <a:rPr lang="en-US" sz="2000" i="1" dirty="0"/>
              <a:t>	</a:t>
            </a:r>
            <a:r>
              <a:rPr lang="en-US" sz="2000" b="1" i="1" dirty="0"/>
              <a:t>b</a:t>
            </a:r>
            <a:r>
              <a:rPr lang="en-US" sz="2000" i="1" dirty="0"/>
              <a:t>. Do you think those careers would be a </a:t>
            </a:r>
            <a:r>
              <a:rPr lang="en-US" sz="2000" i="1" dirty="0">
                <a:solidFill>
                  <a:srgbClr val="7A9900"/>
                </a:solidFill>
              </a:rPr>
              <a:t>good fit</a:t>
            </a:r>
            <a:r>
              <a:rPr lang="en-US" sz="2000" i="1" dirty="0"/>
              <a:t>? Why or why not?</a:t>
            </a:r>
          </a:p>
          <a:p>
            <a:pPr marL="0" indent="0" algn="ctr">
              <a:buNone/>
            </a:pPr>
            <a:r>
              <a:rPr lang="en-US" sz="2000" i="1" dirty="0"/>
              <a:t>	</a:t>
            </a:r>
            <a:r>
              <a:rPr lang="en-US" sz="2000" b="1" i="1" dirty="0"/>
              <a:t>c</a:t>
            </a:r>
            <a:r>
              <a:rPr lang="en-US" sz="2000" i="1" dirty="0"/>
              <a:t>. Based on these results, </a:t>
            </a:r>
            <a:r>
              <a:rPr lang="en-US" sz="2000" i="1" dirty="0">
                <a:solidFill>
                  <a:srgbClr val="7A9900"/>
                </a:solidFill>
              </a:rPr>
              <a:t>name 2 to 3 areas </a:t>
            </a:r>
            <a:r>
              <a:rPr lang="en-US" sz="2000" i="1" dirty="0"/>
              <a:t>of work you might be interested in pursuing</a:t>
            </a:r>
            <a:r>
              <a:rPr lang="en-US" i="1" dirty="0"/>
              <a:t>.</a:t>
            </a:r>
          </a:p>
        </p:txBody>
      </p:sp>
    </p:spTree>
    <p:extLst>
      <p:ext uri="{BB962C8B-B14F-4D97-AF65-F5344CB8AC3E}">
        <p14:creationId xmlns:p14="http://schemas.microsoft.com/office/powerpoint/2010/main" val="422401899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58952"/>
          </a:xfrm>
        </p:spPr>
        <p:txBody>
          <a:bodyPr/>
          <a:lstStyle/>
          <a:p>
            <a:r>
              <a:rPr lang="en-US" sz="4000" dirty="0"/>
              <a:t>Exercise 4.4</a:t>
            </a:r>
          </a:p>
        </p:txBody>
      </p:sp>
      <p:sp>
        <p:nvSpPr>
          <p:cNvPr id="3" name="Content Placeholder 2"/>
          <p:cNvSpPr>
            <a:spLocks noGrp="1"/>
          </p:cNvSpPr>
          <p:nvPr>
            <p:ph idx="1"/>
          </p:nvPr>
        </p:nvSpPr>
        <p:spPr>
          <a:xfrm>
            <a:off x="457200" y="1673352"/>
            <a:ext cx="8229600" cy="4657344"/>
          </a:xfrm>
        </p:spPr>
        <p:txBody>
          <a:bodyPr/>
          <a:lstStyle/>
          <a:p>
            <a:r>
              <a:rPr lang="en-US" sz="2400" dirty="0"/>
              <a:t>Give each student a copy of </a:t>
            </a:r>
            <a:r>
              <a:rPr lang="en-US" sz="2400" dirty="0">
                <a:solidFill>
                  <a:srgbClr val="7A9900"/>
                </a:solidFill>
              </a:rPr>
              <a:t>Exercise 4.4: Finding a Job</a:t>
            </a:r>
            <a:r>
              <a:rPr lang="en-US" sz="2400" dirty="0"/>
              <a:t>. </a:t>
            </a:r>
          </a:p>
          <a:p>
            <a:r>
              <a:rPr lang="en-US" sz="2400" dirty="0"/>
              <a:t>Ask students to read the exercise and answer the question that follows. </a:t>
            </a:r>
          </a:p>
          <a:p>
            <a:pPr marL="0" indent="0" algn="ctr">
              <a:buNone/>
            </a:pPr>
            <a:r>
              <a:rPr lang="en-US" sz="2000" b="1" i="1" dirty="0"/>
              <a:t>a</a:t>
            </a:r>
            <a:r>
              <a:rPr lang="en-US" sz="2000" i="1" dirty="0"/>
              <a:t>. List </a:t>
            </a:r>
            <a:r>
              <a:rPr lang="en-US" sz="2000" i="1" dirty="0">
                <a:solidFill>
                  <a:srgbClr val="7A9900"/>
                </a:solidFill>
              </a:rPr>
              <a:t>three suggestions </a:t>
            </a:r>
            <a:r>
              <a:rPr lang="en-US" sz="2000" i="1" dirty="0"/>
              <a:t>for finding a job.</a:t>
            </a:r>
          </a:p>
          <a:p>
            <a:pPr marL="0" indent="0" algn="ctr">
              <a:buNone/>
            </a:pPr>
            <a:r>
              <a:rPr lang="en-US" sz="2000" b="1" i="1" dirty="0"/>
              <a:t>b</a:t>
            </a:r>
            <a:r>
              <a:rPr lang="en-US" sz="2000" i="1" dirty="0"/>
              <a:t>. Use one of the job search resources mentioned in the reading to locate a current job opening in the occupation that you researched in </a:t>
            </a:r>
            <a:r>
              <a:rPr lang="en-US" sz="2000" i="1" dirty="0">
                <a:solidFill>
                  <a:srgbClr val="7A9900"/>
                </a:solidFill>
              </a:rPr>
              <a:t>Exercise 4.1. </a:t>
            </a:r>
          </a:p>
          <a:p>
            <a:pPr marL="0" indent="0" algn="ctr">
              <a:buNone/>
            </a:pPr>
            <a:r>
              <a:rPr lang="en-US" sz="2000" b="1" i="1" dirty="0"/>
              <a:t>c. </a:t>
            </a:r>
            <a:r>
              <a:rPr lang="en-US" sz="2000" i="1" dirty="0">
                <a:solidFill>
                  <a:srgbClr val="7A9900"/>
                </a:solidFill>
              </a:rPr>
              <a:t>Describe details </a:t>
            </a:r>
            <a:r>
              <a:rPr lang="en-US" sz="2000" i="1" dirty="0"/>
              <a:t>listed in the job posting, such as pay, location, training and educational requirements, and other characteristics that you think would be useful to an applicant interested in this job. Give the source and date of the job posting.</a:t>
            </a:r>
          </a:p>
        </p:txBody>
      </p:sp>
    </p:spTree>
    <p:extLst>
      <p:ext uri="{BB962C8B-B14F-4D97-AF65-F5344CB8AC3E}">
        <p14:creationId xmlns:p14="http://schemas.microsoft.com/office/powerpoint/2010/main" val="308178020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5286"/>
            <a:ext cx="8229600" cy="713232"/>
          </a:xfrm>
        </p:spPr>
        <p:txBody>
          <a:bodyPr/>
          <a:lstStyle/>
          <a:p>
            <a:r>
              <a:rPr lang="en-US" sz="4400" dirty="0"/>
              <a:t>Summary</a:t>
            </a:r>
          </a:p>
        </p:txBody>
      </p:sp>
      <p:sp>
        <p:nvSpPr>
          <p:cNvPr id="3" name="Content Placeholder 2"/>
          <p:cNvSpPr>
            <a:spLocks noGrp="1"/>
          </p:cNvSpPr>
          <p:nvPr>
            <p:ph idx="1"/>
          </p:nvPr>
        </p:nvSpPr>
        <p:spPr>
          <a:xfrm>
            <a:off x="457200" y="1871829"/>
            <a:ext cx="8062856" cy="3940885"/>
          </a:xfrm>
        </p:spPr>
        <p:txBody>
          <a:bodyPr/>
          <a:lstStyle/>
          <a:p>
            <a:pPr marL="0" indent="0">
              <a:buNone/>
            </a:pPr>
            <a:r>
              <a:rPr lang="en-US" sz="2000" dirty="0"/>
              <a:t>What types of information in the </a:t>
            </a:r>
            <a:r>
              <a:rPr lang="en-US" sz="2000" dirty="0">
                <a:solidFill>
                  <a:srgbClr val="7A9900"/>
                </a:solidFill>
              </a:rPr>
              <a:t>Occupational Outlook Handbook</a:t>
            </a:r>
            <a:r>
              <a:rPr lang="en-US" sz="2000" dirty="0"/>
              <a:t> may be useful in researching a career? </a:t>
            </a:r>
          </a:p>
          <a:p>
            <a:pPr>
              <a:buFont typeface="Arial" panose="020B0604020202020204" pitchFamily="34" charset="0"/>
              <a:buChar char="•"/>
            </a:pPr>
            <a:r>
              <a:rPr lang="en-US" sz="2000" dirty="0"/>
              <a:t>How might someone use the Occupational Outlook Handbook to determine if they are suited for an occupation?</a:t>
            </a:r>
          </a:p>
          <a:p>
            <a:pPr marL="0" indent="0">
              <a:buNone/>
            </a:pPr>
            <a:endParaRPr lang="en-US" sz="2000" dirty="0"/>
          </a:p>
          <a:p>
            <a:r>
              <a:rPr lang="en-US" sz="2000" dirty="0"/>
              <a:t>How might a career interest survey help in identifying a career for which someone may be suited?</a:t>
            </a:r>
          </a:p>
          <a:p>
            <a:endParaRPr lang="en-US" sz="2000" dirty="0"/>
          </a:p>
          <a:p>
            <a:r>
              <a:rPr lang="en-US" sz="2000" dirty="0"/>
              <a:t>What are sources of information for finding a job?</a:t>
            </a:r>
          </a:p>
          <a:p>
            <a:endParaRPr lang="en-US" sz="1800" dirty="0"/>
          </a:p>
        </p:txBody>
      </p:sp>
    </p:spTree>
    <p:extLst>
      <p:ext uri="{BB962C8B-B14F-4D97-AF65-F5344CB8AC3E}">
        <p14:creationId xmlns:p14="http://schemas.microsoft.com/office/powerpoint/2010/main" val="20274830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77240"/>
          </a:xfrm>
        </p:spPr>
        <p:txBody>
          <a:bodyPr/>
          <a:lstStyle/>
          <a:p>
            <a:r>
              <a:rPr lang="en-US" sz="4800" dirty="0"/>
              <a:t>Assessment</a:t>
            </a:r>
          </a:p>
        </p:txBody>
      </p:sp>
      <p:sp>
        <p:nvSpPr>
          <p:cNvPr id="3" name="Content Placeholder 2"/>
          <p:cNvSpPr>
            <a:spLocks noGrp="1"/>
          </p:cNvSpPr>
          <p:nvPr>
            <p:ph idx="1"/>
          </p:nvPr>
        </p:nvSpPr>
        <p:spPr>
          <a:xfrm>
            <a:off x="457200" y="1691640"/>
            <a:ext cx="8229600" cy="4465320"/>
          </a:xfrm>
        </p:spPr>
        <p:txBody>
          <a:bodyPr/>
          <a:lstStyle/>
          <a:p>
            <a:pPr marL="0" indent="0" algn="ctr">
              <a:buNone/>
            </a:pPr>
            <a:r>
              <a:rPr lang="en-US" sz="2400" i="1" dirty="0"/>
              <a:t>Give each student a copy of</a:t>
            </a:r>
            <a:r>
              <a:rPr lang="en-US" sz="2400" i="1" dirty="0">
                <a:solidFill>
                  <a:srgbClr val="7A9900"/>
                </a:solidFill>
              </a:rPr>
              <a:t> Exercise 4.5: My</a:t>
            </a:r>
          </a:p>
          <a:p>
            <a:pPr marL="0" indent="0" algn="ctr">
              <a:buNone/>
            </a:pPr>
            <a:r>
              <a:rPr lang="en-US" sz="2400" i="1" dirty="0">
                <a:solidFill>
                  <a:srgbClr val="7A9900"/>
                </a:solidFill>
              </a:rPr>
              <a:t>Occupational Analysis</a:t>
            </a:r>
            <a:r>
              <a:rPr lang="en-US" sz="2400" i="1" dirty="0"/>
              <a:t>. Ask students to use the</a:t>
            </a:r>
          </a:p>
          <a:p>
            <a:pPr marL="0" indent="0" algn="ctr">
              <a:buNone/>
            </a:pPr>
            <a:r>
              <a:rPr lang="en-US" sz="2400" i="1" dirty="0"/>
              <a:t>Occupational Outlook Handbook to research</a:t>
            </a:r>
          </a:p>
          <a:p>
            <a:pPr marL="0" indent="0" algn="ctr">
              <a:buNone/>
            </a:pPr>
            <a:r>
              <a:rPr lang="en-US" sz="2400" i="1" dirty="0"/>
              <a:t>an occupation that interests them the most and</a:t>
            </a:r>
          </a:p>
          <a:p>
            <a:pPr marL="0" indent="0" algn="ctr">
              <a:buNone/>
            </a:pPr>
            <a:r>
              <a:rPr lang="en-US" sz="2400" i="1" dirty="0"/>
              <a:t>that they would consider for a future career.</a:t>
            </a:r>
          </a:p>
          <a:p>
            <a:pPr marL="0" indent="0" algn="ctr">
              <a:buNone/>
            </a:pPr>
            <a:r>
              <a:rPr lang="en-US" sz="2400" i="1" dirty="0"/>
              <a:t>They should answer the questions and complete</a:t>
            </a:r>
          </a:p>
          <a:p>
            <a:pPr marL="0" indent="0" algn="ctr">
              <a:buNone/>
            </a:pPr>
            <a:r>
              <a:rPr lang="en-US" sz="2400" i="1" dirty="0"/>
              <a:t>the cost-benefit analysis.</a:t>
            </a:r>
          </a:p>
        </p:txBody>
      </p:sp>
    </p:spTree>
    <p:extLst>
      <p:ext uri="{BB962C8B-B14F-4D97-AF65-F5344CB8AC3E}">
        <p14:creationId xmlns:p14="http://schemas.microsoft.com/office/powerpoint/2010/main" val="389487853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523"/>
            <a:ext cx="8229600" cy="941832"/>
          </a:xfrm>
        </p:spPr>
        <p:txBody>
          <a:bodyPr/>
          <a:lstStyle/>
          <a:p>
            <a:r>
              <a:rPr lang="en-US" sz="4800" dirty="0"/>
              <a:t>Extensions</a:t>
            </a:r>
          </a:p>
        </p:txBody>
      </p:sp>
      <p:sp>
        <p:nvSpPr>
          <p:cNvPr id="3" name="Content Placeholder 2"/>
          <p:cNvSpPr>
            <a:spLocks noGrp="1"/>
          </p:cNvSpPr>
          <p:nvPr>
            <p:ph idx="1"/>
          </p:nvPr>
        </p:nvSpPr>
        <p:spPr>
          <a:xfrm>
            <a:off x="457200" y="2755393"/>
            <a:ext cx="8229600" cy="4492752"/>
          </a:xfrm>
        </p:spPr>
        <p:txBody>
          <a:bodyPr/>
          <a:lstStyle/>
          <a:p>
            <a:r>
              <a:rPr lang="en-US" dirty="0"/>
              <a:t>Ken Coleman Show:  </a:t>
            </a:r>
            <a:r>
              <a:rPr lang="en-US" b="1" dirty="0"/>
              <a:t>What Are Some Important Things To Focus On When Choosing A Career?</a:t>
            </a:r>
            <a:endParaRPr lang="en-US" dirty="0"/>
          </a:p>
          <a:p>
            <a:pPr marL="0" indent="0">
              <a:buNone/>
            </a:pPr>
            <a:r>
              <a:rPr lang="en-US" u="sng" dirty="0">
                <a:hlinkClick r:id="rId2"/>
              </a:rPr>
              <a:t>https://www.youtube.com/watch?v=s1IexfrFczw</a:t>
            </a:r>
            <a:endParaRPr lang="en-US" dirty="0"/>
          </a:p>
          <a:p>
            <a:endParaRPr lang="en-US" b="1" dirty="0"/>
          </a:p>
        </p:txBody>
      </p:sp>
    </p:spTree>
    <p:extLst>
      <p:ext uri="{BB962C8B-B14F-4D97-AF65-F5344CB8AC3E}">
        <p14:creationId xmlns:p14="http://schemas.microsoft.com/office/powerpoint/2010/main" val="157888544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4249"/>
            <a:ext cx="8229600" cy="941832"/>
          </a:xfrm>
        </p:spPr>
        <p:txBody>
          <a:bodyPr/>
          <a:lstStyle/>
          <a:p>
            <a:r>
              <a:rPr lang="en-US" sz="4000" dirty="0"/>
              <a:t>Extensions Cont’d</a:t>
            </a:r>
          </a:p>
        </p:txBody>
      </p:sp>
      <p:sp>
        <p:nvSpPr>
          <p:cNvPr id="3" name="Content Placeholder 2"/>
          <p:cNvSpPr>
            <a:spLocks noGrp="1"/>
          </p:cNvSpPr>
          <p:nvPr>
            <p:ph idx="1"/>
          </p:nvPr>
        </p:nvSpPr>
        <p:spPr>
          <a:xfrm>
            <a:off x="457200" y="2901337"/>
            <a:ext cx="8229600" cy="4492752"/>
          </a:xfrm>
        </p:spPr>
        <p:txBody>
          <a:bodyPr/>
          <a:lstStyle/>
          <a:p>
            <a:pPr marL="0" indent="0">
              <a:buNone/>
            </a:pPr>
            <a:r>
              <a:rPr lang="en-US" b="1" dirty="0"/>
              <a:t>    Steve Jobs vs. Ben Horowitz vs. Steve Harvey</a:t>
            </a:r>
          </a:p>
          <a:p>
            <a:r>
              <a:rPr lang="en-US" dirty="0">
                <a:hlinkClick r:id="rId2"/>
              </a:rPr>
              <a:t>https://www.youtube.com/watch?v=UF8uR6Z6KLc</a:t>
            </a:r>
            <a:endParaRPr lang="en-US" dirty="0"/>
          </a:p>
          <a:p>
            <a:r>
              <a:rPr lang="en-US" dirty="0">
                <a:hlinkClick r:id="rId3"/>
              </a:rPr>
              <a:t>https://www.youtube.com/watch?v=WRYRBGX4lVM&amp;feature=emb_logo</a:t>
            </a:r>
            <a:endParaRPr lang="en-US" dirty="0"/>
          </a:p>
          <a:p>
            <a:r>
              <a:rPr lang="en-US" dirty="0">
                <a:hlinkClick r:id="rId4"/>
              </a:rPr>
              <a:t>https://www.youtube.com/watch?v=3x3rEg2qvcQ</a:t>
            </a:r>
            <a:r>
              <a:rPr lang="en-US" dirty="0"/>
              <a:t> </a:t>
            </a:r>
          </a:p>
        </p:txBody>
      </p:sp>
    </p:spTree>
    <p:extLst>
      <p:ext uri="{BB962C8B-B14F-4D97-AF65-F5344CB8AC3E}">
        <p14:creationId xmlns:p14="http://schemas.microsoft.com/office/powerpoint/2010/main" val="248216709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41832"/>
          </a:xfrm>
        </p:spPr>
        <p:txBody>
          <a:bodyPr/>
          <a:lstStyle/>
          <a:p>
            <a:r>
              <a:rPr lang="en-US" sz="4000" dirty="0"/>
              <a:t>Extensions Cont’d</a:t>
            </a:r>
          </a:p>
        </p:txBody>
      </p:sp>
      <p:sp>
        <p:nvSpPr>
          <p:cNvPr id="3" name="Content Placeholder 2"/>
          <p:cNvSpPr>
            <a:spLocks noGrp="1"/>
          </p:cNvSpPr>
          <p:nvPr>
            <p:ph idx="1"/>
          </p:nvPr>
        </p:nvSpPr>
        <p:spPr>
          <a:xfrm>
            <a:off x="457200" y="1954664"/>
            <a:ext cx="8229600" cy="4492752"/>
          </a:xfrm>
        </p:spPr>
        <p:txBody>
          <a:bodyPr/>
          <a:lstStyle/>
          <a:p>
            <a:r>
              <a:rPr lang="en-US" sz="2400" dirty="0"/>
              <a:t>Business Insider: </a:t>
            </a:r>
            <a:r>
              <a:rPr lang="en-US" sz="2400" b="1" dirty="0"/>
              <a:t>5 hard truths about doing what you love while earning the money you need </a:t>
            </a:r>
            <a:r>
              <a:rPr lang="en-US" sz="2400" dirty="0">
                <a:hlinkClick r:id="rId2"/>
              </a:rPr>
              <a:t>https://www.businessinsider.com/personal-finance/job-money-choices-2018-6</a:t>
            </a:r>
            <a:endParaRPr lang="en-US" sz="2400" dirty="0"/>
          </a:p>
          <a:p>
            <a:endParaRPr lang="en-US" sz="2400" dirty="0"/>
          </a:p>
          <a:p>
            <a:r>
              <a:rPr lang="en-US" sz="2400" dirty="0"/>
              <a:t>Forbes: </a:t>
            </a:r>
            <a:r>
              <a:rPr lang="en-US" sz="2400" b="1" dirty="0"/>
              <a:t>'Following Your Passion' Is Dead - Here's What To Replace It With”</a:t>
            </a:r>
            <a:br>
              <a:rPr lang="en-US" sz="2400" b="1" dirty="0"/>
            </a:br>
            <a:r>
              <a:rPr lang="en-US" sz="2400" dirty="0">
                <a:hlinkClick r:id="rId3"/>
              </a:rPr>
              <a:t>https://www.forbes.com/sites/michalbohanes/2018/07/05/following-your-passion-is-dead-heres-what-to-replace-it-with/#46537c027f83</a:t>
            </a:r>
            <a:r>
              <a:rPr lang="en-US" sz="2400" dirty="0"/>
              <a:t> </a:t>
            </a:r>
          </a:p>
        </p:txBody>
      </p:sp>
    </p:spTree>
    <p:extLst>
      <p:ext uri="{BB962C8B-B14F-4D97-AF65-F5344CB8AC3E}">
        <p14:creationId xmlns:p14="http://schemas.microsoft.com/office/powerpoint/2010/main" val="395603924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77824"/>
          </a:xfrm>
        </p:spPr>
        <p:txBody>
          <a:bodyPr/>
          <a:lstStyle/>
          <a:p>
            <a:r>
              <a:rPr lang="en-US" sz="4000" dirty="0"/>
              <a:t>Extensions Cont’d</a:t>
            </a:r>
          </a:p>
        </p:txBody>
      </p:sp>
      <p:pic>
        <p:nvPicPr>
          <p:cNvPr id="4" name="Content Placeholder 3">
            <a:extLst>
              <a:ext uri="{FF2B5EF4-FFF2-40B4-BE49-F238E27FC236}">
                <a16:creationId xmlns:a16="http://schemas.microsoft.com/office/drawing/2014/main" id="{D963B1CC-F498-4612-B470-1E68C193424D}"/>
              </a:ext>
            </a:extLst>
          </p:cNvPr>
          <p:cNvPicPr>
            <a:picLocks noGrp="1" noChangeAspect="1"/>
          </p:cNvPicPr>
          <p:nvPr>
            <p:ph idx="1"/>
          </p:nvPr>
        </p:nvPicPr>
        <p:blipFill>
          <a:blip r:embed="rId2"/>
          <a:stretch>
            <a:fillRect/>
          </a:stretch>
        </p:blipFill>
        <p:spPr>
          <a:xfrm>
            <a:off x="135941" y="1636713"/>
            <a:ext cx="8803663" cy="4561555"/>
          </a:xfrm>
          <a:prstGeom prst="rect">
            <a:avLst/>
          </a:prstGeom>
        </p:spPr>
      </p:pic>
      <p:sp>
        <p:nvSpPr>
          <p:cNvPr id="5" name="Rectangle 4"/>
          <p:cNvSpPr/>
          <p:nvPr/>
        </p:nvSpPr>
        <p:spPr>
          <a:xfrm>
            <a:off x="204395" y="6198268"/>
            <a:ext cx="8735209" cy="338554"/>
          </a:xfrm>
          <a:prstGeom prst="rect">
            <a:avLst/>
          </a:prstGeom>
        </p:spPr>
        <p:txBody>
          <a:bodyPr wrap="square">
            <a:spAutoFit/>
          </a:bodyPr>
          <a:lstStyle/>
          <a:p>
            <a:r>
              <a:rPr lang="en-US" sz="1600" dirty="0">
                <a:hlinkClick r:id="rId3"/>
              </a:rPr>
              <a:t>https://www.youtube.com/watch?time_continue=6&amp;v=MtJKnB9m45E&amp;feature=emb_logo</a:t>
            </a:r>
            <a:r>
              <a:rPr lang="en-US" sz="1600" dirty="0"/>
              <a:t> </a:t>
            </a:r>
          </a:p>
        </p:txBody>
      </p:sp>
    </p:spTree>
    <p:extLst>
      <p:ext uri="{BB962C8B-B14F-4D97-AF65-F5344CB8AC3E}">
        <p14:creationId xmlns:p14="http://schemas.microsoft.com/office/powerpoint/2010/main" val="360149122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642"/>
            <a:ext cx="8229600" cy="941832"/>
          </a:xfrm>
        </p:spPr>
        <p:txBody>
          <a:bodyPr/>
          <a:lstStyle/>
          <a:p>
            <a:r>
              <a:rPr lang="en-US" sz="4000" dirty="0"/>
              <a:t>Extensions Cont’d</a:t>
            </a:r>
          </a:p>
        </p:txBody>
      </p:sp>
      <p:sp>
        <p:nvSpPr>
          <p:cNvPr id="3" name="Content Placeholder 2"/>
          <p:cNvSpPr>
            <a:spLocks noGrp="1"/>
          </p:cNvSpPr>
          <p:nvPr>
            <p:ph idx="1"/>
          </p:nvPr>
        </p:nvSpPr>
        <p:spPr>
          <a:xfrm>
            <a:off x="457200" y="3429000"/>
            <a:ext cx="8229600" cy="4764024"/>
          </a:xfrm>
        </p:spPr>
        <p:txBody>
          <a:bodyPr/>
          <a:lstStyle/>
          <a:p>
            <a:r>
              <a:rPr lang="en-US" dirty="0"/>
              <a:t>The Business World is Upside Down </a:t>
            </a:r>
            <a:r>
              <a:rPr lang="en-US" dirty="0">
                <a:hlinkClick r:id="rId2"/>
              </a:rPr>
              <a:t>https://wotc.crn.com/article/the-impact-of-the-coronavirus-how-it-s-turned-day-to-day-business-upside-down</a:t>
            </a:r>
            <a:r>
              <a:rPr lang="en-US" dirty="0"/>
              <a:t>  --</a:t>
            </a:r>
          </a:p>
        </p:txBody>
      </p:sp>
    </p:spTree>
    <p:extLst>
      <p:ext uri="{BB962C8B-B14F-4D97-AF65-F5344CB8AC3E}">
        <p14:creationId xmlns:p14="http://schemas.microsoft.com/office/powerpoint/2010/main" val="3149768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a:latin typeface="Calibri"/>
                <a:ea typeface="ＭＳ Ｐゴシック"/>
                <a:cs typeface="Calibri"/>
              </a:rPr>
              <a:t>Professional Development Certificate</a:t>
            </a:r>
            <a:endParaRPr lang="en-US" sz="4000" b="1">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3139321"/>
          </a:xfrm>
          <a:prstGeom prst="rect">
            <a:avLst/>
          </a:prstGeom>
          <a:noFill/>
        </p:spPr>
        <p:txBody>
          <a:bodyPr wrap="square" rtlCol="0" anchor="t">
            <a:spAutoFit/>
          </a:bodyPr>
          <a:lstStyle/>
          <a:p>
            <a:r>
              <a:rPr lang="en-US">
                <a:latin typeface="Arial"/>
                <a:ea typeface="ＭＳ Ｐゴシック"/>
              </a:rPr>
              <a:t>To earn your professional development certificate for this webinar, you must:</a:t>
            </a:r>
          </a:p>
          <a:p>
            <a:endParaRPr lang="en-US">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a:latin typeface="Arial"/>
              <a:ea typeface="ＭＳ Ｐゴシック"/>
            </a:endParaRPr>
          </a:p>
          <a:p>
            <a:r>
              <a:rPr lang="en-US">
                <a:latin typeface="Arial"/>
                <a:ea typeface="ＭＳ Ｐゴシック"/>
                <a:cs typeface="Arial"/>
              </a:rPr>
              <a:t>Accessing resources: </a:t>
            </a:r>
            <a:endParaRPr lang="en-US"/>
          </a:p>
          <a:p>
            <a:endParaRPr lang="en-US">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b="1" i="1" dirty="0">
                <a:solidFill>
                  <a:srgbClr val="005CB8"/>
                </a:solidFill>
                <a:latin typeface="Arial"/>
                <a:ea typeface="ＭＳ Ｐゴシック"/>
                <a:cs typeface="Arial"/>
              </a:rPr>
              <a:t>EconEdLink.org/professional-development/</a:t>
            </a: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61802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41832"/>
          </a:xfrm>
        </p:spPr>
        <p:txBody>
          <a:bodyPr/>
          <a:lstStyle/>
          <a:p>
            <a:r>
              <a:rPr lang="en-US" sz="4000" dirty="0"/>
              <a:t>Extensions Cont’d</a:t>
            </a:r>
          </a:p>
        </p:txBody>
      </p:sp>
      <p:sp>
        <p:nvSpPr>
          <p:cNvPr id="3" name="Content Placeholder 2"/>
          <p:cNvSpPr>
            <a:spLocks noGrp="1"/>
          </p:cNvSpPr>
          <p:nvPr>
            <p:ph idx="1"/>
          </p:nvPr>
        </p:nvSpPr>
        <p:spPr>
          <a:xfrm>
            <a:off x="457200" y="1986937"/>
            <a:ext cx="8229600" cy="4492752"/>
          </a:xfrm>
        </p:spPr>
        <p:txBody>
          <a:bodyPr/>
          <a:lstStyle/>
          <a:p>
            <a:r>
              <a:rPr lang="en-US" sz="2000" dirty="0"/>
              <a:t>Resume:  </a:t>
            </a:r>
            <a:r>
              <a:rPr lang="en-US" sz="2000" dirty="0">
                <a:hlinkClick r:id="rId2"/>
              </a:rPr>
              <a:t>https://www.youtube.com/watch?v=yF3hCgAyclo</a:t>
            </a:r>
            <a:endParaRPr lang="en-US" sz="2000" dirty="0"/>
          </a:p>
          <a:p>
            <a:r>
              <a:rPr lang="en-US" sz="2000" dirty="0"/>
              <a:t>Cover letter: </a:t>
            </a:r>
            <a:r>
              <a:rPr lang="en-US" sz="2000" dirty="0">
                <a:hlinkClick r:id="rId2"/>
              </a:rPr>
              <a:t>https://www.youtube.com/watch?v=yF3hCgAyclo</a:t>
            </a:r>
            <a:endParaRPr lang="en-US" sz="2000" dirty="0"/>
          </a:p>
          <a:p>
            <a:r>
              <a:rPr lang="en-US" sz="2000" dirty="0"/>
              <a:t>General Advice:  </a:t>
            </a:r>
          </a:p>
          <a:p>
            <a:pPr marL="0" indent="0">
              <a:buNone/>
            </a:pPr>
            <a:r>
              <a:rPr lang="en-US" sz="2000" u="sng" dirty="0">
                <a:hlinkClick r:id="rId3"/>
              </a:rPr>
              <a:t>https://www.youtube.com/watch?v=qBJeLUczCbA</a:t>
            </a:r>
            <a:r>
              <a:rPr lang="en-US" sz="2000" dirty="0"/>
              <a:t> </a:t>
            </a:r>
          </a:p>
          <a:p>
            <a:pPr marL="0" indent="0">
              <a:buNone/>
            </a:pPr>
            <a:r>
              <a:rPr lang="en-US" sz="2000" dirty="0">
                <a:hlinkClick r:id="rId4"/>
              </a:rPr>
              <a:t>https://www.youtube.com/watch?v=PAthQKLhBTs&amp;feature=emb_logo</a:t>
            </a:r>
            <a:endParaRPr lang="en-US" sz="2000" dirty="0"/>
          </a:p>
          <a:p>
            <a:endParaRPr lang="en-US" sz="2000" dirty="0"/>
          </a:p>
          <a:p>
            <a:pPr marL="0" indent="0">
              <a:buNone/>
            </a:pPr>
            <a:r>
              <a:rPr lang="en-US" sz="2000" b="1" i="1" dirty="0">
                <a:solidFill>
                  <a:srgbClr val="7A9900"/>
                </a:solidFill>
              </a:rPr>
              <a:t>Discussion:  What is the purpose of each?  </a:t>
            </a:r>
          </a:p>
          <a:p>
            <a:pPr lvl="3"/>
            <a:r>
              <a:rPr lang="en-US" sz="2000" b="1" i="1" dirty="0">
                <a:solidFill>
                  <a:srgbClr val="7A9900"/>
                </a:solidFill>
              </a:rPr>
              <a:t>What are your thoughts and impressions of what makes a good resume and cover letter?  </a:t>
            </a:r>
          </a:p>
          <a:p>
            <a:endParaRPr lang="en-US" dirty="0"/>
          </a:p>
          <a:p>
            <a:endParaRPr lang="en-US" b="1" dirty="0"/>
          </a:p>
        </p:txBody>
      </p:sp>
    </p:spTree>
    <p:extLst>
      <p:ext uri="{BB962C8B-B14F-4D97-AF65-F5344CB8AC3E}">
        <p14:creationId xmlns:p14="http://schemas.microsoft.com/office/powerpoint/2010/main" val="138223765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latin typeface="Calibri"/>
                <a:ea typeface="ＭＳ Ｐゴシック"/>
                <a:cs typeface="Calibri"/>
              </a:rPr>
              <a:t>CEE Affiliates</a:t>
            </a:r>
            <a:endParaRPr lang="en-US" sz="5500" b="1">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hlinkClick r:id="rId3"/>
              </a:rPr>
              <a:t>https://www.councilforeconed.org/resources/local-affiliates/</a:t>
            </a:r>
            <a:endParaRPr lang="en-US"/>
          </a:p>
          <a:p>
            <a:pPr algn="l"/>
            <a:endParaRPr lang="en-US"/>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74982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B4E07D46-8268-4A1E-853F-435FD2B42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8940" y="1131570"/>
            <a:ext cx="3246120" cy="4594860"/>
          </a:xfrm>
          <a:prstGeom prst="rect">
            <a:avLst/>
          </a:prstGeom>
        </p:spPr>
      </p:pic>
      <p:sp>
        <p:nvSpPr>
          <p:cNvPr id="4" name="Title 3">
            <a:extLst>
              <a:ext uri="{FF2B5EF4-FFF2-40B4-BE49-F238E27FC236}">
                <a16:creationId xmlns:a16="http://schemas.microsoft.com/office/drawing/2014/main" id="{8C9F7510-4539-49D7-9B88-1930C588C3CF}"/>
              </a:ext>
            </a:extLst>
          </p:cNvPr>
          <p:cNvSpPr>
            <a:spLocks noGrp="1"/>
          </p:cNvSpPr>
          <p:nvPr>
            <p:ph type="title"/>
          </p:nvPr>
        </p:nvSpPr>
        <p:spPr>
          <a:xfrm>
            <a:off x="532504" y="5609576"/>
            <a:ext cx="8229600" cy="1143000"/>
          </a:xfrm>
        </p:spPr>
        <p:txBody>
          <a:bodyPr/>
          <a:lstStyle/>
          <a:p>
            <a:r>
              <a:rPr lang="en-US" sz="3200" dirty="0"/>
              <a:t>https://store.councilforeconed.org/</a:t>
            </a:r>
          </a:p>
        </p:txBody>
      </p:sp>
    </p:spTree>
    <p:extLst>
      <p:ext uri="{BB962C8B-B14F-4D97-AF65-F5344CB8AC3E}">
        <p14:creationId xmlns:p14="http://schemas.microsoft.com/office/powerpoint/2010/main" val="42296198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Agenda</a:t>
            </a:r>
            <a:endParaRPr lang="en-US" sz="5500" b="1">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1"/>
          </p:nvPr>
        </p:nvSpPr>
        <p:spPr>
          <a:xfrm>
            <a:off x="457200" y="2377441"/>
            <a:ext cx="8229600" cy="4175760"/>
          </a:xfrm>
        </p:spPr>
        <p:txBody>
          <a:bodyPr/>
          <a:lstStyle/>
          <a:p>
            <a:pPr>
              <a:lnSpc>
                <a:spcPct val="200000"/>
              </a:lnSpc>
            </a:pPr>
            <a:r>
              <a:rPr lang="en-US" sz="2500" dirty="0"/>
              <a:t>To examine lessons and activities to improve students’ understanding of exploring the job market and finding </a:t>
            </a:r>
            <a:r>
              <a:rPr lang="en-US" sz="2500"/>
              <a:t>a career.  </a:t>
            </a:r>
            <a:endParaRPr lang="en-US" sz="2500" dirty="0"/>
          </a:p>
        </p:txBody>
      </p:sp>
    </p:spTree>
    <p:extLst>
      <p:ext uri="{BB962C8B-B14F-4D97-AF65-F5344CB8AC3E}">
        <p14:creationId xmlns:p14="http://schemas.microsoft.com/office/powerpoint/2010/main" val="1600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Objectives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136280"/>
            <a:ext cx="8229600" cy="4175760"/>
          </a:xfrm>
        </p:spPr>
        <p:txBody>
          <a:bodyPr>
            <a:noAutofit/>
          </a:bodyPr>
          <a:lstStyle/>
          <a:p>
            <a:r>
              <a:rPr lang="en-US" sz="2000" dirty="0"/>
              <a:t>Implement a research process for evaluating a career using the </a:t>
            </a:r>
            <a:r>
              <a:rPr lang="en-US" sz="2000" i="1" dirty="0">
                <a:solidFill>
                  <a:srgbClr val="7A9900"/>
                </a:solidFill>
              </a:rPr>
              <a:t>Occupational Outlook Handbook</a:t>
            </a:r>
            <a:r>
              <a:rPr lang="en-US" sz="2000" dirty="0"/>
              <a:t>.</a:t>
            </a:r>
          </a:p>
          <a:p>
            <a:r>
              <a:rPr lang="en-US" sz="2000" dirty="0"/>
              <a:t>Identify the costs and benefits of a career, based on different aspects of an occupation.</a:t>
            </a:r>
          </a:p>
          <a:p>
            <a:r>
              <a:rPr lang="en-US" sz="2000" dirty="0"/>
              <a:t>Explain how to determine if someone is suited for an occupation.</a:t>
            </a:r>
          </a:p>
          <a:p>
            <a:r>
              <a:rPr lang="en-US" sz="2000" dirty="0"/>
              <a:t>Explain how a career interest survey helps students identify careers for which they may be suited.</a:t>
            </a:r>
          </a:p>
          <a:p>
            <a:r>
              <a:rPr lang="en-US" sz="2000" dirty="0"/>
              <a:t>Identify sources of information for finding a job.</a:t>
            </a:r>
          </a:p>
          <a:p>
            <a:pPr defTabSz="905255">
              <a:buFontTx/>
              <a:buChar char="-"/>
              <a:defRPr sz="3168"/>
            </a:pPr>
            <a:endParaRPr lang="en-US" sz="2000" dirty="0"/>
          </a:p>
        </p:txBody>
      </p:sp>
    </p:spTree>
    <p:extLst>
      <p:ext uri="{BB962C8B-B14F-4D97-AF65-F5344CB8AC3E}">
        <p14:creationId xmlns:p14="http://schemas.microsoft.com/office/powerpoint/2010/main" val="36040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National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377441"/>
            <a:ext cx="8229600" cy="4175760"/>
          </a:xfrm>
        </p:spPr>
        <p:txBody>
          <a:bodyPr>
            <a:noAutofit/>
          </a:bodyPr>
          <a:lstStyle/>
          <a:p>
            <a:pPr marL="0" indent="0">
              <a:buNone/>
            </a:pPr>
            <a:r>
              <a:rPr lang="en-US" sz="2400" b="1" dirty="0"/>
              <a:t>Standard 4 Earning Income, Grade 12, Benchmark 4 </a:t>
            </a:r>
            <a:r>
              <a:rPr lang="en-US" sz="2400" dirty="0"/>
              <a:t>– People can make more informed education, job, or career decisions by evaluating the benefits and costs of different choices.</a:t>
            </a:r>
          </a:p>
        </p:txBody>
      </p:sp>
    </p:spTree>
    <p:extLst>
      <p:ext uri="{BB962C8B-B14F-4D97-AF65-F5344CB8AC3E}">
        <p14:creationId xmlns:p14="http://schemas.microsoft.com/office/powerpoint/2010/main" val="79694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a:t>State Standards</a:t>
            </a:r>
            <a:endParaRPr lang="en-US" sz="5500" b="1">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1"/>
          </p:nvPr>
        </p:nvSpPr>
        <p:spPr>
          <a:xfrm>
            <a:off x="457200" y="2212848"/>
            <a:ext cx="8229600" cy="4175760"/>
          </a:xfrm>
        </p:spPr>
        <p:txBody>
          <a:bodyPr>
            <a:noAutofit/>
          </a:bodyPr>
          <a:lstStyle/>
          <a:p>
            <a:pPr marL="0" indent="0" defTabSz="905255">
              <a:buNone/>
              <a:defRPr sz="3168"/>
            </a:pPr>
            <a:r>
              <a:rPr lang="en-US" sz="1600" b="1" dirty="0"/>
              <a:t>CCSS.ELA-Literacy.W.9-10.9, CCSS.ELA Literacy. W.11-12.9 </a:t>
            </a:r>
            <a:r>
              <a:rPr lang="en-US" sz="1600" dirty="0"/>
              <a:t>– Draw evidence from literary or informational texts to support analysis, reflection, and research.</a:t>
            </a:r>
          </a:p>
          <a:p>
            <a:pPr marL="0" indent="0" defTabSz="905255">
              <a:buNone/>
              <a:defRPr sz="3168"/>
            </a:pPr>
            <a:endParaRPr lang="en-US" sz="1600" dirty="0"/>
          </a:p>
          <a:p>
            <a:pPr marL="0" indent="0">
              <a:buNone/>
            </a:pPr>
            <a:r>
              <a:rPr lang="en-US" sz="1600" b="1" dirty="0"/>
              <a:t>CCSS.ELA-Literacy.L.9-10.6; CCSS.ELA Literacy. L.11-12.6 </a:t>
            </a:r>
            <a:r>
              <a:rPr lang="en-US" sz="1600" dirty="0"/>
              <a:t>– Acquire and use accurately general academic and domain specific words and phrases, sufficient for reading, writing, speaking, and listening at the college and career readiness level; demonstrate independence in gathering vocabulary knowledge when considering a word or phrase important to comprehension or expression.</a:t>
            </a:r>
          </a:p>
          <a:p>
            <a:pPr marL="0" indent="0">
              <a:buNone/>
            </a:pPr>
            <a:endParaRPr lang="en-US" sz="1600" dirty="0"/>
          </a:p>
          <a:p>
            <a:pPr marL="0" indent="0">
              <a:buNone/>
            </a:pPr>
            <a:r>
              <a:rPr lang="en-US" sz="1600" b="1" dirty="0"/>
              <a:t>CCSS.ELA-Literacy.W.9-10.7, CCSS.ELA Literacy. W.11-12.7 </a:t>
            </a:r>
            <a:r>
              <a:rPr lang="en-US" sz="1600" dirty="0"/>
              <a:t>– Conduct short as well as more sustained research projects to answer a question (including a self generated question) or solve a problem; narrow or broaden the inquiry when appropriate; synthesize multiple sources on the subject, demonstrating understanding of the subject under investigation.</a:t>
            </a:r>
          </a:p>
        </p:txBody>
      </p:sp>
    </p:spTree>
    <p:extLst>
      <p:ext uri="{BB962C8B-B14F-4D97-AF65-F5344CB8AC3E}">
        <p14:creationId xmlns:p14="http://schemas.microsoft.com/office/powerpoint/2010/main" val="13056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0461"/>
            <a:ext cx="8229600" cy="1143000"/>
          </a:xfrm>
        </p:spPr>
        <p:txBody>
          <a:bodyPr/>
          <a:lstStyle/>
          <a:p>
            <a:r>
              <a:rPr lang="en-US" sz="4800" dirty="0"/>
              <a:t>Motivation</a:t>
            </a:r>
          </a:p>
        </p:txBody>
      </p:sp>
      <p:sp>
        <p:nvSpPr>
          <p:cNvPr id="3" name="Content Placeholder 2"/>
          <p:cNvSpPr>
            <a:spLocks noGrp="1"/>
          </p:cNvSpPr>
          <p:nvPr>
            <p:ph idx="1"/>
          </p:nvPr>
        </p:nvSpPr>
        <p:spPr>
          <a:xfrm>
            <a:off x="457200" y="2377440"/>
            <a:ext cx="8229600" cy="3995928"/>
          </a:xfrm>
        </p:spPr>
        <p:txBody>
          <a:bodyPr/>
          <a:lstStyle/>
          <a:p>
            <a:r>
              <a:rPr lang="en-US" dirty="0"/>
              <a:t>“What careers interest you and why?” – turn and talk</a:t>
            </a:r>
          </a:p>
          <a:p>
            <a:r>
              <a:rPr lang="en-US" dirty="0"/>
              <a:t>Ask the class to brainstorm characteristics that they consider important in choosing a career.</a:t>
            </a:r>
          </a:p>
          <a:p>
            <a:pPr marL="0" indent="0">
              <a:buNone/>
            </a:pPr>
            <a:r>
              <a:rPr lang="en-US" b="1" i="1" dirty="0">
                <a:solidFill>
                  <a:srgbClr val="7A9900"/>
                </a:solidFill>
              </a:rPr>
              <a:t>Extension:  What is most important to you for choosing a career?  Money, Passion, Security? </a:t>
            </a:r>
          </a:p>
        </p:txBody>
      </p:sp>
    </p:spTree>
    <p:extLst>
      <p:ext uri="{BB962C8B-B14F-4D97-AF65-F5344CB8AC3E}">
        <p14:creationId xmlns:p14="http://schemas.microsoft.com/office/powerpoint/2010/main" val="199615262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bfa4db11-c700-41fb-b639-f7e6b4e680b5"/>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9cd82c5b-74c9-4827-94f1-5bf219ae6b20"/>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646</TotalTime>
  <Words>1824</Words>
  <Application>Microsoft Office PowerPoint</Application>
  <PresentationFormat>On-screen Show (4:3)</PresentationFormat>
  <Paragraphs>150</Paragraphs>
  <Slides>32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Arial,Sans-Serif</vt:lpstr>
      <vt:lpstr>Calibri</vt:lpstr>
      <vt:lpstr>Calibri Light</vt:lpstr>
      <vt:lpstr>Times New Roman</vt:lpstr>
      <vt:lpstr>Office Theme</vt:lpstr>
      <vt:lpstr>Financial Fitness for Life, Chapter 4:  Choosing a Career Presented by  Matthew Gherman October 15, 2020 mgherman@schools.nyc.gov </vt:lpstr>
      <vt:lpstr>EconEdLink Membership</vt:lpstr>
      <vt:lpstr>Professional Development Certificate</vt:lpstr>
      <vt:lpstr>https://store.councilforeconed.org/</vt:lpstr>
      <vt:lpstr>Agenda</vt:lpstr>
      <vt:lpstr>Objectives</vt:lpstr>
      <vt:lpstr>National Standards</vt:lpstr>
      <vt:lpstr>State Standards</vt:lpstr>
      <vt:lpstr>Motivation</vt:lpstr>
      <vt:lpstr>Transition</vt:lpstr>
      <vt:lpstr>Class Activity</vt:lpstr>
      <vt:lpstr>Exercise 4.1  Part 1</vt:lpstr>
      <vt:lpstr>Exercise 4.1  Part 2</vt:lpstr>
      <vt:lpstr>Exercise 4.1  Part 3</vt:lpstr>
      <vt:lpstr>Gallery Walk Cont’d</vt:lpstr>
      <vt:lpstr>Reflection</vt:lpstr>
      <vt:lpstr>Bonus:  Maslow’s Hierarchy of Needs</vt:lpstr>
      <vt:lpstr>Exercise 4.2  The Other Side of the Hiring Desk</vt:lpstr>
      <vt:lpstr>Expansion:  Sample Resumes</vt:lpstr>
      <vt:lpstr>Exercise 4.3   Career Cluster Interest Survey</vt:lpstr>
      <vt:lpstr>4.3 Reflection</vt:lpstr>
      <vt:lpstr>Exercise 4.4</vt:lpstr>
      <vt:lpstr>Summary</vt:lpstr>
      <vt:lpstr>Assessment</vt:lpstr>
      <vt:lpstr>Extensions</vt:lpstr>
      <vt:lpstr>Extensions Cont’d</vt:lpstr>
      <vt:lpstr>Extensions Cont’d</vt:lpstr>
      <vt:lpstr>Extensions Cont’d</vt:lpstr>
      <vt:lpstr>Extensions Cont’d</vt:lpstr>
      <vt:lpstr>Extensions Cont’d</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133</cp:revision>
  <dcterms:created xsi:type="dcterms:W3CDTF">2012-09-11T15:07:18Z</dcterms:created>
  <dcterms:modified xsi:type="dcterms:W3CDTF">2020-10-01T16:26:07Z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