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3"/>
  </p:notesMasterIdLst>
  <p:sldIdLst>
    <p:sldId id="256" r:id="rId5"/>
    <p:sldId id="261" r:id="rId6"/>
    <p:sldId id="267" r:id="rId7"/>
    <p:sldId id="271" r:id="rId8"/>
    <p:sldId id="272" r:id="rId9"/>
    <p:sldId id="273" r:id="rId10"/>
    <p:sldId id="321" r:id="rId11"/>
    <p:sldId id="304" r:id="rId12"/>
    <p:sldId id="305" r:id="rId13"/>
    <p:sldId id="306" r:id="rId14"/>
    <p:sldId id="307" r:id="rId15"/>
    <p:sldId id="322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323" r:id="rId28"/>
    <p:sldId id="274" r:id="rId29"/>
    <p:sldId id="276" r:id="rId30"/>
    <p:sldId id="303" r:id="rId31"/>
    <p:sldId id="298" r:id="rId32"/>
    <p:sldId id="285" r:id="rId33"/>
    <p:sldId id="283" r:id="rId34"/>
    <p:sldId id="296" r:id="rId35"/>
    <p:sldId id="288" r:id="rId36"/>
    <p:sldId id="291" r:id="rId37"/>
    <p:sldId id="292" r:id="rId38"/>
    <p:sldId id="294" r:id="rId39"/>
    <p:sldId id="295" r:id="rId40"/>
    <p:sldId id="266" r:id="rId41"/>
    <p:sldId id="269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B8"/>
    <a:srgbClr val="7A9900"/>
    <a:srgbClr val="004080"/>
    <a:srgbClr val="8BAF00"/>
    <a:srgbClr val="C7C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765465-46D6-48D2-A84A-E22C0E9D631E}" v="35" dt="2020-12-14T18:40:04.813"/>
  </p1510:revLst>
</p1510:revInfo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427" autoAdjust="0"/>
  </p:normalViewPr>
  <p:slideViewPr>
    <p:cSldViewPr snapToGrid="0">
      <p:cViewPr varScale="1">
        <p:scale>
          <a:sx n="70" d="100"/>
          <a:sy n="70" d="100"/>
        </p:scale>
        <p:origin x="181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CFD37B-6439-43FE-BC27-9FECF70998ED}" type="doc">
      <dgm:prSet loTypeId="urn:microsoft.com/office/officeart/2005/8/layout/venn1" loCatId="relationship" qsTypeId="urn:microsoft.com/office/officeart/2005/8/quickstyle/simple1" qsCatId="simple" csTypeId="urn:microsoft.com/office/officeart/2005/8/colors/colorful3" csCatId="colorful" phldr="0"/>
      <dgm:spPr/>
    </dgm:pt>
    <dgm:pt modelId="{1F121CC0-0C9F-4758-B11E-90A5067B8F3C}">
      <dgm:prSet phldrT="[Text]" phldr="1"/>
      <dgm:spPr/>
      <dgm:t>
        <a:bodyPr/>
        <a:lstStyle/>
        <a:p>
          <a:endParaRPr lang="en-US" dirty="0"/>
        </a:p>
      </dgm:t>
    </dgm:pt>
    <dgm:pt modelId="{AB8F87A8-D3ED-47E5-A87F-6EB8A26A422C}" type="parTrans" cxnId="{49B9A570-E21A-4148-9757-5A1B4C33A5CE}">
      <dgm:prSet/>
      <dgm:spPr/>
      <dgm:t>
        <a:bodyPr/>
        <a:lstStyle/>
        <a:p>
          <a:endParaRPr lang="en-US"/>
        </a:p>
      </dgm:t>
    </dgm:pt>
    <dgm:pt modelId="{3642284E-E24B-4DBF-B54C-4DBA8C37B197}" type="sibTrans" cxnId="{49B9A570-E21A-4148-9757-5A1B4C33A5CE}">
      <dgm:prSet/>
      <dgm:spPr/>
      <dgm:t>
        <a:bodyPr/>
        <a:lstStyle/>
        <a:p>
          <a:endParaRPr lang="en-US"/>
        </a:p>
      </dgm:t>
    </dgm:pt>
    <dgm:pt modelId="{12FEF6DD-0AD0-479A-B65E-129EF8D8FC7E}">
      <dgm:prSet phldrT="[Text]" phldr="1"/>
      <dgm:spPr/>
      <dgm:t>
        <a:bodyPr/>
        <a:lstStyle/>
        <a:p>
          <a:endParaRPr lang="en-US" dirty="0"/>
        </a:p>
      </dgm:t>
    </dgm:pt>
    <dgm:pt modelId="{327BC54A-F1BC-49D2-BE60-03522210FE3A}" type="sibTrans" cxnId="{0C920BAF-89C4-42DE-8EB8-45AD4064746E}">
      <dgm:prSet/>
      <dgm:spPr/>
      <dgm:t>
        <a:bodyPr/>
        <a:lstStyle/>
        <a:p>
          <a:endParaRPr lang="en-US"/>
        </a:p>
      </dgm:t>
    </dgm:pt>
    <dgm:pt modelId="{C8F567CE-E94B-4223-8263-3B4C0FC265B6}" type="parTrans" cxnId="{0C920BAF-89C4-42DE-8EB8-45AD4064746E}">
      <dgm:prSet/>
      <dgm:spPr/>
      <dgm:t>
        <a:bodyPr/>
        <a:lstStyle/>
        <a:p>
          <a:endParaRPr lang="en-US"/>
        </a:p>
      </dgm:t>
    </dgm:pt>
    <dgm:pt modelId="{8A95B001-D13E-404F-9771-65DB9E615049}" type="pres">
      <dgm:prSet presAssocID="{77CFD37B-6439-43FE-BC27-9FECF70998ED}" presName="compositeShape" presStyleCnt="0">
        <dgm:presLayoutVars>
          <dgm:chMax val="7"/>
          <dgm:dir/>
          <dgm:resizeHandles val="exact"/>
        </dgm:presLayoutVars>
      </dgm:prSet>
      <dgm:spPr/>
    </dgm:pt>
    <dgm:pt modelId="{2C5478AC-5EB0-417A-97C6-097DD5B39C1C}" type="pres">
      <dgm:prSet presAssocID="{1F121CC0-0C9F-4758-B11E-90A5067B8F3C}" presName="circ1" presStyleLbl="vennNode1" presStyleIdx="0" presStyleCnt="2" custLinFactNeighborX="17958" custLinFactNeighborY="-273"/>
      <dgm:spPr/>
    </dgm:pt>
    <dgm:pt modelId="{8650F627-23D6-4523-BB9E-083372663176}" type="pres">
      <dgm:prSet presAssocID="{1F121CC0-0C9F-4758-B11E-90A5067B8F3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62AF433-52E1-4004-A878-61A63B552209}" type="pres">
      <dgm:prSet presAssocID="{12FEF6DD-0AD0-479A-B65E-129EF8D8FC7E}" presName="circ2" presStyleLbl="vennNode1" presStyleIdx="1" presStyleCnt="2" custLinFactNeighborX="-12417" custLinFactNeighborY="274"/>
      <dgm:spPr/>
    </dgm:pt>
    <dgm:pt modelId="{97319615-799C-4946-8D8C-FD95AB013EC3}" type="pres">
      <dgm:prSet presAssocID="{12FEF6DD-0AD0-479A-B65E-129EF8D8FC7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5341D1F-2485-4630-9557-1DAB9225F6A2}" type="presOf" srcId="{1F121CC0-0C9F-4758-B11E-90A5067B8F3C}" destId="{2C5478AC-5EB0-417A-97C6-097DD5B39C1C}" srcOrd="0" destOrd="0" presId="urn:microsoft.com/office/officeart/2005/8/layout/venn1"/>
    <dgm:cxn modelId="{EC978D36-FF38-41D3-A7F1-A8EE74F3DE67}" type="presOf" srcId="{1F121CC0-0C9F-4758-B11E-90A5067B8F3C}" destId="{8650F627-23D6-4523-BB9E-083372663176}" srcOrd="1" destOrd="0" presId="urn:microsoft.com/office/officeart/2005/8/layout/venn1"/>
    <dgm:cxn modelId="{49B9A570-E21A-4148-9757-5A1B4C33A5CE}" srcId="{77CFD37B-6439-43FE-BC27-9FECF70998ED}" destId="{1F121CC0-0C9F-4758-B11E-90A5067B8F3C}" srcOrd="0" destOrd="0" parTransId="{AB8F87A8-D3ED-47E5-A87F-6EB8A26A422C}" sibTransId="{3642284E-E24B-4DBF-B54C-4DBA8C37B197}"/>
    <dgm:cxn modelId="{0C920BAF-89C4-42DE-8EB8-45AD4064746E}" srcId="{77CFD37B-6439-43FE-BC27-9FECF70998ED}" destId="{12FEF6DD-0AD0-479A-B65E-129EF8D8FC7E}" srcOrd="1" destOrd="0" parTransId="{C8F567CE-E94B-4223-8263-3B4C0FC265B6}" sibTransId="{327BC54A-F1BC-49D2-BE60-03522210FE3A}"/>
    <dgm:cxn modelId="{8389D1BB-C945-4573-86B6-4823D6E9D14D}" type="presOf" srcId="{12FEF6DD-0AD0-479A-B65E-129EF8D8FC7E}" destId="{862AF433-52E1-4004-A878-61A63B552209}" srcOrd="0" destOrd="0" presId="urn:microsoft.com/office/officeart/2005/8/layout/venn1"/>
    <dgm:cxn modelId="{6514DBC6-4A0D-459F-BF8F-80CC0852B232}" type="presOf" srcId="{12FEF6DD-0AD0-479A-B65E-129EF8D8FC7E}" destId="{97319615-799C-4946-8D8C-FD95AB013EC3}" srcOrd="1" destOrd="0" presId="urn:microsoft.com/office/officeart/2005/8/layout/venn1"/>
    <dgm:cxn modelId="{96FC91FA-55EA-4D56-B098-17BBD64EE73D}" type="presOf" srcId="{77CFD37B-6439-43FE-BC27-9FECF70998ED}" destId="{8A95B001-D13E-404F-9771-65DB9E615049}" srcOrd="0" destOrd="0" presId="urn:microsoft.com/office/officeart/2005/8/layout/venn1"/>
    <dgm:cxn modelId="{6B4F41B5-D97E-4676-ABC2-2A86B5044509}" type="presParOf" srcId="{8A95B001-D13E-404F-9771-65DB9E615049}" destId="{2C5478AC-5EB0-417A-97C6-097DD5B39C1C}" srcOrd="0" destOrd="0" presId="urn:microsoft.com/office/officeart/2005/8/layout/venn1"/>
    <dgm:cxn modelId="{1760B657-D7F5-436E-9CF2-D1A42A5976BA}" type="presParOf" srcId="{8A95B001-D13E-404F-9771-65DB9E615049}" destId="{8650F627-23D6-4523-BB9E-083372663176}" srcOrd="1" destOrd="0" presId="urn:microsoft.com/office/officeart/2005/8/layout/venn1"/>
    <dgm:cxn modelId="{A94A677B-60E2-4116-B2DA-D4E4A484B577}" type="presParOf" srcId="{8A95B001-D13E-404F-9771-65DB9E615049}" destId="{862AF433-52E1-4004-A878-61A63B552209}" srcOrd="2" destOrd="0" presId="urn:microsoft.com/office/officeart/2005/8/layout/venn1"/>
    <dgm:cxn modelId="{D55E9C2E-9B42-4D5A-8FF4-AFD5DFE16D45}" type="presParOf" srcId="{8A95B001-D13E-404F-9771-65DB9E615049}" destId="{97319615-799C-4946-8D8C-FD95AB013EC3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CFD37B-6439-43FE-BC27-9FECF70998ED}" type="doc">
      <dgm:prSet loTypeId="urn:microsoft.com/office/officeart/2005/8/layout/venn1" loCatId="relationship" qsTypeId="urn:microsoft.com/office/officeart/2005/8/quickstyle/simple1" qsCatId="simple" csTypeId="urn:microsoft.com/office/officeart/2005/8/colors/colorful3" csCatId="colorful" phldr="0"/>
      <dgm:spPr/>
    </dgm:pt>
    <dgm:pt modelId="{1F121CC0-0C9F-4758-B11E-90A5067B8F3C}">
      <dgm:prSet phldrT="[Text]" phldr="1"/>
      <dgm:spPr/>
      <dgm:t>
        <a:bodyPr/>
        <a:lstStyle/>
        <a:p>
          <a:endParaRPr lang="en-US" dirty="0"/>
        </a:p>
      </dgm:t>
    </dgm:pt>
    <dgm:pt modelId="{AB8F87A8-D3ED-47E5-A87F-6EB8A26A422C}" type="parTrans" cxnId="{49B9A570-E21A-4148-9757-5A1B4C33A5CE}">
      <dgm:prSet/>
      <dgm:spPr/>
      <dgm:t>
        <a:bodyPr/>
        <a:lstStyle/>
        <a:p>
          <a:endParaRPr lang="en-US"/>
        </a:p>
      </dgm:t>
    </dgm:pt>
    <dgm:pt modelId="{3642284E-E24B-4DBF-B54C-4DBA8C37B197}" type="sibTrans" cxnId="{49B9A570-E21A-4148-9757-5A1B4C33A5CE}">
      <dgm:prSet/>
      <dgm:spPr/>
      <dgm:t>
        <a:bodyPr/>
        <a:lstStyle/>
        <a:p>
          <a:endParaRPr lang="en-US"/>
        </a:p>
      </dgm:t>
    </dgm:pt>
    <dgm:pt modelId="{12FEF6DD-0AD0-479A-B65E-129EF8D8FC7E}">
      <dgm:prSet phldrT="[Text]" phldr="1"/>
      <dgm:spPr/>
      <dgm:t>
        <a:bodyPr/>
        <a:lstStyle/>
        <a:p>
          <a:endParaRPr lang="en-US" dirty="0"/>
        </a:p>
      </dgm:t>
    </dgm:pt>
    <dgm:pt modelId="{327BC54A-F1BC-49D2-BE60-03522210FE3A}" type="sibTrans" cxnId="{0C920BAF-89C4-42DE-8EB8-45AD4064746E}">
      <dgm:prSet/>
      <dgm:spPr/>
      <dgm:t>
        <a:bodyPr/>
        <a:lstStyle/>
        <a:p>
          <a:endParaRPr lang="en-US"/>
        </a:p>
      </dgm:t>
    </dgm:pt>
    <dgm:pt modelId="{C8F567CE-E94B-4223-8263-3B4C0FC265B6}" type="parTrans" cxnId="{0C920BAF-89C4-42DE-8EB8-45AD4064746E}">
      <dgm:prSet/>
      <dgm:spPr/>
      <dgm:t>
        <a:bodyPr/>
        <a:lstStyle/>
        <a:p>
          <a:endParaRPr lang="en-US"/>
        </a:p>
      </dgm:t>
    </dgm:pt>
    <dgm:pt modelId="{8A95B001-D13E-404F-9771-65DB9E615049}" type="pres">
      <dgm:prSet presAssocID="{77CFD37B-6439-43FE-BC27-9FECF70998ED}" presName="compositeShape" presStyleCnt="0">
        <dgm:presLayoutVars>
          <dgm:chMax val="7"/>
          <dgm:dir/>
          <dgm:resizeHandles val="exact"/>
        </dgm:presLayoutVars>
      </dgm:prSet>
      <dgm:spPr/>
    </dgm:pt>
    <dgm:pt modelId="{2C5478AC-5EB0-417A-97C6-097DD5B39C1C}" type="pres">
      <dgm:prSet presAssocID="{1F121CC0-0C9F-4758-B11E-90A5067B8F3C}" presName="circ1" presStyleLbl="vennNode1" presStyleIdx="0" presStyleCnt="2" custLinFactNeighborX="23644" custLinFactNeighborY="-273"/>
      <dgm:spPr/>
    </dgm:pt>
    <dgm:pt modelId="{8650F627-23D6-4523-BB9E-083372663176}" type="pres">
      <dgm:prSet presAssocID="{1F121CC0-0C9F-4758-B11E-90A5067B8F3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62AF433-52E1-4004-A878-61A63B552209}" type="pres">
      <dgm:prSet presAssocID="{12FEF6DD-0AD0-479A-B65E-129EF8D8FC7E}" presName="circ2" presStyleLbl="vennNode1" presStyleIdx="1" presStyleCnt="2" custLinFactNeighborX="-10116" custLinFactNeighborY="-434"/>
      <dgm:spPr/>
    </dgm:pt>
    <dgm:pt modelId="{97319615-799C-4946-8D8C-FD95AB013EC3}" type="pres">
      <dgm:prSet presAssocID="{12FEF6DD-0AD0-479A-B65E-129EF8D8FC7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CCBA708-DAC9-43F9-B28D-3C716DE242EC}" type="presOf" srcId="{77CFD37B-6439-43FE-BC27-9FECF70998ED}" destId="{8A95B001-D13E-404F-9771-65DB9E615049}" srcOrd="0" destOrd="0" presId="urn:microsoft.com/office/officeart/2005/8/layout/venn1"/>
    <dgm:cxn modelId="{FD97FE1A-A968-4910-B849-CF3F66F7846F}" type="presOf" srcId="{12FEF6DD-0AD0-479A-B65E-129EF8D8FC7E}" destId="{862AF433-52E1-4004-A878-61A63B552209}" srcOrd="0" destOrd="0" presId="urn:microsoft.com/office/officeart/2005/8/layout/venn1"/>
    <dgm:cxn modelId="{B84B601C-2A6C-45B0-807E-B60A996FB7E5}" type="presOf" srcId="{1F121CC0-0C9F-4758-B11E-90A5067B8F3C}" destId="{8650F627-23D6-4523-BB9E-083372663176}" srcOrd="1" destOrd="0" presId="urn:microsoft.com/office/officeart/2005/8/layout/venn1"/>
    <dgm:cxn modelId="{BF25642A-DD70-4145-9FAE-60496362FD46}" type="presOf" srcId="{1F121CC0-0C9F-4758-B11E-90A5067B8F3C}" destId="{2C5478AC-5EB0-417A-97C6-097DD5B39C1C}" srcOrd="0" destOrd="0" presId="urn:microsoft.com/office/officeart/2005/8/layout/venn1"/>
    <dgm:cxn modelId="{49B9A570-E21A-4148-9757-5A1B4C33A5CE}" srcId="{77CFD37B-6439-43FE-BC27-9FECF70998ED}" destId="{1F121CC0-0C9F-4758-B11E-90A5067B8F3C}" srcOrd="0" destOrd="0" parTransId="{AB8F87A8-D3ED-47E5-A87F-6EB8A26A422C}" sibTransId="{3642284E-E24B-4DBF-B54C-4DBA8C37B197}"/>
    <dgm:cxn modelId="{0C920BAF-89C4-42DE-8EB8-45AD4064746E}" srcId="{77CFD37B-6439-43FE-BC27-9FECF70998ED}" destId="{12FEF6DD-0AD0-479A-B65E-129EF8D8FC7E}" srcOrd="1" destOrd="0" parTransId="{C8F567CE-E94B-4223-8263-3B4C0FC265B6}" sibTransId="{327BC54A-F1BC-49D2-BE60-03522210FE3A}"/>
    <dgm:cxn modelId="{2C3861FB-7192-4853-9C26-DCD5C6F36C33}" type="presOf" srcId="{12FEF6DD-0AD0-479A-B65E-129EF8D8FC7E}" destId="{97319615-799C-4946-8D8C-FD95AB013EC3}" srcOrd="1" destOrd="0" presId="urn:microsoft.com/office/officeart/2005/8/layout/venn1"/>
    <dgm:cxn modelId="{FA67FF11-AF2A-45ED-9883-94F453762BB9}" type="presParOf" srcId="{8A95B001-D13E-404F-9771-65DB9E615049}" destId="{2C5478AC-5EB0-417A-97C6-097DD5B39C1C}" srcOrd="0" destOrd="0" presId="urn:microsoft.com/office/officeart/2005/8/layout/venn1"/>
    <dgm:cxn modelId="{1B528AC7-7362-4321-BEE3-77F7CB4DF759}" type="presParOf" srcId="{8A95B001-D13E-404F-9771-65DB9E615049}" destId="{8650F627-23D6-4523-BB9E-083372663176}" srcOrd="1" destOrd="0" presId="urn:microsoft.com/office/officeart/2005/8/layout/venn1"/>
    <dgm:cxn modelId="{E6A96F16-0655-40D4-8C80-8769BBB04011}" type="presParOf" srcId="{8A95B001-D13E-404F-9771-65DB9E615049}" destId="{862AF433-52E1-4004-A878-61A63B552209}" srcOrd="2" destOrd="0" presId="urn:microsoft.com/office/officeart/2005/8/layout/venn1"/>
    <dgm:cxn modelId="{E62804B5-B524-4A38-A959-97C9357262E7}" type="presParOf" srcId="{8A95B001-D13E-404F-9771-65DB9E615049}" destId="{97319615-799C-4946-8D8C-FD95AB013EC3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C89165-6F17-4D45-85EF-172394A44F82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</dgm:pt>
    <dgm:pt modelId="{CA7B07C8-C2AC-4A09-80AB-1579F84FD555}">
      <dgm:prSet phldrT="[Text]" custT="1"/>
      <dgm:spPr/>
      <dgm:t>
        <a:bodyPr/>
        <a:lstStyle/>
        <a:p>
          <a:endParaRPr lang="en-US" sz="1300" b="1" dirty="0">
            <a:latin typeface="Segoe UI" panose="020B0502040204020203" pitchFamily="34" charset="0"/>
            <a:cs typeface="Segoe UI" panose="020B0502040204020203" pitchFamily="34" charset="0"/>
          </a:endParaRPr>
        </a:p>
        <a:p>
          <a:r>
            <a:rPr lang="en-US" sz="1300" b="1" dirty="0">
              <a:latin typeface="Segoe UI" panose="020B0502040204020203" pitchFamily="34" charset="0"/>
              <a:cs typeface="Segoe UI" panose="020B0502040204020203" pitchFamily="34" charset="0"/>
            </a:rPr>
            <a:t>CTE </a:t>
          </a:r>
          <a:br>
            <a:rPr lang="en-US" sz="1300" b="1" dirty="0"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300" b="1" dirty="0">
              <a:latin typeface="Segoe UI" panose="020B0502040204020203" pitchFamily="34" charset="0"/>
              <a:cs typeface="Segoe UI" panose="020B0502040204020203" pitchFamily="34" charset="0"/>
            </a:rPr>
            <a:t>Social Studies English, Science Math </a:t>
          </a:r>
          <a:br>
            <a:rPr lang="en-US" sz="1300" b="1" dirty="0"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300" b="1" dirty="0">
              <a:latin typeface="Segoe UI" panose="020B0502040204020203" pitchFamily="34" charset="0"/>
              <a:cs typeface="Segoe UI" panose="020B0502040204020203" pitchFamily="34" charset="0"/>
            </a:rPr>
            <a:t>Personal Finance Controversial Issues</a:t>
          </a:r>
          <a:br>
            <a:rPr lang="en-US" sz="1300" b="1" dirty="0"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300" b="1" dirty="0">
              <a:latin typeface="Segoe UI" panose="020B0502040204020203" pitchFamily="34" charset="0"/>
              <a:cs typeface="Segoe UI" panose="020B0502040204020203" pitchFamily="34" charset="0"/>
            </a:rPr>
            <a:t>LIFE 101</a:t>
          </a:r>
          <a:br>
            <a:rPr lang="en-US" sz="1300" b="1" dirty="0"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300" b="1" dirty="0">
            <a:latin typeface="Segoe UI" panose="020B0502040204020203" pitchFamily="34" charset="0"/>
            <a:cs typeface="Segoe UI" panose="020B0502040204020203" pitchFamily="34" charset="0"/>
          </a:endParaRPr>
        </a:p>
        <a:p>
          <a:br>
            <a:rPr lang="en-US" sz="1300" dirty="0"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3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45EF570-3568-4883-B299-7CFBF40FCE8E}" type="parTrans" cxnId="{FCBE76AF-01D0-4266-975A-8D4E9686B2CE}">
      <dgm:prSet/>
      <dgm:spPr/>
      <dgm:t>
        <a:bodyPr/>
        <a:lstStyle/>
        <a:p>
          <a:endParaRPr lang="en-US"/>
        </a:p>
      </dgm:t>
    </dgm:pt>
    <dgm:pt modelId="{22A72605-C825-4C1A-B527-D3EB9D0D4679}" type="sibTrans" cxnId="{FCBE76AF-01D0-4266-975A-8D4E9686B2CE}">
      <dgm:prSet/>
      <dgm:spPr/>
      <dgm:t>
        <a:bodyPr/>
        <a:lstStyle/>
        <a:p>
          <a:endParaRPr lang="en-US"/>
        </a:p>
      </dgm:t>
    </dgm:pt>
    <dgm:pt modelId="{448C9824-4EBA-4A50-80DD-DAF63B28CC2A}">
      <dgm:prSet phldrT="[Text]" custT="1"/>
      <dgm:spPr/>
      <dgm:t>
        <a:bodyPr/>
        <a:lstStyle/>
        <a:p>
          <a:r>
            <a:rPr lang="en-US" sz="1700" b="1" dirty="0">
              <a:latin typeface="Segoe UI" panose="020B0502040204020203" pitchFamily="34" charset="0"/>
              <a:cs typeface="Segoe UI" panose="020B0502040204020203" pitchFamily="34" charset="0"/>
            </a:rPr>
            <a:t> Economics</a:t>
          </a:r>
          <a:br>
            <a:rPr lang="en-US" sz="1700" b="1" dirty="0"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200" b="1" dirty="0">
              <a:latin typeface="Segoe UI" panose="020B0502040204020203" pitchFamily="34" charset="0"/>
              <a:cs typeface="Segoe UI" panose="020B0502040204020203" pitchFamily="34" charset="0"/>
            </a:rPr>
            <a:t>Concepts Principles Reasoning Skills</a:t>
          </a:r>
        </a:p>
      </dgm:t>
    </dgm:pt>
    <dgm:pt modelId="{3943CD49-268D-493F-89A8-B5350196C8EE}" type="parTrans" cxnId="{8232B3C3-4927-402F-AD03-8026F651502E}">
      <dgm:prSet/>
      <dgm:spPr/>
      <dgm:t>
        <a:bodyPr/>
        <a:lstStyle/>
        <a:p>
          <a:endParaRPr lang="en-US"/>
        </a:p>
      </dgm:t>
    </dgm:pt>
    <dgm:pt modelId="{0960705F-B525-47F3-A359-2ED295186B6A}" type="sibTrans" cxnId="{8232B3C3-4927-402F-AD03-8026F651502E}">
      <dgm:prSet/>
      <dgm:spPr/>
      <dgm:t>
        <a:bodyPr/>
        <a:lstStyle/>
        <a:p>
          <a:endParaRPr lang="en-US"/>
        </a:p>
      </dgm:t>
    </dgm:pt>
    <dgm:pt modelId="{E9A3FC00-E3DB-452C-8E14-150BE25FA842}">
      <dgm:prSet phldrT="[Text]" custT="1"/>
      <dgm:spPr/>
      <dgm:t>
        <a:bodyPr/>
        <a:lstStyle/>
        <a:p>
          <a:br>
            <a:rPr lang="en-US" sz="1200" b="1" dirty="0"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b="1" dirty="0">
              <a:latin typeface="Segoe UI" panose="020B0502040204020203" pitchFamily="34" charset="0"/>
              <a:cs typeface="Segoe UI" panose="020B0502040204020203" pitchFamily="34" charset="0"/>
            </a:rPr>
            <a:t>Real-world</a:t>
          </a:r>
          <a:br>
            <a:rPr lang="en-US" sz="1600" b="1" dirty="0"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b="1" dirty="0">
              <a:latin typeface="Segoe UI" panose="020B0502040204020203" pitchFamily="34" charset="0"/>
              <a:cs typeface="Segoe UI" panose="020B0502040204020203" pitchFamily="34" charset="0"/>
            </a:rPr>
            <a:t>Critical</a:t>
          </a:r>
          <a:br>
            <a:rPr lang="en-US" sz="1600" b="1" dirty="0"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b="1" dirty="0">
              <a:latin typeface="Segoe UI" panose="020B0502040204020203" pitchFamily="34" charset="0"/>
              <a:cs typeface="Segoe UI" panose="020B0502040204020203" pitchFamily="34" charset="0"/>
            </a:rPr>
            <a:t>Thinking</a:t>
          </a:r>
          <a:br>
            <a:rPr lang="en-US" sz="1600" b="1" dirty="0"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b="1" dirty="0">
              <a:latin typeface="Segoe UI" panose="020B0502040204020203" pitchFamily="34" charset="0"/>
              <a:cs typeface="Segoe UI" panose="020B0502040204020203" pitchFamily="34" charset="0"/>
            </a:rPr>
            <a:t>Skills</a:t>
          </a:r>
        </a:p>
      </dgm:t>
    </dgm:pt>
    <dgm:pt modelId="{5BC7744E-05AE-4B16-9896-154C7753A22F}" type="parTrans" cxnId="{71ED79D7-004B-4330-A0F4-D93F7D6EBF70}">
      <dgm:prSet/>
      <dgm:spPr/>
      <dgm:t>
        <a:bodyPr/>
        <a:lstStyle/>
        <a:p>
          <a:endParaRPr lang="en-US"/>
        </a:p>
      </dgm:t>
    </dgm:pt>
    <dgm:pt modelId="{CCF4D7B2-657C-4C93-A784-64FA5B273C8D}" type="sibTrans" cxnId="{71ED79D7-004B-4330-A0F4-D93F7D6EBF70}">
      <dgm:prSet/>
      <dgm:spPr/>
      <dgm:t>
        <a:bodyPr/>
        <a:lstStyle/>
        <a:p>
          <a:endParaRPr lang="en-US"/>
        </a:p>
      </dgm:t>
    </dgm:pt>
    <dgm:pt modelId="{AD6EABCD-3794-4658-A617-E024062512F3}" type="pres">
      <dgm:prSet presAssocID="{B1C89165-6F17-4D45-85EF-172394A44F82}" presName="compositeShape" presStyleCnt="0">
        <dgm:presLayoutVars>
          <dgm:chMax val="7"/>
          <dgm:dir/>
          <dgm:resizeHandles val="exact"/>
        </dgm:presLayoutVars>
      </dgm:prSet>
      <dgm:spPr/>
    </dgm:pt>
    <dgm:pt modelId="{A1E6DF8F-208F-4DAB-A543-E8115AD64C6F}" type="pres">
      <dgm:prSet presAssocID="{CA7B07C8-C2AC-4A09-80AB-1579F84FD555}" presName="circ1" presStyleLbl="vennNode1" presStyleIdx="0" presStyleCnt="3" custLinFactNeighborX="256" custLinFactNeighborY="-2434"/>
      <dgm:spPr/>
    </dgm:pt>
    <dgm:pt modelId="{F710C4D9-6837-437E-B223-F65DC56C1DFB}" type="pres">
      <dgm:prSet presAssocID="{CA7B07C8-C2AC-4A09-80AB-1579F84FD55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E480936-49DC-4194-8526-67AAB023A731}" type="pres">
      <dgm:prSet presAssocID="{448C9824-4EBA-4A50-80DD-DAF63B28CC2A}" presName="circ2" presStyleLbl="vennNode1" presStyleIdx="1" presStyleCnt="3" custLinFactNeighborX="990" custLinFactNeighborY="-6601"/>
      <dgm:spPr/>
    </dgm:pt>
    <dgm:pt modelId="{8BAE641D-F51B-4E43-A2B2-6FBC9AEE00FF}" type="pres">
      <dgm:prSet presAssocID="{448C9824-4EBA-4A50-80DD-DAF63B28CC2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E8EF865-11CF-404C-B8D8-FDB7FDF4574C}" type="pres">
      <dgm:prSet presAssocID="{E9A3FC00-E3DB-452C-8E14-150BE25FA842}" presName="circ3" presStyleLbl="vennNode1" presStyleIdx="2" presStyleCnt="3" custLinFactNeighborX="4290" custLinFactNeighborY="-6601"/>
      <dgm:spPr/>
    </dgm:pt>
    <dgm:pt modelId="{A01739F9-0286-4264-A528-F8D76D3A3133}" type="pres">
      <dgm:prSet presAssocID="{E9A3FC00-E3DB-452C-8E14-150BE25FA84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DB63506-245A-4941-B047-3EACBB0B5634}" type="presOf" srcId="{CA7B07C8-C2AC-4A09-80AB-1579F84FD555}" destId="{A1E6DF8F-208F-4DAB-A543-E8115AD64C6F}" srcOrd="0" destOrd="0" presId="urn:microsoft.com/office/officeart/2005/8/layout/venn1"/>
    <dgm:cxn modelId="{17032B1B-95BE-4C09-8A30-EC06BEFDCB04}" type="presOf" srcId="{B1C89165-6F17-4D45-85EF-172394A44F82}" destId="{AD6EABCD-3794-4658-A617-E024062512F3}" srcOrd="0" destOrd="0" presId="urn:microsoft.com/office/officeart/2005/8/layout/venn1"/>
    <dgm:cxn modelId="{10F1D936-9A66-483B-8B5C-51273984B52B}" type="presOf" srcId="{448C9824-4EBA-4A50-80DD-DAF63B28CC2A}" destId="{DE480936-49DC-4194-8526-67AAB023A731}" srcOrd="0" destOrd="0" presId="urn:microsoft.com/office/officeart/2005/8/layout/venn1"/>
    <dgm:cxn modelId="{B1808067-28A9-43F6-81B7-B79FD5F5B0CF}" type="presOf" srcId="{E9A3FC00-E3DB-452C-8E14-150BE25FA842}" destId="{6E8EF865-11CF-404C-B8D8-FDB7FDF4574C}" srcOrd="0" destOrd="0" presId="urn:microsoft.com/office/officeart/2005/8/layout/venn1"/>
    <dgm:cxn modelId="{34FF3672-1BB6-444A-9AAC-EB4461FDB198}" type="presOf" srcId="{E9A3FC00-E3DB-452C-8E14-150BE25FA842}" destId="{A01739F9-0286-4264-A528-F8D76D3A3133}" srcOrd="1" destOrd="0" presId="urn:microsoft.com/office/officeart/2005/8/layout/venn1"/>
    <dgm:cxn modelId="{FCBE76AF-01D0-4266-975A-8D4E9686B2CE}" srcId="{B1C89165-6F17-4D45-85EF-172394A44F82}" destId="{CA7B07C8-C2AC-4A09-80AB-1579F84FD555}" srcOrd="0" destOrd="0" parTransId="{745EF570-3568-4883-B299-7CFBF40FCE8E}" sibTransId="{22A72605-C825-4C1A-B527-D3EB9D0D4679}"/>
    <dgm:cxn modelId="{8232B3C3-4927-402F-AD03-8026F651502E}" srcId="{B1C89165-6F17-4D45-85EF-172394A44F82}" destId="{448C9824-4EBA-4A50-80DD-DAF63B28CC2A}" srcOrd="1" destOrd="0" parTransId="{3943CD49-268D-493F-89A8-B5350196C8EE}" sibTransId="{0960705F-B525-47F3-A359-2ED295186B6A}"/>
    <dgm:cxn modelId="{71ED79D7-004B-4330-A0F4-D93F7D6EBF70}" srcId="{B1C89165-6F17-4D45-85EF-172394A44F82}" destId="{E9A3FC00-E3DB-452C-8E14-150BE25FA842}" srcOrd="2" destOrd="0" parTransId="{5BC7744E-05AE-4B16-9896-154C7753A22F}" sibTransId="{CCF4D7B2-657C-4C93-A784-64FA5B273C8D}"/>
    <dgm:cxn modelId="{815A91DA-E5D5-40B8-83BB-977AE97DEE31}" type="presOf" srcId="{448C9824-4EBA-4A50-80DD-DAF63B28CC2A}" destId="{8BAE641D-F51B-4E43-A2B2-6FBC9AEE00FF}" srcOrd="1" destOrd="0" presId="urn:microsoft.com/office/officeart/2005/8/layout/venn1"/>
    <dgm:cxn modelId="{035571DD-1270-4316-A272-A699BDD34F1A}" type="presOf" srcId="{CA7B07C8-C2AC-4A09-80AB-1579F84FD555}" destId="{F710C4D9-6837-437E-B223-F65DC56C1DFB}" srcOrd="1" destOrd="0" presId="urn:microsoft.com/office/officeart/2005/8/layout/venn1"/>
    <dgm:cxn modelId="{97E0040C-8080-4CD4-8B17-FF60A267776F}" type="presParOf" srcId="{AD6EABCD-3794-4658-A617-E024062512F3}" destId="{A1E6DF8F-208F-4DAB-A543-E8115AD64C6F}" srcOrd="0" destOrd="0" presId="urn:microsoft.com/office/officeart/2005/8/layout/venn1"/>
    <dgm:cxn modelId="{F6BCBE2E-05BF-4179-AA56-8C9A7D67CE5B}" type="presParOf" srcId="{AD6EABCD-3794-4658-A617-E024062512F3}" destId="{F710C4D9-6837-437E-B223-F65DC56C1DFB}" srcOrd="1" destOrd="0" presId="urn:microsoft.com/office/officeart/2005/8/layout/venn1"/>
    <dgm:cxn modelId="{AF59BEB9-A150-49D3-BF41-BB75882AEA20}" type="presParOf" srcId="{AD6EABCD-3794-4658-A617-E024062512F3}" destId="{DE480936-49DC-4194-8526-67AAB023A731}" srcOrd="2" destOrd="0" presId="urn:microsoft.com/office/officeart/2005/8/layout/venn1"/>
    <dgm:cxn modelId="{B5F683BF-9A4B-4FC2-B260-1F1ED83D3B39}" type="presParOf" srcId="{AD6EABCD-3794-4658-A617-E024062512F3}" destId="{8BAE641D-F51B-4E43-A2B2-6FBC9AEE00FF}" srcOrd="3" destOrd="0" presId="urn:microsoft.com/office/officeart/2005/8/layout/venn1"/>
    <dgm:cxn modelId="{7EC503B6-FF0D-4A67-BB4C-2C4059E42745}" type="presParOf" srcId="{AD6EABCD-3794-4658-A617-E024062512F3}" destId="{6E8EF865-11CF-404C-B8D8-FDB7FDF4574C}" srcOrd="4" destOrd="0" presId="urn:microsoft.com/office/officeart/2005/8/layout/venn1"/>
    <dgm:cxn modelId="{9012A970-1337-4AF5-B126-CA8E2B518A75}" type="presParOf" srcId="{AD6EABCD-3794-4658-A617-E024062512F3}" destId="{A01739F9-0286-4264-A528-F8D76D3A3133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5478AC-5EB0-417A-97C6-097DD5B39C1C}">
      <dsp:nvSpPr>
        <dsp:cNvPr id="0" name=""/>
        <dsp:cNvSpPr/>
      </dsp:nvSpPr>
      <dsp:spPr>
        <a:xfrm>
          <a:off x="720729" y="38373"/>
          <a:ext cx="3274248" cy="3274248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177944" y="424477"/>
        <a:ext cx="1887855" cy="2502040"/>
      </dsp:txXfrm>
    </dsp:sp>
    <dsp:sp modelId="{862AF433-52E1-4004-A878-61A63B552209}">
      <dsp:nvSpPr>
        <dsp:cNvPr id="0" name=""/>
        <dsp:cNvSpPr/>
      </dsp:nvSpPr>
      <dsp:spPr>
        <a:xfrm>
          <a:off x="2085995" y="56283"/>
          <a:ext cx="3274248" cy="3274248"/>
        </a:xfrm>
        <a:prstGeom prst="ellipse">
          <a:avLst/>
        </a:prstGeom>
        <a:solidFill>
          <a:schemeClr val="accent3">
            <a:alpha val="50000"/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3015173" y="442387"/>
        <a:ext cx="1887855" cy="25020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5478AC-5EB0-417A-97C6-097DD5B39C1C}">
      <dsp:nvSpPr>
        <dsp:cNvPr id="0" name=""/>
        <dsp:cNvSpPr/>
      </dsp:nvSpPr>
      <dsp:spPr>
        <a:xfrm>
          <a:off x="1036404" y="16"/>
          <a:ext cx="3350546" cy="335054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504273" y="395117"/>
        <a:ext cx="1931846" cy="2560343"/>
      </dsp:txXfrm>
    </dsp:sp>
    <dsp:sp modelId="{862AF433-52E1-4004-A878-61A63B552209}">
      <dsp:nvSpPr>
        <dsp:cNvPr id="0" name=""/>
        <dsp:cNvSpPr/>
      </dsp:nvSpPr>
      <dsp:spPr>
        <a:xfrm>
          <a:off x="2320068" y="0"/>
          <a:ext cx="3350546" cy="3350546"/>
        </a:xfrm>
        <a:prstGeom prst="ellipse">
          <a:avLst/>
        </a:prstGeom>
        <a:solidFill>
          <a:schemeClr val="accent3">
            <a:alpha val="50000"/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3270898" y="395101"/>
        <a:ext cx="1931846" cy="25603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E6DF8F-208F-4DAB-A543-E8115AD64C6F}">
      <dsp:nvSpPr>
        <dsp:cNvPr id="0" name=""/>
        <dsp:cNvSpPr/>
      </dsp:nvSpPr>
      <dsp:spPr>
        <a:xfrm>
          <a:off x="1074362" y="54446"/>
          <a:ext cx="2269218" cy="2269218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latin typeface="Segoe UI" panose="020B0502040204020203" pitchFamily="34" charset="0"/>
              <a:cs typeface="Segoe UI" panose="020B0502040204020203" pitchFamily="34" charset="0"/>
            </a:rPr>
            <a:t>CTE </a:t>
          </a:r>
          <a:br>
            <a:rPr lang="en-US" sz="1300" b="1" kern="1200" dirty="0"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300" b="1" kern="1200" dirty="0">
              <a:latin typeface="Segoe UI" panose="020B0502040204020203" pitchFamily="34" charset="0"/>
              <a:cs typeface="Segoe UI" panose="020B0502040204020203" pitchFamily="34" charset="0"/>
            </a:rPr>
            <a:t>Social Studies English, Science Math </a:t>
          </a:r>
          <a:br>
            <a:rPr lang="en-US" sz="1300" b="1" kern="1200" dirty="0"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300" b="1" kern="1200" dirty="0">
              <a:latin typeface="Segoe UI" panose="020B0502040204020203" pitchFamily="34" charset="0"/>
              <a:cs typeface="Segoe UI" panose="020B0502040204020203" pitchFamily="34" charset="0"/>
            </a:rPr>
            <a:t>Personal Finance Controversial Issues</a:t>
          </a:r>
          <a:br>
            <a:rPr lang="en-US" sz="1300" b="1" kern="1200" dirty="0"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300" b="1" kern="1200" dirty="0">
              <a:latin typeface="Segoe UI" panose="020B0502040204020203" pitchFamily="34" charset="0"/>
              <a:cs typeface="Segoe UI" panose="020B0502040204020203" pitchFamily="34" charset="0"/>
            </a:rPr>
            <a:t>LIFE 101</a:t>
          </a:r>
          <a:br>
            <a:rPr lang="en-US" sz="1300" b="1" kern="1200" dirty="0"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3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300" kern="1200" dirty="0"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3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376924" y="451559"/>
        <a:ext cx="1664093" cy="1021148"/>
      </dsp:txXfrm>
    </dsp:sp>
    <dsp:sp modelId="{DE480936-49DC-4194-8526-67AAB023A731}">
      <dsp:nvSpPr>
        <dsp:cNvPr id="0" name=""/>
        <dsp:cNvSpPr/>
      </dsp:nvSpPr>
      <dsp:spPr>
        <a:xfrm>
          <a:off x="1909827" y="1378149"/>
          <a:ext cx="2269218" cy="2269218"/>
        </a:xfrm>
        <a:prstGeom prst="ellipse">
          <a:avLst/>
        </a:prstGeom>
        <a:solidFill>
          <a:schemeClr val="accent5">
            <a:alpha val="50000"/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latin typeface="Segoe UI" panose="020B0502040204020203" pitchFamily="34" charset="0"/>
              <a:cs typeface="Segoe UI" panose="020B0502040204020203" pitchFamily="34" charset="0"/>
            </a:rPr>
            <a:t> Economics</a:t>
          </a:r>
          <a:br>
            <a:rPr lang="en-US" sz="1700" b="1" kern="1200" dirty="0"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200" b="1" kern="1200" dirty="0">
              <a:latin typeface="Segoe UI" panose="020B0502040204020203" pitchFamily="34" charset="0"/>
              <a:cs typeface="Segoe UI" panose="020B0502040204020203" pitchFamily="34" charset="0"/>
            </a:rPr>
            <a:t>Concepts Principles Reasoning Skills</a:t>
          </a:r>
        </a:p>
      </dsp:txBody>
      <dsp:txXfrm>
        <a:off x="2603830" y="1964363"/>
        <a:ext cx="1361530" cy="1248069"/>
      </dsp:txXfrm>
    </dsp:sp>
    <dsp:sp modelId="{6E8EF865-11CF-404C-B8D8-FDB7FDF4574C}">
      <dsp:nvSpPr>
        <dsp:cNvPr id="0" name=""/>
        <dsp:cNvSpPr/>
      </dsp:nvSpPr>
      <dsp:spPr>
        <a:xfrm>
          <a:off x="347092" y="1378149"/>
          <a:ext cx="2269218" cy="2269218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200" b="1" kern="1200" dirty="0"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b="1" kern="1200" dirty="0">
              <a:latin typeface="Segoe UI" panose="020B0502040204020203" pitchFamily="34" charset="0"/>
              <a:cs typeface="Segoe UI" panose="020B0502040204020203" pitchFamily="34" charset="0"/>
            </a:rPr>
            <a:t>Real-world</a:t>
          </a:r>
          <a:br>
            <a:rPr lang="en-US" sz="1600" b="1" kern="1200" dirty="0"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b="1" kern="1200" dirty="0">
              <a:latin typeface="Segoe UI" panose="020B0502040204020203" pitchFamily="34" charset="0"/>
              <a:cs typeface="Segoe UI" panose="020B0502040204020203" pitchFamily="34" charset="0"/>
            </a:rPr>
            <a:t>Critical</a:t>
          </a:r>
          <a:br>
            <a:rPr lang="en-US" sz="1600" b="1" kern="1200" dirty="0"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b="1" kern="1200" dirty="0">
              <a:latin typeface="Segoe UI" panose="020B0502040204020203" pitchFamily="34" charset="0"/>
              <a:cs typeface="Segoe UI" panose="020B0502040204020203" pitchFamily="34" charset="0"/>
            </a:rPr>
            <a:t>Thinking</a:t>
          </a:r>
          <a:br>
            <a:rPr lang="en-US" sz="1600" b="1" kern="1200" dirty="0"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b="1" kern="1200" dirty="0">
              <a:latin typeface="Segoe UI" panose="020B0502040204020203" pitchFamily="34" charset="0"/>
              <a:cs typeface="Segoe UI" panose="020B0502040204020203" pitchFamily="34" charset="0"/>
            </a:rPr>
            <a:t>Skills</a:t>
          </a:r>
        </a:p>
      </dsp:txBody>
      <dsp:txXfrm>
        <a:off x="560777" y="1964363"/>
        <a:ext cx="1361530" cy="12480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7AA5DFF-1E16-7F4C-8980-AB1611AD8891}" type="datetime1">
              <a:rPr lang="en-US"/>
              <a:pPr>
                <a:defRPr/>
              </a:pPr>
              <a:t>12/14/2020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724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67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64f412f6da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g64f412f6da_0_1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g64f412f6da_0_1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9157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4f412f6da_0_2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64f412f6da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6178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Day 1 = Global supply chain in making Avengers and Nikes</a:t>
            </a:r>
          </a:p>
          <a:p>
            <a:r>
              <a:rPr lang="en-US" baseline="0" dirty="0"/>
              <a:t>Day 2 = Fall of Kodak and rise of Instagram + Storyline Game that shows effects of creative destruction</a:t>
            </a:r>
          </a:p>
          <a:p>
            <a:r>
              <a:rPr lang="en-US" baseline="0" dirty="0"/>
              <a:t>Day 3 = Video and elephant graph that shows global wage growth among different groups</a:t>
            </a:r>
          </a:p>
          <a:p>
            <a:r>
              <a:rPr lang="en-US" baseline="0" dirty="0"/>
              <a:t>Day 4 = Storyline Game that shows wage growth of HS and college grads over time &amp; Will Robots Take My Job due to automation</a:t>
            </a:r>
          </a:p>
          <a:p>
            <a:r>
              <a:rPr lang="en-US" baseline="0" dirty="0"/>
              <a:t>Day 5 = Video on labor market supply and demand on education/career choices + Culminating Project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8B56A-364B-1343-BE22-A8A8253BB4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79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Globalization 1.0:  Trade within areas</a:t>
            </a:r>
          </a:p>
          <a:p>
            <a:r>
              <a:rPr lang="en-US" dirty="0"/>
              <a:t>Globalization 2.0:  Innovations in transportation during the Industrial Revolution -  trade was good, but information was slow</a:t>
            </a:r>
          </a:p>
          <a:p>
            <a:r>
              <a:rPr lang="en-US" dirty="0"/>
              <a:t>Globalization 3.0:  Recent innovations in communications and information technology - Information Revolution where information and communication opened countries up to the global supply chain</a:t>
            </a:r>
          </a:p>
          <a:p>
            <a:r>
              <a:rPr lang="en-US" dirty="0"/>
              <a:t>Globalization 4.0:  AI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8B56A-364B-1343-BE22-A8A8253BB4E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394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7/28/20 Kodak</a:t>
            </a:r>
            <a:r>
              <a:rPr lang="en-US" baseline="0" dirty="0"/>
              <a:t> just signed a deal to make pharmaceutical ingredients at rock bottom prices to help keep US drug prices low – creative reconstruction!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8B56A-364B-1343-BE22-A8A8253BB4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40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64f412f6da_0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g64f412f6da_0_4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52" name="Google Shape;152;g64f412f6da_0_4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9615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-Storyline, an online tool that allows students to make educated guesses about economic trends and then reveals the correct trendline….to</a:t>
            </a:r>
            <a:r>
              <a:rPr lang="en-US" baseline="0" dirty="0"/>
              <a:t> demonstrate creative destruction.  </a:t>
            </a:r>
            <a:r>
              <a:rPr lang="en-US" dirty="0"/>
              <a:t>Explain hint can be used before or after </a:t>
            </a:r>
            <a:r>
              <a:rPr lang="en-US" dirty="0" err="1"/>
              <a:t>trendline</a:t>
            </a:r>
            <a:r>
              <a:rPr lang="en-US" dirty="0"/>
              <a:t>.</a:t>
            </a:r>
          </a:p>
          <a:p>
            <a:r>
              <a:rPr lang="en-US" dirty="0"/>
              <a:t>-CONTENT IDEAS: Inflation</a:t>
            </a:r>
            <a:r>
              <a:rPr lang="en-US" baseline="0" dirty="0"/>
              <a:t> and changes in demand</a:t>
            </a:r>
            <a:endParaRPr lang="en-US" dirty="0"/>
          </a:p>
          <a:p>
            <a:r>
              <a:rPr lang="en-US" dirty="0"/>
              <a:t>-PEDAGOGY IDEAS: Ask students to take a screen</a:t>
            </a:r>
            <a:r>
              <a:rPr lang="en-US" baseline="0" dirty="0"/>
              <a:t>shot of game and </a:t>
            </a:r>
            <a:r>
              <a:rPr lang="en-US" baseline="0"/>
              <a:t>write historical narrative </a:t>
            </a:r>
            <a:r>
              <a:rPr lang="en-US" baseline="0" dirty="0"/>
              <a:t>of what they were thinking when they drew the line; give historical clues to consider for each decade; redraw and explain changes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8B56A-364B-1343-BE22-A8A8253BB4E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80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Accountant – 94%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8B56A-364B-1343-BE22-A8A8253BB4E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046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8B56A-364B-1343-BE22-A8A8253BB4E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600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8B56A-364B-1343-BE22-A8A8253BB4E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60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05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8B56A-364B-1343-BE22-A8A8253BB4E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76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8B56A-364B-1343-BE22-A8A8253BB4E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100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8B56A-364B-1343-BE22-A8A8253BB4E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600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Happy to align MRU videos to any state’s economic</a:t>
            </a:r>
            <a:r>
              <a:rPr lang="en-US" baseline="0" dirty="0"/>
              <a:t> </a:t>
            </a:r>
            <a:r>
              <a:rPr lang="en-US" dirty="0"/>
              <a:t>learning standards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858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released videos:</a:t>
            </a:r>
          </a:p>
          <a:p>
            <a:r>
              <a:rPr lang="en-US" dirty="0"/>
              <a:t>Externalities &amp; Incentives: Economics of COVID</a:t>
            </a:r>
          </a:p>
          <a:p>
            <a:r>
              <a:rPr lang="en-US" dirty="0"/>
              <a:t>Women in Economics:  Christina </a:t>
            </a:r>
            <a:r>
              <a:rPr lang="en-US" dirty="0" err="1"/>
              <a:t>Romer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8B56A-364B-1343-BE22-A8A8253BB4E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600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8B56A-364B-1343-BE22-A8A8253BB4E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600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83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3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8B56A-364B-1343-BE22-A8A8253BB4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5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Economics is the study of how to get the most out of life.</a:t>
            </a:r>
            <a:r>
              <a:rPr lang="en-US" baseline="0" dirty="0"/>
              <a:t>  </a:t>
            </a:r>
            <a:r>
              <a:rPr lang="en-US" dirty="0"/>
              <a:t>We’re passionate about changing the world through economic education!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8B56A-364B-1343-BE22-A8A8253BB4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9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8B56A-364B-1343-BE22-A8A8253BB4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60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Curriculum connections = economics</a:t>
            </a:r>
            <a:r>
              <a:rPr lang="en-US" baseline="0" dirty="0"/>
              <a:t> globalization connected to world geography and personal finance</a:t>
            </a:r>
          </a:p>
          <a:p>
            <a:r>
              <a:rPr lang="en-US" baseline="0" dirty="0"/>
              <a:t>Economic reasoning skills = cost-benefit analysis and PACED applied to universities and careers</a:t>
            </a:r>
          </a:p>
          <a:p>
            <a:r>
              <a:rPr lang="en-US" baseline="0" dirty="0"/>
              <a:t>Citizenship preparation = global citizenship responsibilities</a:t>
            </a:r>
          </a:p>
          <a:p>
            <a:r>
              <a:rPr lang="en-US" baseline="0" dirty="0"/>
              <a:t>Active learning = interactive games and websites</a:t>
            </a:r>
          </a:p>
          <a:p>
            <a:r>
              <a:rPr lang="en-US" baseline="0" dirty="0"/>
              <a:t>Student relevance = future income and lifestyle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8B56A-364B-1343-BE22-A8A8253BB4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47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0" dirty="0"/>
              <a:t> Economic Reasoning Tools perfect for Globalization curriculum, too.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8B56A-364B-1343-BE22-A8A8253BB4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43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8B56A-364B-1343-BE22-A8A8253BB4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60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 sz="6600" b="1" i="0">
                <a:solidFill>
                  <a:srgbClr val="005CB8"/>
                </a:soli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77440"/>
            <a:ext cx="8229600" cy="3779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06984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threePt" dir="t"/>
            </a:scene3d>
            <a:sp3d>
              <a:bevelT w="0"/>
            </a:sp3d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205504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ctr" rtl="0" fontAlgn="base">
        <a:lnSpc>
          <a:spcPts val="5700"/>
        </a:lnSpc>
        <a:spcBef>
          <a:spcPct val="0"/>
        </a:spcBef>
        <a:spcAft>
          <a:spcPct val="0"/>
        </a:spcAft>
        <a:defRPr sz="6600" b="1" i="0" kern="1200">
          <a:solidFill>
            <a:srgbClr val="005CB8"/>
          </a:solidFill>
          <a:effectLst>
            <a:glow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  <a:latin typeface="Calibri" panose="020F0502020204030204" pitchFamily="34" charset="0"/>
          <a:ea typeface="ＭＳ Ｐゴシック" pitchFamily="-108" charset="-128"/>
          <a:cs typeface="Calibri" panose="020F050202020403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fontAlgn="base">
        <a:spcBef>
          <a:spcPts val="0"/>
        </a:spcBef>
        <a:spcAft>
          <a:spcPts val="1800"/>
        </a:spcAft>
        <a:buFont typeface="Arial" pitchFamily="-108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1pPr>
      <a:lvl2pPr marL="742950" indent="-285750" algn="l" rtl="0" fontAlgn="base">
        <a:spcBef>
          <a:spcPts val="0"/>
        </a:spcBef>
        <a:spcAft>
          <a:spcPts val="1800"/>
        </a:spcAft>
        <a:buFont typeface="Arial" pitchFamily="-108" charset="0"/>
        <a:buChar char="–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2pPr>
      <a:lvl3pPr marL="11430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3pPr>
      <a:lvl4pPr marL="16002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–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4pPr>
      <a:lvl5pPr marL="20574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»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PPZZQ0fmI2Y" TargetMode="External"/><Relationship Id="rId4" Type="http://schemas.openxmlformats.org/officeDocument/2006/relationships/hyperlink" Target="https://mru.org/courses/everyday-economics/avengers-story-globalization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dpuzzle.com/media/5e2b1ffe64989640d1efc993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lay.storylinegame.com/play?quiz=MRU%20Day%20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edlink.org/membership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conedlink.org/professional-development/professional-development-upcoming/?view-by=dayGridMonth&amp;currentStart=2020-Mar-1&amp;activeStart=2020-Mar-1&amp;activeEnd=2020-Apr-11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illrobotstakemyjob.com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dpuzzle.com/channel/5cf6f1059dc78f411126ed9f" TargetMode="Externa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ninbox.com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foreconed.org/resources/local-affiliates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20A3CD-7661-D044-9575-7397A69CB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" y="1280160"/>
            <a:ext cx="8125459" cy="50825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3572B2-6946-5141-A75D-C523C4E93F29}"/>
              </a:ext>
            </a:extLst>
          </p:cNvPr>
          <p:cNvSpPr txBox="1"/>
          <p:nvPr/>
        </p:nvSpPr>
        <p:spPr>
          <a:xfrm>
            <a:off x="800101" y="2275040"/>
            <a:ext cx="756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Globalization, Robots &amp; You: </a:t>
            </a:r>
            <a:r>
              <a:rPr lang="en-US" sz="3200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Helping Students Navigate the Future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55" y="3658249"/>
            <a:ext cx="8736227" cy="2387741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December 16, 2020</a:t>
            </a:r>
            <a:b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</a:br>
            <a:b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</a:br>
            <a:b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Dr. Cheryl Ayers</a:t>
            </a:r>
            <a:br>
              <a:rPr lang="en-US" sz="2200" dirty="0">
                <a:solidFill>
                  <a:schemeClr val="bg1"/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cheryl@mru.org</a:t>
            </a:r>
            <a:endParaRPr lang="en-US" sz="2200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ne Callout 1 14"/>
          <p:cNvSpPr/>
          <p:nvPr/>
        </p:nvSpPr>
        <p:spPr>
          <a:xfrm>
            <a:off x="5678280" y="1767056"/>
            <a:ext cx="3359039" cy="1176867"/>
          </a:xfrm>
          <a:prstGeom prst="borderCallout1">
            <a:avLst>
              <a:gd name="adj1" fmla="val 50767"/>
              <a:gd name="adj2" fmla="val -566"/>
              <a:gd name="adj3" fmla="val 158010"/>
              <a:gd name="adj4" fmla="val -40003"/>
            </a:avLst>
          </a:prstGeom>
          <a:solidFill>
            <a:srgbClr val="FFFF9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300" b="1" u="sng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MS Mincho"/>
                <a:cs typeface="Segoe UI" panose="020B0502040204020203" pitchFamily="34" charset="0"/>
              </a:rPr>
              <a:t>3 Economic Reasoning </a:t>
            </a:r>
            <a:r>
              <a:rPr lang="en-US" sz="1300" b="1" u="sng" dirty="0">
                <a:solidFill>
                  <a:srgbClr val="000000"/>
                </a:solidFill>
                <a:latin typeface="Segoe UI" panose="020B0502040204020203" pitchFamily="34" charset="0"/>
                <a:ea typeface="MS Mincho"/>
                <a:cs typeface="Segoe UI" panose="020B0502040204020203" pitchFamily="34" charset="0"/>
              </a:rPr>
              <a:t>Tools</a:t>
            </a:r>
            <a:br>
              <a:rPr lang="en-US" sz="1300" b="1" u="sng" dirty="0">
                <a:solidFill>
                  <a:srgbClr val="000000"/>
                </a:solidFill>
                <a:latin typeface="Segoe UI" panose="020B0502040204020203" pitchFamily="34" charset="0"/>
                <a:ea typeface="MS Mincho"/>
                <a:cs typeface="Segoe UI" panose="020B0502040204020203" pitchFamily="34" charset="0"/>
              </a:rPr>
            </a:br>
            <a:r>
              <a:rPr lang="en-US" sz="1300" b="1" dirty="0">
                <a:solidFill>
                  <a:srgbClr val="000000"/>
                </a:solidFill>
                <a:latin typeface="Segoe UI" panose="020B0502040204020203" pitchFamily="34" charset="0"/>
                <a:ea typeface="MS Mincho"/>
                <a:cs typeface="Segoe UI" panose="020B0502040204020203" pitchFamily="34" charset="0"/>
              </a:rPr>
              <a:t>- cost-benefit analysis chart</a:t>
            </a:r>
            <a:br>
              <a:rPr lang="en-US" sz="1300" b="1" dirty="0">
                <a:solidFill>
                  <a:srgbClr val="000000"/>
                </a:solidFill>
                <a:latin typeface="Segoe UI" panose="020B0502040204020203" pitchFamily="34" charset="0"/>
                <a:ea typeface="MS Mincho"/>
                <a:cs typeface="Segoe UI" panose="020B0502040204020203" pitchFamily="34" charset="0"/>
              </a:rPr>
            </a:br>
            <a:r>
              <a:rPr lang="en-US" sz="1300" b="1" dirty="0">
                <a:solidFill>
                  <a:srgbClr val="000000"/>
                </a:solidFill>
                <a:latin typeface="Segoe UI" panose="020B0502040204020203" pitchFamily="34" charset="0"/>
                <a:ea typeface="MS Mincho"/>
                <a:cs typeface="Segoe UI" panose="020B0502040204020203" pitchFamily="34" charset="0"/>
              </a:rPr>
              <a:t>- PACED-O decision-making model</a:t>
            </a:r>
            <a:br>
              <a:rPr lang="en-US" sz="1300" b="1" dirty="0">
                <a:solidFill>
                  <a:srgbClr val="000000"/>
                </a:solidFill>
                <a:latin typeface="Segoe UI" panose="020B0502040204020203" pitchFamily="34" charset="0"/>
                <a:ea typeface="MS Mincho"/>
                <a:cs typeface="Segoe UI" panose="020B0502040204020203" pitchFamily="34" charset="0"/>
              </a:rPr>
            </a:br>
            <a:r>
              <a:rPr lang="en-US" sz="1300" b="1" dirty="0">
                <a:solidFill>
                  <a:srgbClr val="000000"/>
                </a:solidFill>
                <a:latin typeface="Segoe UI" panose="020B0502040204020203" pitchFamily="34" charset="0"/>
                <a:ea typeface="MS Mincho"/>
                <a:cs typeface="Segoe UI" panose="020B0502040204020203" pitchFamily="34" charset="0"/>
              </a:rPr>
              <a:t>- economic way of thinking principles</a:t>
            </a:r>
            <a:endParaRPr lang="en-US" sz="1300" dirty="0">
              <a:effectLst/>
              <a:latin typeface="Segoe UI" panose="020B0502040204020203" pitchFamily="34" charset="0"/>
              <a:ea typeface="MS Mincho"/>
              <a:cs typeface="Segoe UI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0100" y="5862862"/>
            <a:ext cx="75914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Teaching Students to ‘Think Like Economists’ as Democratic Citizenship Preparation </a:t>
            </a:r>
          </a:p>
          <a:p>
            <a:pPr algn="ctr"/>
            <a:r>
              <a:rPr lang="en-US" sz="15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(Ayers, 2019)</a:t>
            </a:r>
            <a:endParaRPr lang="en-US" sz="1500" i="1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415991142"/>
              </p:ext>
            </p:extLst>
          </p:nvPr>
        </p:nvGraphicFramePr>
        <p:xfrm>
          <a:off x="2103121" y="1627982"/>
          <a:ext cx="4406324" cy="3906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5-Point Star 13"/>
          <p:cNvSpPr/>
          <p:nvPr/>
        </p:nvSpPr>
        <p:spPr>
          <a:xfrm>
            <a:off x="4206094" y="3426301"/>
            <a:ext cx="297180" cy="42672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5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7778" y="1140431"/>
            <a:ext cx="87016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2435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 Economic Reasoning Skills/Tools Learning Outcomes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5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sharpening critical thinking and critical literacy skills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500" b="1" dirty="0">
                <a:solidFill>
                  <a:srgbClr val="2435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entertaining multiple perspectives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5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gaining a deeper, nuanced understanding of subject-specific content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500" b="1" dirty="0">
                <a:solidFill>
                  <a:srgbClr val="2435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making students’ thinking explicit for assessment purposes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5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achieving a inter/multidisciplinary understanding of current events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500" b="1" dirty="0">
                <a:solidFill>
                  <a:srgbClr val="2435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using evidence to draw conclusions and make generalizations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5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articulating and defending positions using content vocabulary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500" b="1" dirty="0">
                <a:solidFill>
                  <a:srgbClr val="2435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laying the groundwork for authentic discussions and civil debates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5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casting informed votes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500" b="1" dirty="0">
                <a:solidFill>
                  <a:srgbClr val="2435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analyzing and synthesizing primary and secondary sources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5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comparing/contrasting historical, cultural, and political perspectives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500" b="1" dirty="0">
                <a:solidFill>
                  <a:srgbClr val="2435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explaining cause-and-effect relationships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5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practicing citizenship skills such as collaborating, compromising, and reaching consensus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500" b="1" dirty="0">
                <a:solidFill>
                  <a:srgbClr val="24356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thinking like an economist for authentic disciplinary learning (like historical thinking)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5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making more productive and prosperous workplace and everyday life decisions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9" t="26172" r="22743" b="17578"/>
          <a:stretch/>
        </p:blipFill>
        <p:spPr bwMode="auto">
          <a:xfrm>
            <a:off x="6843712" y="3480883"/>
            <a:ext cx="2300288" cy="174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0" t="30078" r="22743" b="12500"/>
          <a:stretch/>
        </p:blipFill>
        <p:spPr bwMode="auto">
          <a:xfrm>
            <a:off x="6843712" y="1549143"/>
            <a:ext cx="2300288" cy="1767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76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20A3CD-7661-D044-9575-7397A69CB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1" y="1783080"/>
            <a:ext cx="8001000" cy="4038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3572B2-6946-5141-A75D-C523C4E93F29}"/>
              </a:ext>
            </a:extLst>
          </p:cNvPr>
          <p:cNvSpPr txBox="1"/>
          <p:nvPr/>
        </p:nvSpPr>
        <p:spPr>
          <a:xfrm>
            <a:off x="510541" y="2692870"/>
            <a:ext cx="78409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Globalization, Robots &amp; You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Curriculum Unit</a:t>
            </a:r>
          </a:p>
        </p:txBody>
      </p:sp>
    </p:spTree>
    <p:extLst>
      <p:ext uri="{BB962C8B-B14F-4D97-AF65-F5344CB8AC3E}">
        <p14:creationId xmlns:p14="http://schemas.microsoft.com/office/powerpoint/2010/main" val="401978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 r="62344"/>
          <a:stretch/>
        </p:blipFill>
        <p:spPr>
          <a:xfrm>
            <a:off x="213360" y="1295400"/>
            <a:ext cx="3229928" cy="4980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3;p14"/>
          <p:cNvPicPr preferRelativeResize="0"/>
          <p:nvPr/>
        </p:nvPicPr>
        <p:blipFill rotWithShape="1">
          <a:blip r:embed="rId3">
            <a:alphaModFix/>
          </a:blip>
          <a:srcRect l="37188" t="26251" r="4375" b="47498"/>
          <a:stretch/>
        </p:blipFill>
        <p:spPr>
          <a:xfrm>
            <a:off x="3657600" y="1295400"/>
            <a:ext cx="5343525" cy="17986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3657599" y="3270056"/>
            <a:ext cx="53435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645A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5-day curriculum </a:t>
            </a:r>
            <a:r>
              <a:rPr lang="en-US" b="1" dirty="0">
                <a:solidFill>
                  <a:srgbClr val="7A99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(in-class and online versions) </a:t>
            </a:r>
            <a:r>
              <a:rPr lang="en-US" b="1" dirty="0">
                <a:solidFill>
                  <a:srgbClr val="2645A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videos, active learning, and games in </a:t>
            </a:r>
            <a:br>
              <a:rPr lang="en-US" b="1" dirty="0">
                <a:solidFill>
                  <a:srgbClr val="2645A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b="1" dirty="0">
                <a:solidFill>
                  <a:srgbClr val="2645A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Google Docs for easy editing!  </a:t>
            </a:r>
          </a:p>
          <a:p>
            <a:pPr algn="ctr"/>
            <a:endParaRPr lang="en-US" b="1" dirty="0">
              <a:solidFill>
                <a:srgbClr val="2645A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i="1" dirty="0">
                <a:solidFill>
                  <a:srgbClr val="7A99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is globalization and what is its history?</a:t>
            </a:r>
          </a:p>
          <a:p>
            <a:pPr algn="ctr"/>
            <a:r>
              <a:rPr lang="en-US" i="1" dirty="0">
                <a:solidFill>
                  <a:srgbClr val="7A99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is globalization impacting the world?</a:t>
            </a:r>
          </a:p>
          <a:p>
            <a:pPr algn="ctr"/>
            <a:r>
              <a:rPr lang="en-US" i="1" dirty="0">
                <a:solidFill>
                  <a:srgbClr val="7A99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is the effect of globalization on my life?</a:t>
            </a:r>
          </a:p>
        </p:txBody>
      </p:sp>
      <p:pic>
        <p:nvPicPr>
          <p:cNvPr id="7" name="Google Shape;93;p14"/>
          <p:cNvPicPr preferRelativeResize="0"/>
          <p:nvPr/>
        </p:nvPicPr>
        <p:blipFill rotWithShape="1">
          <a:blip r:embed="rId3">
            <a:alphaModFix/>
          </a:blip>
          <a:srcRect l="71719" t="81140" r="2656" b="4124"/>
          <a:stretch/>
        </p:blipFill>
        <p:spPr>
          <a:xfrm>
            <a:off x="5554028" y="5560695"/>
            <a:ext cx="1883092" cy="674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0084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1554480"/>
            <a:ext cx="7705418" cy="4690748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9"/>
          <p:cNvSpPr txBox="1">
            <a:spLocks noGrp="1"/>
          </p:cNvSpPr>
          <p:nvPr>
            <p:ph type="ctrTitle"/>
          </p:nvPr>
        </p:nvSpPr>
        <p:spPr>
          <a:xfrm>
            <a:off x="761999" y="2807756"/>
            <a:ext cx="7705419" cy="238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9" tIns="45682" rIns="91389" bIns="45682" anchor="b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FFFFFF"/>
                </a:solidFill>
                <a:latin typeface="Segoe UI" panose="020B0502040204020203" pitchFamily="34" charset="0"/>
                <a:ea typeface="Montserrat SemiBold"/>
                <a:cs typeface="Segoe UI" panose="020B0502040204020203" pitchFamily="34" charset="0"/>
                <a:sym typeface="Montserrat SemiBold"/>
              </a:rPr>
              <a:t>Make more informed decisions about </a:t>
            </a:r>
            <a:r>
              <a:rPr lang="en-US" sz="3200" b="1" dirty="0">
                <a:solidFill>
                  <a:srgbClr val="7A9900"/>
                </a:solidFill>
                <a:latin typeface="Segoe UI" panose="020B0502040204020203" pitchFamily="34" charset="0"/>
                <a:ea typeface="Montserrat SemiBold"/>
                <a:cs typeface="Segoe UI" panose="020B0502040204020203" pitchFamily="34" charset="0"/>
                <a:sym typeface="Montserrat SemiBold"/>
              </a:rPr>
              <a:t>education</a:t>
            </a:r>
            <a:r>
              <a:rPr lang="en-US" sz="3200" b="1" dirty="0">
                <a:solidFill>
                  <a:srgbClr val="FFFFFF"/>
                </a:solidFill>
                <a:latin typeface="Segoe UI" panose="020B0502040204020203" pitchFamily="34" charset="0"/>
                <a:ea typeface="Montserrat SemiBold"/>
                <a:cs typeface="Segoe UI" panose="020B0502040204020203" pitchFamily="34" charset="0"/>
                <a:sym typeface="Montserrat SemiBold"/>
              </a:rPr>
              <a:t> and </a:t>
            </a:r>
            <a:r>
              <a:rPr lang="en-US" sz="3200" b="1" dirty="0">
                <a:solidFill>
                  <a:srgbClr val="7A9900"/>
                </a:solidFill>
                <a:latin typeface="Segoe UI" panose="020B0502040204020203" pitchFamily="34" charset="0"/>
                <a:ea typeface="Montserrat SemiBold"/>
                <a:cs typeface="Segoe UI" panose="020B0502040204020203" pitchFamily="34" charset="0"/>
                <a:sym typeface="Montserrat SemiBold"/>
              </a:rPr>
              <a:t>careers</a:t>
            </a:r>
            <a:r>
              <a:rPr lang="en-US" sz="3200" b="1" dirty="0">
                <a:solidFill>
                  <a:srgbClr val="FFFFFF"/>
                </a:solidFill>
                <a:latin typeface="Segoe UI" panose="020B0502040204020203" pitchFamily="34" charset="0"/>
                <a:ea typeface="Montserrat SemiBold"/>
                <a:cs typeface="Segoe UI" panose="020B0502040204020203" pitchFamily="34" charset="0"/>
                <a:sym typeface="Montserrat SemiBold"/>
              </a:rPr>
              <a:t> based on the projected impact of globalization and automation on the U.S. economy’s rapidly changing workforce</a:t>
            </a:r>
            <a:endParaRPr sz="3200" b="1" dirty="0">
              <a:solidFill>
                <a:srgbClr val="FFFFFF"/>
              </a:solidFill>
              <a:latin typeface="Segoe UI" panose="020B0502040204020203" pitchFamily="34" charset="0"/>
              <a:ea typeface="Montserrat SemiBold"/>
              <a:cs typeface="Segoe UI" panose="020B0502040204020203" pitchFamily="34" charset="0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981511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4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839" y="1325880"/>
            <a:ext cx="8016661" cy="47630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6930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6" r="3616" b="15936"/>
          <a:stretch/>
        </p:blipFill>
        <p:spPr bwMode="auto">
          <a:xfrm>
            <a:off x="199273" y="1744980"/>
            <a:ext cx="8944727" cy="3604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7238" y="5475031"/>
            <a:ext cx="7400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4"/>
              </a:rPr>
              <a:t>https://mru.org/courses/everyday-economics/avengers-story-globalization</a:t>
            </a:r>
            <a:endParaRPr lang="en-US" sz="1600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6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5"/>
              </a:rPr>
              <a:t>https://www.youtube.com/watch?v=PPZZQ0fmI2Y</a:t>
            </a:r>
            <a:endParaRPr lang="en-US" sz="1600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600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2295" y="1724055"/>
            <a:ext cx="1119188" cy="40011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Day 1</a:t>
            </a:r>
          </a:p>
        </p:txBody>
      </p:sp>
    </p:spTree>
    <p:extLst>
      <p:ext uri="{BB962C8B-B14F-4D97-AF65-F5344CB8AC3E}">
        <p14:creationId xmlns:p14="http://schemas.microsoft.com/office/powerpoint/2010/main" val="3854778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5;p23"/>
          <p:cNvSpPr txBox="1">
            <a:spLocks/>
          </p:cNvSpPr>
          <p:nvPr/>
        </p:nvSpPr>
        <p:spPr>
          <a:xfrm>
            <a:off x="628650" y="1914738"/>
            <a:ext cx="7886700" cy="4347174"/>
          </a:xfrm>
          <a:prstGeom prst="rect">
            <a:avLst/>
          </a:prstGeom>
        </p:spPr>
        <p:txBody>
          <a:bodyPr spcFirstLastPara="1" vert="horz" wrap="square" lIns="91389" tIns="45682" rIns="91389" bIns="45682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0070C0"/>
                </a:solidFill>
                <a:highlight>
                  <a:srgbClr val="FFFFFF"/>
                </a:highlight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Quiz/Poll Time!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000" b="1" dirty="0">
              <a:solidFill>
                <a:srgbClr val="0070C0"/>
              </a:solidFill>
              <a:highlight>
                <a:srgbClr val="FFFFFF"/>
              </a:highlight>
              <a:latin typeface="Segoe UI" panose="020B0502040204020203" pitchFamily="34" charset="0"/>
              <a:ea typeface="Lato"/>
              <a:cs typeface="Segoe UI" panose="020B0502040204020203" pitchFamily="34" charset="0"/>
              <a:sym typeface="Lato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0070C0"/>
                </a:solidFill>
                <a:highlight>
                  <a:srgbClr val="FFFFFF"/>
                </a:highlight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What are both Kodak and Polaroid examples of?</a:t>
            </a:r>
            <a:endParaRPr lang="en-US" sz="2400" dirty="0">
              <a:solidFill>
                <a:srgbClr val="0070C0"/>
              </a:solidFill>
              <a:highlight>
                <a:srgbClr val="FFFFFF"/>
              </a:highlight>
              <a:latin typeface="Segoe UI" panose="020B0502040204020203" pitchFamily="34" charset="0"/>
              <a:ea typeface="Lato"/>
              <a:cs typeface="Segoe UI" panose="020B0502040204020203" pitchFamily="34" charset="0"/>
              <a:sym typeface="Lato"/>
            </a:endParaRPr>
          </a:p>
          <a:p>
            <a:pPr marL="742859" indent="-51435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sz="2400" dirty="0">
                <a:solidFill>
                  <a:srgbClr val="0070C0"/>
                </a:solidFill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The desire of people to hold on to old technologies.</a:t>
            </a:r>
          </a:p>
          <a:p>
            <a:pPr marL="742859" indent="-51435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sz="2400" dirty="0">
                <a:solidFill>
                  <a:srgbClr val="0070C0"/>
                </a:solidFill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Powerful companies that only increased profits due to creative destruction.</a:t>
            </a:r>
          </a:p>
          <a:p>
            <a:pPr marL="742859" indent="-51435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sz="2400" dirty="0">
                <a:solidFill>
                  <a:srgbClr val="0070C0"/>
                </a:solidFill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The painful side of creative destruction.</a:t>
            </a:r>
          </a:p>
          <a:p>
            <a:pPr marL="742859" indent="-51435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sz="2400" dirty="0">
                <a:solidFill>
                  <a:srgbClr val="0070C0"/>
                </a:solidFill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The need for automation in the workforce.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12406" y="1552728"/>
            <a:ext cx="1119188" cy="40011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Day 2</a:t>
            </a:r>
          </a:p>
        </p:txBody>
      </p:sp>
    </p:spTree>
    <p:extLst>
      <p:ext uri="{BB962C8B-B14F-4D97-AF65-F5344CB8AC3E}">
        <p14:creationId xmlns:p14="http://schemas.microsoft.com/office/powerpoint/2010/main" val="2960385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4920" y="1804587"/>
            <a:ext cx="6888480" cy="43370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462021" y="1169297"/>
            <a:ext cx="6494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509" indent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0070C0"/>
                </a:solidFill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c) The painful side of creative destruction.</a:t>
            </a:r>
          </a:p>
        </p:txBody>
      </p:sp>
    </p:spTree>
    <p:extLst>
      <p:ext uri="{BB962C8B-B14F-4D97-AF65-F5344CB8AC3E}">
        <p14:creationId xmlns:p14="http://schemas.microsoft.com/office/powerpoint/2010/main" val="4213499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" t="18438" r="2737" b="18438"/>
          <a:stretch/>
        </p:blipFill>
        <p:spPr bwMode="auto">
          <a:xfrm>
            <a:off x="643249" y="1478280"/>
            <a:ext cx="7857503" cy="345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188;p26"/>
          <p:cNvSpPr txBox="1">
            <a:spLocks noGrp="1"/>
          </p:cNvSpPr>
          <p:nvPr>
            <p:ph type="title"/>
          </p:nvPr>
        </p:nvSpPr>
        <p:spPr>
          <a:xfrm>
            <a:off x="385931" y="5707380"/>
            <a:ext cx="8372137" cy="857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9" tIns="45682" rIns="91389" bIns="45682" anchor="ctr" anchorCtr="0">
            <a:noAutofit/>
          </a:bodyPr>
          <a:lstStyle/>
          <a:p>
            <a:pPr algn="ctr">
              <a:lnSpc>
                <a:spcPct val="115000"/>
              </a:lnSpc>
              <a:buSzPts val="3600"/>
            </a:pPr>
            <a:r>
              <a:rPr lang="en-US" sz="2000" b="1" dirty="0">
                <a:solidFill>
                  <a:srgbClr val="0070C0"/>
                </a:solidFill>
                <a:latin typeface="Segoe UI" panose="020B0502040204020203" pitchFamily="34" charset="0"/>
                <a:ea typeface="Montserrat SemiBold"/>
                <a:cs typeface="Segoe UI" panose="020B0502040204020203" pitchFamily="34" charset="0"/>
                <a:sym typeface="Montserrat SemiBold"/>
              </a:rPr>
              <a:t>Creative Destruction: Technology and Trade</a:t>
            </a:r>
            <a:br>
              <a:rPr lang="en-US" sz="2000" b="1" dirty="0">
                <a:solidFill>
                  <a:srgbClr val="0070C0"/>
                </a:solidFill>
                <a:latin typeface="Segoe UI" panose="020B0502040204020203" pitchFamily="34" charset="0"/>
                <a:ea typeface="Montserrat SemiBold"/>
                <a:cs typeface="Segoe UI" panose="020B0502040204020203" pitchFamily="34" charset="0"/>
                <a:sym typeface="Montserrat SemiBold"/>
              </a:rPr>
            </a:br>
            <a:r>
              <a:rPr lang="en-US" sz="2000" b="1" dirty="0">
                <a:solidFill>
                  <a:srgbClr val="0070C0"/>
                </a:solidFill>
                <a:latin typeface="Segoe UI" panose="020B0502040204020203" pitchFamily="34" charset="0"/>
                <a:ea typeface="Montserrat SemiBold"/>
                <a:cs typeface="Segoe UI" panose="020B0502040204020203" pitchFamily="34" charset="0"/>
                <a:sym typeface="Montserrat SemiBold"/>
              </a:rPr>
              <a:t>Storyline Game</a:t>
            </a:r>
            <a:br>
              <a:rPr lang="en-US" sz="2000" dirty="0">
                <a:solidFill>
                  <a:srgbClr val="0070C0"/>
                </a:solidFill>
                <a:latin typeface="Segoe UI" panose="020B0502040204020203" pitchFamily="34" charset="0"/>
                <a:ea typeface="Montserrat SemiBold"/>
                <a:cs typeface="Segoe UI" panose="020B0502040204020203" pitchFamily="34" charset="0"/>
                <a:sym typeface="Montserrat SemiBold"/>
              </a:rPr>
            </a:br>
            <a:r>
              <a:rPr lang="en-US" sz="2000" b="1" dirty="0">
                <a:solidFill>
                  <a:srgbClr val="0070C0"/>
                </a:solidFill>
                <a:latin typeface="Segoe UI" panose="020B0502040204020203" pitchFamily="34" charset="0"/>
                <a:ea typeface="Montserrat SemiBold"/>
                <a:cs typeface="Segoe UI" panose="020B0502040204020203" pitchFamily="34" charset="0"/>
                <a:sym typeface="Montserrat SemiBold"/>
              </a:rPr>
              <a:t> </a:t>
            </a:r>
            <a:r>
              <a:rPr lang="en-US" sz="1800" b="0" dirty="0">
                <a:solidFill>
                  <a:srgbClr val="0070C0"/>
                </a:solidFill>
                <a:effectLst>
                  <a:glow>
                    <a:schemeClr val="accent1">
                      <a:alpha val="0"/>
                    </a:schemeClr>
                  </a:glow>
                  <a:reflection stA="0" endPos="65000" dist="50800" dir="5400000" sy="-100000" algn="bl" rotWithShape="0"/>
                </a:effectLst>
                <a:latin typeface="Segoe UI" panose="020B0502040204020203" pitchFamily="34" charset="0"/>
                <a:ea typeface="Montserrat SemiBold"/>
                <a:cs typeface="Segoe UI" panose="020B0502040204020203" pitchFamily="34" charset="0"/>
                <a:sym typeface="Montserrat SemiBold"/>
                <a:hlinkClick r:id="rId4"/>
              </a:rPr>
              <a:t>https://play.storylinegame.com/play?quiz=MRU%20Day%201</a:t>
            </a:r>
            <a:br>
              <a:rPr lang="en-US" sz="2000" b="1" dirty="0">
                <a:solidFill>
                  <a:srgbClr val="0070C0"/>
                </a:solidFill>
                <a:latin typeface="Segoe UI" panose="020B0502040204020203" pitchFamily="34" charset="0"/>
                <a:ea typeface="Montserrat SemiBold"/>
                <a:cs typeface="Segoe UI" panose="020B0502040204020203" pitchFamily="34" charset="0"/>
                <a:sym typeface="Montserrat SemiBold"/>
              </a:rPr>
            </a:br>
            <a:endParaRPr sz="2000" b="1" dirty="0">
              <a:solidFill>
                <a:srgbClr val="0070C0"/>
              </a:solidFill>
              <a:latin typeface="Segoe UI" panose="020B0502040204020203" pitchFamily="34" charset="0"/>
              <a:ea typeface="Montserrat SemiBold"/>
              <a:cs typeface="Segoe UI" panose="020B0502040204020203" pitchFamily="34" charset="0"/>
              <a:sym typeface="Montserrat Semi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2143" y="5017710"/>
            <a:ext cx="1519714" cy="40011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Days 2, 4</a:t>
            </a:r>
          </a:p>
        </p:txBody>
      </p:sp>
    </p:spTree>
    <p:extLst>
      <p:ext uri="{BB962C8B-B14F-4D97-AF65-F5344CB8AC3E}">
        <p14:creationId xmlns:p14="http://schemas.microsoft.com/office/powerpoint/2010/main" val="2428669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323" y="971894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spcAft>
                <a:spcPts val="0"/>
              </a:spcAft>
              <a:defRPr/>
            </a:pPr>
            <a:r>
              <a:rPr lang="en-US" sz="4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EconEdLink Membership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3714B-F9E8-8C44-9AF8-383F3F244D95}"/>
              </a:ext>
            </a:extLst>
          </p:cNvPr>
          <p:cNvSpPr txBox="1"/>
          <p:nvPr/>
        </p:nvSpPr>
        <p:spPr>
          <a:xfrm>
            <a:off x="482540" y="2114898"/>
            <a:ext cx="8175171" cy="42473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You can now access CEE’s professional development webinars directly on EconEdLink.org! To receive these new professional development benefits, 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become an EconEdLink </a:t>
            </a:r>
            <a:r>
              <a:rPr lang="en-US" b="1" dirty="0">
                <a:solidFill>
                  <a:srgbClr val="0070C0"/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  <a:hlinkClick r:id="rId3"/>
              </a:rPr>
              <a:t>member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. As a member, you will now be able to: 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Automatically receive a professional development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certificate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via e-mail within 24 hours after viewing any webinar for a minimum of 45 minutes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Register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for upcoming webinars with a simple one-click process 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Easily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download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presentations, lesson plan materials and activities for each webinar 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Search and view all webinars at your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convenience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 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Save webinars to your EconEdLink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dashboard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for easy access to the event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You may access our new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Professional Development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page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  <a:hlinkClick r:id="rId4"/>
              </a:rPr>
              <a:t>here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02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67;p49"/>
          <p:cNvSpPr txBox="1">
            <a:spLocks/>
          </p:cNvSpPr>
          <p:nvPr/>
        </p:nvSpPr>
        <p:spPr>
          <a:xfrm>
            <a:off x="628650" y="1903429"/>
            <a:ext cx="7886700" cy="33848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389" tIns="45682" rIns="91389" bIns="45682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09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0070C0"/>
                </a:solidFill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Quiz/Poll Time!</a:t>
            </a:r>
          </a:p>
          <a:p>
            <a:pPr marL="228509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b="1" dirty="0">
              <a:solidFill>
                <a:srgbClr val="0070C0"/>
              </a:solidFill>
              <a:latin typeface="Segoe UI" panose="020B0502040204020203" pitchFamily="34" charset="0"/>
              <a:ea typeface="Lato"/>
              <a:cs typeface="Segoe UI" panose="020B0502040204020203" pitchFamily="34" charset="0"/>
              <a:sym typeface="Lato"/>
            </a:endParaRPr>
          </a:p>
          <a:p>
            <a:pPr marL="228509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0070C0"/>
                </a:solidFill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Which job is most likely to be automated and replaced by a robot?</a:t>
            </a:r>
          </a:p>
          <a:p>
            <a:pPr marL="1200059" lvl="1" indent="-51435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dirty="0">
                <a:solidFill>
                  <a:srgbClr val="0070C0"/>
                </a:solidFill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Teacher</a:t>
            </a:r>
          </a:p>
          <a:p>
            <a:pPr marL="1200059" lvl="1" indent="-51435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dirty="0">
                <a:solidFill>
                  <a:srgbClr val="0070C0"/>
                </a:solidFill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Accountant</a:t>
            </a:r>
          </a:p>
          <a:p>
            <a:pPr marL="1200059" lvl="1" indent="-51435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dirty="0">
                <a:solidFill>
                  <a:srgbClr val="0070C0"/>
                </a:solidFill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Plumber</a:t>
            </a:r>
          </a:p>
          <a:p>
            <a:pPr marL="1200059" lvl="1" indent="-51435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en-US" dirty="0">
                <a:solidFill>
                  <a:srgbClr val="0070C0"/>
                </a:solidFill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Engineer</a:t>
            </a:r>
            <a:endParaRPr lang="en-US" sz="2400" dirty="0">
              <a:solidFill>
                <a:srgbClr val="0070C0"/>
              </a:solidFill>
              <a:latin typeface="Segoe UI" panose="020B0502040204020203" pitchFamily="34" charset="0"/>
              <a:ea typeface="Lato"/>
              <a:cs typeface="Segoe UI" panose="020B0502040204020203" pitchFamily="34" charset="0"/>
              <a:sym typeface="Lato"/>
            </a:endParaRPr>
          </a:p>
          <a:p>
            <a:pPr marL="228509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solidFill>
                <a:srgbClr val="0070C0"/>
              </a:solidFill>
              <a:latin typeface="Segoe UI" panose="020B0502040204020203" pitchFamily="34" charset="0"/>
              <a:ea typeface="Lato"/>
              <a:cs typeface="Segoe UI" panose="020B0502040204020203" pitchFamily="34" charset="0"/>
              <a:sym typeface="Lato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DDB257-2596-C246-8315-A5A8A40F4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743" y="5178541"/>
            <a:ext cx="8672513" cy="1325563"/>
          </a:xfrm>
        </p:spPr>
        <p:txBody>
          <a:bodyPr>
            <a:noAutofit/>
          </a:bodyPr>
          <a:lstStyle/>
          <a:p>
            <a:pPr algn="ctr">
              <a:lnSpc>
                <a:spcPts val="2700"/>
              </a:lnSpc>
            </a:pPr>
            <a:r>
              <a:rPr lang="en-US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Let’s look at the data!</a:t>
            </a:r>
            <a:br>
              <a:rPr lang="en-US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0" dirty="0">
                <a:solidFill>
                  <a:srgbClr val="0070C0"/>
                </a:solidFill>
                <a:effectLst>
                  <a:glow>
                    <a:schemeClr val="accent1">
                      <a:alpha val="0"/>
                    </a:schemeClr>
                  </a:glow>
                  <a:reflection stA="0" endPos="65000" dist="508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https://willrobotstakemyjob.com/</a:t>
            </a:r>
            <a:endParaRPr lang="en-US" sz="1800" b="0" dirty="0">
              <a:solidFill>
                <a:srgbClr val="0070C0"/>
              </a:solidFill>
              <a:effectLst>
                <a:glow>
                  <a:schemeClr val="accent1">
                    <a:alpha val="0"/>
                  </a:schemeClr>
                </a:glow>
                <a:reflection stA="0" endPos="65000" dist="50800" dir="5400000" sy="-100000" algn="bl" rotWithShape="0"/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3366" y="1411879"/>
            <a:ext cx="1119188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Day 4</a:t>
            </a:r>
          </a:p>
        </p:txBody>
      </p:sp>
    </p:spTree>
    <p:extLst>
      <p:ext uri="{BB962C8B-B14F-4D97-AF65-F5344CB8AC3E}">
        <p14:creationId xmlns:p14="http://schemas.microsoft.com/office/powerpoint/2010/main" val="180592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5" r="8932" b="19687"/>
          <a:stretch/>
        </p:blipFill>
        <p:spPr bwMode="auto">
          <a:xfrm>
            <a:off x="492802" y="1767840"/>
            <a:ext cx="8158397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15075" y="1767840"/>
            <a:ext cx="1119188" cy="40011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ea typeface="Lato"/>
                <a:cs typeface="Segoe UI" panose="020B0502040204020203" pitchFamily="34" charset="0"/>
                <a:sym typeface="Lato"/>
              </a:rPr>
              <a:t>Day 5</a:t>
            </a:r>
          </a:p>
        </p:txBody>
      </p:sp>
    </p:spTree>
    <p:extLst>
      <p:ext uri="{BB962C8B-B14F-4D97-AF65-F5344CB8AC3E}">
        <p14:creationId xmlns:p14="http://schemas.microsoft.com/office/powerpoint/2010/main" val="777348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96;p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3216" y="1569720"/>
            <a:ext cx="7577569" cy="4602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1574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30313" r="23646" b="29687"/>
          <a:stretch/>
        </p:blipFill>
        <p:spPr bwMode="auto">
          <a:xfrm>
            <a:off x="163286" y="1145056"/>
            <a:ext cx="4304047" cy="335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5" t="25313" r="34890" b="37344"/>
          <a:stretch/>
        </p:blipFill>
        <p:spPr bwMode="auto">
          <a:xfrm>
            <a:off x="4467334" y="3194956"/>
            <a:ext cx="4513379" cy="325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81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20A3CD-7661-D044-9575-7397A69CB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1" y="1783080"/>
            <a:ext cx="8001000" cy="4038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3572B2-6946-5141-A75D-C523C4E93F29}"/>
              </a:ext>
            </a:extLst>
          </p:cNvPr>
          <p:cNvSpPr txBox="1"/>
          <p:nvPr/>
        </p:nvSpPr>
        <p:spPr>
          <a:xfrm>
            <a:off x="1021082" y="2692870"/>
            <a:ext cx="67741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Question or Comments?</a:t>
            </a:r>
          </a:p>
        </p:txBody>
      </p:sp>
    </p:spTree>
    <p:extLst>
      <p:ext uri="{BB962C8B-B14F-4D97-AF65-F5344CB8AC3E}">
        <p14:creationId xmlns:p14="http://schemas.microsoft.com/office/powerpoint/2010/main" val="63428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20A3CD-7661-D044-9575-7397A69CB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1" y="1783080"/>
            <a:ext cx="8001000" cy="4038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3572B2-6946-5141-A75D-C523C4E93F29}"/>
              </a:ext>
            </a:extLst>
          </p:cNvPr>
          <p:cNvSpPr txBox="1"/>
          <p:nvPr/>
        </p:nvSpPr>
        <p:spPr>
          <a:xfrm>
            <a:off x="1021082" y="2692870"/>
            <a:ext cx="67741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FREE MRU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Economic Resources</a:t>
            </a:r>
          </a:p>
        </p:txBody>
      </p:sp>
    </p:spTree>
    <p:extLst>
      <p:ext uri="{BB962C8B-B14F-4D97-AF65-F5344CB8AC3E}">
        <p14:creationId xmlns:p14="http://schemas.microsoft.com/office/powerpoint/2010/main" val="753197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5034" y="1226050"/>
            <a:ext cx="8782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Videos Aligned to CEE Standards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2" t="29063" r="25930" b="26906"/>
          <a:stretch/>
        </p:blipFill>
        <p:spPr bwMode="auto">
          <a:xfrm>
            <a:off x="2535437" y="1991432"/>
            <a:ext cx="4221480" cy="21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26874" r="26544" b="17188"/>
          <a:stretch/>
        </p:blipFill>
        <p:spPr bwMode="auto">
          <a:xfrm>
            <a:off x="2535437" y="3239261"/>
            <a:ext cx="4221480" cy="272796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2168534" y="3411801"/>
            <a:ext cx="733806" cy="484632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5034" y="6139226"/>
            <a:ext cx="8599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EdPuzzle</a:t>
            </a:r>
            <a:r>
              <a:rPr lang="en-US" b="1" dirty="0">
                <a:solidFill>
                  <a:srgbClr val="0070C0"/>
                </a:solidFill>
              </a:rPr>
              <a:t> Videos: </a:t>
            </a:r>
            <a:r>
              <a:rPr lang="en-US" dirty="0">
                <a:solidFill>
                  <a:srgbClr val="0070C0"/>
                </a:solidFill>
                <a:hlinkClick r:id="rId5"/>
              </a:rPr>
              <a:t>https://edpuzzle.com/channel/5cf6f1059dc78f411126ed9f</a:t>
            </a:r>
            <a:endParaRPr lang="en-US" dirty="0">
              <a:solidFill>
                <a:srgbClr val="0070C0"/>
              </a:solidFill>
            </a:endParaRPr>
          </a:p>
          <a:p>
            <a:pPr algn="ctr"/>
            <a:r>
              <a:rPr lang="en-US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9222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57621" y="1341123"/>
            <a:ext cx="7125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Seasonal Videos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6" r="29502" b="8332"/>
          <a:stretch/>
        </p:blipFill>
        <p:spPr bwMode="auto">
          <a:xfrm>
            <a:off x="476250" y="2295936"/>
            <a:ext cx="3892550" cy="2158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5" r="29356" b="8853"/>
          <a:stretch/>
        </p:blipFill>
        <p:spPr bwMode="auto">
          <a:xfrm>
            <a:off x="4851400" y="2332397"/>
            <a:ext cx="3797300" cy="208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5" t="36719" r="31552" b="25260"/>
          <a:stretch/>
        </p:blipFill>
        <p:spPr bwMode="auto">
          <a:xfrm>
            <a:off x="2844166" y="4635500"/>
            <a:ext cx="33528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0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79120" y="936174"/>
            <a:ext cx="798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Law of Demand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Lesson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2" t="23177" r="42240" b="7812"/>
          <a:stretch/>
        </p:blipFill>
        <p:spPr bwMode="auto">
          <a:xfrm>
            <a:off x="480335" y="2220686"/>
            <a:ext cx="3543211" cy="4307114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5CB8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6" t="23958" r="42386" b="8073"/>
          <a:stretch/>
        </p:blipFill>
        <p:spPr bwMode="auto">
          <a:xfrm>
            <a:off x="4798059" y="2220686"/>
            <a:ext cx="3586905" cy="4294414"/>
          </a:xfrm>
          <a:prstGeom prst="rect">
            <a:avLst/>
          </a:prstGeom>
          <a:noFill/>
          <a:ln w="25400">
            <a:solidFill>
              <a:srgbClr val="005C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127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51310" y="1355899"/>
            <a:ext cx="7125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EconInBox</a:t>
            </a:r>
            <a:endParaRPr lang="en-US" sz="4800" b="1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2DA15D-3F14-9944-952E-BD371A195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869" y="2510974"/>
            <a:ext cx="6245946" cy="356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84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780" y="1225253"/>
            <a:ext cx="8229600" cy="1143000"/>
          </a:xfrm>
        </p:spPr>
        <p:txBody>
          <a:bodyPr rtlCol="0"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Professional Development </a:t>
            </a:r>
            <a:br>
              <a:rPr lang="en-US" sz="4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</a:br>
            <a:r>
              <a:rPr lang="en-US" sz="4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Certificate &amp; Resources</a:t>
            </a:r>
            <a:endParaRPr lang="en-US" sz="4000" b="1" dirty="0">
              <a:solidFill>
                <a:srgbClr val="005CB8"/>
              </a:solidFill>
              <a:effectLst>
                <a:glow>
                  <a:srgbClr val="4F81BD">
                    <a:alpha val="0"/>
                  </a:srgbClr>
                </a:glow>
                <a:outerShdw blurRad="50800" dist="50800" dir="5400000" algn="ctr" rotWithShape="0">
                  <a:srgbClr val="000000">
                    <a:alpha val="0"/>
                  </a:srgbClr>
                </a:outerShdw>
                <a:reflection stA="0" endPos="65000" dist="50800" dir="5400000" sy="-100000" algn="bl" rotWithShape="0"/>
              </a:effectLst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3714B-F9E8-8C44-9AF8-383F3F244D95}"/>
              </a:ext>
            </a:extLst>
          </p:cNvPr>
          <p:cNvSpPr txBox="1"/>
          <p:nvPr/>
        </p:nvSpPr>
        <p:spPr>
          <a:xfrm>
            <a:off x="588955" y="2805574"/>
            <a:ext cx="8175171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To earn your professional development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certificate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for this webinar, you must: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Watch a minimum of 45-minutes and you will automatically receive a professional development certificate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via e-mail within 24 hours.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Accessing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resources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: 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You can now easily download presentations, lesson plan materials, and activities for each webinar from </a:t>
            </a:r>
            <a:r>
              <a:rPr lang="en-US" sz="1600" b="1" i="1" dirty="0">
                <a:solidFill>
                  <a:srgbClr val="0070C0"/>
                </a:solidFill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EconEdLink.org/professional-development/</a:t>
            </a:r>
          </a:p>
          <a:p>
            <a:endParaRPr lang="en-US" b="1" i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0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01745" y="1325883"/>
            <a:ext cx="712589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EconInBox</a:t>
            </a:r>
            <a:endParaRPr lang="en-US" sz="4800" b="1" dirty="0">
              <a:solidFill>
                <a:srgbClr val="005CB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000" b="1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Curated Current Events Emails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" t="26562" r="38403" b="35131"/>
          <a:stretch/>
        </p:blipFill>
        <p:spPr bwMode="auto">
          <a:xfrm>
            <a:off x="1905803" y="2441260"/>
            <a:ext cx="559248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11762" y="4611977"/>
            <a:ext cx="141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Sign up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03760" y="4593227"/>
            <a:ext cx="1417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Send course outline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98270" y="4611978"/>
            <a:ext cx="1417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Receive </a:t>
            </a:r>
          </a:p>
          <a:p>
            <a:pPr algn="ctr"/>
            <a:r>
              <a:rPr lang="en-US" b="1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just-in-time resources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24489" y="6088854"/>
            <a:ext cx="4606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hlinkClick r:id="rId3"/>
              </a:rPr>
              <a:t>https://www.econinbox.com/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560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4154" y="1493523"/>
            <a:ext cx="7125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Zoom Backgrounds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9" t="17970" r="53953" b="21093"/>
          <a:stretch/>
        </p:blipFill>
        <p:spPr bwMode="auto">
          <a:xfrm>
            <a:off x="3067844" y="2658513"/>
            <a:ext cx="2895838" cy="330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lh4.googleusercontent.com/vl0lb-vp_7g78CjxfitNxwFzE3ibaWM2_NSo8mg0XOcDgHnaYIzdNffAuffpfgvGT63AVUKEd-in3v3eKn1sMYb_2XMrz7aGfr2zvCeQpRDsTPeiR_hcDnaNau6g7QiF6JWCpsy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32" y="3677809"/>
            <a:ext cx="2122409" cy="159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4.googleusercontent.com/_uUHJptDtrT_fnuFyRKWNGESaUKibdcboeAhXQdMWb2ADMQa5T7tlpcICapQ9MYiG1O_BFOR94l10AyaoeTLlJ_wytNfqwtaeNQkJh8-OvhiqTre-CE-a7GPMox7nk5Kut4u5ez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758" y="3677808"/>
            <a:ext cx="2122409" cy="159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5763" y="6136330"/>
            <a:ext cx="528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https://learn.mru.org/zoom/</a:t>
            </a:r>
          </a:p>
        </p:txBody>
      </p:sp>
    </p:spTree>
    <p:extLst>
      <p:ext uri="{BB962C8B-B14F-4D97-AF65-F5344CB8AC3E}">
        <p14:creationId xmlns:p14="http://schemas.microsoft.com/office/powerpoint/2010/main" val="24367779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5"/>
          <a:stretch/>
        </p:blipFill>
        <p:spPr bwMode="auto">
          <a:xfrm>
            <a:off x="1441133" y="2888874"/>
            <a:ext cx="6505575" cy="358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01645" y="1349831"/>
            <a:ext cx="7125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Website Exploration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373" y="2306776"/>
            <a:ext cx="8883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4356D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https://mru.org             Teaching Resources            High School Resources</a:t>
            </a:r>
          </a:p>
        </p:txBody>
      </p:sp>
      <p:sp>
        <p:nvSpPr>
          <p:cNvPr id="2" name="Right Arrow 1"/>
          <p:cNvSpPr/>
          <p:nvPr/>
        </p:nvSpPr>
        <p:spPr>
          <a:xfrm>
            <a:off x="1528219" y="3566066"/>
            <a:ext cx="733806" cy="484632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380298" y="2306776"/>
            <a:ext cx="411480" cy="461665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574711" y="2306775"/>
            <a:ext cx="411480" cy="461665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533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20A3CD-7661-D044-9575-7397A69CB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1" y="1783080"/>
            <a:ext cx="8001000" cy="4038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3572B2-6946-5141-A75D-C523C4E93F29}"/>
              </a:ext>
            </a:extLst>
          </p:cNvPr>
          <p:cNvSpPr txBox="1"/>
          <p:nvPr/>
        </p:nvSpPr>
        <p:spPr>
          <a:xfrm>
            <a:off x="1021082" y="2692870"/>
            <a:ext cx="67741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Questions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or Comments?</a:t>
            </a:r>
          </a:p>
        </p:txBody>
      </p:sp>
    </p:spTree>
    <p:extLst>
      <p:ext uri="{BB962C8B-B14F-4D97-AF65-F5344CB8AC3E}">
        <p14:creationId xmlns:p14="http://schemas.microsoft.com/office/powerpoint/2010/main" val="3569492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79874" y="1264923"/>
            <a:ext cx="7125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Wrap-Up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00A31B-7983-364C-8A26-D55EA51AB041}"/>
              </a:ext>
            </a:extLst>
          </p:cNvPr>
          <p:cNvSpPr txBox="1"/>
          <p:nvPr/>
        </p:nvSpPr>
        <p:spPr>
          <a:xfrm>
            <a:off x="288982" y="2304826"/>
            <a:ext cx="867213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Posted on </a:t>
            </a:r>
            <a:r>
              <a:rPr lang="en-US" sz="2000" b="1" dirty="0" err="1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EconEdLink</a:t>
            </a:r>
            <a:r>
              <a:rPr lang="en-US" sz="2000" b="1" dirty="0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PD Webpage </a:t>
            </a:r>
            <a:r>
              <a:rPr lang="en-US" sz="2000" dirty="0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(please share with colleagues)</a:t>
            </a:r>
          </a:p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	</a:t>
            </a:r>
            <a:r>
              <a:rPr lang="en-US" dirty="0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MRU Videos aligned with CEE National Standards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	Informational flyer recapping MRU resources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	This PPT presentation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Spring 2021 CEE-MRU Webinars</a:t>
            </a:r>
          </a:p>
          <a:p>
            <a:pPr>
              <a:spcAft>
                <a:spcPts val="600"/>
              </a:spcAft>
            </a:pPr>
            <a:r>
              <a:rPr lang="en-US" sz="2000" b="1" i="1" dirty="0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	</a:t>
            </a:r>
          </a:p>
          <a:p>
            <a:pPr>
              <a:spcAft>
                <a:spcPts val="600"/>
              </a:spcAft>
            </a:pPr>
            <a:endParaRPr lang="en-US" sz="2000" b="1" i="1" dirty="0">
              <a:solidFill>
                <a:srgbClr val="0070C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MRU Statewide Webinars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70C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Statewide Online Courses (non-streaming video files)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24220" r="59879" b="39797"/>
          <a:stretch/>
        </p:blipFill>
        <p:spPr bwMode="auto">
          <a:xfrm>
            <a:off x="6842761" y="3462020"/>
            <a:ext cx="2326006" cy="235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719200"/>
              </p:ext>
            </p:extLst>
          </p:nvPr>
        </p:nvGraphicFramePr>
        <p:xfrm>
          <a:off x="1204319" y="4033475"/>
          <a:ext cx="5179419" cy="640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179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solidFill>
                            <a:srgbClr val="0070C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Finding Equilibrium: Supply Meets Demand Unit</a:t>
                      </a:r>
                      <a:br>
                        <a:rPr lang="en-US" sz="1800" b="0" i="0" baseline="0" dirty="0">
                          <a:solidFill>
                            <a:srgbClr val="0070C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en-US" sz="1800" b="0" i="0" baseline="0" dirty="0">
                          <a:solidFill>
                            <a:srgbClr val="0070C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Women in Economics</a:t>
                      </a:r>
                      <a:endParaRPr lang="en-US" sz="1800" b="0" i="0" dirty="0">
                        <a:solidFill>
                          <a:srgbClr val="0070C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5255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20A3CD-7661-D044-9575-7397A69CB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99" y="2324069"/>
            <a:ext cx="8001000" cy="4038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6402" y="3081485"/>
            <a:ext cx="733119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Go to </a:t>
            </a:r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MRU.ORG/CEE2</a:t>
            </a:r>
            <a:endParaRPr lang="en-US" sz="2800" b="1" dirty="0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i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Globalization, Robots &amp; You </a:t>
            </a: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curriculum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Updates on new videos, lessons, and activities </a:t>
            </a:r>
            <a:b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	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1706" y="1264472"/>
            <a:ext cx="7125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Opt-In</a:t>
            </a:r>
          </a:p>
        </p:txBody>
      </p:sp>
    </p:spTree>
    <p:extLst>
      <p:ext uri="{BB962C8B-B14F-4D97-AF65-F5344CB8AC3E}">
        <p14:creationId xmlns:p14="http://schemas.microsoft.com/office/powerpoint/2010/main" val="2393277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C20A3CD-7661-D044-9575-7397A69CB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99" y="2324069"/>
            <a:ext cx="8001000" cy="4038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9B8AA1-DBA6-E64F-BF4D-180E26283F6F}"/>
              </a:ext>
            </a:extLst>
          </p:cNvPr>
          <p:cNvSpPr txBox="1"/>
          <p:nvPr/>
        </p:nvSpPr>
        <p:spPr>
          <a:xfrm>
            <a:off x="1322670" y="2569261"/>
            <a:ext cx="4426212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Questions/Feedback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Cheryl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Symbol"/>
              </a:rPr>
              <a:t>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cheryl@mru.org</a:t>
            </a:r>
          </a:p>
          <a:p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Stay Connected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@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MRevUniversity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facebook.com/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mrevuniversity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FEBF1D-4541-FE48-83A1-F62CAAEDAC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15055" t="-215336" r="-215055" b="-215336"/>
          <a:stretch/>
        </p:blipFill>
        <p:spPr>
          <a:xfrm>
            <a:off x="1108327" y="3768770"/>
            <a:ext cx="1854151" cy="24722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28BA80-D4D9-9F40-84E2-07F2FE3845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6016" t="-16016" r="-16016" b="-16016"/>
          <a:stretch/>
        </p:blipFill>
        <p:spPr>
          <a:xfrm>
            <a:off x="1804505" y="4256054"/>
            <a:ext cx="461794" cy="6157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2941" y="5674941"/>
            <a:ext cx="65273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Join our Teaching Online Econ Facebook Community at </a:t>
            </a: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COMMUNITY.MRU.ORG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11706" y="1264472"/>
            <a:ext cx="7125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76989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noFill/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CEE Affiliates</a:t>
            </a:r>
            <a:endParaRPr lang="en-US" sz="4800" b="1" dirty="0">
              <a:ln w="11430"/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AF44DA-7F29-495C-9279-01A773172FC7}"/>
              </a:ext>
            </a:extLst>
          </p:cNvPr>
          <p:cNvSpPr txBox="1"/>
          <p:nvPr/>
        </p:nvSpPr>
        <p:spPr>
          <a:xfrm>
            <a:off x="1501667" y="5134682"/>
            <a:ext cx="61406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  <a:hlinkClick r:id="rId3"/>
              </a:rPr>
              <a:t>https://www.councilforeconed.org/resources/local-affiliates/</a:t>
            </a:r>
            <a:endParaRPr lang="en-US"/>
          </a:p>
          <a:p>
            <a:pPr algn="l"/>
            <a:endParaRPr lang="en-US"/>
          </a:p>
        </p:txBody>
      </p:sp>
      <p:pic>
        <p:nvPicPr>
          <p:cNvPr id="4" name="Picture 4" descr="A picture containing bird&#10;&#10;Description generated with very high confidence">
            <a:extLst>
              <a:ext uri="{FF2B5EF4-FFF2-40B4-BE49-F238E27FC236}">
                <a16:creationId xmlns:a16="http://schemas.microsoft.com/office/drawing/2014/main" id="{85988BD1-7DE7-45DD-9D4C-654DA4937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3" y="2335948"/>
            <a:ext cx="6095999" cy="240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15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1C49A-50A7-49D5-B1A2-57AAF226F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139" y="1145687"/>
            <a:ext cx="7772400" cy="1470025"/>
          </a:xfrm>
        </p:spPr>
        <p:txBody>
          <a:bodyPr/>
          <a:lstStyle/>
          <a:p>
            <a:r>
              <a:rPr lang="en-US" sz="4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Thank You to Our Sponsors!</a:t>
            </a:r>
            <a:endParaRPr lang="en-US" sz="4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481" y="2622632"/>
            <a:ext cx="2378110" cy="2378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18" y="2690224"/>
            <a:ext cx="4725799" cy="1302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31" y="5899538"/>
            <a:ext cx="6217920" cy="5943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015" y="3811687"/>
            <a:ext cx="1905000" cy="187452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A7E8432-E2ED-4609-928F-7A71E73514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74" y="5243613"/>
            <a:ext cx="1188720" cy="119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54274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59061" y="1280163"/>
            <a:ext cx="7125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Today’s Objectives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8612" y="2322240"/>
            <a:ext cx="85867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arenR"/>
            </a:pPr>
            <a:r>
              <a:rPr lang="en-US" sz="2000" b="1" dirty="0">
                <a:solidFill>
                  <a:srgbClr val="7A99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Review</a:t>
            </a:r>
            <a:r>
              <a:rPr lang="en-US" sz="2000" b="1" dirty="0">
                <a:solidFill>
                  <a:srgbClr val="005CB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best practices for teaching secondary economics.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arenR"/>
            </a:pPr>
            <a:r>
              <a:rPr lang="en-US" sz="2000" b="1" dirty="0">
                <a:solidFill>
                  <a:srgbClr val="7A99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Experience</a:t>
            </a:r>
            <a:r>
              <a:rPr lang="en-US" sz="2000" b="1" dirty="0">
                <a:solidFill>
                  <a:srgbClr val="005CB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en-US" sz="2000" b="1" i="1" dirty="0">
                <a:solidFill>
                  <a:srgbClr val="005CB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Globalization, Robots &amp; You </a:t>
            </a:r>
            <a:r>
              <a:rPr lang="en-US" sz="2000" b="1" dirty="0">
                <a:solidFill>
                  <a:srgbClr val="005CB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curriculum</a:t>
            </a:r>
            <a:r>
              <a:rPr lang="en-US" sz="2000" b="1" i="1" dirty="0">
                <a:solidFill>
                  <a:srgbClr val="005CB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>
                <a:solidFill>
                  <a:srgbClr val="005CB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for helping students make more informed career and education decisions.</a:t>
            </a:r>
            <a:endParaRPr lang="en-US" sz="2000" b="1" i="1" dirty="0">
              <a:solidFill>
                <a:srgbClr val="005CB8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457200" indent="-457200">
              <a:spcAft>
                <a:spcPts val="1200"/>
              </a:spcAft>
              <a:buFont typeface="+mj-lt"/>
              <a:buAutoNum type="arabicParenR"/>
            </a:pPr>
            <a:r>
              <a:rPr lang="en-US" sz="2000" b="1" dirty="0">
                <a:solidFill>
                  <a:srgbClr val="7A99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Preview</a:t>
            </a:r>
            <a:r>
              <a:rPr lang="en-US" sz="2000" b="1" dirty="0">
                <a:solidFill>
                  <a:srgbClr val="005CB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other Marginal Revolution University (MRU) resources for teaching secondary economics.</a:t>
            </a:r>
          </a:p>
          <a:p>
            <a:pPr>
              <a:spcAft>
                <a:spcPts val="1200"/>
              </a:spcAft>
            </a:pPr>
            <a:endParaRPr lang="en-US" sz="2000" b="1" dirty="0">
              <a:solidFill>
                <a:srgbClr val="005CB8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>
              <a:spcAft>
                <a:spcPts val="1200"/>
              </a:spcAft>
            </a:pPr>
            <a:endParaRPr lang="en-US" sz="2000" b="1" dirty="0">
              <a:solidFill>
                <a:srgbClr val="005CB8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https://uc99f44737339108f0574c39771e.previews.dropboxusercontent.com/p/thumb/AA8ZQWBwyj80y4ooHveWCWVVqXy0T0UPkL8XBeKHSjrWVaPrayq5Z9CQh5oth5TPELadbTkXK9r9PLOgn9n-U0jGTqrZ_NGCGsUDWZLXo9MVs1-sh1dGUSeM07Y5mFx6pFWPP-h2GLG8k5lhAS1KaLZt_d8dJfpR5KZ4ulV4ZMbJsmh7SSeWxmDiNDPaX88RMl472b1ubtlTo4R1MK27U0Fij5wPqNoTQR2ZV1K7jFwEsjf6Sylc2AGfHrYCGyTyX_iis5KbxikC-dSonOJRT4f7ojyEmbKkYuEvkI6ylYtCm-j1LQfL5xBhVbZRcTkZ8hYtZXKPYvA0GzhTBIjjB8N_E2L-w7Fd0CjDp0lDSxOS9Q/p.png?fv_content=true&amp;size_mode=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016" y="4432300"/>
            <a:ext cx="3419780" cy="198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521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09055" y="1402083"/>
            <a:ext cx="7125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About 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280" y="2407389"/>
            <a:ext cx="8519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5CB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Marginal Revolution University (MRU)</a:t>
            </a:r>
          </a:p>
          <a:p>
            <a:pPr algn="ctr"/>
            <a:r>
              <a:rPr lang="en-US" sz="2000" dirty="0">
                <a:solidFill>
                  <a:srgbClr val="7A99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Online, video-based, nonprofit, economic education platform founded in 2012 by GMU professors Drs. Tyler Cowen and Alex Tabarrok for teachers, students, and lifelong learners worldwide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1" t="39887" r="34187" b="19062"/>
          <a:stretch/>
        </p:blipFill>
        <p:spPr bwMode="auto">
          <a:xfrm>
            <a:off x="2934454" y="3947160"/>
            <a:ext cx="359170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840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91910" y="1249683"/>
            <a:ext cx="7125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5C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About 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5750" y="2227583"/>
            <a:ext cx="853821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5CB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Our Vision</a:t>
            </a:r>
          </a:p>
          <a:p>
            <a:pPr algn="ctr"/>
            <a:r>
              <a:rPr lang="en-US" dirty="0">
                <a:solidFill>
                  <a:srgbClr val="7A99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Economics has the power to positively change the way people view and live in the world because there’s an inner economist in all of us.</a:t>
            </a:r>
          </a:p>
          <a:p>
            <a:pPr algn="ctr"/>
            <a:endParaRPr lang="en-US" sz="2000" dirty="0">
              <a:solidFill>
                <a:srgbClr val="005CB8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000" b="1" dirty="0">
                <a:solidFill>
                  <a:srgbClr val="005CB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Our Mission</a:t>
            </a:r>
          </a:p>
          <a:p>
            <a:r>
              <a:rPr lang="en-US" dirty="0">
                <a:solidFill>
                  <a:srgbClr val="7A99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To provide a FREE world-class economic education to everyone, everywhere by: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7A99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Developing your inner economist with engaging, thought-provoking ways of looking at everyday problems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7A99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Entertaining you so you actually want to learn economics (no boring lectures!)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7A99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Thinking on the margin:  one idea + one person at a time = “Marginal Revolution”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5" t="30937" r="10644" b="28125"/>
          <a:stretch/>
        </p:blipFill>
        <p:spPr bwMode="auto">
          <a:xfrm>
            <a:off x="3652063" y="5440938"/>
            <a:ext cx="1805583" cy="113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84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20A3CD-7661-D044-9575-7397A69CB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1" y="1783080"/>
            <a:ext cx="8001000" cy="4038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3572B2-6946-5141-A75D-C523C4E93F29}"/>
              </a:ext>
            </a:extLst>
          </p:cNvPr>
          <p:cNvSpPr txBox="1"/>
          <p:nvPr/>
        </p:nvSpPr>
        <p:spPr>
          <a:xfrm>
            <a:off x="1021082" y="2692870"/>
            <a:ext cx="67741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Effective Economics Instruction</a:t>
            </a:r>
          </a:p>
        </p:txBody>
      </p:sp>
    </p:spTree>
    <p:extLst>
      <p:ext uri="{BB962C8B-B14F-4D97-AF65-F5344CB8AC3E}">
        <p14:creationId xmlns:p14="http://schemas.microsoft.com/office/powerpoint/2010/main" val="711229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8625" y="1296065"/>
            <a:ext cx="860107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Pedagogical Content Knowledge (PCK)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“Ways of representing and formulating a subject that make it 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comprehensible to others” (Shulman, 1986)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66197749"/>
              </p:ext>
            </p:extLst>
          </p:nvPr>
        </p:nvGraphicFramePr>
        <p:xfrm>
          <a:off x="1610870" y="2651176"/>
          <a:ext cx="5899547" cy="3368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 rot="16200000">
            <a:off x="1991482" y="4186695"/>
            <a:ext cx="294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Content Knowledge</a:t>
            </a:r>
          </a:p>
        </p:txBody>
      </p:sp>
      <p:sp>
        <p:nvSpPr>
          <p:cNvPr id="11" name="TextBox 10"/>
          <p:cNvSpPr txBox="1"/>
          <p:nvPr/>
        </p:nvSpPr>
        <p:spPr>
          <a:xfrm rot="5400000">
            <a:off x="4304131" y="4186696"/>
            <a:ext cx="294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Pedagogical Knowledge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84262" y="3735447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Pedagogical </a:t>
            </a:r>
          </a:p>
          <a:p>
            <a:pPr algn="ctr"/>
            <a:r>
              <a:rPr lang="en-US" sz="2000" b="1" dirty="0"/>
              <a:t>Content</a:t>
            </a:r>
          </a:p>
          <a:p>
            <a:pPr algn="ctr"/>
            <a:r>
              <a:rPr lang="en-US" sz="2000" b="1" dirty="0"/>
              <a:t>Knowledge</a:t>
            </a:r>
          </a:p>
        </p:txBody>
      </p:sp>
    </p:spTree>
    <p:extLst>
      <p:ext uri="{BB962C8B-B14F-4D97-AF65-F5344CB8AC3E}">
        <p14:creationId xmlns:p14="http://schemas.microsoft.com/office/powerpoint/2010/main" val="222148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846D224-05F2-734B-8FF4-9A1905C647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583" b="4167"/>
          <a:stretch/>
        </p:blipFill>
        <p:spPr>
          <a:xfrm>
            <a:off x="0" y="-157162"/>
            <a:ext cx="9144000" cy="1114426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923638059"/>
              </p:ext>
            </p:extLst>
          </p:nvPr>
        </p:nvGraphicFramePr>
        <p:xfrm>
          <a:off x="1268017" y="2374861"/>
          <a:ext cx="6253757" cy="3368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/>
          <p:cNvSpPr txBox="1"/>
          <p:nvPr/>
        </p:nvSpPr>
        <p:spPr>
          <a:xfrm rot="16200000">
            <a:off x="1731750" y="3959749"/>
            <a:ext cx="294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Content Knowledge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04951" y="3313420"/>
            <a:ext cx="28575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b="1" dirty="0"/>
          </a:p>
          <a:p>
            <a:pPr algn="ctr"/>
            <a:r>
              <a:rPr lang="en-US" sz="1400" b="1" dirty="0"/>
              <a:t>curriculum connections</a:t>
            </a:r>
          </a:p>
          <a:p>
            <a:pPr algn="ctr"/>
            <a:r>
              <a:rPr lang="en-US" sz="1400" b="1" dirty="0"/>
              <a:t>economic reasoning skills</a:t>
            </a:r>
          </a:p>
          <a:p>
            <a:pPr algn="ctr"/>
            <a:r>
              <a:rPr lang="en-US" sz="1400" b="1" dirty="0"/>
              <a:t>citizenship preparation</a:t>
            </a:r>
          </a:p>
          <a:p>
            <a:pPr algn="ctr"/>
            <a:r>
              <a:rPr lang="en-US" sz="1400" b="1" dirty="0"/>
              <a:t>active learning</a:t>
            </a:r>
          </a:p>
          <a:p>
            <a:pPr algn="ctr"/>
            <a:r>
              <a:rPr lang="en-US" sz="1400" b="1" dirty="0"/>
              <a:t>student relevance</a:t>
            </a:r>
          </a:p>
          <a:p>
            <a:pPr algn="ctr"/>
            <a:endParaRPr lang="en-US" sz="1400" b="1" dirty="0"/>
          </a:p>
        </p:txBody>
      </p:sp>
      <p:sp>
        <p:nvSpPr>
          <p:cNvPr id="11" name="Rectangle 10"/>
          <p:cNvSpPr/>
          <p:nvPr/>
        </p:nvSpPr>
        <p:spPr>
          <a:xfrm>
            <a:off x="1268017" y="5934670"/>
            <a:ext cx="660796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First Step toward a Practice-based Theory of Pedagogical Content Knowledge in Secondary Economics (Ayers, 2018)</a:t>
            </a:r>
          </a:p>
          <a:p>
            <a:pPr algn="ctr"/>
            <a:endParaRPr lang="en-US" sz="1500" i="1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5400000">
            <a:off x="4682181" y="3959751"/>
            <a:ext cx="294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Pedagogical Knowledge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462" y="1296523"/>
            <a:ext cx="8601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Pedagogical Content Knowledge (PCK) </a:t>
            </a:r>
            <a:br>
              <a:rPr lang="en-US" sz="28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8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Economics</a:t>
            </a:r>
          </a:p>
        </p:txBody>
      </p:sp>
    </p:spTree>
    <p:extLst>
      <p:ext uri="{BB962C8B-B14F-4D97-AF65-F5344CB8AC3E}">
        <p14:creationId xmlns:p14="http://schemas.microsoft.com/office/powerpoint/2010/main" val="141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cd82c5b-74c9-4827-94f1-5bf219ae6b20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1A42C9A1FF0C4E8EFDD6E1EC68268E" ma:contentTypeVersion="12" ma:contentTypeDescription="Create a new document." ma:contentTypeScope="" ma:versionID="74f415700e677f67570d1265c4de6c02">
  <xsd:schema xmlns:xsd="http://www.w3.org/2001/XMLSchema" xmlns:xs="http://www.w3.org/2001/XMLSchema" xmlns:p="http://schemas.microsoft.com/office/2006/metadata/properties" xmlns:ns2="bfa4db11-c700-41fb-b639-f7e6b4e680b5" xmlns:ns3="9cd82c5b-74c9-4827-94f1-5bf219ae6b20" targetNamespace="http://schemas.microsoft.com/office/2006/metadata/properties" ma:root="true" ma:fieldsID="60f53a838a094153ce095486d560252d" ns2:_="" ns3:_="">
    <xsd:import namespace="bfa4db11-c700-41fb-b639-f7e6b4e680b5"/>
    <xsd:import namespace="9cd82c5b-74c9-4827-94f1-5bf219ae6b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4db11-c700-41fb-b639-f7e6b4e680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d82c5b-74c9-4827-94f1-5bf219ae6b2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85DF1F-BC57-4156-92DD-D8D43BF525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8332A4-542C-494D-8506-1C720B46413C}">
  <ds:schemaRefs>
    <ds:schemaRef ds:uri="http://schemas.microsoft.com/office/2006/metadata/properties"/>
    <ds:schemaRef ds:uri="9cd82c5b-74c9-4827-94f1-5bf219ae6b20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bfa4db11-c700-41fb-b639-f7e6b4e680b5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D6113DE-D385-4A48-8B16-CD7F492379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a4db11-c700-41fb-b639-f7e6b4e680b5"/>
    <ds:schemaRef ds:uri="9cd82c5b-74c9-4827-94f1-5bf219ae6b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527</TotalTime>
  <Words>1510</Words>
  <Application>Microsoft Office PowerPoint</Application>
  <PresentationFormat>On-screen Show (4:3)</PresentationFormat>
  <Paragraphs>212</Paragraphs>
  <Slides>38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Arial,Sans-Serif</vt:lpstr>
      <vt:lpstr>Calibri</vt:lpstr>
      <vt:lpstr>Calibri Light</vt:lpstr>
      <vt:lpstr>Segoe UI</vt:lpstr>
      <vt:lpstr>Times New Roman</vt:lpstr>
      <vt:lpstr>Verdana</vt:lpstr>
      <vt:lpstr>Wingdings</vt:lpstr>
      <vt:lpstr>Office Theme</vt:lpstr>
      <vt:lpstr>December 16, 2020   Dr. Cheryl Ayers cheryl@mru.org</vt:lpstr>
      <vt:lpstr>EconEdLink Membership</vt:lpstr>
      <vt:lpstr>Professional Development  Certificate &amp;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Make more informed decisions about education and careers based on the projected impact of globalization and automation on the U.S. economy’s rapidly changing workforce</vt:lpstr>
      <vt:lpstr>PowerPoint Presentation</vt:lpstr>
      <vt:lpstr>PowerPoint Presentation</vt:lpstr>
      <vt:lpstr>PowerPoint Presentation</vt:lpstr>
      <vt:lpstr>PowerPoint Presentation</vt:lpstr>
      <vt:lpstr>Creative Destruction: Technology and Trade Storyline Game  https://play.storylinegame.com/play?quiz=MRU%20Day%201 </vt:lpstr>
      <vt:lpstr>Let’s look at the data! https://willrobotstakemyjob.com/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CEE Affiliates</vt:lpstr>
      <vt:lpstr>Thank You to Our Sponsors!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the Business of….?</dc:title>
  <dc:creator>Marsha Masters</dc:creator>
  <cp:lastModifiedBy>Jarvon Carson</cp:lastModifiedBy>
  <cp:revision>121</cp:revision>
  <dcterms:created xsi:type="dcterms:W3CDTF">2012-09-11T15:07:18Z</dcterms:created>
  <dcterms:modified xsi:type="dcterms:W3CDTF">2020-12-14T18:40:49Z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0x010100481A42C9A1FF0C4E8EFDD6E1EC68268E</vt:lpwstr>
  </property>
  <property fmtid="{D5CDD505-2E9C-101B-9397-08002B2CF9AE}" pid="3" name="Order">
    <vt:r8>2199100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</Properties>
</file>