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61" r:id="rId6"/>
    <p:sldId id="267" r:id="rId7"/>
    <p:sldId id="258" r:id="rId8"/>
    <p:sldId id="262" r:id="rId9"/>
    <p:sldId id="263" r:id="rId10"/>
    <p:sldId id="264" r:id="rId11"/>
    <p:sldId id="270" r:id="rId12"/>
    <p:sldId id="271" r:id="rId13"/>
    <p:sldId id="272" r:id="rId14"/>
    <p:sldId id="275" r:id="rId15"/>
    <p:sldId id="273" r:id="rId16"/>
    <p:sldId id="276" r:id="rId17"/>
    <p:sldId id="291" r:id="rId18"/>
    <p:sldId id="292" r:id="rId19"/>
    <p:sldId id="299" r:id="rId20"/>
    <p:sldId id="293" r:id="rId21"/>
    <p:sldId id="295" r:id="rId22"/>
    <p:sldId id="296" r:id="rId23"/>
    <p:sldId id="274" r:id="rId24"/>
    <p:sldId id="287" r:id="rId25"/>
    <p:sldId id="277" r:id="rId26"/>
    <p:sldId id="278" r:id="rId27"/>
    <p:sldId id="298" r:id="rId28"/>
    <p:sldId id="302" r:id="rId29"/>
    <p:sldId id="301" r:id="rId30"/>
    <p:sldId id="282" r:id="rId31"/>
    <p:sldId id="279" r:id="rId32"/>
    <p:sldId id="303" r:id="rId33"/>
    <p:sldId id="285" r:id="rId34"/>
    <p:sldId id="284" r:id="rId35"/>
    <p:sldId id="304" r:id="rId36"/>
    <p:sldId id="283" r:id="rId37"/>
    <p:sldId id="280" r:id="rId38"/>
    <p:sldId id="290" r:id="rId39"/>
    <p:sldId id="300" r:id="rId40"/>
    <p:sldId id="305" r:id="rId41"/>
    <p:sldId id="306" r:id="rId42"/>
    <p:sldId id="289" r:id="rId43"/>
    <p:sldId id="260" r:id="rId44"/>
    <p:sldId id="266" r:id="rId45"/>
    <p:sldId id="26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13DD7-61DD-4B91-BB46-7597A75C4745}" v="7" dt="2020-12-01T19:21:33.389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7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mZwYVRLtGY?feature=oembe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times.com/2020/05/11/upshot/virus-price-human-life.html" TargetMode="External"/><Relationship Id="rId3" Type="http://schemas.openxmlformats.org/officeDocument/2006/relationships/hyperlink" Target="https://www.marketplace.org/2020/04/23/how-much-is-a-human-life-worth/" TargetMode="External"/><Relationship Id="rId7" Type="http://schemas.openxmlformats.org/officeDocument/2006/relationships/hyperlink" Target="https://www.benefitcostanalysis.org/covid-19_benefit_cost_analysis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regreview.org/2020/08/05/robinson-covid-19-uncertainties-value-statistical-life/" TargetMode="External"/><Relationship Id="rId5" Type="http://schemas.openxmlformats.org/officeDocument/2006/relationships/hyperlink" Target="https://www.nber.org/news/economic-cost-covid-19" TargetMode="External"/><Relationship Id="rId4" Type="http://schemas.openxmlformats.org/officeDocument/2006/relationships/hyperlink" Target="https://www.marketplace.org/2019/03/20/how-value-life/" TargetMode="External"/><Relationship Id="rId9" Type="http://schemas.openxmlformats.org/officeDocument/2006/relationships/hyperlink" Target="https://www.wired.com/story/how-much-is-human-life-worth-in-dollar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wp-content/uploads/2012/03/voluntary-national-content-standards-201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j.gov/education/cccs/2020/2020%20NJSLS-S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b="1" dirty="0">
                <a:ln w="11430"/>
                <a:solidFill>
                  <a:srgbClr val="7A990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The Value of Human Life: </a:t>
            </a:r>
            <a:b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What Does Economics Have To Do With It?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Kathleen Brennan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December 1,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kbrennan@mountsaintmary.org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Cost-Benefit Analysis (CBA)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905255">
              <a:buNone/>
              <a:defRPr sz="3168"/>
            </a:pPr>
            <a:r>
              <a:rPr lang="en-US" sz="3200" dirty="0">
                <a:latin typeface="Calibri Light"/>
                <a:cs typeface="Calibri Light"/>
              </a:rPr>
              <a:t>Good decision-making requires weighing all the costs of an action/choice against all the benefits.</a:t>
            </a:r>
          </a:p>
          <a:p>
            <a:pPr marL="0" indent="0" defTabSz="905255">
              <a:buNone/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8095F61-1BDA-4339-BB5E-AA3114FAB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90" y="3846928"/>
            <a:ext cx="4867422" cy="20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9FD0-FF3D-490E-8F0D-8F8A050C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5077"/>
            <a:ext cx="8229600" cy="1143000"/>
          </a:xfrm>
        </p:spPr>
        <p:txBody>
          <a:bodyPr/>
          <a:lstStyle/>
          <a:p>
            <a:r>
              <a:rPr lang="en-US" sz="4400" dirty="0"/>
              <a:t>History of CBA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66D3-AFA1-42E5-BBEB-6D626131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by French engineer, Jules </a:t>
            </a:r>
            <a:r>
              <a:rPr lang="en-US" dirty="0" err="1"/>
              <a:t>Dupuit</a:t>
            </a:r>
            <a:r>
              <a:rPr lang="en-US" dirty="0"/>
              <a:t>, in the 1840’s</a:t>
            </a:r>
          </a:p>
          <a:p>
            <a:r>
              <a:rPr lang="en-US" dirty="0"/>
              <a:t>Used in 1930’s to evaluate federal water projects in the United States</a:t>
            </a:r>
          </a:p>
          <a:p>
            <a:r>
              <a:rPr lang="en-US" dirty="0"/>
              <a:t>Used to analyze policies affecting </a:t>
            </a:r>
            <a:r>
              <a:rPr lang="en-US" dirty="0">
                <a:solidFill>
                  <a:srgbClr val="7A9900"/>
                </a:solidFill>
              </a:rPr>
              <a:t>transportation, public health, defense, education,</a:t>
            </a:r>
            <a:r>
              <a:rPr lang="en-US" dirty="0"/>
              <a:t> and the </a:t>
            </a:r>
            <a:r>
              <a:rPr lang="en-US" dirty="0">
                <a:solidFill>
                  <a:srgbClr val="7A9900"/>
                </a:solidFill>
              </a:rPr>
              <a:t>environment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0253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DE82-AB89-41A9-9E08-7F48BA30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1143000"/>
          </a:xfrm>
        </p:spPr>
        <p:txBody>
          <a:bodyPr/>
          <a:lstStyle/>
          <a:p>
            <a:r>
              <a:rPr lang="en-US" sz="3600" dirty="0"/>
              <a:t>Cost-Benefit Analysis and Public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8668-8F44-427C-BD4F-B15B1185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05255">
              <a:buNone/>
              <a:defRPr sz="3168"/>
            </a:pPr>
            <a:r>
              <a:rPr lang="en-US" sz="2800" dirty="0">
                <a:latin typeface="Calibri Light"/>
                <a:cs typeface="Calibri Light"/>
              </a:rPr>
              <a:t>There are </a:t>
            </a:r>
            <a:r>
              <a:rPr lang="en-US" sz="2800" dirty="0">
                <a:solidFill>
                  <a:srgbClr val="7A9900"/>
                </a:solidFill>
                <a:latin typeface="Calibri Light"/>
                <a:cs typeface="Calibri Light"/>
              </a:rPr>
              <a:t>two main purposes </a:t>
            </a:r>
            <a:r>
              <a:rPr lang="en-US" sz="2800" dirty="0">
                <a:latin typeface="Calibri Light"/>
                <a:cs typeface="Calibri Light"/>
              </a:rPr>
              <a:t>for using cost-benefit analysis:</a:t>
            </a:r>
          </a:p>
          <a:p>
            <a:pPr defTabSz="905255">
              <a:defRPr sz="3168"/>
            </a:pPr>
            <a:r>
              <a:rPr lang="en-US" sz="2800" dirty="0">
                <a:latin typeface="Calibri Light"/>
                <a:cs typeface="Calibri Light"/>
              </a:rPr>
              <a:t>To determine if a </a:t>
            </a:r>
            <a:r>
              <a:rPr lang="en-US" sz="2800" u="sng" dirty="0">
                <a:latin typeface="Calibri Light"/>
                <a:cs typeface="Calibri Light"/>
              </a:rPr>
              <a:t>policy is sound</a:t>
            </a:r>
            <a:r>
              <a:rPr lang="en-US" sz="2800" dirty="0">
                <a:latin typeface="Calibri Light"/>
                <a:cs typeface="Calibri Light"/>
              </a:rPr>
              <a:t>, justifiable, and feasible by figuring out whether its benefits outweigh its costs.</a:t>
            </a:r>
          </a:p>
          <a:p>
            <a:pPr defTabSz="905255">
              <a:defRPr sz="3168"/>
            </a:pPr>
            <a:r>
              <a:rPr lang="en-US" sz="2800" dirty="0">
                <a:latin typeface="Calibri Light"/>
                <a:cs typeface="Calibri Light"/>
              </a:rPr>
              <a:t>To determine a baseline for </a:t>
            </a:r>
            <a:r>
              <a:rPr lang="en-US" sz="2800" u="sng" dirty="0">
                <a:latin typeface="Calibri Light"/>
                <a:cs typeface="Calibri Light"/>
              </a:rPr>
              <a:t>comparing alternative policies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9154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9C0C-B57B-4AA6-8654-2E5ED585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Steps in CBA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6F7D-09A0-41AD-81C1-D55966F0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3779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Identify</a:t>
            </a:r>
            <a:r>
              <a:rPr lang="en-US" dirty="0"/>
              <a:t> all costs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Quantify</a:t>
            </a:r>
            <a:r>
              <a:rPr lang="en-US" dirty="0"/>
              <a:t> costs/benefits using a monetary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Discount</a:t>
            </a:r>
            <a:r>
              <a:rPr lang="en-US" dirty="0"/>
              <a:t> the costs and benefits back to a common time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Assess</a:t>
            </a:r>
            <a:r>
              <a:rPr lang="en-US" dirty="0"/>
              <a:t> whether benefits &gt;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7A9900"/>
                </a:solidFill>
              </a:rPr>
              <a:t>Perform</a:t>
            </a:r>
            <a:r>
              <a:rPr lang="en-US" dirty="0"/>
              <a:t>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84173921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CC96-4FFC-4B0D-B19B-E458882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complication….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9CE0-8B28-4285-BEF7-C5CE6883E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2057400"/>
            <a:ext cx="6495244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valuation of many benefits and costs is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intuitively obvious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while others, particularly those that deal with the benefit of saving human lives, present problems.</a:t>
            </a:r>
          </a:p>
          <a:p>
            <a:pPr marL="0" indent="0" algn="ctr">
              <a:buNone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How do you put a price tag on saving a human life?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AA6D5D4-DFF0-48A9-8EAA-DE6F5883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44" y="1761172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38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5074-CFAD-4433-9ED7-584AB9FC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Some History…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D40797-7445-4B5B-AEDA-C576CE13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Up until the late 1970’s, it was believed that “life was too sacred to value.”</a:t>
            </a:r>
          </a:p>
          <a:p>
            <a:pPr marL="0" indent="0">
              <a:buNone/>
            </a:pPr>
            <a:r>
              <a:rPr lang="en-US" b="1" dirty="0"/>
              <a:t>The Rand Corporation could not evaluate a defense program that involved a high rate of casualties since they did not know how to value the lives of the serviceman who would be killed.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lane flying over a body of water&#10;&#10;Description automatically generated">
            <a:extLst>
              <a:ext uri="{FF2B5EF4-FFF2-40B4-BE49-F238E27FC236}">
                <a16:creationId xmlns:a16="http://schemas.microsoft.com/office/drawing/2014/main" id="{6A1A8951-5868-42F0-BDFD-2FF329DF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8598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965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F2C-5061-451B-BBD9-20F10742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criterion problem…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A81C-189C-40E4-B7AB-6BE0D147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cost of a bomb, parachute, or training program was easy.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was the “value” of the crew who would potentially be lost?</a:t>
            </a:r>
          </a:p>
        </p:txBody>
      </p:sp>
    </p:spTree>
    <p:extLst>
      <p:ext uri="{BB962C8B-B14F-4D97-AF65-F5344CB8AC3E}">
        <p14:creationId xmlns:p14="http://schemas.microsoft.com/office/powerpoint/2010/main" val="33131629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6EA9-1EA5-4551-A3EE-001AD305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1960’s - 1970’s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810D-4B01-4601-A31A-4A7AE432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DA13A5D-2C49-4D33-BDD4-8A43244B8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4342008"/>
            <a:ext cx="4876800" cy="101338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5C077C-11F8-4E94-AFB3-D48817E5D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2072347"/>
            <a:ext cx="2447779" cy="193254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A44367C-88F2-4A5C-BCEA-EBD55BF14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3681"/>
            <a:ext cx="3917852" cy="19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588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AFBA-7AA7-4BB2-AB64-DA4792DB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1980’s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D59A-36A8-4CE0-88F4-2476C7EF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216408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Benefit-cost analysis for all “major rules”  was specifically required and mandated selecting the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option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 minimizes net costs and maximizes net benefits, unless otherwise precluded from doing so by applicable law.</a:t>
            </a:r>
          </a:p>
          <a:p>
            <a:pPr marL="0" indent="0">
              <a:buNone/>
            </a:pPr>
            <a:r>
              <a:rPr lang="en-US" b="1" i="1" dirty="0"/>
              <a:t>See: Executive Order 12291</a:t>
            </a:r>
          </a:p>
        </p:txBody>
      </p:sp>
    </p:spTree>
    <p:extLst>
      <p:ext uri="{BB962C8B-B14F-4D97-AF65-F5344CB8AC3E}">
        <p14:creationId xmlns:p14="http://schemas.microsoft.com/office/powerpoint/2010/main" val="120480248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BC0F-C9FC-4288-AC0A-BD67F332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C97EE-DBD4-4A0D-BE4D-BEA40FC5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Cost-benefit analysis is required for any major regulation that costs more than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 million per year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F250A997-C876-4CD8-BF9C-AE926FBD8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3429000"/>
            <a:ext cx="5416061" cy="23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04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7034-FCE0-450B-AF57-B74EF129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3213"/>
            <a:ext cx="8229600" cy="1143000"/>
          </a:xfrm>
        </p:spPr>
        <p:txBody>
          <a:bodyPr/>
          <a:lstStyle/>
          <a:p>
            <a:r>
              <a:rPr lang="en-US" sz="4000" dirty="0"/>
              <a:t>How do you accurately measure the benefits of…</a:t>
            </a:r>
          </a:p>
        </p:txBody>
      </p:sp>
      <p:pic>
        <p:nvPicPr>
          <p:cNvPr id="5" name="Content Placeholder 4" descr="A picture containing car, luggage, person, suitcase&#10;&#10;Description automatically generated">
            <a:extLst>
              <a:ext uri="{FF2B5EF4-FFF2-40B4-BE49-F238E27FC236}">
                <a16:creationId xmlns:a16="http://schemas.microsoft.com/office/drawing/2014/main" id="{29E09863-93F2-42E1-9232-460BE165E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607"/>
            <a:ext cx="2178734" cy="3389142"/>
          </a:xfrm>
        </p:spPr>
      </p:pic>
      <p:pic>
        <p:nvPicPr>
          <p:cNvPr id="7" name="Picture 6" descr="A picture containing drawing, building, rug&#10;&#10;Description automatically generated">
            <a:extLst>
              <a:ext uri="{FF2B5EF4-FFF2-40B4-BE49-F238E27FC236}">
                <a16:creationId xmlns:a16="http://schemas.microsoft.com/office/drawing/2014/main" id="{475C33DF-548D-4745-9A25-746A7C2E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85" y="4456088"/>
            <a:ext cx="2959975" cy="1804863"/>
          </a:xfrm>
          <a:prstGeom prst="rect">
            <a:avLst/>
          </a:prstGeom>
        </p:spPr>
      </p:pic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26107DA-2BC2-4B47-AE79-72BDA5A50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2667896"/>
            <a:ext cx="2959974" cy="2682933"/>
          </a:xfrm>
          <a:prstGeom prst="rect">
            <a:avLst/>
          </a:prstGeom>
        </p:spPr>
      </p:pic>
      <p:pic>
        <p:nvPicPr>
          <p:cNvPr id="1026" name="Picture 2" descr="Workplace Related Injuries | Workers Compensation Attorney">
            <a:extLst>
              <a:ext uri="{FF2B5EF4-FFF2-40B4-BE49-F238E27FC236}">
                <a16:creationId xmlns:a16="http://schemas.microsoft.com/office/drawing/2014/main" id="{1BAE7577-C419-4779-B972-54044234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85" y="2401912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574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CD86-3781-40BC-871B-28D2D06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822422"/>
            <a:ext cx="8229600" cy="1143000"/>
          </a:xfrm>
        </p:spPr>
        <p:txBody>
          <a:bodyPr/>
          <a:lstStyle/>
          <a:p>
            <a:r>
              <a:rPr lang="en-US" sz="4400" i="1" dirty="0">
                <a:solidFill>
                  <a:srgbClr val="7A9900"/>
                </a:solidFill>
              </a:rPr>
              <a:t>Example: Air pollution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72F4-A9EE-4162-9961-C3360B0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65422"/>
            <a:ext cx="4040188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Reduced damage to exposed materials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Diminished health risks to citizens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Improved visibility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jobs for those manufacturing pollution control equipment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0D315-37AF-401D-85C6-E3063F49B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65422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Increased cost of firm’s product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plant closures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Laid off workers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Decrease planned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8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72BE-6355-4E85-BC21-239929D1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Hypothetical 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5F90C-F1D1-4F21-BFED-9B94219E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Assume: a pollutant cause excess mortality of 1,000 deaths per year in the population at risk…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Reducing emissions by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would cost $5 million and excess mortality would be decreased to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deaths per year.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Reducing emissions by </a:t>
            </a: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cost $500 million and would reduce excess mortality to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93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9D0-21E6-4F34-8F75-29E36967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Hypothetical Case (Part 2)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DADF29-3C93-464C-915F-EB3AC5EF4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10144"/>
              </p:ext>
            </p:extLst>
          </p:nvPr>
        </p:nvGraphicFramePr>
        <p:xfrm>
          <a:off x="457201" y="2378075"/>
          <a:ext cx="8229600" cy="278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438586269"/>
                    </a:ext>
                  </a:extLst>
                </a:gridCol>
                <a:gridCol w="1529417">
                  <a:extLst>
                    <a:ext uri="{9D8B030D-6E8A-4147-A177-3AD203B41FA5}">
                      <a16:colId xmlns:a16="http://schemas.microsoft.com/office/drawing/2014/main" val="2369805583"/>
                    </a:ext>
                  </a:extLst>
                </a:gridCol>
                <a:gridCol w="1747166">
                  <a:extLst>
                    <a:ext uri="{9D8B030D-6E8A-4147-A177-3AD203B41FA5}">
                      <a16:colId xmlns:a16="http://schemas.microsoft.com/office/drawing/2014/main" val="3214568832"/>
                    </a:ext>
                  </a:extLst>
                </a:gridCol>
                <a:gridCol w="1747166">
                  <a:extLst>
                    <a:ext uri="{9D8B030D-6E8A-4147-A177-3AD203B41FA5}">
                      <a16:colId xmlns:a16="http://schemas.microsoft.com/office/drawing/2014/main" val="888936816"/>
                    </a:ext>
                  </a:extLst>
                </a:gridCol>
                <a:gridCol w="1747166">
                  <a:extLst>
                    <a:ext uri="{9D8B030D-6E8A-4147-A177-3AD203B41FA5}">
                      <a16:colId xmlns:a16="http://schemas.microsoft.com/office/drawing/2014/main" val="2328769126"/>
                    </a:ext>
                  </a:extLst>
                </a:gridCol>
              </a:tblGrid>
              <a:tr h="1017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of Control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of control</a:t>
                      </a:r>
                    </a:p>
                    <a:p>
                      <a:pPr algn="ctr"/>
                      <a:r>
                        <a:rPr lang="en-US" dirty="0"/>
                        <a:t>(dollars)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  <a:p>
                      <a:pPr algn="ctr"/>
                      <a:r>
                        <a:rPr lang="en-US" dirty="0"/>
                        <a:t>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Excess Mortality</a:t>
                      </a:r>
                    </a:p>
                    <a:p>
                      <a:pPr algn="ctr"/>
                      <a:r>
                        <a:rPr lang="en-US" dirty="0"/>
                        <a:t>(deaths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73687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35711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lives 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74218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lives 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13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7414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71E0-00E9-4413-8BAA-29ED34EB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sz="4400" dirty="0">
                <a:solidFill>
                  <a:srgbClr val="7A9900"/>
                </a:solidFill>
              </a:rPr>
              <a:t>Insurance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7A9900"/>
                </a:solidFill>
              </a:rPr>
              <a:t>Human Capital </a:t>
            </a:r>
            <a:r>
              <a:rPr lang="en-US" sz="4400" dirty="0"/>
              <a:t>Approaches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DAA6-8FF1-4449-A5E6-E7C424EB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 value of economic loss: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 lost earnings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 services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 medical expenses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Approximately:  $300,000 (1982 $)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$800,000  (today)</a:t>
            </a:r>
          </a:p>
        </p:txBody>
      </p:sp>
    </p:spTree>
    <p:extLst>
      <p:ext uri="{BB962C8B-B14F-4D97-AF65-F5344CB8AC3E}">
        <p14:creationId xmlns:p14="http://schemas.microsoft.com/office/powerpoint/2010/main" val="188063057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9D0-21E6-4F34-8F75-29E36967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Hypothetical Case (Part 3)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DADF29-3C93-464C-915F-EB3AC5EF4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301053"/>
              </p:ext>
            </p:extLst>
          </p:nvPr>
        </p:nvGraphicFramePr>
        <p:xfrm>
          <a:off x="457201" y="2378075"/>
          <a:ext cx="8498113" cy="305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494">
                  <a:extLst>
                    <a:ext uri="{9D8B030D-6E8A-4147-A177-3AD203B41FA5}">
                      <a16:colId xmlns:a16="http://schemas.microsoft.com/office/drawing/2014/main" val="438586269"/>
                    </a:ext>
                  </a:extLst>
                </a:gridCol>
                <a:gridCol w="1302743">
                  <a:extLst>
                    <a:ext uri="{9D8B030D-6E8A-4147-A177-3AD203B41FA5}">
                      <a16:colId xmlns:a16="http://schemas.microsoft.com/office/drawing/2014/main" val="2369805583"/>
                    </a:ext>
                  </a:extLst>
                </a:gridCol>
                <a:gridCol w="1488219">
                  <a:extLst>
                    <a:ext uri="{9D8B030D-6E8A-4147-A177-3AD203B41FA5}">
                      <a16:colId xmlns:a16="http://schemas.microsoft.com/office/drawing/2014/main" val="3214568832"/>
                    </a:ext>
                  </a:extLst>
                </a:gridCol>
                <a:gridCol w="1488219">
                  <a:extLst>
                    <a:ext uri="{9D8B030D-6E8A-4147-A177-3AD203B41FA5}">
                      <a16:colId xmlns:a16="http://schemas.microsoft.com/office/drawing/2014/main" val="888936816"/>
                    </a:ext>
                  </a:extLst>
                </a:gridCol>
                <a:gridCol w="1488219">
                  <a:extLst>
                    <a:ext uri="{9D8B030D-6E8A-4147-A177-3AD203B41FA5}">
                      <a16:colId xmlns:a16="http://schemas.microsoft.com/office/drawing/2014/main" val="2328769126"/>
                    </a:ext>
                  </a:extLst>
                </a:gridCol>
                <a:gridCol w="1488219">
                  <a:extLst>
                    <a:ext uri="{9D8B030D-6E8A-4147-A177-3AD203B41FA5}">
                      <a16:colId xmlns:a16="http://schemas.microsoft.com/office/drawing/2014/main" val="2798266067"/>
                    </a:ext>
                  </a:extLst>
                </a:gridCol>
              </a:tblGrid>
              <a:tr h="1017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of Control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of control</a:t>
                      </a:r>
                    </a:p>
                    <a:p>
                      <a:pPr algn="ctr"/>
                      <a:r>
                        <a:rPr lang="en-US" dirty="0"/>
                        <a:t>(dollars)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  <a:p>
                      <a:pPr algn="ctr"/>
                      <a:r>
                        <a:rPr lang="en-US" dirty="0"/>
                        <a:t>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Excess Mortality</a:t>
                      </a:r>
                    </a:p>
                    <a:p>
                      <a:pPr algn="ctr"/>
                      <a:r>
                        <a:rPr lang="en-US" dirty="0"/>
                        <a:t>(deaths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 Benefit</a:t>
                      </a:r>
                    </a:p>
                    <a:p>
                      <a:pPr algn="ctr"/>
                      <a:r>
                        <a:rPr lang="en-US" dirty="0"/>
                        <a:t>($300,000 per life)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73687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35711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lives saved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74218"/>
                  </a:ext>
                </a:extLst>
              </a:tr>
              <a:tr h="589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lives saved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139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78CEB9-69ED-4F7A-B04D-514ABA5D4CDD}"/>
              </a:ext>
            </a:extLst>
          </p:cNvPr>
          <p:cNvSpPr txBox="1"/>
          <p:nvPr/>
        </p:nvSpPr>
        <p:spPr>
          <a:xfrm>
            <a:off x="457200" y="5762171"/>
            <a:ext cx="849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Marginal Benefits &gt; Marginal Costs at 50% control, but </a:t>
            </a:r>
            <a:r>
              <a:rPr lang="en-US" b="1" u="sng" dirty="0"/>
              <a:t>not</a:t>
            </a:r>
            <a:r>
              <a:rPr lang="en-US" b="1" dirty="0"/>
              <a:t> at 100% control</a:t>
            </a:r>
          </a:p>
        </p:txBody>
      </p:sp>
    </p:spTree>
    <p:extLst>
      <p:ext uri="{BB962C8B-B14F-4D97-AF65-F5344CB8AC3E}">
        <p14:creationId xmlns:p14="http://schemas.microsoft.com/office/powerpoint/2010/main" val="88316472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4509-F3B7-4DCD-9321-CA53D193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7" y="1253187"/>
            <a:ext cx="8229600" cy="1143000"/>
          </a:xfrm>
        </p:spPr>
        <p:txBody>
          <a:bodyPr/>
          <a:lstStyle/>
          <a:p>
            <a:r>
              <a:rPr lang="en-US" sz="4400" dirty="0"/>
              <a:t> 1982 Regulation to Label Hazardous Chemicals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FADAF-897F-4CFC-AA83-590D58BA3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177" y="2850860"/>
            <a:ext cx="4040188" cy="6397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6D8C-04C2-4FB4-94AF-7CD92E006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9" y="3597276"/>
            <a:ext cx="4040188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4750 lives @ $300,000 per life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$1.4 billion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92FE8F-AA96-42E7-907B-547A766A9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2850860"/>
            <a:ext cx="4041775" cy="6397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26EBDA-3917-41C7-B8A2-81778588A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3597276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Labeling, ink, etc.  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$2.6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3342A-76F4-4F08-8877-20F865A2CB18}"/>
              </a:ext>
            </a:extLst>
          </p:cNvPr>
          <p:cNvSpPr txBox="1"/>
          <p:nvPr/>
        </p:nvSpPr>
        <p:spPr>
          <a:xfrm>
            <a:off x="2478883" y="5572920"/>
            <a:ext cx="445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A9900"/>
                </a:solidFill>
              </a:rPr>
              <a:t>Benefits &lt; Costs</a:t>
            </a:r>
          </a:p>
        </p:txBody>
      </p:sp>
    </p:spTree>
    <p:extLst>
      <p:ext uri="{BB962C8B-B14F-4D97-AF65-F5344CB8AC3E}">
        <p14:creationId xmlns:p14="http://schemas.microsoft.com/office/powerpoint/2010/main" val="137787414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C32D1-A7B5-4448-8CAC-39E08582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15"/>
            <a:ext cx="9144000" cy="54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35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62919-BD6B-41B9-9197-6CD461B0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ky view looking up at the camera&#10;&#10;Description automatically generated">
            <a:extLst>
              <a:ext uri="{FF2B5EF4-FFF2-40B4-BE49-F238E27FC236}">
                <a16:creationId xmlns:a16="http://schemas.microsoft.com/office/drawing/2014/main" id="{6DCC234C-906F-4B8D-A33A-23F77B27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73"/>
            <a:ext cx="9144000" cy="6398054"/>
          </a:xfrm>
          <a:prstGeom prst="rect">
            <a:avLst/>
          </a:prstGeom>
        </p:spPr>
      </p:pic>
      <p:pic>
        <p:nvPicPr>
          <p:cNvPr id="8" name="Picture 7" descr="A sky view looking up at the camera&#10;&#10;Description automatically generated">
            <a:extLst>
              <a:ext uri="{FF2B5EF4-FFF2-40B4-BE49-F238E27FC236}">
                <a16:creationId xmlns:a16="http://schemas.microsoft.com/office/drawing/2014/main" id="{D701417D-38A0-462A-814D-31FFDB11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73"/>
            <a:ext cx="9144000" cy="6398054"/>
          </a:xfrm>
          <a:prstGeom prst="rect">
            <a:avLst/>
          </a:prstGeom>
        </p:spPr>
      </p:pic>
      <p:pic>
        <p:nvPicPr>
          <p:cNvPr id="10" name="Picture 9" descr="A sky view looking up at the camera&#10;&#10;Description automatically generated">
            <a:extLst>
              <a:ext uri="{FF2B5EF4-FFF2-40B4-BE49-F238E27FC236}">
                <a16:creationId xmlns:a16="http://schemas.microsoft.com/office/drawing/2014/main" id="{1AB62B74-964D-48A7-9EE8-337C3E99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73"/>
            <a:ext cx="9144000" cy="63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441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1CBCF9-EBE2-46BE-9608-33BE1F85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Economists’ Approach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67EC5-4155-415D-8AE3-D129607A5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14" y="2057400"/>
            <a:ext cx="8606971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Thomas Schelling, “The Life You Save May Be your Own”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Warren Prunella (Canisius College), Flammability Standards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Kip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Viscusi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(Vanderbilt), Risk and Uncertainty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Tom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Kniesner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(Ohio State), Health Economics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Lisa Robinson (Harvard), Center for Decision Science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27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2936-11F7-49B4-94B7-800F70E1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Willingness to Pay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D3BE-E44A-4F1B-86D8-BBFC4028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 sz="2400" b="1" dirty="0">
                <a:solidFill>
                  <a:srgbClr val="7A9900"/>
                </a:solidFill>
              </a:rPr>
              <a:t>Labor Market Studies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Compensating wage differentials to accept higher risk of death</a:t>
            </a:r>
          </a:p>
          <a:p>
            <a:r>
              <a:rPr lang="en-US" sz="2400" b="1" dirty="0">
                <a:solidFill>
                  <a:srgbClr val="7A9900"/>
                </a:solidFill>
              </a:rPr>
              <a:t>Contingent Valuation Studies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people directly would they would pay for a change in the risk of death</a:t>
            </a:r>
          </a:p>
          <a:p>
            <a:r>
              <a:rPr lang="en-US" sz="2400" b="1" dirty="0">
                <a:solidFill>
                  <a:srgbClr val="7A9900"/>
                </a:solidFill>
              </a:rPr>
              <a:t>Averting Behavior Studies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data on seatbelt use, smoke detector and bike helmet purchases</a:t>
            </a:r>
          </a:p>
        </p:txBody>
      </p:sp>
    </p:spTree>
    <p:extLst>
      <p:ext uri="{BB962C8B-B14F-4D97-AF65-F5344CB8AC3E}">
        <p14:creationId xmlns:p14="http://schemas.microsoft.com/office/powerpoint/2010/main" val="236919679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AADF-ECC2-4E45-BDCE-FF2B56F8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Value of a Statistical Life (VSL)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DB41-BE41-4BCF-939C-4F45D802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Concept of a Statistical Life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the risk of death by 1/1000 for each of 1,000 people saves </a:t>
            </a:r>
            <a:r>
              <a:rPr lang="en-US" b="1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statistical life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much would individuals be willing to pay?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each of 10,0000 people are willing to pay $1,000 for a 1/1000 risk reduction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value of a statistical life is 10,000 X $1,000 = $10 million</a:t>
            </a:r>
          </a:p>
        </p:txBody>
      </p:sp>
    </p:spTree>
    <p:extLst>
      <p:ext uri="{BB962C8B-B14F-4D97-AF65-F5344CB8AC3E}">
        <p14:creationId xmlns:p14="http://schemas.microsoft.com/office/powerpoint/2010/main" val="388002738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D1C5-8851-4B80-939D-B7FAE560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Problems with VSL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D839-D2A9-40A0-A898-1A724B2FD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estimate doesn’t necessarily fit all: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does </a:t>
            </a:r>
            <a:r>
              <a:rPr lang="en-US" i="1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affect VSL?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US" i="1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wealth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income affect the estimates?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US" i="1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prior to death affect VSL?</a:t>
            </a:r>
          </a:p>
        </p:txBody>
      </p:sp>
    </p:spTree>
    <p:extLst>
      <p:ext uri="{BB962C8B-B14F-4D97-AF65-F5344CB8AC3E}">
        <p14:creationId xmlns:p14="http://schemas.microsoft.com/office/powerpoint/2010/main" val="416919582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0DAD9-38DF-4432-A209-FF435DBC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166812"/>
            <a:ext cx="5895975" cy="452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21E49-DD81-4878-94F7-E27ABF43695A}"/>
              </a:ext>
            </a:extLst>
          </p:cNvPr>
          <p:cNvSpPr txBox="1"/>
          <p:nvPr/>
        </p:nvSpPr>
        <p:spPr>
          <a:xfrm>
            <a:off x="422031" y="5894363"/>
            <a:ext cx="709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J.E. </a:t>
            </a:r>
            <a:r>
              <a:rPr lang="en-US" dirty="0" err="1"/>
              <a:t>Aldy</a:t>
            </a:r>
            <a:r>
              <a:rPr lang="en-US" dirty="0"/>
              <a:t> and W.K. </a:t>
            </a:r>
            <a:r>
              <a:rPr lang="en-US" dirty="0" err="1"/>
              <a:t>Viscusi</a:t>
            </a:r>
            <a:r>
              <a:rPr lang="en-US" dirty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74118705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FEBD-E77F-4A09-BD69-95356791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818D7C-6E90-43C4-8257-B3BE4A41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2420B-EC16-47B9-85A9-3B62566EE76E}"/>
              </a:ext>
            </a:extLst>
          </p:cNvPr>
          <p:cNvSpPr txBox="1"/>
          <p:nvPr/>
        </p:nvSpPr>
        <p:spPr>
          <a:xfrm>
            <a:off x="1161143" y="3873704"/>
            <a:ext cx="798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Cost- Benefit Analysis of Covid-19</a:t>
            </a:r>
          </a:p>
        </p:txBody>
      </p:sp>
    </p:spTree>
    <p:extLst>
      <p:ext uri="{BB962C8B-B14F-4D97-AF65-F5344CB8AC3E}">
        <p14:creationId xmlns:p14="http://schemas.microsoft.com/office/powerpoint/2010/main" val="60887217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87DE-72FB-485D-82E6-A6402E0E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Is </a:t>
            </a:r>
            <a:r>
              <a:rPr lang="en-US" sz="3200" dirty="0">
                <a:solidFill>
                  <a:srgbClr val="7A9900"/>
                </a:solidFill>
              </a:rPr>
              <a:t>Social Distancing </a:t>
            </a:r>
            <a:r>
              <a:rPr lang="en-US" sz="3200" dirty="0"/>
              <a:t>Worth the Economic Cost?</a:t>
            </a:r>
          </a:p>
        </p:txBody>
      </p:sp>
      <p:pic>
        <p:nvPicPr>
          <p:cNvPr id="4" name="Online Media 3" title="Dr. Linda Thunstrom || Is Social Distancing  Worth the Economic Cost?">
            <a:hlinkClick r:id="" action="ppaction://media"/>
            <a:extLst>
              <a:ext uri="{FF2B5EF4-FFF2-40B4-BE49-F238E27FC236}">
                <a16:creationId xmlns:a16="http://schemas.microsoft.com/office/drawing/2014/main" id="{CFCACA49-3692-4C93-8C71-B99B058291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38" y="2378075"/>
            <a:ext cx="671671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6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6368-7FF0-4842-A806-7C7D87D9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32114"/>
            <a:ext cx="8229600" cy="1016000"/>
          </a:xfrm>
        </p:spPr>
        <p:txBody>
          <a:bodyPr/>
          <a:lstStyle/>
          <a:p>
            <a:br>
              <a:rPr lang="en-US" sz="3200" dirty="0"/>
            </a:br>
            <a:r>
              <a:rPr lang="en-US" sz="4000" dirty="0"/>
              <a:t>The Economic Cost of Covid-19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564D-0D14-486A-8EB3-FC54F5F1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912FA-D966-47CF-9739-CE0230DCA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8229599" cy="3779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665BF-FB78-491C-B2A3-5EAE30DC2155}"/>
              </a:ext>
            </a:extLst>
          </p:cNvPr>
          <p:cNvSpPr txBox="1"/>
          <p:nvPr/>
        </p:nvSpPr>
        <p:spPr>
          <a:xfrm>
            <a:off x="457200" y="6156960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Cutler and Summers: National Bureau of Economic Research- 11/16/20</a:t>
            </a:r>
          </a:p>
        </p:txBody>
      </p:sp>
    </p:spTree>
    <p:extLst>
      <p:ext uri="{BB962C8B-B14F-4D97-AF65-F5344CB8AC3E}">
        <p14:creationId xmlns:p14="http://schemas.microsoft.com/office/powerpoint/2010/main" val="421391508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1E0B2F-4238-4930-AF98-776091E4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Economic Cost of Covid-19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326B2C-F0D4-40A4-85A6-5E220BBC17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29" y="2057400"/>
            <a:ext cx="7402285" cy="388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EBE14B-1541-4991-B30F-B367720FB036}"/>
              </a:ext>
            </a:extLst>
          </p:cNvPr>
          <p:cNvSpPr txBox="1"/>
          <p:nvPr/>
        </p:nvSpPr>
        <p:spPr>
          <a:xfrm>
            <a:off x="246743" y="6066972"/>
            <a:ext cx="844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Cutler and Summers, National Bureau of Economic Research- 11/16/20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975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9E4B-5FB6-40E4-AD36-C98A162C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Back to Our Beginning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8617-245C-4103-BEFE-0D3E61ED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trade-offs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we face with Covid-19?</a:t>
            </a:r>
          </a:p>
          <a:p>
            <a:pPr marL="0" indent="0" defTabSz="905255">
              <a:buNone/>
              <a:defRPr sz="3168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we able to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identify and estimate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the costs?</a:t>
            </a:r>
          </a:p>
          <a:p>
            <a:pPr marL="0" indent="0" defTabSz="905255">
              <a:buNone/>
              <a:defRPr sz="3168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Are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rational people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at the margin? </a:t>
            </a:r>
          </a:p>
          <a:p>
            <a:pPr marL="0" indent="0" defTabSz="905255">
              <a:buNone/>
              <a:defRPr sz="3168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7. Can the government improve the outcome?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7982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326C-C8F1-4167-89C3-29DC08E2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47775"/>
            <a:ext cx="822960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79A44B-D5B9-4316-92AC-C486E2E51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7" y="2390775"/>
            <a:ext cx="72866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34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Cost-benefit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analysis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Historical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perspective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 of regulatory analysis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Examples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 of regulation</a:t>
            </a:r>
          </a:p>
          <a:p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References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770743"/>
            <a:ext cx="8701314" cy="380564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>
                <a:hlinkClick r:id="rId3"/>
              </a:rPr>
              <a:t>https://www.marketplace.org/2020/04/23/how-much-is-a-human-life-worth/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https://www.marketplace.org/2019/03/20/how-value-life/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https://www.nber.org/news/economic-cost-covid-19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https://www.theregreview.org/2020/08/05/robinson-covid-19-uncertainties-value-statistical-life/</a:t>
            </a:r>
            <a:endParaRPr lang="en-US" sz="2000" dirty="0"/>
          </a:p>
          <a:p>
            <a:r>
              <a:rPr lang="en-US" sz="2000" dirty="0">
                <a:hlinkClick r:id="rId7"/>
              </a:rPr>
              <a:t>https://www.benefitcostanalysis.org/covid-19_benefit_cost_analysis.php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https://www.nytimes.com/2020/05/11/upshot/virus-price-human-life.html</a:t>
            </a:r>
            <a:endParaRPr lang="en-US" sz="2000" dirty="0"/>
          </a:p>
          <a:p>
            <a:r>
              <a:rPr lang="en-US" sz="2000" dirty="0">
                <a:hlinkClick r:id="rId9"/>
              </a:rPr>
              <a:t>https://www.wired.com/story/how-much-is-human-life-worth-in-dollars/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https://www.theregreview.org/2020/08/05/robinson-covid-19-uncertainties-value-statistical-life/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Understand</a:t>
            </a:r>
            <a:r>
              <a:rPr lang="en-US" sz="2500" dirty="0">
                <a:latin typeface="Calibri"/>
                <a:ea typeface="ＭＳ Ｐゴシック"/>
                <a:cs typeface="Calibri"/>
              </a:rPr>
              <a:t> how benefit cost analysis is done</a:t>
            </a:r>
          </a:p>
          <a:p>
            <a:pPr defTabSz="905255"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Recognize</a:t>
            </a:r>
            <a:r>
              <a:rPr lang="en-US" sz="2500" dirty="0">
                <a:latin typeface="Calibri"/>
                <a:ea typeface="ＭＳ Ｐゴシック"/>
                <a:cs typeface="Calibri"/>
              </a:rPr>
              <a:t> the need to value “lives” when evaluating regulatory policy</a:t>
            </a:r>
          </a:p>
          <a:p>
            <a:pPr defTabSz="905255"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Examine</a:t>
            </a:r>
            <a:r>
              <a:rPr lang="en-US" sz="2500" dirty="0">
                <a:latin typeface="Calibri"/>
                <a:ea typeface="ＭＳ Ｐゴシック"/>
                <a:cs typeface="Calibri"/>
              </a:rPr>
              <a:t> measures of the value of a statistical life (VSL)</a:t>
            </a:r>
          </a:p>
          <a:p>
            <a:pPr defTabSz="905255"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Understand</a:t>
            </a:r>
            <a:r>
              <a:rPr lang="en-US" sz="2500" dirty="0">
                <a:latin typeface="Calibri"/>
                <a:ea typeface="ＭＳ Ｐゴシック"/>
                <a:cs typeface="Calibri"/>
              </a:rPr>
              <a:t> limitations of  VSL</a:t>
            </a:r>
          </a:p>
          <a:p>
            <a:pPr defTabSz="905255"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Apply</a:t>
            </a:r>
            <a:r>
              <a:rPr lang="en-US" sz="2500" dirty="0">
                <a:latin typeface="Calibri"/>
                <a:ea typeface="ＭＳ Ｐゴシック"/>
                <a:cs typeface="Calibri"/>
              </a:rPr>
              <a:t> VSL in the context of Covid-19 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30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National Standards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14733"/>
            <a:ext cx="8229600" cy="3987487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Standard 1: Scarcity- productive resources are limited; choices must be made</a:t>
            </a:r>
          </a:p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Standard 2: Decision Making- effective decision-making requires the comparison of additional costs with additional benefits</a:t>
            </a:r>
          </a:p>
          <a:p>
            <a:pPr defTabSz="905255"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Standard 16: Role of Government and Market Failure- there is an economic role for government in a market economy whenever the benefits of a government policy outweigh its cost.</a:t>
            </a:r>
            <a:endParaRPr lang="en-US" sz="2500" dirty="0"/>
          </a:p>
          <a:p>
            <a:pPr marL="0" indent="0" defTabSz="905255">
              <a:buNone/>
              <a:defRPr sz="3168"/>
            </a:pPr>
            <a:r>
              <a:rPr lang="en-US" sz="1600" dirty="0">
                <a:latin typeface="Calibri"/>
                <a:ea typeface="ＭＳ Ｐゴシック"/>
                <a:cs typeface="Calibri"/>
              </a:rPr>
              <a:t> </a:t>
            </a:r>
            <a:r>
              <a:rPr lang="en-US" sz="1600" dirty="0">
                <a:latin typeface="Calibri Light"/>
                <a:ea typeface="ＭＳ Ｐゴシック"/>
                <a:cs typeface="Calibri Light"/>
                <a:hlinkClick r:id="rId3"/>
              </a:rPr>
              <a:t>https://www.councilforeconed.org/wp-content/uploads/2012/03/voluntary-national-content-standards-2010.pdf</a:t>
            </a:r>
            <a:endParaRPr lang="en-US" sz="16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State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New York Social Studies: Standard 4 Economics- Students understand the nature of scarcity and how nations of the world make choices which involve economic and social costs and benefits.</a:t>
            </a:r>
          </a:p>
          <a:p>
            <a:pPr defTabSz="905255">
              <a:defRPr sz="3168"/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New Jersey Social Studies: N.J.A.C.6 A:8-5.1 (a) 1.iv and v</a:t>
            </a:r>
          </a:p>
          <a:p>
            <a:pPr marL="0" indent="0" defTabSz="905255">
              <a:buNone/>
              <a:defRPr sz="3168"/>
            </a:pP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 </a:t>
            </a:r>
            <a:r>
              <a:rPr lang="en-US" sz="2500" b="1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http://www.nysed.gov/curriculum-instruction</a:t>
            </a:r>
            <a:endParaRPr lang="en-US" sz="2500" b="1" dirty="0">
              <a:solidFill>
                <a:srgbClr val="7A9900"/>
              </a:solidFill>
              <a:latin typeface="Calibri Light"/>
              <a:ea typeface="ＭＳ Ｐゴシック"/>
              <a:cs typeface="Calibri Light"/>
            </a:endParaRPr>
          </a:p>
          <a:p>
            <a:pPr marL="0" indent="0" defTabSz="905255">
              <a:buNone/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https://www.nj.gov/education/cccs/2020/2020%20NJSLS-SS.pdf</a:t>
            </a:r>
            <a:endParaRPr lang="en-US" sz="2500" dirty="0">
              <a:solidFill>
                <a:srgbClr val="7A9900"/>
              </a:solidFill>
              <a:latin typeface="Calibri"/>
              <a:cs typeface="Calibri"/>
            </a:endParaRPr>
          </a:p>
          <a:p>
            <a:pPr marL="0" indent="0" defTabSz="905255">
              <a:buNone/>
              <a:defRPr sz="3168"/>
            </a:pPr>
            <a:endParaRPr lang="en-US" sz="2500" dirty="0">
              <a:latin typeface="Calibri"/>
              <a:cs typeface="Calibri"/>
            </a:endParaRPr>
          </a:p>
          <a:p>
            <a:pPr defTabSz="905255"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Principles of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66431"/>
            <a:ext cx="7188591" cy="4525963"/>
          </a:xfrm>
        </p:spPr>
        <p:txBody>
          <a:bodyPr>
            <a:noAutofit/>
          </a:bodyPr>
          <a:lstStyle/>
          <a:p>
            <a:pPr marL="0" indent="0" defTabSz="905255">
              <a:buNone/>
              <a:defRPr sz="3168"/>
            </a:pPr>
            <a:endParaRPr lang="en-US" sz="2500" dirty="0">
              <a:latin typeface="Calibri"/>
              <a:cs typeface="Calibri"/>
            </a:endParaRPr>
          </a:p>
          <a:p>
            <a:pPr marL="457200" indent="-457200" defTabSz="905255">
              <a:buFont typeface="+mj-lt"/>
              <a:buAutoNum type="arabicPeriod"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People face tradeoffs.</a:t>
            </a:r>
          </a:p>
          <a:p>
            <a:pPr marL="457200" indent="-457200" defTabSz="905255">
              <a:buFont typeface="+mj-lt"/>
              <a:buAutoNum type="arabicPeriod"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The cost of something is what you give up to get it.</a:t>
            </a:r>
          </a:p>
          <a:p>
            <a:pPr marL="457200" indent="-457200" defTabSz="905255">
              <a:buFont typeface="+mj-lt"/>
              <a:buAutoNum type="arabicPeriod"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Rational people think at the margin.</a:t>
            </a:r>
          </a:p>
          <a:p>
            <a:pPr marL="457200" indent="-457200" defTabSz="905255">
              <a:buFont typeface="+mj-lt"/>
              <a:buAutoNum type="arabicPeriod"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People respond to incentives.</a:t>
            </a:r>
          </a:p>
          <a:p>
            <a:pPr marL="457200" indent="-457200" defTabSz="905255">
              <a:buFont typeface="+mj-lt"/>
              <a:buAutoNum type="arabicPeriod"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Trade can make everyone better off.</a:t>
            </a:r>
          </a:p>
          <a:p>
            <a:pPr defTabSz="905255"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22856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Principles of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05446" cy="3779520"/>
          </a:xfrm>
        </p:spPr>
        <p:txBody>
          <a:bodyPr>
            <a:noAutofit/>
          </a:bodyPr>
          <a:lstStyle/>
          <a:p>
            <a:pPr marL="457200" indent="-457200" defTabSz="905255">
              <a:buFont typeface="+mj-lt"/>
              <a:buAutoNum type="arabicPeriod" startAt="6"/>
              <a:defRPr sz="3168"/>
            </a:pPr>
            <a:r>
              <a:rPr lang="en-US" sz="2500" dirty="0">
                <a:latin typeface="Calibri"/>
                <a:cs typeface="Calibri"/>
              </a:rPr>
              <a:t>Markets are usually a good way to organize economic activity.</a:t>
            </a:r>
          </a:p>
          <a:p>
            <a:pPr marL="457200" indent="-457200" defTabSz="905255">
              <a:buFont typeface="+mj-lt"/>
              <a:buAutoNum type="arabicPeriod" startAt="6"/>
              <a:defRPr sz="3168"/>
            </a:pPr>
            <a:r>
              <a:rPr lang="en-US" sz="2500" dirty="0">
                <a:latin typeface="Calibri"/>
                <a:cs typeface="Calibri"/>
              </a:rPr>
              <a:t>Governments can sometimes improve economic outcomes.</a:t>
            </a:r>
          </a:p>
          <a:p>
            <a:pPr marL="457200" indent="-457200" defTabSz="905255">
              <a:buFont typeface="+mj-lt"/>
              <a:buAutoNum type="arabicPeriod" startAt="6"/>
              <a:defRPr sz="3168"/>
            </a:pPr>
            <a:r>
              <a:rPr lang="en-US" sz="2500" dirty="0">
                <a:latin typeface="Calibri"/>
                <a:cs typeface="Calibri"/>
              </a:rPr>
              <a:t>The standard of living depends on a country’s production.</a:t>
            </a:r>
          </a:p>
          <a:p>
            <a:pPr marL="457200" indent="-457200" defTabSz="905255">
              <a:buFont typeface="+mj-lt"/>
              <a:buAutoNum type="arabicPeriod" startAt="6"/>
              <a:defRPr sz="3168"/>
            </a:pPr>
            <a:r>
              <a:rPr lang="en-US" sz="2500" dirty="0">
                <a:latin typeface="Calibri"/>
                <a:cs typeface="Calibri"/>
              </a:rPr>
              <a:t>Prices rise when a government prints too much money.</a:t>
            </a:r>
          </a:p>
          <a:p>
            <a:pPr marL="457200" indent="-457200" defTabSz="905255">
              <a:buFont typeface="+mj-lt"/>
              <a:buAutoNum type="arabicPeriod" startAt="6"/>
              <a:defRPr sz="3168"/>
            </a:pPr>
            <a:r>
              <a:rPr lang="en-US" sz="2500" dirty="0">
                <a:latin typeface="Calibri"/>
                <a:cs typeface="Calibri"/>
              </a:rPr>
              <a:t>Society generally faces a short-run tradeoff between inflation and unemployment.</a:t>
            </a:r>
          </a:p>
          <a:p>
            <a:pPr marL="0" indent="0" defTabSz="905255">
              <a:buNone/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defTabSz="905255"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9F6EB-BE56-4127-AC2B-C01D393253CB}"/>
              </a:ext>
            </a:extLst>
          </p:cNvPr>
          <p:cNvSpPr txBox="1"/>
          <p:nvPr/>
        </p:nvSpPr>
        <p:spPr>
          <a:xfrm>
            <a:off x="457200" y="6175717"/>
            <a:ext cx="690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A9900"/>
                </a:solidFill>
              </a:rPr>
              <a:t>Source: Principles of Economics, Gregory Mankiw</a:t>
            </a:r>
          </a:p>
        </p:txBody>
      </p:sp>
    </p:spTree>
    <p:extLst>
      <p:ext uri="{BB962C8B-B14F-4D97-AF65-F5344CB8AC3E}">
        <p14:creationId xmlns:p14="http://schemas.microsoft.com/office/powerpoint/2010/main" val="11106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bfa4db11-c700-41fb-b639-f7e6b4e680b5"/>
    <ds:schemaRef ds:uri="http://schemas.microsoft.com/office/infopath/2007/PartnerControls"/>
    <ds:schemaRef ds:uri="9cd82c5b-74c9-4827-94f1-5bf219ae6b20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1641</Words>
  <Application>Microsoft Office PowerPoint</Application>
  <PresentationFormat>On-screen Show (4:3)</PresentationFormat>
  <Paragraphs>238</Paragraphs>
  <Slides>42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Times New Roman</vt:lpstr>
      <vt:lpstr>Office Theme</vt:lpstr>
      <vt:lpstr>   The Value of Human Life:  What Does Economics Have To Do With It? Presented by Kathleen Brennan December 1, 2020 kbrennan@mountsaintmary.org</vt:lpstr>
      <vt:lpstr>EconEdLink Membership</vt:lpstr>
      <vt:lpstr>Professional Development Certificate</vt:lpstr>
      <vt:lpstr>Agenda</vt:lpstr>
      <vt:lpstr>Objectives</vt:lpstr>
      <vt:lpstr>National Standards</vt:lpstr>
      <vt:lpstr>State Standards</vt:lpstr>
      <vt:lpstr>Principles of Economics</vt:lpstr>
      <vt:lpstr>Principles of Economics</vt:lpstr>
      <vt:lpstr>Cost-Benefit Analysis (CBA)</vt:lpstr>
      <vt:lpstr>History of CBA</vt:lpstr>
      <vt:lpstr>Cost-Benefit Analysis and Public Policy</vt:lpstr>
      <vt:lpstr>Steps in CBA</vt:lpstr>
      <vt:lpstr>A complication….</vt:lpstr>
      <vt:lpstr>Some History…</vt:lpstr>
      <vt:lpstr>A criterion problem…</vt:lpstr>
      <vt:lpstr>The 1960’s - 1970’s</vt:lpstr>
      <vt:lpstr>The 1980’s</vt:lpstr>
      <vt:lpstr>Today</vt:lpstr>
      <vt:lpstr>How do you accurately measure the benefits of…</vt:lpstr>
      <vt:lpstr>Example: Air pollution control</vt:lpstr>
      <vt:lpstr>A Hypothetical Case </vt:lpstr>
      <vt:lpstr>A Hypothetical Case (Part 2)</vt:lpstr>
      <vt:lpstr>Insurance and Human Capital Approaches </vt:lpstr>
      <vt:lpstr>A Hypothetical Case (Part 3)</vt:lpstr>
      <vt:lpstr> 1982 Regulation to Label Hazardous Chemicals</vt:lpstr>
      <vt:lpstr>PowerPoint Presentation</vt:lpstr>
      <vt:lpstr>PowerPoint Presentation</vt:lpstr>
      <vt:lpstr>Economists’ Approach</vt:lpstr>
      <vt:lpstr>Willingness to Pay Measures</vt:lpstr>
      <vt:lpstr>Value of a Statistical Life (VSL)</vt:lpstr>
      <vt:lpstr>Problems with VSL</vt:lpstr>
      <vt:lpstr>PowerPoint Presentation</vt:lpstr>
      <vt:lpstr>PowerPoint Presentation</vt:lpstr>
      <vt:lpstr>Is Social Distancing Worth the Economic Cost?</vt:lpstr>
      <vt:lpstr> The Economic Cost of Covid-19 </vt:lpstr>
      <vt:lpstr>The Economic Cost of Covid-19</vt:lpstr>
      <vt:lpstr>Back to Our Beginning Principles</vt:lpstr>
      <vt:lpstr>Conclusion</vt:lpstr>
      <vt:lpstr>References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85</cp:revision>
  <dcterms:created xsi:type="dcterms:W3CDTF">2012-09-11T15:07:18Z</dcterms:created>
  <dcterms:modified xsi:type="dcterms:W3CDTF">2020-12-01T19:35:08Z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